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3"/>
  </p:notesMasterIdLst>
  <p:handoutMasterIdLst>
    <p:handoutMasterId r:id="rId34"/>
  </p:handoutMasterIdLst>
  <p:sldIdLst>
    <p:sldId id="880" r:id="rId5"/>
    <p:sldId id="1117" r:id="rId6"/>
    <p:sldId id="1074" r:id="rId7"/>
    <p:sldId id="1123" r:id="rId8"/>
    <p:sldId id="1124" r:id="rId9"/>
    <p:sldId id="1126" r:id="rId10"/>
    <p:sldId id="1125" r:id="rId11"/>
    <p:sldId id="1121" r:id="rId12"/>
    <p:sldId id="1115" r:id="rId13"/>
    <p:sldId id="1118" r:id="rId14"/>
    <p:sldId id="1079" r:id="rId15"/>
    <p:sldId id="1083" r:id="rId16"/>
    <p:sldId id="1114" r:id="rId17"/>
    <p:sldId id="1120" r:id="rId18"/>
    <p:sldId id="1092" r:id="rId19"/>
    <p:sldId id="1093" r:id="rId20"/>
    <p:sldId id="1094" r:id="rId21"/>
    <p:sldId id="1095" r:id="rId22"/>
    <p:sldId id="1096" r:id="rId23"/>
    <p:sldId id="1098" r:id="rId24"/>
    <p:sldId id="1104" r:id="rId25"/>
    <p:sldId id="1105" r:id="rId26"/>
    <p:sldId id="1106" r:id="rId27"/>
    <p:sldId id="1108" r:id="rId28"/>
    <p:sldId id="1111" r:id="rId29"/>
    <p:sldId id="1112" r:id="rId30"/>
    <p:sldId id="1113" r:id="rId31"/>
    <p:sldId id="1089" r:id="rId3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117"/>
            <p14:sldId id="1074"/>
            <p14:sldId id="1123"/>
            <p14:sldId id="1124"/>
            <p14:sldId id="1126"/>
            <p14:sldId id="1125"/>
            <p14:sldId id="1121"/>
            <p14:sldId id="1115"/>
            <p14:sldId id="1118"/>
            <p14:sldId id="1079"/>
            <p14:sldId id="1083"/>
            <p14:sldId id="1114"/>
            <p14:sldId id="1120"/>
            <p14:sldId id="1092"/>
            <p14:sldId id="1093"/>
            <p14:sldId id="1094"/>
            <p14:sldId id="1095"/>
            <p14:sldId id="1096"/>
            <p14:sldId id="1098"/>
            <p14:sldId id="1104"/>
            <p14:sldId id="1105"/>
            <p14:sldId id="1106"/>
            <p14:sldId id="1108"/>
            <p14:sldId id="1111"/>
            <p14:sldId id="1112"/>
            <p14:sldId id="1113"/>
            <p14:sldId id="10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BA141A"/>
    <a:srgbClr val="505050"/>
    <a:srgbClr val="442359"/>
    <a:srgbClr val="00188F"/>
    <a:srgbClr val="0072C6"/>
    <a:srgbClr val="00FFF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95" d="100"/>
          <a:sy n="95" d="100"/>
        </p:scale>
        <p:origin x="477"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8/30/2019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8/30/2019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dotnet/standard/design-guidelines/naming-guidelines"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insights.stackoverflow.com/survey/2019"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s://insights.stackoverflow.com/survey/2019"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version2.dk/artikel/jobtrends-java-slaar-c-paa-maalfoto-1088564" TargetMode="Externa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version2.dk/artikel/udvikler-vild-med-c-ingen-grund-at-kode-java-nogensinde-igen-1088651" TargetMode="Externa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EF388-9E99-426C-96F8-96819D214B5A}"/>
              </a:ext>
            </a:extLst>
          </p:cNvPr>
          <p:cNvPicPr>
            <a:picLocks noChangeAspect="1"/>
          </p:cNvPicPr>
          <p:nvPr/>
        </p:nvPicPr>
        <p:blipFill>
          <a:blip r:embed="rId2"/>
          <a:stretch>
            <a:fillRect/>
          </a:stretch>
        </p:blipFill>
        <p:spPr>
          <a:xfrm>
            <a:off x="0" y="-1"/>
            <a:ext cx="10972572" cy="7022447"/>
          </a:xfrm>
          <a:prstGeom prst="rect">
            <a:avLst/>
          </a:prstGeom>
        </p:spPr>
      </p:pic>
      <p:sp>
        <p:nvSpPr>
          <p:cNvPr id="2" name="Title 1"/>
          <p:cNvSpPr>
            <a:spLocks noGrp="1"/>
          </p:cNvSpPr>
          <p:nvPr>
            <p:ph type="title"/>
          </p:nvPr>
        </p:nvSpPr>
        <p:spPr>
          <a:xfrm>
            <a:off x="731404" y="1211262"/>
            <a:ext cx="5486400" cy="2743200"/>
          </a:xfrm>
          <a:solidFill>
            <a:schemeClr val="accent1">
              <a:alpha val="85000"/>
            </a:schemeClr>
          </a:solidFill>
          <a:ln>
            <a:noFil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spcBef>
                <a:spcPct val="20000"/>
              </a:spcBef>
              <a:buSzPct val="90000"/>
              <a:buFont typeface="Arial" pitchFamily="34" charset="0"/>
            </a:pPr>
            <a:r>
              <a:rPr lang="en-US" sz="6600" spc="0" dirty="0">
                <a:gradFill>
                  <a:gsLst>
                    <a:gs pos="0">
                      <a:srgbClr val="FFFFFF"/>
                    </a:gs>
                    <a:gs pos="100000">
                      <a:srgbClr val="FFFFFF"/>
                    </a:gs>
                  </a:gsLst>
                  <a:lin ang="5400000" scaled="0"/>
                </a:gradFill>
                <a:latin typeface="+mn-lt"/>
              </a:rPr>
              <a:t>Test Driven C♯</a:t>
            </a:r>
          </a:p>
        </p:txBody>
      </p:sp>
      <p:sp>
        <p:nvSpPr>
          <p:cNvPr id="5" name="Text Placeholder 4"/>
          <p:cNvSpPr>
            <a:spLocks noGrp="1"/>
          </p:cNvSpPr>
          <p:nvPr>
            <p:ph type="body" sz="quarter" idx="14"/>
          </p:nvPr>
        </p:nvSpPr>
        <p:spPr>
          <a:xfrm>
            <a:off x="732563" y="3954457"/>
            <a:ext cx="4206194" cy="1828800"/>
          </a:xfrm>
        </p:spPr>
        <p:txBody>
          <a:bodyPr/>
          <a:lstStyle/>
          <a:p>
            <a:r>
              <a:rPr lang="en-US" dirty="0"/>
              <a:t>Rasmus Lystrøm</a:t>
            </a:r>
          </a:p>
          <a:p>
            <a:r>
              <a:rPr lang="en-US"/>
              <a:t>Associate </a:t>
            </a:r>
            <a:r>
              <a:rPr lang="en-US" dirty="0"/>
              <a:t>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3062" y="2078880"/>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Add</a:t>
            </a:r>
            <a:r>
              <a:rPr lang="da-DK" sz="4000" dirty="0">
                <a:latin typeface="+mj-lt"/>
              </a:rPr>
              <a:t> a test</a:t>
            </a:r>
          </a:p>
        </p:txBody>
      </p:sp>
      <p:sp>
        <p:nvSpPr>
          <p:cNvPr id="3" name="Title 1"/>
          <p:cNvSpPr txBox="1">
            <a:spLocks/>
          </p:cNvSpPr>
          <p:nvPr/>
        </p:nvSpPr>
        <p:spPr>
          <a:xfrm>
            <a:off x="2743062" y="37481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Run the tests</a:t>
            </a:r>
          </a:p>
        </p:txBody>
      </p:sp>
      <p:sp>
        <p:nvSpPr>
          <p:cNvPr id="4" name="Title 1"/>
          <p:cNvSpPr txBox="1">
            <a:spLocks/>
          </p:cNvSpPr>
          <p:nvPr/>
        </p:nvSpPr>
        <p:spPr>
          <a:xfrm>
            <a:off x="2743062" y="54174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Refactor</a:t>
            </a:r>
            <a:endParaRPr lang="da-DK" sz="4000" dirty="0">
              <a:latin typeface="+mj-lt"/>
            </a:endParaRPr>
          </a:p>
        </p:txBody>
      </p:sp>
      <p:sp>
        <p:nvSpPr>
          <p:cNvPr id="5"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tx1"/>
                </a:solidFill>
              </a:rPr>
              <a:t>How?</a:t>
            </a:r>
          </a:p>
        </p:txBody>
      </p:sp>
      <p:sp>
        <p:nvSpPr>
          <p:cNvPr id="6" name="TextBox 5"/>
          <p:cNvSpPr txBox="1"/>
          <p:nvPr/>
        </p:nvSpPr>
        <p:spPr>
          <a:xfrm>
            <a:off x="3607024" y="87507"/>
            <a:ext cx="5628207" cy="849463"/>
          </a:xfrm>
          <a:prstGeom prst="rect">
            <a:avLst/>
          </a:prstGeom>
          <a:noFill/>
        </p:spPr>
        <p:txBody>
          <a:bodyPr wrap="none" lIns="182880" tIns="146304" rIns="182880" bIns="146304" rtlCol="0">
            <a:spAutoFit/>
          </a:bodyPr>
          <a:lstStyle/>
          <a:p>
            <a:pPr>
              <a:lnSpc>
                <a:spcPct val="90000"/>
              </a:lnSpc>
            </a:pPr>
            <a:r>
              <a:rPr lang="en-US" sz="4000" dirty="0">
                <a:gradFill>
                  <a:gsLst>
                    <a:gs pos="2917">
                      <a:schemeClr val="tx1"/>
                    </a:gs>
                    <a:gs pos="30000">
                      <a:schemeClr val="tx1"/>
                    </a:gs>
                  </a:gsLst>
                  <a:lin ang="5400000" scaled="0"/>
                </a:gradFill>
              </a:rPr>
              <a:t>RED-GREEN-REFACTOR</a:t>
            </a:r>
            <a:endParaRPr lang="da-DK" sz="4000" dirty="0" err="1">
              <a:gradFill>
                <a:gsLst>
                  <a:gs pos="2917">
                    <a:schemeClr val="tx1"/>
                  </a:gs>
                  <a:gs pos="30000">
                    <a:schemeClr val="tx1"/>
                  </a:gs>
                </a:gsLst>
                <a:lin ang="5400000" scaled="0"/>
              </a:gradFill>
            </a:endParaRPr>
          </a:p>
        </p:txBody>
      </p:sp>
      <p:sp>
        <p:nvSpPr>
          <p:cNvPr id="7" name="Oval 6"/>
          <p:cNvSpPr/>
          <p:nvPr/>
        </p:nvSpPr>
        <p:spPr bwMode="auto">
          <a:xfrm>
            <a:off x="1554355" y="2318021"/>
            <a:ext cx="457195" cy="457195"/>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cxnSp>
        <p:nvCxnSpPr>
          <p:cNvPr id="8" name="Straight Arrow Connector 7"/>
          <p:cNvCxnSpPr>
            <a:stCxn id="7" idx="6"/>
          </p:cNvCxnSpPr>
          <p:nvPr/>
        </p:nvCxnSpPr>
        <p:spPr>
          <a:xfrm flipV="1">
            <a:off x="2011550" y="2546618"/>
            <a:ext cx="731512" cy="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8740" y="3575360"/>
            <a:ext cx="139006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[Pass]</a:t>
            </a:r>
            <a:endParaRPr lang="da-DK" sz="3200" dirty="0" err="1">
              <a:solidFill>
                <a:srgbClr val="007233"/>
              </a:solidFill>
            </a:endParaRPr>
          </a:p>
        </p:txBody>
      </p:sp>
      <p:sp>
        <p:nvSpPr>
          <p:cNvPr id="21" name="TextBox 20"/>
          <p:cNvSpPr txBox="1"/>
          <p:nvPr/>
        </p:nvSpPr>
        <p:spPr>
          <a:xfrm>
            <a:off x="4368139" y="4638283"/>
            <a:ext cx="1208472"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[Fail]</a:t>
            </a:r>
            <a:endParaRPr lang="da-DK" sz="3200" dirty="0" err="1">
              <a:solidFill>
                <a:srgbClr val="BA141A"/>
              </a:solidFill>
            </a:endParaRPr>
          </a:p>
        </p:txBody>
      </p:sp>
      <p:cxnSp>
        <p:nvCxnSpPr>
          <p:cNvPr id="22" name="Elbow Connector 20"/>
          <p:cNvCxnSpPr>
            <a:stCxn id="4" idx="1"/>
            <a:endCxn id="3" idx="1"/>
          </p:cNvCxnSpPr>
          <p:nvPr/>
        </p:nvCxnSpPr>
        <p:spPr>
          <a:xfrm rot="10800000">
            <a:off x="2743062" y="4198181"/>
            <a:ext cx="12700" cy="1669300"/>
          </a:xfrm>
          <a:prstGeom prst="bentConnector3">
            <a:avLst>
              <a:gd name="adj1" fmla="val 1800000"/>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2770" y="2177286"/>
            <a:ext cx="1462773" cy="738664"/>
          </a:xfrm>
          <a:prstGeom prst="rect">
            <a:avLst/>
          </a:prstGeom>
          <a:noFill/>
        </p:spPr>
        <p:txBody>
          <a:bodyPr wrap="none" lIns="182880" tIns="146304" rIns="182880" bIns="146304" rtlCol="0">
            <a:spAutoFit/>
          </a:bodyPr>
          <a:lstStyle/>
          <a:p>
            <a:pPr>
              <a:lnSpc>
                <a:spcPct val="90000"/>
              </a:lnSpc>
            </a:pPr>
            <a:r>
              <a:rPr lang="en-US" sz="3200" dirty="0"/>
              <a:t>[Start]</a:t>
            </a:r>
            <a:endParaRPr lang="da-DK" sz="3200" dirty="0" err="1"/>
          </a:p>
        </p:txBody>
      </p:sp>
      <p:sp>
        <p:nvSpPr>
          <p:cNvPr id="84" name="Title 1"/>
          <p:cNvSpPr txBox="1">
            <a:spLocks/>
          </p:cNvSpPr>
          <p:nvPr/>
        </p:nvSpPr>
        <p:spPr>
          <a:xfrm>
            <a:off x="7222865" y="3748181"/>
            <a:ext cx="180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Done?</a:t>
            </a:r>
          </a:p>
        </p:txBody>
      </p:sp>
      <p:cxnSp>
        <p:nvCxnSpPr>
          <p:cNvPr id="86" name="Elbow Connector 20"/>
          <p:cNvCxnSpPr>
            <a:stCxn id="84" idx="0"/>
            <a:endCxn id="2" idx="3"/>
          </p:cNvCxnSpPr>
          <p:nvPr/>
        </p:nvCxnSpPr>
        <p:spPr>
          <a:xfrm rot="16200000" flipV="1">
            <a:off x="6443314" y="2068629"/>
            <a:ext cx="1219301" cy="2139803"/>
          </a:xfrm>
          <a:prstGeom prst="bentConnector2">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7871561" y="5806788"/>
            <a:ext cx="502608" cy="502608"/>
            <a:chOff x="7817926" y="5828956"/>
            <a:chExt cx="502608" cy="502608"/>
          </a:xfrm>
        </p:grpSpPr>
        <p:sp>
          <p:nvSpPr>
            <p:cNvPr id="89" name="Oval 88"/>
            <p:cNvSpPr/>
            <p:nvPr/>
          </p:nvSpPr>
          <p:spPr bwMode="auto">
            <a:xfrm>
              <a:off x="7909059" y="5920089"/>
              <a:ext cx="320343" cy="320343"/>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sp>
          <p:nvSpPr>
            <p:cNvPr id="90" name="Oval 89"/>
            <p:cNvSpPr/>
            <p:nvPr/>
          </p:nvSpPr>
          <p:spPr bwMode="auto">
            <a:xfrm>
              <a:off x="7817926" y="5828956"/>
              <a:ext cx="502608" cy="502608"/>
            </a:xfrm>
            <a:prstGeom prst="ellipse">
              <a:avLst/>
            </a:prstGeom>
            <a:noFill/>
            <a:ln w="25400">
              <a:solidFill>
                <a:schemeClr val="tx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grpSp>
      <p:sp>
        <p:nvSpPr>
          <p:cNvPr id="92" name="TextBox 91"/>
          <p:cNvSpPr txBox="1"/>
          <p:nvPr/>
        </p:nvSpPr>
        <p:spPr>
          <a:xfrm>
            <a:off x="7481770" y="6226349"/>
            <a:ext cx="1299074" cy="738664"/>
          </a:xfrm>
          <a:prstGeom prst="rect">
            <a:avLst/>
          </a:prstGeom>
          <a:noFill/>
        </p:spPr>
        <p:txBody>
          <a:bodyPr wrap="none" lIns="182880" tIns="146304" rIns="182880" bIns="146304" rtlCol="0">
            <a:spAutoFit/>
          </a:bodyPr>
          <a:lstStyle/>
          <a:p>
            <a:pPr>
              <a:lnSpc>
                <a:spcPct val="90000"/>
              </a:lnSpc>
            </a:pPr>
            <a:r>
              <a:rPr lang="en-US" sz="3200" dirty="0"/>
              <a:t>[End]</a:t>
            </a:r>
            <a:endParaRPr lang="da-DK" sz="3200" dirty="0" err="1"/>
          </a:p>
        </p:txBody>
      </p:sp>
      <p:sp>
        <p:nvSpPr>
          <p:cNvPr id="96" name="TextBox 95"/>
          <p:cNvSpPr txBox="1"/>
          <p:nvPr/>
        </p:nvSpPr>
        <p:spPr>
          <a:xfrm>
            <a:off x="7977486" y="4916038"/>
            <a:ext cx="119725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[Yes]</a:t>
            </a:r>
            <a:endParaRPr lang="da-DK" sz="3200" dirty="0" err="1">
              <a:solidFill>
                <a:srgbClr val="007233"/>
              </a:solidFill>
            </a:endParaRPr>
          </a:p>
        </p:txBody>
      </p:sp>
      <p:sp>
        <p:nvSpPr>
          <p:cNvPr id="112" name="TextBox 111"/>
          <p:cNvSpPr txBox="1"/>
          <p:nvPr/>
        </p:nvSpPr>
        <p:spPr>
          <a:xfrm>
            <a:off x="7968264" y="2739960"/>
            <a:ext cx="1164421"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[No]</a:t>
            </a:r>
            <a:endParaRPr lang="da-DK" sz="3200" dirty="0" err="1">
              <a:solidFill>
                <a:srgbClr val="BA141A"/>
              </a:solidFill>
            </a:endParaRPr>
          </a:p>
        </p:txBody>
      </p:sp>
      <p:cxnSp>
        <p:nvCxnSpPr>
          <p:cNvPr id="113" name="Straight Arrow Connector 112"/>
          <p:cNvCxnSpPr>
            <a:stCxn id="2" idx="2"/>
            <a:endCxn id="3" idx="0"/>
          </p:cNvCxnSpPr>
          <p:nvPr/>
        </p:nvCxnSpPr>
        <p:spPr>
          <a:xfrm>
            <a:off x="4363062" y="2978880"/>
            <a:ext cx="0" cy="76930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4" idx="0"/>
          </p:cNvCxnSpPr>
          <p:nvPr/>
        </p:nvCxnSpPr>
        <p:spPr>
          <a:xfrm>
            <a:off x="4363062" y="4670461"/>
            <a:ext cx="0" cy="74702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3" idx="3"/>
            <a:endCxn id="84" idx="1"/>
          </p:cNvCxnSpPr>
          <p:nvPr/>
        </p:nvCxnSpPr>
        <p:spPr>
          <a:xfrm>
            <a:off x="5983062" y="4198181"/>
            <a:ext cx="1239803" cy="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4" idx="2"/>
            <a:endCxn id="90" idx="0"/>
          </p:cNvCxnSpPr>
          <p:nvPr/>
        </p:nvCxnSpPr>
        <p:spPr>
          <a:xfrm>
            <a:off x="8122865" y="4648181"/>
            <a:ext cx="0" cy="1158607"/>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804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3050" y="5417481"/>
            <a:ext cx="8778875" cy="1188707"/>
          </a:xfrm>
        </p:spPr>
        <p:txBody>
          <a:bodyPr/>
          <a:lstStyle/>
          <a:p>
            <a:r>
              <a:rPr lang="en-US" dirty="0">
                <a:solidFill>
                  <a:schemeClr val="bg1"/>
                </a:solidFill>
              </a:rPr>
              <a:t>A brief introduction</a:t>
            </a:r>
            <a:endParaRPr lang="da-DK" dirty="0">
              <a:solidFill>
                <a:schemeClr val="bg1"/>
              </a:solidFill>
            </a:endParaRPr>
          </a:p>
        </p:txBody>
      </p:sp>
      <p:pic>
        <p:nvPicPr>
          <p:cNvPr id="4" name="Picture 3"/>
          <p:cNvPicPr>
            <a:picLocks noChangeAspect="1"/>
          </p:cNvPicPr>
          <p:nvPr/>
        </p:nvPicPr>
        <p:blipFill>
          <a:blip r:embed="rId2"/>
          <a:stretch>
            <a:fillRect/>
          </a:stretch>
        </p:blipFill>
        <p:spPr>
          <a:xfrm>
            <a:off x="2925940" y="1759921"/>
            <a:ext cx="3474682" cy="3474682"/>
          </a:xfrm>
          <a:prstGeom prst="rect">
            <a:avLst/>
          </a:prstGeom>
        </p:spPr>
      </p:pic>
    </p:spTree>
    <p:extLst>
      <p:ext uri="{BB962C8B-B14F-4D97-AF65-F5344CB8AC3E}">
        <p14:creationId xmlns:p14="http://schemas.microsoft.com/office/powerpoint/2010/main" val="10289378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3" name="Text Placeholder 2"/>
          <p:cNvSpPr>
            <a:spLocks noGrp="1"/>
          </p:cNvSpPr>
          <p:nvPr>
            <p:ph type="body" sz="quarter" idx="10"/>
          </p:nvPr>
        </p:nvSpPr>
        <p:spPr>
          <a:xfrm>
            <a:off x="274209" y="1212849"/>
            <a:ext cx="4653391" cy="4985980"/>
          </a:xfrm>
        </p:spPr>
        <p:txBody>
          <a:bodyPr/>
          <a:lstStyle/>
          <a:p>
            <a:r>
              <a:rPr lang="en-US" sz="2400" dirty="0"/>
              <a:t>Versions</a:t>
            </a:r>
          </a:p>
          <a:p>
            <a:r>
              <a:rPr lang="en-US" sz="2400" dirty="0"/>
              <a:t>1.0 Visual Studio .NET (2002)</a:t>
            </a:r>
          </a:p>
          <a:p>
            <a:r>
              <a:rPr lang="en-US" sz="2400" dirty="0"/>
              <a:t>1.1 Visual Studio .NET 2003</a:t>
            </a:r>
          </a:p>
          <a:p>
            <a:r>
              <a:rPr lang="en-US" sz="2400" dirty="0"/>
              <a:t>2.0 Visual Studio 2005 </a:t>
            </a:r>
          </a:p>
          <a:p>
            <a:pPr lvl="1"/>
            <a:r>
              <a:rPr lang="en-US" sz="2400" dirty="0">
                <a:gradFill>
                  <a:gsLst>
                    <a:gs pos="1250">
                      <a:schemeClr val="tx2"/>
                    </a:gs>
                    <a:gs pos="99000">
                      <a:schemeClr val="tx2"/>
                    </a:gs>
                  </a:gsLst>
                  <a:lin ang="5400000" scaled="0"/>
                </a:gradFill>
                <a:latin typeface="+mj-lt"/>
              </a:rPr>
              <a:t>3.0 (2006) </a:t>
            </a:r>
          </a:p>
          <a:p>
            <a:pPr lvl="1"/>
            <a:r>
              <a:rPr lang="en-US" sz="2400" dirty="0">
                <a:gradFill>
                  <a:gsLst>
                    <a:gs pos="1250">
                      <a:schemeClr val="tx2"/>
                    </a:gs>
                    <a:gs pos="99000">
                      <a:schemeClr val="tx2"/>
                    </a:gs>
                  </a:gsLst>
                  <a:lin ang="5400000" scaled="0"/>
                </a:gradFill>
                <a:latin typeface="+mj-lt"/>
              </a:rPr>
              <a:t>3.5 Visual Studio 2008 (2007)</a:t>
            </a:r>
          </a:p>
          <a:p>
            <a:pPr lvl="1"/>
            <a:r>
              <a:rPr lang="en-US" sz="2400" dirty="0">
                <a:gradFill>
                  <a:gsLst>
                    <a:gs pos="1250">
                      <a:schemeClr val="tx2"/>
                    </a:gs>
                    <a:gs pos="99000">
                      <a:schemeClr val="tx2"/>
                    </a:gs>
                  </a:gsLst>
                  <a:lin ang="5400000" scaled="0"/>
                </a:gradFill>
                <a:latin typeface="+mj-lt"/>
              </a:rPr>
              <a:t>4.0 Visual Studio 2010</a:t>
            </a:r>
          </a:p>
          <a:p>
            <a:pPr lvl="1"/>
            <a:r>
              <a:rPr lang="en-US" sz="2400" dirty="0">
                <a:gradFill>
                  <a:gsLst>
                    <a:gs pos="1250">
                      <a:schemeClr val="tx2"/>
                    </a:gs>
                    <a:gs pos="99000">
                      <a:schemeClr val="tx2"/>
                    </a:gs>
                  </a:gsLst>
                  <a:lin ang="5400000" scaled="0"/>
                </a:gradFill>
                <a:latin typeface="+mj-lt"/>
              </a:rPr>
              <a:t>4.5 Visual Studio 2012</a:t>
            </a:r>
          </a:p>
          <a:p>
            <a:pPr lvl="1"/>
            <a:r>
              <a:rPr lang="en-US" sz="2400" dirty="0">
                <a:gradFill>
                  <a:gsLst>
                    <a:gs pos="1250">
                      <a:schemeClr val="tx2"/>
                    </a:gs>
                    <a:gs pos="99000">
                      <a:schemeClr val="tx2"/>
                    </a:gs>
                  </a:gsLst>
                  <a:lin ang="5400000" scaled="0"/>
                </a:gradFill>
                <a:latin typeface="+mj-lt"/>
              </a:rPr>
              <a:t>4.5.1 Visual Studio 2013</a:t>
            </a:r>
          </a:p>
          <a:p>
            <a:pPr lvl="1"/>
            <a:r>
              <a:rPr lang="en-US" sz="2400" dirty="0">
                <a:gradFill>
                  <a:gsLst>
                    <a:gs pos="1250">
                      <a:schemeClr val="tx2"/>
                    </a:gs>
                    <a:gs pos="99000">
                      <a:schemeClr val="tx2"/>
                    </a:gs>
                  </a:gsLst>
                  <a:lin ang="5400000" scaled="0"/>
                </a:gradFill>
                <a:latin typeface="+mj-lt"/>
              </a:rPr>
              <a:t>4.6 Visual Studio 2015</a:t>
            </a:r>
          </a:p>
          <a:p>
            <a:pPr lvl="1"/>
            <a:r>
              <a:rPr lang="en-US" sz="2400" dirty="0">
                <a:gradFill>
                  <a:gsLst>
                    <a:gs pos="1250">
                      <a:schemeClr val="tx2"/>
                    </a:gs>
                    <a:gs pos="99000">
                      <a:schemeClr val="tx2"/>
                    </a:gs>
                  </a:gsLst>
                  <a:lin ang="5400000" scaled="0"/>
                </a:gradFill>
                <a:latin typeface="+mj-lt"/>
              </a:rPr>
              <a:t>4.7 Visual Studio 2017</a:t>
            </a:r>
          </a:p>
          <a:p>
            <a:pPr lvl="1"/>
            <a:r>
              <a:rPr lang="en-US" sz="2400" dirty="0">
                <a:gradFill>
                  <a:gsLst>
                    <a:gs pos="1250">
                      <a:schemeClr val="tx2"/>
                    </a:gs>
                    <a:gs pos="99000">
                      <a:schemeClr val="tx2"/>
                    </a:gs>
                  </a:gsLst>
                  <a:lin ang="5400000" scaled="0"/>
                </a:gradFill>
                <a:latin typeface="+mj-lt"/>
              </a:rPr>
              <a:t>4.8 Visual Studio 2019</a:t>
            </a:r>
          </a:p>
        </p:txBody>
      </p:sp>
      <p:pic>
        <p:nvPicPr>
          <p:cNvPr id="4" name="Picture 2" descr="File:DotNe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028" y="644524"/>
            <a:ext cx="4124325" cy="5705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32170D-0C21-434B-9203-6678E9C7C94D}"/>
              </a:ext>
            </a:extLst>
          </p:cNvPr>
          <p:cNvSpPr/>
          <p:nvPr/>
        </p:nvSpPr>
        <p:spPr>
          <a:xfrm rot="17831918">
            <a:off x="2915057" y="2921009"/>
            <a:ext cx="4295738" cy="1569660"/>
          </a:xfrm>
          <a:prstGeom prst="rect">
            <a:avLst/>
          </a:prstGeom>
          <a:solidFill>
            <a:srgbClr val="FFC000"/>
          </a:solidFill>
        </p:spPr>
        <p:txBody>
          <a:bodyPr wrap="square">
            <a:spAutoFit/>
          </a:bodyPr>
          <a:lstStyle/>
          <a:p>
            <a:r>
              <a:rPr lang="en-US" sz="2400" dirty="0">
                <a:gradFill>
                  <a:gsLst>
                    <a:gs pos="1250">
                      <a:schemeClr val="tx2"/>
                    </a:gs>
                    <a:gs pos="99000">
                      <a:schemeClr val="tx2"/>
                    </a:gs>
                  </a:gsLst>
                  <a:lin ang="5400000" scaled="0"/>
                </a:gradFill>
              </a:rPr>
              <a:t>.NET Core 1.0 (2016)</a:t>
            </a:r>
          </a:p>
          <a:p>
            <a:r>
              <a:rPr lang="en-US" sz="2400" dirty="0">
                <a:gradFill>
                  <a:gsLst>
                    <a:gs pos="1250">
                      <a:schemeClr val="tx2"/>
                    </a:gs>
                    <a:gs pos="99000">
                      <a:schemeClr val="tx2"/>
                    </a:gs>
                  </a:gsLst>
                  <a:lin ang="5400000" scaled="0"/>
                </a:gradFill>
              </a:rPr>
              <a:t>.NET Core 2.0 (2017)</a:t>
            </a:r>
          </a:p>
          <a:p>
            <a:r>
              <a:rPr lang="en-US" sz="2400" dirty="0">
                <a:gradFill>
                  <a:gsLst>
                    <a:gs pos="1250">
                      <a:schemeClr val="tx2"/>
                    </a:gs>
                    <a:gs pos="99000">
                      <a:schemeClr val="tx2"/>
                    </a:gs>
                  </a:gsLst>
                  <a:lin ang="5400000" scaled="0"/>
                </a:gradFill>
              </a:rPr>
              <a:t>.NET Core 3.0 (2019) (planned)</a:t>
            </a:r>
          </a:p>
          <a:p>
            <a:r>
              <a:rPr lang="en-US" sz="2400" dirty="0">
                <a:gradFill>
                  <a:gsLst>
                    <a:gs pos="1250">
                      <a:schemeClr val="tx2"/>
                    </a:gs>
                    <a:gs pos="99000">
                      <a:schemeClr val="tx2"/>
                    </a:gs>
                  </a:gsLst>
                  <a:lin ang="5400000" scaled="0"/>
                </a:gradFill>
              </a:rPr>
              <a:t>.NET 5 (2020) (planned)</a:t>
            </a:r>
          </a:p>
        </p:txBody>
      </p:sp>
    </p:spTree>
    <p:extLst>
      <p:ext uri="{BB962C8B-B14F-4D97-AF65-F5344CB8AC3E}">
        <p14:creationId xmlns:p14="http://schemas.microsoft.com/office/powerpoint/2010/main" val="6936321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5318" y="1853735"/>
            <a:ext cx="4315925" cy="2622256"/>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p:txBody>
      </p:sp>
      <p:sp>
        <p:nvSpPr>
          <p:cNvPr id="4" name="Rectangle 3"/>
          <p:cNvSpPr/>
          <p:nvPr/>
        </p:nvSpPr>
        <p:spPr>
          <a:xfrm>
            <a:off x="548526" y="3875826"/>
            <a:ext cx="8229510" cy="1815882"/>
          </a:xfrm>
          <a:prstGeom prst="rect">
            <a:avLst/>
          </a:prstGeom>
        </p:spPr>
        <p:txBody>
          <a:bodyPr wrap="square">
            <a:spAutoFit/>
          </a:bodyPr>
          <a:lstStyle/>
          <a:p>
            <a:r>
              <a:rPr lang="da-DK" sz="2800" dirty="0"/>
              <a:t>C♯ is </a:t>
            </a:r>
            <a:r>
              <a:rPr lang="da-DK" sz="2800" dirty="0" err="1"/>
              <a:t>intended</a:t>
            </a:r>
            <a:r>
              <a:rPr lang="da-DK" sz="2800" dirty="0"/>
              <a:t> to </a:t>
            </a:r>
            <a:r>
              <a:rPr lang="da-DK" sz="2800" dirty="0" err="1"/>
              <a:t>be</a:t>
            </a:r>
            <a:r>
              <a:rPr lang="da-DK" sz="2800" dirty="0"/>
              <a:t> a simple, </a:t>
            </a:r>
            <a:r>
              <a:rPr lang="da-DK" sz="2800" dirty="0" err="1"/>
              <a:t>modern</a:t>
            </a:r>
            <a:r>
              <a:rPr lang="da-DK" sz="2800" dirty="0"/>
              <a:t>, general-purpose, </a:t>
            </a:r>
            <a:r>
              <a:rPr lang="da-DK" sz="2800" dirty="0" err="1"/>
              <a:t>object-oriented</a:t>
            </a:r>
            <a:r>
              <a:rPr lang="da-DK" sz="2800" dirty="0"/>
              <a:t> </a:t>
            </a:r>
            <a:r>
              <a:rPr lang="da-DK" sz="2800" dirty="0" err="1"/>
              <a:t>programming</a:t>
            </a:r>
            <a:r>
              <a:rPr lang="da-DK" sz="2800" dirty="0"/>
              <a:t> </a:t>
            </a:r>
            <a:r>
              <a:rPr lang="da-DK" sz="2800" dirty="0" err="1"/>
              <a:t>language</a:t>
            </a:r>
            <a:r>
              <a:rPr lang="da-DK" sz="2800" dirty="0"/>
              <a:t>. </a:t>
            </a:r>
          </a:p>
          <a:p>
            <a:pPr algn="r"/>
            <a:endParaRPr lang="da-DK" sz="2800" dirty="0"/>
          </a:p>
          <a:p>
            <a:pPr algn="r"/>
            <a:r>
              <a:rPr lang="da-DK" sz="2800" dirty="0" err="1"/>
              <a:t>Ecma</a:t>
            </a:r>
            <a:r>
              <a:rPr lang="da-DK" sz="2800" dirty="0"/>
              <a:t> International (2006) </a:t>
            </a:r>
          </a:p>
        </p:txBody>
      </p:sp>
      <p:sp>
        <p:nvSpPr>
          <p:cNvPr id="5" name="Rectangle 4"/>
          <p:cNvSpPr/>
          <p:nvPr/>
        </p:nvSpPr>
        <p:spPr bwMode="auto">
          <a:xfrm rot="19567946">
            <a:off x="1968257" y="2987688"/>
            <a:ext cx="5669218" cy="91439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Show me the CODE!!!</a:t>
            </a:r>
            <a:endParaRPr lang="da-DK" sz="4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375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76EEA3-D5E0-4E92-BC4A-225D374BF05A}"/>
              </a:ext>
            </a:extLst>
          </p:cNvPr>
          <p:cNvSpPr/>
          <p:nvPr/>
        </p:nvSpPr>
        <p:spPr>
          <a:xfrm>
            <a:off x="457087" y="681108"/>
            <a:ext cx="6535851" cy="5632311"/>
          </a:xfrm>
          <a:prstGeom prst="rect">
            <a:avLst/>
          </a:prstGeom>
        </p:spPr>
        <p:txBody>
          <a:bodyPr wrap="square">
            <a:spAutoFit/>
          </a:bodyPr>
          <a:lstStyle/>
          <a:p>
            <a:r>
              <a:rPr lang="en-DK" dirty="0">
                <a:latin typeface="Consolas" panose="020B0609020204030204" pitchFamily="49" charset="0"/>
              </a:rPr>
              <a:t>mkdir BDSA2019.Lecture01</a:t>
            </a:r>
          </a:p>
          <a:p>
            <a:r>
              <a:rPr lang="en-DK" dirty="0">
                <a:latin typeface="Consolas" panose="020B0609020204030204" pitchFamily="49" charset="0"/>
              </a:rPr>
              <a:t>cd BDSA2019.Lecture01</a:t>
            </a:r>
          </a:p>
          <a:p>
            <a:endParaRPr lang="en-DK" dirty="0">
              <a:latin typeface="Consolas" panose="020B0609020204030204" pitchFamily="49" charset="0"/>
            </a:endParaRPr>
          </a:p>
          <a:p>
            <a:r>
              <a:rPr lang="en-DK" dirty="0">
                <a:latin typeface="Consolas" panose="020B0609020204030204" pitchFamily="49" charset="0"/>
              </a:rPr>
              <a:t>mkdir BDSA2019.Lecture01</a:t>
            </a:r>
          </a:p>
          <a:p>
            <a:r>
              <a:rPr lang="en-DK" dirty="0">
                <a:latin typeface="Consolas" panose="020B0609020204030204" pitchFamily="49" charset="0"/>
              </a:rPr>
              <a:t>mkdir BDSA2019.Lecture01.Tests</a:t>
            </a:r>
          </a:p>
          <a:p>
            <a:endParaRPr lang="en-DK" dirty="0">
              <a:latin typeface="Consolas" panose="020B0609020204030204" pitchFamily="49" charset="0"/>
            </a:endParaRPr>
          </a:p>
          <a:p>
            <a:r>
              <a:rPr lang="en-DK" dirty="0">
                <a:latin typeface="Consolas" panose="020B0609020204030204" pitchFamily="49" charset="0"/>
              </a:rPr>
              <a:t>cd BDSA2019.Lecture01</a:t>
            </a:r>
          </a:p>
          <a:p>
            <a:r>
              <a:rPr lang="en-DK" dirty="0">
                <a:latin typeface="Consolas" panose="020B0609020204030204" pitchFamily="49" charset="0"/>
              </a:rPr>
              <a:t>dotnet new console</a:t>
            </a:r>
          </a:p>
          <a:p>
            <a:r>
              <a:rPr lang="en-DK" dirty="0">
                <a:latin typeface="Consolas" panose="020B0609020204030204" pitchFamily="49" charset="0"/>
              </a:rPr>
              <a:t>cd ..</a:t>
            </a:r>
          </a:p>
          <a:p>
            <a:endParaRPr lang="en-DK" dirty="0">
              <a:latin typeface="Consolas" panose="020B0609020204030204" pitchFamily="49" charset="0"/>
            </a:endParaRPr>
          </a:p>
          <a:p>
            <a:r>
              <a:rPr lang="en-DK" dirty="0">
                <a:latin typeface="Consolas" panose="020B0609020204030204" pitchFamily="49" charset="0"/>
              </a:rPr>
              <a:t>cd BDSA2019.Lecture01.Tests</a:t>
            </a:r>
          </a:p>
          <a:p>
            <a:r>
              <a:rPr lang="en-DK" dirty="0">
                <a:latin typeface="Consolas" panose="020B0609020204030204" pitchFamily="49" charset="0"/>
              </a:rPr>
              <a:t>dotnet new </a:t>
            </a:r>
            <a:r>
              <a:rPr lang="en-DK" dirty="0" err="1">
                <a:latin typeface="Consolas" panose="020B0609020204030204" pitchFamily="49" charset="0"/>
              </a:rPr>
              <a:t>xunit</a:t>
            </a:r>
            <a:endParaRPr lang="en-DK" dirty="0">
              <a:latin typeface="Consolas" panose="020B0609020204030204" pitchFamily="49" charset="0"/>
            </a:endParaRPr>
          </a:p>
          <a:p>
            <a:endParaRPr lang="en-DK" dirty="0">
              <a:latin typeface="Consolas" panose="020B0609020204030204" pitchFamily="49" charset="0"/>
            </a:endParaRPr>
          </a:p>
          <a:p>
            <a:r>
              <a:rPr lang="en-DK" dirty="0">
                <a:latin typeface="Consolas" panose="020B0609020204030204" pitchFamily="49" charset="0"/>
              </a:rPr>
              <a:t>dotnet new </a:t>
            </a:r>
            <a:r>
              <a:rPr lang="en-DK" dirty="0" err="1">
                <a:latin typeface="Consolas" panose="020B0609020204030204" pitchFamily="49" charset="0"/>
              </a:rPr>
              <a:t>sln</a:t>
            </a:r>
            <a:endParaRPr lang="en-DK" dirty="0">
              <a:latin typeface="Consolas" panose="020B0609020204030204" pitchFamily="49" charset="0"/>
            </a:endParaRPr>
          </a:p>
          <a:p>
            <a:r>
              <a:rPr lang="en-DK" dirty="0">
                <a:latin typeface="Consolas" panose="020B0609020204030204" pitchFamily="49" charset="0"/>
              </a:rPr>
              <a:t>dotnet sln add BDSA2019.Lecture01</a:t>
            </a:r>
          </a:p>
          <a:p>
            <a:r>
              <a:rPr lang="en-DK" dirty="0">
                <a:latin typeface="Consolas" panose="020B0609020204030204" pitchFamily="49" charset="0"/>
              </a:rPr>
              <a:t>dotnet sln add BDSA2019.Lecture01.Tests</a:t>
            </a:r>
          </a:p>
          <a:p>
            <a:r>
              <a:rPr lang="en-DK" dirty="0">
                <a:latin typeface="Consolas" panose="020B0609020204030204" pitchFamily="49" charset="0"/>
              </a:rPr>
              <a:t>dotnet add reference ..\BDSA2019.Lecture01</a:t>
            </a:r>
          </a:p>
          <a:p>
            <a:endParaRPr lang="en-DK" dirty="0">
              <a:latin typeface="Consolas" panose="020B0609020204030204" pitchFamily="49" charset="0"/>
            </a:endParaRPr>
          </a:p>
          <a:p>
            <a:r>
              <a:rPr lang="en-DK" dirty="0">
                <a:latin typeface="Consolas" panose="020B0609020204030204" pitchFamily="49" charset="0"/>
              </a:rPr>
              <a:t>cd ..</a:t>
            </a:r>
          </a:p>
          <a:p>
            <a:r>
              <a:rPr lang="en-DK" dirty="0">
                <a:latin typeface="Consolas" panose="020B0609020204030204" pitchFamily="49" charset="0"/>
              </a:rPr>
              <a:t>code .</a:t>
            </a:r>
          </a:p>
        </p:txBody>
      </p:sp>
    </p:spTree>
    <p:extLst>
      <p:ext uri="{BB962C8B-B14F-4D97-AF65-F5344CB8AC3E}">
        <p14:creationId xmlns:p14="http://schemas.microsoft.com/office/powerpoint/2010/main" val="36608821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extBox 2"/>
          <p:cNvSpPr txBox="1"/>
          <p:nvPr/>
        </p:nvSpPr>
        <p:spPr>
          <a:xfrm>
            <a:off x="1125133" y="1853735"/>
            <a:ext cx="7076296" cy="3619452"/>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a:p>
            <a:pPr algn="ctr">
              <a:lnSpc>
                <a:spcPct val="90000"/>
              </a:lnSpc>
            </a:pPr>
            <a:r>
              <a:rPr lang="en-US" sz="7200" dirty="0">
                <a:gradFill>
                  <a:gsLst>
                    <a:gs pos="2917">
                      <a:schemeClr val="tx1"/>
                    </a:gs>
                    <a:gs pos="30000">
                      <a:schemeClr val="tx1"/>
                    </a:gs>
                  </a:gsLst>
                  <a:lin ang="5400000" scaled="0"/>
                </a:gradFill>
              </a:rPr>
              <a:t>Language Basics</a:t>
            </a:r>
            <a:endParaRPr lang="da-DK" sz="7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763917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Naming</a:t>
            </a:r>
            <a:r>
              <a:rPr lang="da-DK" sz="7200" dirty="0"/>
              <a:t> </a:t>
            </a:r>
            <a:r>
              <a:rPr lang="da-DK" sz="7200" dirty="0" err="1"/>
              <a:t>Conventions</a:t>
            </a:r>
            <a:endParaRPr lang="da-DK" sz="7200" dirty="0"/>
          </a:p>
        </p:txBody>
      </p:sp>
      <p:sp>
        <p:nvSpPr>
          <p:cNvPr id="11" name="Rectangle 10"/>
          <p:cNvSpPr/>
          <p:nvPr/>
        </p:nvSpPr>
        <p:spPr>
          <a:xfrm>
            <a:off x="269384" y="1668482"/>
            <a:ext cx="4211019" cy="4727448"/>
          </a:xfrm>
          <a:prstGeom prst="rect">
            <a:avLst/>
          </a:prstGeom>
        </p:spPr>
        <p:txBody>
          <a:bodyPr wrap="square" lIns="182880" tIns="146304" rIns="182880" bIns="146304">
            <a:spAutoFit/>
          </a:bodyPr>
          <a:lstStyle/>
          <a:p>
            <a:r>
              <a:rPr lang="da-DK" b="1" dirty="0" err="1"/>
              <a:t>Composed</a:t>
            </a:r>
            <a:r>
              <a:rPr lang="da-DK" b="1" dirty="0"/>
              <a:t> </a:t>
            </a:r>
            <a:r>
              <a:rPr lang="da-DK" b="1" dirty="0" err="1"/>
              <a:t>names</a:t>
            </a:r>
            <a:endParaRPr lang="da-DK" b="1" dirty="0"/>
          </a:p>
          <a:p>
            <a:endParaRPr lang="da-DK" b="1" dirty="0"/>
          </a:p>
          <a:p>
            <a:r>
              <a:rPr lang="da-DK" dirty="0" err="1">
                <a:latin typeface="Consolas" panose="020B0609020204030204" pitchFamily="49" charset="0"/>
                <a:cs typeface="Consolas" panose="020B0609020204030204" pitchFamily="49" charset="0"/>
              </a:rPr>
              <a:t>currentLayout</a:t>
            </a:r>
            <a:r>
              <a:rPr lang="da-DK" dirty="0"/>
              <a:t>, </a:t>
            </a:r>
            <a:r>
              <a:rPr lang="da-DK" dirty="0" err="1">
                <a:latin typeface="Consolas" panose="020B0609020204030204" pitchFamily="49" charset="0"/>
                <a:cs typeface="Consolas" panose="020B0609020204030204" pitchFamily="49" charset="0"/>
              </a:rPr>
              <a:t>CurrentLayout</a:t>
            </a:r>
            <a:endParaRPr lang="da-DK" dirty="0">
              <a:latin typeface="Consolas" panose="020B0609020204030204" pitchFamily="49" charset="0"/>
              <a:cs typeface="Consolas" panose="020B0609020204030204" pitchFamily="49" charset="0"/>
            </a:endParaRPr>
          </a:p>
          <a:p>
            <a:endParaRPr lang="da-DK" dirty="0"/>
          </a:p>
          <a:p>
            <a:r>
              <a:rPr lang="en-US" b="1" dirty="0"/>
              <a:t>Variables and fields</a:t>
            </a:r>
          </a:p>
          <a:p>
            <a:endParaRPr lang="en-US" b="1" dirty="0"/>
          </a:p>
          <a:p>
            <a:r>
              <a:rPr lang="da-DK" dirty="0" err="1">
                <a:latin typeface="Consolas" panose="020B0609020204030204" pitchFamily="49" charset="0"/>
                <a:cs typeface="Consolas" panose="020B0609020204030204" pitchFamily="49" charset="0"/>
              </a:rPr>
              <a:t>vehicle</a:t>
            </a:r>
            <a:r>
              <a:rPr lang="da-DK" dirty="0"/>
              <a:t>, </a:t>
            </a:r>
            <a:r>
              <a:rPr lang="da-DK"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en-US" dirty="0"/>
          </a:p>
          <a:p>
            <a:r>
              <a:rPr lang="en-US" b="1" dirty="0"/>
              <a:t>Private fields</a:t>
            </a:r>
          </a:p>
          <a:p>
            <a:endParaRPr lang="en-US" dirty="0"/>
          </a:p>
          <a:p>
            <a:r>
              <a:rPr lang="en-US" dirty="0">
                <a:latin typeface="Consolas" panose="020B0609020204030204" pitchFamily="49" charset="0"/>
                <a:cs typeface="Consolas" panose="020B0609020204030204" pitchFamily="49" charset="0"/>
              </a:rPr>
              <a:t>_vehicle</a:t>
            </a:r>
            <a:r>
              <a:rPr lang="en-US" dirty="0"/>
              <a:t>, </a:t>
            </a:r>
            <a:r>
              <a:rPr lang="en-US" dirty="0">
                <a:latin typeface="Consolas" panose="020B0609020204030204" pitchFamily="49" charset="0"/>
                <a:cs typeface="Consolas" panose="020B0609020204030204" pitchFamily="49" charset="0"/>
              </a:rPr>
              <a:t>_</a:t>
            </a:r>
            <a:r>
              <a:rPr lang="en-US"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da-DK" dirty="0"/>
          </a:p>
          <a:p>
            <a:r>
              <a:rPr lang="da-DK" b="1" dirty="0"/>
              <a:t>Methods</a:t>
            </a:r>
          </a:p>
          <a:p>
            <a:endParaRPr lang="da-DK" b="1" dirty="0"/>
          </a:p>
          <a:p>
            <a:r>
              <a:rPr lang="da-DK" dirty="0" err="1">
                <a:latin typeface="Consolas" panose="020B0609020204030204" pitchFamily="49" charset="0"/>
                <a:cs typeface="Consolas" panose="020B0609020204030204" pitchFamily="49" charset="0"/>
              </a:rPr>
              <a:t>CurrentVehicle</a:t>
            </a:r>
            <a:r>
              <a:rPr lang="da-DK" dirty="0">
                <a:latin typeface="Consolas" panose="020B0609020204030204" pitchFamily="49" charset="0"/>
                <a:cs typeface="Consolas" panose="020B0609020204030204" pitchFamily="49" charset="0"/>
              </a:rPr>
              <a:t>()</a:t>
            </a:r>
            <a:r>
              <a:rPr lang="da-DK" dirty="0"/>
              <a:t>, </a:t>
            </a:r>
            <a:r>
              <a:rPr lang="da-DK" dirty="0" err="1">
                <a:latin typeface="Consolas" panose="020B0609020204030204" pitchFamily="49" charset="0"/>
                <a:cs typeface="Consolas" panose="020B0609020204030204" pitchFamily="49" charset="0"/>
              </a:rPr>
              <a:t>Size</a:t>
            </a:r>
            <a:r>
              <a:rPr lang="da-DK" dirty="0">
                <a:latin typeface="Consolas" panose="020B0609020204030204" pitchFamily="49" charset="0"/>
                <a:cs typeface="Consolas" panose="020B0609020204030204" pitchFamily="49" charset="0"/>
              </a:rPr>
              <a:t>()</a:t>
            </a:r>
          </a:p>
          <a:p>
            <a:endParaRPr lang="da-DK" dirty="0"/>
          </a:p>
        </p:txBody>
      </p:sp>
      <p:sp>
        <p:nvSpPr>
          <p:cNvPr id="12" name="Rectangle 11"/>
          <p:cNvSpPr/>
          <p:nvPr/>
        </p:nvSpPr>
        <p:spPr>
          <a:xfrm>
            <a:off x="4480403" y="1668482"/>
            <a:ext cx="4211019" cy="3342453"/>
          </a:xfrm>
          <a:prstGeom prst="rect">
            <a:avLst/>
          </a:prstGeom>
        </p:spPr>
        <p:txBody>
          <a:bodyPr wrap="square" lIns="182880" tIns="146304" rIns="182880" bIns="146304">
            <a:spAutoFit/>
          </a:bodyPr>
          <a:lstStyle/>
          <a:p>
            <a:r>
              <a:rPr lang="da-DK" b="1" dirty="0"/>
              <a:t>Properties</a:t>
            </a:r>
          </a:p>
          <a:p>
            <a:endParaRPr lang="da-DK" b="1" dirty="0"/>
          </a:p>
          <a:p>
            <a:r>
              <a:rPr lang="da-DK" dirty="0">
                <a:latin typeface="Consolas" panose="020B0609020204030204" pitchFamily="49" charset="0"/>
                <a:cs typeface="Consolas" panose="020B0609020204030204" pitchFamily="49" charset="0"/>
              </a:rPr>
              <a:t>Pi</a:t>
            </a:r>
            <a:r>
              <a:rPr lang="da-DK" dirty="0"/>
              <a:t>, </a:t>
            </a:r>
            <a:r>
              <a:rPr lang="da-DK" dirty="0" err="1">
                <a:latin typeface="Consolas" panose="020B0609020204030204" pitchFamily="49" charset="0"/>
                <a:cs typeface="Consolas" panose="020B0609020204030204" pitchFamily="49" charset="0"/>
              </a:rPr>
              <a:t>Name</a:t>
            </a:r>
            <a:r>
              <a:rPr lang="da-DK" dirty="0"/>
              <a:t>, </a:t>
            </a:r>
            <a:r>
              <a:rPr lang="da-DK" dirty="0" err="1">
                <a:latin typeface="Consolas" panose="020B0609020204030204" pitchFamily="49" charset="0"/>
                <a:cs typeface="Consolas" panose="020B0609020204030204" pitchFamily="49" charset="0"/>
              </a:rPr>
              <a:t>Size</a:t>
            </a:r>
            <a:endParaRPr lang="da-DK" dirty="0">
              <a:latin typeface="Consolas" panose="020B0609020204030204" pitchFamily="49" charset="0"/>
              <a:cs typeface="Consolas" panose="020B0609020204030204" pitchFamily="49" charset="0"/>
            </a:endParaRPr>
          </a:p>
          <a:p>
            <a:endParaRPr lang="da-DK" b="1" dirty="0"/>
          </a:p>
          <a:p>
            <a:r>
              <a:rPr lang="da-DK" b="1" dirty="0"/>
              <a:t>Classes</a:t>
            </a:r>
          </a:p>
          <a:p>
            <a:endParaRPr lang="da-DK" b="1" dirty="0"/>
          </a:p>
          <a:p>
            <a:r>
              <a:rPr lang="da-DK" dirty="0" err="1">
                <a:latin typeface="Consolas" panose="020B0609020204030204" pitchFamily="49" charset="0"/>
                <a:cs typeface="Consolas" panose="020B0609020204030204" pitchFamily="49" charset="0"/>
              </a:rPr>
              <a:t>MyClass</a:t>
            </a:r>
            <a:r>
              <a:rPr lang="da-DK" dirty="0"/>
              <a:t>, </a:t>
            </a:r>
            <a:r>
              <a:rPr lang="da-DK" dirty="0">
                <a:latin typeface="Consolas" panose="020B0609020204030204" pitchFamily="49" charset="0"/>
                <a:cs typeface="Consolas" panose="020B0609020204030204" pitchFamily="49" charset="0"/>
              </a:rPr>
              <a:t>List&lt;T&gt;</a:t>
            </a:r>
          </a:p>
          <a:p>
            <a:pPr lvl="1"/>
            <a:endParaRPr lang="da-DK" dirty="0"/>
          </a:p>
          <a:p>
            <a:r>
              <a:rPr lang="da-DK" b="1" dirty="0"/>
              <a:t>Interfaces</a:t>
            </a:r>
          </a:p>
          <a:p>
            <a:endParaRPr lang="da-DK" b="1" dirty="0"/>
          </a:p>
          <a:p>
            <a:r>
              <a:rPr lang="da-DK" dirty="0" err="1">
                <a:latin typeface="Consolas" panose="020B0609020204030204" pitchFamily="49" charset="0"/>
                <a:cs typeface="Consolas" panose="020B0609020204030204" pitchFamily="49" charset="0"/>
              </a:rPr>
              <a:t>IException</a:t>
            </a:r>
            <a:r>
              <a:rPr lang="da-DK" dirty="0"/>
              <a:t>, </a:t>
            </a:r>
            <a:r>
              <a:rPr lang="da-DK" dirty="0" err="1">
                <a:latin typeface="Consolas" panose="020B0609020204030204" pitchFamily="49" charset="0"/>
                <a:cs typeface="Consolas" panose="020B0609020204030204" pitchFamily="49" charset="0"/>
              </a:rPr>
              <a:t>IObserver</a:t>
            </a:r>
            <a:endParaRPr lang="da-DK" dirty="0">
              <a:latin typeface="Consolas" panose="020B0609020204030204" pitchFamily="49" charset="0"/>
              <a:cs typeface="Consolas" panose="020B0609020204030204" pitchFamily="49" charset="0"/>
            </a:endParaRPr>
          </a:p>
        </p:txBody>
      </p:sp>
      <p:sp>
        <p:nvSpPr>
          <p:cNvPr id="14" name="Rectangle 13"/>
          <p:cNvSpPr/>
          <p:nvPr/>
        </p:nvSpPr>
        <p:spPr>
          <a:xfrm>
            <a:off x="269384" y="6174675"/>
            <a:ext cx="8046632" cy="646331"/>
          </a:xfrm>
          <a:prstGeom prst="rect">
            <a:avLst/>
          </a:prstGeom>
        </p:spPr>
        <p:txBody>
          <a:bodyPr wrap="square" lIns="183600" rIns="183600">
            <a:spAutoFit/>
          </a:bodyPr>
          <a:lstStyle/>
          <a:p>
            <a:r>
              <a:rPr lang="en-US" dirty="0">
                <a:hlinkClick r:id="rId2"/>
              </a:rPr>
              <a:t>https://docs.microsoft.com/en-us/dotnet/standard/design-guidelines/naming-guidelines</a:t>
            </a:r>
            <a:endParaRPr lang="da-DK" dirty="0"/>
          </a:p>
        </p:txBody>
      </p:sp>
    </p:spTree>
    <p:extLst>
      <p:ext uri="{BB962C8B-B14F-4D97-AF65-F5344CB8AC3E}">
        <p14:creationId xmlns:p14="http://schemas.microsoft.com/office/powerpoint/2010/main" val="15863947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a:p>
            <a:r>
              <a:rPr lang="en-US" sz="3600" dirty="0"/>
              <a:t>Holds a value – assignment copies the value</a:t>
            </a:r>
            <a:endParaRPr lang="da-DK" sz="3600" dirty="0"/>
          </a:p>
        </p:txBody>
      </p:sp>
      <p:sp>
        <p:nvSpPr>
          <p:cNvPr id="5" name="TextBox 4"/>
          <p:cNvSpPr txBox="1"/>
          <p:nvPr/>
        </p:nvSpPr>
        <p:spPr>
          <a:xfrm>
            <a:off x="478636" y="2169148"/>
            <a:ext cx="4114755" cy="3065455"/>
          </a:xfrm>
          <a:prstGeom prst="rect">
            <a:avLst/>
          </a:prstGeom>
          <a:noFill/>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rPr>
              <a:t>Struct</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Numeric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Integral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Floating point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Decimal</a:t>
            </a:r>
          </a:p>
          <a:p>
            <a:pPr marL="342900" indent="-342900">
              <a:lnSpc>
                <a:spcPct val="90000"/>
              </a:lnSpc>
              <a:buFont typeface="Arial" panose="020B0604020202020204" pitchFamily="34" charset="0"/>
              <a:buChar char="•"/>
            </a:pPr>
            <a:r>
              <a:rPr lang="en-US" sz="2000" dirty="0" err="1">
                <a:gradFill>
                  <a:gsLst>
                    <a:gs pos="2917">
                      <a:schemeClr val="tx1"/>
                    </a:gs>
                    <a:gs pos="30000">
                      <a:schemeClr val="tx1"/>
                    </a:gs>
                  </a:gsLst>
                  <a:lin ang="5400000" scaled="0"/>
                </a:gradFill>
              </a:rPr>
              <a:t>bool</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Enumeration</a:t>
            </a:r>
          </a:p>
          <a:p>
            <a:pPr>
              <a:lnSpc>
                <a:spcPct val="90000"/>
              </a:lnSpc>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User defined </a:t>
            </a:r>
            <a:r>
              <a:rPr lang="en-US" sz="2000" dirty="0" err="1">
                <a:gradFill>
                  <a:gsLst>
                    <a:gs pos="2917">
                      <a:schemeClr val="tx1"/>
                    </a:gs>
                    <a:gs pos="30000">
                      <a:schemeClr val="tx1"/>
                    </a:gs>
                  </a:gsLst>
                  <a:lin ang="5400000" scaled="0"/>
                </a:gradFill>
              </a:rPr>
              <a:t>structs</a:t>
            </a:r>
            <a:endParaRPr lang="da-DK" sz="2000" dirty="0" err="1">
              <a:gradFill>
                <a:gsLst>
                  <a:gs pos="2917">
                    <a:schemeClr val="tx1"/>
                  </a:gs>
                  <a:gs pos="30000">
                    <a:schemeClr val="tx1"/>
                  </a:gs>
                </a:gsLst>
                <a:lin ang="5400000" scaled="0"/>
              </a:gradFill>
            </a:endParaRPr>
          </a:p>
        </p:txBody>
      </p:sp>
      <p:sp>
        <p:nvSpPr>
          <p:cNvPr id="6" name="Rectangle 5"/>
          <p:cNvSpPr/>
          <p:nvPr/>
        </p:nvSpPr>
        <p:spPr>
          <a:xfrm>
            <a:off x="3102513" y="4141889"/>
            <a:ext cx="6034974"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enum</a:t>
            </a:r>
            <a:r>
              <a:rPr lang="en-US" dirty="0">
                <a:solidFill>
                  <a:srgbClr val="000000"/>
                </a:solidFill>
                <a:latin typeface="Consolas" panose="020B0609020204030204" pitchFamily="49" charset="0"/>
                <a:cs typeface="Consolas" panose="020B0609020204030204" pitchFamily="49" charset="0"/>
              </a:rPr>
              <a:t> Days {Sat, Sun, Mon, Tue, Wed, Thu, Fri}; </a:t>
            </a:r>
            <a:endParaRPr lang="da-DK" dirty="0">
              <a:latin typeface="Consolas" panose="020B0609020204030204" pitchFamily="49" charset="0"/>
              <a:cs typeface="Consolas" panose="020B0609020204030204" pitchFamily="49" charset="0"/>
            </a:endParaRPr>
          </a:p>
        </p:txBody>
      </p:sp>
      <p:sp>
        <p:nvSpPr>
          <p:cNvPr id="8" name="Rectangle 7"/>
          <p:cNvSpPr/>
          <p:nvPr/>
        </p:nvSpPr>
        <p:spPr>
          <a:xfrm>
            <a:off x="1675231" y="5728505"/>
            <a:ext cx="3780000" cy="576000"/>
          </a:xfrm>
          <a:prstGeom prst="rect">
            <a:avLst/>
          </a:prstGeom>
          <a:solidFill>
            <a:srgbClr val="BA141A"/>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System.Drawing.Point</a:t>
            </a:r>
            <a:endParaRPr lang="da-DK" dirty="0">
              <a:latin typeface="Consolas" panose="020B0609020204030204" pitchFamily="49" charset="0"/>
              <a:cs typeface="Consolas" panose="020B0609020204030204" pitchFamily="49" charset="0"/>
            </a:endParaRPr>
          </a:p>
        </p:txBody>
      </p:sp>
      <p:sp>
        <p:nvSpPr>
          <p:cNvPr id="9" name="Rectangle 8"/>
          <p:cNvSpPr/>
          <p:nvPr/>
        </p:nvSpPr>
        <p:spPr>
          <a:xfrm>
            <a:off x="5455231" y="5728505"/>
            <a:ext cx="3780000" cy="576000"/>
          </a:xfrm>
          <a:prstGeom prst="rect">
            <a:avLst/>
          </a:prstGeom>
          <a:solidFill>
            <a:srgbClr val="00188F"/>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System.DateTime</a:t>
            </a:r>
            <a:endParaRPr lang="da-DK" dirty="0">
              <a:latin typeface="Consolas" panose="020B0609020204030204" pitchFamily="49" charset="0"/>
              <a:cs typeface="Consolas" panose="020B0609020204030204" pitchFamily="49" charset="0"/>
            </a:endParaRPr>
          </a:p>
        </p:txBody>
      </p:sp>
      <p:sp>
        <p:nvSpPr>
          <p:cNvPr id="10" name="Rectangle 9"/>
          <p:cNvSpPr/>
          <p:nvPr/>
        </p:nvSpPr>
        <p:spPr>
          <a:xfrm>
            <a:off x="1675231" y="6304505"/>
            <a:ext cx="3780000" cy="576000"/>
          </a:xfrm>
          <a:prstGeom prst="rect">
            <a:avLst/>
          </a:prstGeom>
          <a:solidFill>
            <a:srgbClr val="333333"/>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System.Numerics.BigInteger</a:t>
            </a:r>
            <a:endParaRPr lang="da-DK" dirty="0">
              <a:latin typeface="Consolas" panose="020B0609020204030204" pitchFamily="49" charset="0"/>
              <a:cs typeface="Consolas" panose="020B0609020204030204" pitchFamily="49" charset="0"/>
            </a:endParaRPr>
          </a:p>
        </p:txBody>
      </p:sp>
      <p:sp>
        <p:nvSpPr>
          <p:cNvPr id="11" name="Rectangle 10"/>
          <p:cNvSpPr/>
          <p:nvPr/>
        </p:nvSpPr>
        <p:spPr>
          <a:xfrm>
            <a:off x="5455231" y="6304505"/>
            <a:ext cx="3780000" cy="576000"/>
          </a:xfrm>
          <a:prstGeom prst="rect">
            <a:avLst/>
          </a:prstGeom>
          <a:solidFill>
            <a:srgbClr val="442359"/>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System.Numerics.Complex</a:t>
            </a:r>
            <a:endParaRPr lang="da-DK" dirty="0">
              <a:latin typeface="Consolas" panose="020B0609020204030204" pitchFamily="49" charset="0"/>
              <a:cs typeface="Consolas" panose="020B0609020204030204" pitchFamily="49" charset="0"/>
            </a:endParaRPr>
          </a:p>
        </p:txBody>
      </p:sp>
      <p:sp>
        <p:nvSpPr>
          <p:cNvPr id="13" name="Rectangle 12"/>
          <p:cNvSpPr/>
          <p:nvPr/>
        </p:nvSpPr>
        <p:spPr bwMode="auto">
          <a:xfrm>
            <a:off x="4500000" y="2167840"/>
            <a:ext cx="1620000" cy="162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Integral</a:t>
            </a:r>
          </a:p>
          <a:p>
            <a:r>
              <a:rPr lang="en-US" sz="1200" dirty="0">
                <a:latin typeface="Consolas" panose="020B0609020204030204" pitchFamily="49" charset="0"/>
                <a:cs typeface="Consolas" panose="020B0609020204030204" pitchFamily="49" charset="0"/>
              </a:rPr>
              <a:t>byte, </a:t>
            </a:r>
            <a:r>
              <a:rPr lang="en-US" sz="1200" dirty="0" err="1">
                <a:latin typeface="Consolas" panose="020B0609020204030204" pitchFamily="49" charset="0"/>
                <a:cs typeface="Consolas" panose="020B0609020204030204" pitchFamily="49" charset="0"/>
              </a:rPr>
              <a:t>sbyte</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short, </a:t>
            </a:r>
            <a:r>
              <a:rPr lang="en-US" sz="1200" dirty="0" err="1">
                <a:latin typeface="Consolas" panose="020B0609020204030204" pitchFamily="49" charset="0"/>
                <a:cs typeface="Consolas" panose="020B0609020204030204" pitchFamily="49" charset="0"/>
              </a:rPr>
              <a:t>ushort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Char,</a:t>
            </a:r>
          </a:p>
          <a:p>
            <a:r>
              <a:rPr lang="en-US" sz="1200" dirty="0">
                <a:latin typeface="Consolas" panose="020B0609020204030204" pitchFamily="49" charset="0"/>
                <a:cs typeface="Consolas" panose="020B0609020204030204" pitchFamily="49" charset="0"/>
              </a:rPr>
              <a:t>int, </a:t>
            </a:r>
            <a:r>
              <a:rPr lang="en-US" sz="1200" dirty="0" err="1">
                <a:latin typeface="Consolas" panose="020B0609020204030204" pitchFamily="49" charset="0"/>
                <a:cs typeface="Consolas" panose="020B0609020204030204" pitchFamily="49" charset="0"/>
              </a:rPr>
              <a:t>uint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long, </a:t>
            </a:r>
            <a:r>
              <a:rPr lang="en-US" sz="1200" dirty="0" err="1">
                <a:latin typeface="Consolas" panose="020B0609020204030204" pitchFamily="49" charset="0"/>
                <a:cs typeface="Consolas" panose="020B0609020204030204" pitchFamily="49" charset="0"/>
              </a:rPr>
              <a:t>ulong</a:t>
            </a:r>
            <a:endParaRPr lang="en-US" sz="1200" dirty="0">
              <a:latin typeface="Consolas" panose="020B0609020204030204" pitchFamily="49" charset="0"/>
              <a:cs typeface="Consolas" panose="020B0609020204030204" pitchFamily="49" charset="0"/>
            </a:endParaRPr>
          </a:p>
        </p:txBody>
      </p:sp>
      <p:sp>
        <p:nvSpPr>
          <p:cNvPr id="14" name="Rectangle 13"/>
          <p:cNvSpPr/>
          <p:nvPr/>
        </p:nvSpPr>
        <p:spPr bwMode="auto">
          <a:xfrm>
            <a:off x="6120000" y="2167840"/>
            <a:ext cx="1620000" cy="810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Floating point</a:t>
            </a:r>
          </a:p>
          <a:p>
            <a:r>
              <a:rPr lang="en-US" sz="1200" dirty="0">
                <a:latin typeface="Consolas" panose="020B0609020204030204" pitchFamily="49" charset="0"/>
                <a:cs typeface="Consolas" panose="020B0609020204030204" pitchFamily="49" charset="0"/>
              </a:rPr>
              <a:t>float</a:t>
            </a:r>
          </a:p>
          <a:p>
            <a:r>
              <a:rPr lang="en-US" sz="1200" dirty="0">
                <a:latin typeface="Consolas" panose="020B0609020204030204" pitchFamily="49" charset="0"/>
                <a:cs typeface="Consolas" panose="020B0609020204030204" pitchFamily="49" charset="0"/>
              </a:rPr>
              <a:t>Double</a:t>
            </a:r>
          </a:p>
        </p:txBody>
      </p:sp>
      <p:sp>
        <p:nvSpPr>
          <p:cNvPr id="15" name="Rectangle 14"/>
          <p:cNvSpPr/>
          <p:nvPr/>
        </p:nvSpPr>
        <p:spPr bwMode="auto">
          <a:xfrm>
            <a:off x="6120000" y="2977840"/>
            <a:ext cx="1620000" cy="810000"/>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Decimal</a:t>
            </a:r>
          </a:p>
          <a:p>
            <a:r>
              <a:rPr lang="en-US" sz="1200" dirty="0">
                <a:latin typeface="Consolas" panose="020B0609020204030204" pitchFamily="49" charset="0"/>
                <a:cs typeface="Consolas" panose="020B0609020204030204" pitchFamily="49" charset="0"/>
              </a:rPr>
              <a:t>decimal</a:t>
            </a:r>
          </a:p>
        </p:txBody>
      </p:sp>
      <p:sp>
        <p:nvSpPr>
          <p:cNvPr id="12" name="Rectangle 11"/>
          <p:cNvSpPr/>
          <p:nvPr/>
        </p:nvSpPr>
        <p:spPr>
          <a:xfrm>
            <a:off x="5120476" y="32473"/>
            <a:ext cx="4163589" cy="575082"/>
          </a:xfrm>
          <a:prstGeom prst="rect">
            <a:avLst/>
          </a:prstGeom>
          <a:solidFill>
            <a:srgbClr val="BA141A"/>
          </a:solidFill>
        </p:spPr>
        <p:txBody>
          <a:bodyPr wrap="square" lIns="183600" tIns="147600" rIns="183600" bIns="147600">
            <a:spAutoFit/>
          </a:bodyPr>
          <a:lstStyle/>
          <a:p>
            <a:r>
              <a:rPr lang="en-US" dirty="0">
                <a:latin typeface="Consolas" panose="020B0609020204030204" pitchFamily="49" charset="0"/>
                <a:cs typeface="Consolas" panose="020B0609020204030204" pitchFamily="49" charset="0"/>
              </a:rPr>
              <a:t>Value Types can never be null!</a:t>
            </a:r>
            <a:endParaRPr lang="da-DK" dirty="0">
              <a:latin typeface="Consolas" panose="020B0609020204030204" pitchFamily="49" charset="0"/>
              <a:cs typeface="Consolas" panose="020B0609020204030204" pitchFamily="49" charset="0"/>
            </a:endParaRPr>
          </a:p>
        </p:txBody>
      </p:sp>
      <p:sp>
        <p:nvSpPr>
          <p:cNvPr id="16" name="Rectangle 15"/>
          <p:cNvSpPr/>
          <p:nvPr/>
        </p:nvSpPr>
        <p:spPr bwMode="auto">
          <a:xfrm>
            <a:off x="5455231" y="5143164"/>
            <a:ext cx="3780000" cy="576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err="1">
                <a:latin typeface="Consolas" panose="020B0609020204030204" pitchFamily="49" charset="0"/>
                <a:cs typeface="Consolas" panose="020B0609020204030204" pitchFamily="49" charset="0"/>
              </a:rPr>
              <a:t>System.Guid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43858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1097160" y="1668482"/>
            <a:ext cx="1737342"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5669110" y="1668482"/>
            <a:ext cx="3291804"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System.Int32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9" name="Straight Arrow Connector 8"/>
          <p:cNvCxnSpPr>
            <a:stCxn id="6" idx="3"/>
            <a:endCxn id="7" idx="1"/>
          </p:cNvCxnSpPr>
          <p:nvPr/>
        </p:nvCxnSpPr>
        <p:spPr>
          <a:xfrm>
            <a:off x="2834502" y="1942799"/>
            <a:ext cx="2834608" cy="0"/>
          </a:xfrm>
          <a:prstGeom prst="straightConnector1">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57323" y="3119138"/>
            <a:ext cx="2560292"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System.Object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1" name="Rectangle 10"/>
          <p:cNvSpPr/>
          <p:nvPr/>
        </p:nvSpPr>
        <p:spPr bwMode="auto">
          <a:xfrm>
            <a:off x="637287" y="4599431"/>
            <a:ext cx="3200365"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System.ValueType</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nvGrpSpPr>
          <p:cNvPr id="15" name="Group 14"/>
          <p:cNvGrpSpPr/>
          <p:nvPr/>
        </p:nvGrpSpPr>
        <p:grpSpPr>
          <a:xfrm>
            <a:off x="5851988" y="2399994"/>
            <a:ext cx="2926048" cy="4239547"/>
            <a:chOff x="4846159" y="3463909"/>
            <a:chExt cx="2926048" cy="4239547"/>
          </a:xfrm>
        </p:grpSpPr>
        <p:sp>
          <p:nvSpPr>
            <p:cNvPr id="12" name="Rectangle 11"/>
            <p:cNvSpPr/>
            <p:nvPr/>
          </p:nvSpPr>
          <p:spPr bwMode="auto">
            <a:xfrm>
              <a:off x="4846159" y="3463909"/>
              <a:ext cx="2926048" cy="49054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Int32</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 name="Rectangle 12"/>
            <p:cNvSpPr/>
            <p:nvPr/>
          </p:nvSpPr>
          <p:spPr bwMode="auto">
            <a:xfrm>
              <a:off x="4846159" y="3910609"/>
              <a:ext cx="2926048" cy="91251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MaxValue</a:t>
              </a:r>
              <a:endParaRPr lang="en-US" sz="2400" u="sng" dirty="0">
                <a:solidFill>
                  <a:schemeClr val="bg1"/>
                </a:solidFill>
                <a:latin typeface="Consolas" panose="020B0609020204030204" pitchFamily="49" charset="0"/>
                <a:ea typeface="Segoe UI" pitchFamily="34" charset="0"/>
                <a:cs typeface="Consolas" panose="020B0609020204030204" pitchFamily="49" charset="0"/>
              </a:endParaRPr>
            </a:p>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MinValue</a:t>
              </a:r>
              <a:endParaRPr lang="da-DK" sz="2400" u="sng"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4" name="Rectangle 13"/>
            <p:cNvSpPr/>
            <p:nvPr/>
          </p:nvSpPr>
          <p:spPr bwMode="auto">
            <a:xfrm>
              <a:off x="4846159" y="4812610"/>
              <a:ext cx="2926048" cy="2890846"/>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+Equals()</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ComparesTo</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ToString</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GetHashCode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GetType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+Parse()</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TryParse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sp>
        <p:nvSpPr>
          <p:cNvPr id="16" name="Isosceles Triangle 15"/>
          <p:cNvSpPr/>
          <p:nvPr/>
        </p:nvSpPr>
        <p:spPr bwMode="auto">
          <a:xfrm>
            <a:off x="1940293" y="3767845"/>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rot="16200000">
            <a:off x="3677634" y="4782309"/>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2237469" y="4042162"/>
            <a:ext cx="0" cy="557269"/>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p:cNvCxnSpPr>
          <p:nvPr/>
        </p:nvCxnSpPr>
        <p:spPr>
          <a:xfrm>
            <a:off x="4111969" y="4919467"/>
            <a:ext cx="174001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270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365646" y="2101927"/>
            <a:ext cx="2468855"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i1 = 42;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2468855" cy="64391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i2 = i2;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cxnSp>
        <p:nvCxnSpPr>
          <p:cNvPr id="12" name="Straight Arrow Connector 11"/>
          <p:cNvCxnSpPr>
            <a:stCxn id="6" idx="3"/>
            <a:endCxn id="10" idx="1"/>
          </p:cNvCxnSpPr>
          <p:nvPr/>
        </p:nvCxnSpPr>
        <p:spPr>
          <a:xfrm>
            <a:off x="2834501" y="2384964"/>
            <a:ext cx="3383243" cy="900116"/>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22" idx="1"/>
          </p:cNvCxnSpPr>
          <p:nvPr/>
        </p:nvCxnSpPr>
        <p:spPr>
          <a:xfrm flipV="1">
            <a:off x="2834501" y="4147173"/>
            <a:ext cx="3383243" cy="113123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217744" y="2965043"/>
            <a:ext cx="2011658" cy="1502167"/>
            <a:chOff x="6217744" y="3314384"/>
            <a:chExt cx="2011658" cy="1502167"/>
          </a:xfrm>
        </p:grpSpPr>
        <p:sp>
          <p:nvSpPr>
            <p:cNvPr id="10" name="Rounded Rectangle 9"/>
            <p:cNvSpPr/>
            <p:nvPr/>
          </p:nvSpPr>
          <p:spPr bwMode="auto">
            <a:xfrm>
              <a:off x="6217744" y="3314384"/>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i1: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22" name="Rounded Rectangle 21"/>
            <p:cNvSpPr/>
            <p:nvPr/>
          </p:nvSpPr>
          <p:spPr bwMode="auto">
            <a:xfrm>
              <a:off x="6217744" y="4176477"/>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i2: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grpSp>
      <p:sp>
        <p:nvSpPr>
          <p:cNvPr id="25" name="Rectangle 24"/>
          <p:cNvSpPr/>
          <p:nvPr/>
        </p:nvSpPr>
        <p:spPr>
          <a:xfrm>
            <a:off x="365646" y="6236856"/>
            <a:ext cx="3749001"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ReferenceEquals</a:t>
            </a:r>
            <a:r>
              <a:rPr lang="en-US" dirty="0">
                <a:solidFill>
                  <a:srgbClr val="000000"/>
                </a:solidFill>
                <a:cs typeface="Consolas" panose="020B0609020204030204" pitchFamily="49" charset="0"/>
              </a:rPr>
              <a:t> is always </a:t>
            </a:r>
            <a:r>
              <a:rPr lang="en-US" i="1" dirty="0">
                <a:solidFill>
                  <a:srgbClr val="000000"/>
                </a:solidFill>
                <a:latin typeface="Consolas" panose="020B0609020204030204" pitchFamily="49" charset="0"/>
                <a:cs typeface="Consolas" panose="020B0609020204030204" pitchFamily="49" charset="0"/>
              </a:rPr>
              <a:t>false</a:t>
            </a:r>
            <a:endParaRPr lang="da-DK" i="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82446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13" name="Rectangle 12"/>
          <p:cNvSpPr/>
          <p:nvPr/>
        </p:nvSpPr>
        <p:spPr bwMode="auto">
          <a:xfrm>
            <a:off x="5851988" y="2425673"/>
            <a:ext cx="3199936" cy="3367346"/>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bg1"/>
                </a:solidFill>
                <a:ea typeface="Segoe UI" pitchFamily="34" charset="0"/>
                <a:cs typeface="Segoe UI" pitchFamily="34" charset="0"/>
              </a:rPr>
              <a:t>Hobbies</a:t>
            </a:r>
            <a:endParaRPr lang="en-US" baseline="30000" dirty="0">
              <a:solidFill>
                <a:schemeClr val="bg1"/>
              </a:solidFill>
              <a:ea typeface="Segoe UI" pitchFamily="34" charset="0"/>
              <a:cs typeface="Segoe UI" pitchFamily="34" charset="0"/>
            </a:endParaRPr>
          </a:p>
        </p:txBody>
      </p:sp>
      <p:sp>
        <p:nvSpPr>
          <p:cNvPr id="2" name="Title 1"/>
          <p:cNvSpPr>
            <a:spLocks noGrp="1"/>
          </p:cNvSpPr>
          <p:nvPr>
            <p:ph type="title"/>
          </p:nvPr>
        </p:nvSpPr>
        <p:spPr/>
        <p:txBody>
          <a:bodyPr/>
          <a:lstStyle/>
          <a:p>
            <a:r>
              <a:rPr lang="da-DK" dirty="0" err="1">
                <a:solidFill>
                  <a:schemeClr val="bg1"/>
                </a:solidFill>
              </a:rPr>
              <a:t>Me</a:t>
            </a:r>
            <a:endParaRPr lang="da-DK" dirty="0">
              <a:solidFill>
                <a:schemeClr val="bg1"/>
              </a:solidFill>
            </a:endParaRPr>
          </a:p>
        </p:txBody>
      </p:sp>
      <p:sp>
        <p:nvSpPr>
          <p:cNvPr id="4" name="Rectangle 3"/>
          <p:cNvSpPr/>
          <p:nvPr/>
        </p:nvSpPr>
        <p:spPr bwMode="auto">
          <a:xfrm>
            <a:off x="273049" y="1302726"/>
            <a:ext cx="8778875" cy="8800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tx1"/>
                </a:solidFill>
                <a:ea typeface="Segoe UI" pitchFamily="34" charset="0"/>
                <a:cs typeface="Segoe UI" pitchFamily="34" charset="0"/>
              </a:rPr>
              <a:t>M.Sc. IT, ITU</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Thesis: Forecalc – Developing a core spreadsheet implementation in F♯</a:t>
            </a:r>
            <a:endParaRPr lang="en-US" baseline="30000" dirty="0">
              <a:solidFill>
                <a:schemeClr val="tx1"/>
              </a:solidFill>
              <a:ea typeface="Segoe UI" pitchFamily="34" charset="0"/>
              <a:cs typeface="Segoe UI" pitchFamily="34" charset="0"/>
            </a:endParaRPr>
          </a:p>
        </p:txBody>
      </p:sp>
      <p:sp>
        <p:nvSpPr>
          <p:cNvPr id="5" name="Rectangle 4"/>
          <p:cNvSpPr/>
          <p:nvPr/>
        </p:nvSpPr>
        <p:spPr bwMode="auto">
          <a:xfrm>
            <a:off x="273050" y="2429851"/>
            <a:ext cx="5304621" cy="88006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Senior Consultant @ Microsoft</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DevOps, Cloud, Security</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3050" y="3556976"/>
            <a:ext cx="5304621" cy="88006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Associate Professor @ ITU</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Object-Oriented Programming, C♯, F♯, .NET Core </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73050" y="4684101"/>
            <a:ext cx="5304621" cy="110891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Captain @ Danish Army (Reserve)</a:t>
            </a:r>
            <a:br>
              <a:rPr lang="en-US" baseline="30000"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Acting Battalion Chief of Staff,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Battalion Chief Operations Officer</a:t>
            </a:r>
          </a:p>
        </p:txBody>
      </p:sp>
      <p:pic>
        <p:nvPicPr>
          <p:cNvPr id="9"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l="30392" r="31371" b="54824"/>
          <a:stretch/>
        </p:blipFill>
        <p:spPr bwMode="auto">
          <a:xfrm>
            <a:off x="5890811" y="4167942"/>
            <a:ext cx="3214157" cy="659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ledresultat for cannibal corpse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207" y="2656510"/>
            <a:ext cx="1083649" cy="696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illedresultat for slayer logo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973" y="3204131"/>
            <a:ext cx="1462917" cy="7584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illedresultat for copenhell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1216" y="4818359"/>
            <a:ext cx="1789698" cy="32480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bwMode="auto">
          <a:xfrm>
            <a:off x="273050" y="6040079"/>
            <a:ext cx="8778873" cy="88006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Wife: Katrine, Children: </a:t>
            </a:r>
            <a:r>
              <a:rPr lang="en-US" dirty="0" err="1">
                <a:gradFill>
                  <a:gsLst>
                    <a:gs pos="0">
                      <a:srgbClr val="FFFFFF"/>
                    </a:gs>
                    <a:gs pos="100000">
                      <a:srgbClr val="FFFFFF"/>
                    </a:gs>
                  </a:gsLst>
                  <a:lin ang="5400000" scaled="0"/>
                </a:gradFill>
                <a:ea typeface="Segoe UI" pitchFamily="34" charset="0"/>
                <a:cs typeface="Segoe UI" pitchFamily="34" charset="0"/>
              </a:rPr>
              <a:t>Lærke</a:t>
            </a:r>
            <a:r>
              <a:rPr lang="en-US" dirty="0">
                <a:gradFill>
                  <a:gsLst>
                    <a:gs pos="0">
                      <a:srgbClr val="FFFFFF"/>
                    </a:gs>
                    <a:gs pos="100000">
                      <a:srgbClr val="FFFFFF"/>
                    </a:gs>
                  </a:gsLst>
                  <a:lin ang="5400000" scaled="0"/>
                </a:gradFill>
                <a:ea typeface="Segoe UI" pitchFamily="34" charset="0"/>
                <a:cs typeface="Segoe UI" pitchFamily="34" charset="0"/>
              </a:rPr>
              <a:t> (1), Laura (4) and Alma (11)</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Origin: Aarhus, Current whereabouts: </a:t>
            </a:r>
            <a:r>
              <a:rPr lang="en-US" dirty="0" err="1">
                <a:gradFill>
                  <a:gsLst>
                    <a:gs pos="0">
                      <a:srgbClr val="FFFFFF"/>
                    </a:gs>
                    <a:gs pos="100000">
                      <a:srgbClr val="FFFFFF"/>
                    </a:gs>
                  </a:gsLst>
                  <a:lin ang="5400000" scaled="0"/>
                </a:gradFill>
                <a:ea typeface="Segoe UI" pitchFamily="34" charset="0"/>
                <a:cs typeface="Segoe UI" pitchFamily="34" charset="0"/>
              </a:rPr>
              <a:t>Vanløse</a:t>
            </a:r>
            <a:r>
              <a:rPr lang="en-US" dirty="0">
                <a:gradFill>
                  <a:gsLst>
                    <a:gs pos="0">
                      <a:srgbClr val="FFFFFF"/>
                    </a:gs>
                    <a:gs pos="100000">
                      <a:srgbClr val="FFFFFF"/>
                    </a:gs>
                  </a:gsLst>
                  <a:lin ang="5400000" scaled="0"/>
                </a:gradFill>
                <a:ea typeface="Segoe UI" pitchFamily="34" charset="0"/>
                <a:cs typeface="Segoe UI" pitchFamily="34" charset="0"/>
              </a:rPr>
              <a:t>, Copenhagen</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illedresultat for morbid angel logo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9554" y="4788346"/>
            <a:ext cx="1111141" cy="8333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ledresultat for obituary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304" y="3392348"/>
            <a:ext cx="1066552" cy="831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ledresultat for hellfest logo transpar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7452" y="5262469"/>
            <a:ext cx="849209" cy="40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992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Reference Types</a:t>
            </a:r>
          </a:p>
        </p:txBody>
      </p:sp>
      <p:sp>
        <p:nvSpPr>
          <p:cNvPr id="6" name="Rectangle 5"/>
          <p:cNvSpPr/>
          <p:nvPr/>
        </p:nvSpPr>
        <p:spPr bwMode="auto">
          <a:xfrm>
            <a:off x="365646" y="2101927"/>
            <a:ext cx="4480512"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var</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car = new Vehicle();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3931877" cy="94326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a:t>
            </a: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null;</a:t>
            </a:r>
          </a:p>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car;</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sp>
        <p:nvSpPr>
          <p:cNvPr id="10" name="Rounded Rectangle 9"/>
          <p:cNvSpPr/>
          <p:nvPr/>
        </p:nvSpPr>
        <p:spPr bwMode="auto">
          <a:xfrm>
            <a:off x="6217744" y="3314383"/>
            <a:ext cx="2011658" cy="1005829"/>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object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12" name="Straight Arrow Connector 11"/>
          <p:cNvCxnSpPr>
            <a:stCxn id="6" idx="2"/>
            <a:endCxn id="10" idx="1"/>
          </p:cNvCxnSpPr>
          <p:nvPr/>
        </p:nvCxnSpPr>
        <p:spPr>
          <a:xfrm>
            <a:off x="2605902" y="2668000"/>
            <a:ext cx="3611842" cy="1149298"/>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flipV="1">
            <a:off x="4297523" y="3817298"/>
            <a:ext cx="1920221" cy="1610779"/>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28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Reference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ReferenceEquality:</a:t>
            </a:r>
          </a:p>
          <a:p>
            <a:r>
              <a:rPr lang="en-US" sz="2800" dirty="0"/>
              <a:t>Person p1 = new Person(“Joe”);</a:t>
            </a:r>
          </a:p>
          <a:p>
            <a:r>
              <a:rPr lang="en-US" sz="2800" dirty="0"/>
              <a:t>Person p2 = new Person(“Joe”);</a:t>
            </a:r>
          </a:p>
          <a:p>
            <a:r>
              <a:rPr lang="en-US" sz="2800" dirty="0"/>
              <a:t>Person p3 = p2;</a:t>
            </a:r>
          </a:p>
          <a:p>
            <a:r>
              <a:rPr lang="en-US" sz="2800" dirty="0" err="1"/>
              <a:t>ReferenceEquality</a:t>
            </a:r>
            <a:r>
              <a:rPr lang="en-US" sz="2800" dirty="0"/>
              <a:t>(p1, p2) = false</a:t>
            </a:r>
          </a:p>
          <a:p>
            <a:r>
              <a:rPr lang="en-US" sz="2800" dirty="0" err="1"/>
              <a:t>ReferenceEquality</a:t>
            </a:r>
            <a:r>
              <a:rPr lang="en-US" sz="2800" dirty="0"/>
              <a:t>(p2, p3) = true;</a:t>
            </a:r>
          </a:p>
          <a:p>
            <a:endParaRPr lang="en-US" sz="2800" dirty="0"/>
          </a:p>
          <a:p>
            <a:r>
              <a:rPr lang="en-US" sz="2800" dirty="0"/>
              <a:t>In C# the == operator is “equal” to reference equality. (Can be overridden)</a:t>
            </a:r>
          </a:p>
          <a:p>
            <a:endParaRPr lang="en-US" sz="2800" dirty="0"/>
          </a:p>
          <a:p>
            <a:r>
              <a:rPr lang="en-US" sz="2800" dirty="0"/>
              <a:t>Value Equality (for reference types)</a:t>
            </a:r>
          </a:p>
          <a:p>
            <a:r>
              <a:rPr lang="en-US" sz="2800" dirty="0"/>
              <a:t>p1.Equals(p2) = true; (Can be overridden) </a:t>
            </a:r>
          </a:p>
        </p:txBody>
      </p:sp>
    </p:spTree>
    <p:extLst>
      <p:ext uri="{BB962C8B-B14F-4D97-AF65-F5344CB8AC3E}">
        <p14:creationId xmlns:p14="http://schemas.microsoft.com/office/powerpoint/2010/main" val="264919774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Value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Equals the same as for reference types</a:t>
            </a:r>
          </a:p>
          <a:p>
            <a:endParaRPr lang="en-US" sz="2800" dirty="0"/>
          </a:p>
          <a:p>
            <a:r>
              <a:rPr lang="en-US" sz="2800" dirty="0" err="1"/>
              <a:t>object.ReferenceEquality</a:t>
            </a:r>
            <a:r>
              <a:rPr lang="en-US" sz="2800" dirty="0"/>
              <a:t> will always return false for value types</a:t>
            </a:r>
          </a:p>
          <a:p>
            <a:endParaRPr lang="en-US" sz="2800" dirty="0"/>
          </a:p>
          <a:p>
            <a:r>
              <a:rPr lang="en-US" sz="2800" dirty="0"/>
              <a:t>== operator is overridden so it does value equality</a:t>
            </a:r>
          </a:p>
        </p:txBody>
      </p:sp>
    </p:spTree>
    <p:extLst>
      <p:ext uri="{BB962C8B-B14F-4D97-AF65-F5344CB8AC3E}">
        <p14:creationId xmlns:p14="http://schemas.microsoft.com/office/powerpoint/2010/main" val="40119873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t>String</a:t>
            </a:r>
            <a:r>
              <a:rPr lang="da-DK" sz="6600" dirty="0"/>
              <a:t> </a:t>
            </a:r>
            <a:r>
              <a:rPr lang="da-DK" sz="6600" dirty="0" err="1"/>
              <a:t>Interning</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string a = "Peter";             </a:t>
            </a:r>
          </a:p>
          <a:p>
            <a:r>
              <a:rPr lang="en-US" sz="2800" dirty="0">
                <a:latin typeface="Consolas" panose="020B0609020204030204" pitchFamily="49" charset="0"/>
                <a:cs typeface="Consolas" panose="020B0609020204030204" pitchFamily="49" charset="0"/>
              </a:rPr>
              <a:t>string b = "Peter";             </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a.Equals</a:t>
            </a:r>
            <a:r>
              <a:rPr lang="en-US" sz="2800" dirty="0">
                <a:latin typeface="Consolas" panose="020B0609020204030204" pitchFamily="49" charset="0"/>
                <a:cs typeface="Consolas" panose="020B0609020204030204" pitchFamily="49" charset="0"/>
              </a:rPr>
              <a:t>(b);    ==&gt; true             </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a == b;         ==&gt; true</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object.ReferenceEquals</a:t>
            </a:r>
            <a:r>
              <a:rPr lang="en-US" sz="2800" dirty="0">
                <a:latin typeface="Consolas" panose="020B0609020204030204" pitchFamily="49" charset="0"/>
                <a:cs typeface="Consolas" panose="020B0609020204030204" pitchFamily="49" charset="0"/>
              </a:rPr>
              <a:t>(a, b); ==&gt; true</a:t>
            </a:r>
          </a:p>
        </p:txBody>
      </p:sp>
      <p:sp>
        <p:nvSpPr>
          <p:cNvPr id="4" name="Cloud Callout 3"/>
          <p:cNvSpPr/>
          <p:nvPr/>
        </p:nvSpPr>
        <p:spPr bwMode="auto">
          <a:xfrm>
            <a:off x="6492061" y="2399994"/>
            <a:ext cx="2468757" cy="1280146"/>
          </a:xfrm>
          <a:prstGeom prst="cloudCallout">
            <a:avLst>
              <a:gd name="adj1" fmla="val -33154"/>
              <a:gd name="adj2" fmla="val 14002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Interning</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1331" y="6331871"/>
            <a:ext cx="9143900"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Consolas" panose="020B0609020204030204" pitchFamily="49" charset="0"/>
              </a:rPr>
              <a:t>The String Type is Immutable – assigning creates a new value… </a:t>
            </a:r>
            <a:endParaRPr lang="da-DK" sz="2400" dirty="0" err="1">
              <a:gradFill>
                <a:gsLst>
                  <a:gs pos="0">
                    <a:srgbClr val="FFFFFF"/>
                  </a:gs>
                  <a:gs pos="100000">
                    <a:srgbClr val="FFFFFF"/>
                  </a:gs>
                </a:gsLst>
                <a:lin ang="5400000" scaled="0"/>
              </a:gradFill>
              <a:ea typeface="Segoe UI" pitchFamily="34" charset="0"/>
              <a:cs typeface="Consolas" panose="020B0609020204030204" pitchFamily="49" charset="0"/>
            </a:endParaRPr>
          </a:p>
        </p:txBody>
      </p:sp>
    </p:spTree>
    <p:extLst>
      <p:ext uri="{BB962C8B-B14F-4D97-AF65-F5344CB8AC3E}">
        <p14:creationId xmlns:p14="http://schemas.microsoft.com/office/powerpoint/2010/main" val="5492769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da-DK" sz="5400" dirty="0"/>
          </a:p>
        </p:txBody>
      </p:sp>
      <p:sp>
        <p:nvSpPr>
          <p:cNvPr id="3" name="Title 2"/>
          <p:cNvSpPr txBox="1">
            <a:spLocks/>
          </p:cNvSpPr>
          <p:nvPr/>
        </p:nvSpPr>
        <p:spPr>
          <a:xfrm>
            <a:off x="274209" y="3771565"/>
            <a:ext cx="8778240" cy="100584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b="1" dirty="0" err="1">
                <a:latin typeface="Consolas" panose="020B0609020204030204" pitchFamily="49" charset="0"/>
                <a:cs typeface="Consolas" panose="020B0609020204030204" pitchFamily="49" charset="0"/>
              </a:rPr>
              <a:t>var</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identifier</a:t>
            </a:r>
            <a:r>
              <a:rPr lang="en-US" sz="4400" dirty="0">
                <a:latin typeface="Consolas" panose="020B0609020204030204" pitchFamily="49" charset="0"/>
                <a:cs typeface="Consolas" panose="020B0609020204030204" pitchFamily="49" charset="0"/>
              </a:rPr>
              <a:t> = </a:t>
            </a:r>
            <a:r>
              <a:rPr lang="en-US" sz="4400" i="1" dirty="0">
                <a:latin typeface="Consolas" panose="020B0609020204030204" pitchFamily="49" charset="0"/>
                <a:cs typeface="Consolas" panose="020B0609020204030204" pitchFamily="49" charset="0"/>
              </a:rPr>
              <a:t>expression;</a:t>
            </a:r>
          </a:p>
        </p:txBody>
      </p:sp>
      <p:sp>
        <p:nvSpPr>
          <p:cNvPr id="4" name="Cloud Callout 3"/>
          <p:cNvSpPr/>
          <p:nvPr/>
        </p:nvSpPr>
        <p:spPr bwMode="auto">
          <a:xfrm>
            <a:off x="1005721" y="4594530"/>
            <a:ext cx="3657560" cy="1645902"/>
          </a:xfrm>
          <a:prstGeom prst="cloudCallout">
            <a:avLst>
              <a:gd name="adj1" fmla="val -49686"/>
              <a:gd name="adj2" fmla="val -62218"/>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var</a:t>
            </a:r>
            <a:r>
              <a:rPr lang="en-US" sz="2400" dirty="0">
                <a:gradFill>
                  <a:gsLst>
                    <a:gs pos="0">
                      <a:srgbClr val="FFFFFF"/>
                    </a:gs>
                    <a:gs pos="100000">
                      <a:srgbClr val="FFFFFF"/>
                    </a:gs>
                  </a:gsLst>
                  <a:lin ang="5400000" scaled="0"/>
                </a:gradFill>
                <a:ea typeface="Segoe UI" pitchFamily="34" charset="0"/>
                <a:cs typeface="Segoe UI" pitchFamily="34" charset="0"/>
              </a:rPr>
              <a:t> is a keyword, not a type</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Local Variable Type </a:t>
            </a:r>
            <a:r>
              <a:rPr lang="da-DK" sz="7200" dirty="0" err="1"/>
              <a:t>Inference</a:t>
            </a:r>
            <a:endParaRPr lang="da-DK" sz="7200" dirty="0"/>
          </a:p>
          <a:p>
            <a:endParaRPr lang="da-DK" sz="7200" dirty="0"/>
          </a:p>
        </p:txBody>
      </p:sp>
    </p:spTree>
    <p:extLst>
      <p:ext uri="{BB962C8B-B14F-4D97-AF65-F5344CB8AC3E}">
        <p14:creationId xmlns:p14="http://schemas.microsoft.com/office/powerpoint/2010/main" val="31916443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Day { Mon, Tue, Wed, Thu, Fri, Sat, Sun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Month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Jan = 1, Feb, Mar,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Color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Red = 0xFF0000, </a:t>
            </a:r>
          </a:p>
          <a:p>
            <a:r>
              <a:rPr lang="en-US" sz="2400" dirty="0">
                <a:latin typeface="Consolas" panose="020B0609020204030204" pitchFamily="49" charset="0"/>
                <a:cs typeface="Consolas" panose="020B0609020204030204" pitchFamily="49" charset="0"/>
              </a:rPr>
              <a:t>				   Green = 0x00FF00, </a:t>
            </a:r>
          </a:p>
          <a:p>
            <a:r>
              <a:rPr lang="en-US" sz="2400" dirty="0">
                <a:latin typeface="Consolas" panose="020B0609020204030204" pitchFamily="49" charset="0"/>
                <a:cs typeface="Consolas" panose="020B0609020204030204" pitchFamily="49" charset="0"/>
              </a:rPr>
              <a:t>                           Blue = 0x0000FF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Vehicle car = new Vehicle();</a:t>
            </a:r>
          </a:p>
          <a:p>
            <a:r>
              <a:rPr lang="en-US" sz="2400" dirty="0" err="1">
                <a:latin typeface="Consolas" panose="020B0609020204030204" pitchFamily="49" charset="0"/>
                <a:cs typeface="Consolas" panose="020B0609020204030204" pitchFamily="49" charset="0"/>
              </a:rPr>
              <a:t>car.Color</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Color.Red</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Console.Write</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Day.Mon</a:t>
            </a:r>
            <a:r>
              <a:rPr lang="en-US" sz="2400" dirty="0">
                <a:latin typeface="Consolas" panose="020B0609020204030204" pitchFamily="49" charset="0"/>
                <a:cs typeface="Consolas" panose="020B0609020204030204" pitchFamily="49" charset="0"/>
              </a:rPr>
              <a:t>);</a:t>
            </a:r>
            <a:endParaRPr lang="da-DK" sz="2400" dirty="0">
              <a:latin typeface="Consolas" panose="020B0609020204030204" pitchFamily="49" charset="0"/>
              <a:cs typeface="Consolas" panose="020B0609020204030204" pitchFamily="49" charset="0"/>
            </a:endParaRPr>
          </a:p>
        </p:txBody>
      </p:sp>
      <p:sp>
        <p:nvSpPr>
          <p:cNvPr id="3"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Enumeration</a:t>
            </a:r>
            <a:endParaRPr lang="da-DK" sz="7200" dirty="0"/>
          </a:p>
        </p:txBody>
      </p:sp>
    </p:spTree>
    <p:extLst>
      <p:ext uri="{BB962C8B-B14F-4D97-AF65-F5344CB8AC3E}">
        <p14:creationId xmlns:p14="http://schemas.microsoft.com/office/powerpoint/2010/main" val="2603961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Array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int[]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 = new int[4];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 = new double[4, 5];</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array1 = {{1,2],{3,4]};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value1 =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[0];</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value2 =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[0,1];</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Console.WriteLine</a:t>
            </a:r>
            <a:r>
              <a:rPr lang="en-US" sz="2800" dirty="0">
                <a:latin typeface="Consolas" panose="020B0609020204030204" pitchFamily="49" charset="0"/>
                <a:cs typeface="Consolas" panose="020B0609020204030204" pitchFamily="49" charset="0"/>
              </a:rPr>
              <a:t>(array1[1,1]);</a:t>
            </a:r>
          </a:p>
        </p:txBody>
      </p:sp>
      <p:sp>
        <p:nvSpPr>
          <p:cNvPr id="4" name="Rectangular Callout 3"/>
          <p:cNvSpPr/>
          <p:nvPr/>
        </p:nvSpPr>
        <p:spPr bwMode="auto">
          <a:xfrm>
            <a:off x="6562468" y="5508920"/>
            <a:ext cx="2743266" cy="1005829"/>
          </a:xfrm>
          <a:prstGeom prst="wedgeRectCallout">
            <a:avLst>
              <a:gd name="adj1" fmla="val -63843"/>
              <a:gd name="adj2" fmla="val 2437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Arrays are 0-based</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714053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String</a:t>
            </a:r>
            <a:r>
              <a:rPr lang="da-DK" sz="7200" dirty="0"/>
              <a:t> </a:t>
            </a:r>
            <a:r>
              <a:rPr lang="da-DK" sz="7200" dirty="0" err="1"/>
              <a:t>stuff</a:t>
            </a:r>
            <a:endParaRPr lang="da-DK" sz="7200" dirty="0"/>
          </a:p>
        </p:txBody>
      </p:sp>
      <p:sp>
        <p:nvSpPr>
          <p:cNvPr id="3" name="Title 2"/>
          <p:cNvSpPr txBox="1">
            <a:spLocks/>
          </p:cNvSpPr>
          <p:nvPr/>
        </p:nvSpPr>
        <p:spPr>
          <a:xfrm>
            <a:off x="273600" y="2125663"/>
            <a:ext cx="8777288" cy="393189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dirty="0">
                <a:latin typeface="Consolas" panose="020B0609020204030204" pitchFamily="49" charset="0"/>
                <a:cs typeface="Consolas" panose="020B0609020204030204" pitchFamily="49" charset="0"/>
              </a:rPr>
              <a:t>public static void Main(string[] args)</a:t>
            </a:r>
          </a:p>
          <a:p>
            <a:r>
              <a:rPr lang="da-DK" sz="2000" dirty="0">
                <a:latin typeface="Consolas" panose="020B0609020204030204" pitchFamily="49" charset="0"/>
                <a:cs typeface="Consolas" panose="020B0609020204030204" pitchFamily="49" charset="0"/>
              </a:rPr>
              <a:t>{</a:t>
            </a:r>
          </a:p>
          <a:p>
            <a:r>
              <a:rPr lang="da-DK" sz="2000" dirty="0">
                <a:latin typeface="Consolas" panose="020B0609020204030204" pitchFamily="49" charset="0"/>
                <a:cs typeface="Consolas" panose="020B0609020204030204" pitchFamily="49" charset="0"/>
              </a:rPr>
              <a:t>    var name = "Anders";</a:t>
            </a:r>
          </a:p>
          <a:p>
            <a:r>
              <a:rPr lang="da-DK" sz="2000" dirty="0">
                <a:latin typeface="Consolas" panose="020B0609020204030204" pitchFamily="49" charset="0"/>
                <a:cs typeface="Consolas" panose="020B0609020204030204" pitchFamily="49" charset="0"/>
              </a:rPr>
              <a:t>    var argument = args[0];</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Console.WriteLine(10 + " hello " + name + argument);</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Console.WriteLine("Hello {0}", name);</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Console.WriteLine($"Hello {name}");</a:t>
            </a:r>
          </a:p>
          <a:p>
            <a:r>
              <a:rPr lang="da-DK" sz="2000" dirty="0">
                <a:latin typeface="Consolas" panose="020B0609020204030204" pitchFamily="49" charset="0"/>
                <a:cs typeface="Consolas" panose="020B0609020204030204" pitchFamily="49" charset="0"/>
              </a:rPr>
              <a:t> </a:t>
            </a:r>
          </a:p>
          <a:p>
            <a:r>
              <a:rPr lang="da-DK"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4" name="Rectangular Callout 3"/>
          <p:cNvSpPr/>
          <p:nvPr/>
        </p:nvSpPr>
        <p:spPr bwMode="auto">
          <a:xfrm>
            <a:off x="6492061" y="2142742"/>
            <a:ext cx="2743266" cy="1005829"/>
          </a:xfrm>
          <a:prstGeom prst="wedgeRectCallout">
            <a:avLst>
              <a:gd name="adj1" fmla="val -160601"/>
              <a:gd name="adj2" fmla="val 10039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Automatic conversion</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ular Callout 3">
            <a:extLst>
              <a:ext uri="{FF2B5EF4-FFF2-40B4-BE49-F238E27FC236}">
                <a16:creationId xmlns:a16="http://schemas.microsoft.com/office/drawing/2014/main" id="{198E35CB-4F97-4736-8A11-196FAC26B6D6}"/>
              </a:ext>
            </a:extLst>
          </p:cNvPr>
          <p:cNvSpPr/>
          <p:nvPr/>
        </p:nvSpPr>
        <p:spPr bwMode="auto">
          <a:xfrm>
            <a:off x="6399842" y="4228774"/>
            <a:ext cx="2743266" cy="640073"/>
          </a:xfrm>
          <a:prstGeom prst="wedgeRectCallout">
            <a:avLst>
              <a:gd name="adj1" fmla="val -77159"/>
              <a:gd name="adj2" fmla="val -3868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Format</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ular Callout 3">
            <a:extLst>
              <a:ext uri="{FF2B5EF4-FFF2-40B4-BE49-F238E27FC236}">
                <a16:creationId xmlns:a16="http://schemas.microsoft.com/office/drawing/2014/main" id="{2C47D662-4F82-4F1F-858A-3056F4226968}"/>
              </a:ext>
            </a:extLst>
          </p:cNvPr>
          <p:cNvSpPr/>
          <p:nvPr/>
        </p:nvSpPr>
        <p:spPr bwMode="auto">
          <a:xfrm>
            <a:off x="3017379" y="5417481"/>
            <a:ext cx="4572046" cy="640073"/>
          </a:xfrm>
          <a:prstGeom prst="wedgeRectCallout">
            <a:avLst>
              <a:gd name="adj1" fmla="val -21620"/>
              <a:gd name="adj2" fmla="val -11626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Interpolation (preferred)</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396287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209" y="1228726"/>
            <a:ext cx="8778240" cy="153702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5400" dirty="0"/>
              <a:t>Compile, test, and run from the Command Line</a:t>
            </a:r>
          </a:p>
        </p:txBody>
      </p:sp>
      <p:sp>
        <p:nvSpPr>
          <p:cNvPr id="6" name="Rectangle 5"/>
          <p:cNvSpPr/>
          <p:nvPr/>
        </p:nvSpPr>
        <p:spPr>
          <a:xfrm>
            <a:off x="269384" y="2765750"/>
            <a:ext cx="8230091" cy="1588127"/>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dotnet build</a:t>
            </a: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dotnet test</a:t>
            </a: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dotnet run</a:t>
            </a:r>
          </a:p>
        </p:txBody>
      </p:sp>
    </p:spTree>
    <p:extLst>
      <p:ext uri="{BB962C8B-B14F-4D97-AF65-F5344CB8AC3E}">
        <p14:creationId xmlns:p14="http://schemas.microsoft.com/office/powerpoint/2010/main" val="159028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Agenda</a:t>
            </a:r>
          </a:p>
        </p:txBody>
      </p:sp>
      <p:sp>
        <p:nvSpPr>
          <p:cNvPr id="3" name="Rectangle 2"/>
          <p:cNvSpPr/>
          <p:nvPr/>
        </p:nvSpPr>
        <p:spPr>
          <a:xfrm>
            <a:off x="269384" y="1942799"/>
            <a:ext cx="8230091" cy="5035225"/>
          </a:xfrm>
          <a:prstGeom prst="rect">
            <a:avLst/>
          </a:prstGeom>
        </p:spPr>
        <p:txBody>
          <a:bodyPr wrap="square" lIns="182880" tIns="146304" rIns="182880" bIns="146304">
            <a:spAutoFit/>
          </a:bodyPr>
          <a:lstStyle/>
          <a:p>
            <a:r>
              <a:rPr lang="en-US" sz="4400" dirty="0">
                <a:ln w="3175">
                  <a:noFill/>
                </a:ln>
                <a:gradFill>
                  <a:gsLst>
                    <a:gs pos="0">
                      <a:schemeClr val="tx1"/>
                    </a:gs>
                    <a:gs pos="86000">
                      <a:schemeClr val="tx1"/>
                    </a:gs>
                  </a:gsLst>
                  <a:lin ang="5400000" scaled="0"/>
                </a:gradFill>
                <a:latin typeface="Segoe UI Light"/>
                <a:cs typeface="Segoe UI" pitchFamily="34" charset="0"/>
              </a:rPr>
              <a:t>Why C♯</a:t>
            </a:r>
          </a:p>
          <a:p>
            <a:r>
              <a:rPr lang="en-US" sz="4400" dirty="0">
                <a:ln w="3175">
                  <a:noFill/>
                </a:ln>
                <a:gradFill>
                  <a:gsLst>
                    <a:gs pos="0">
                      <a:schemeClr val="tx1"/>
                    </a:gs>
                    <a:gs pos="86000">
                      <a:schemeClr val="tx1"/>
                    </a:gs>
                  </a:gsLst>
                  <a:lin ang="5400000" scaled="0"/>
                </a:gradFill>
                <a:latin typeface="Segoe UI Light"/>
                <a:cs typeface="Segoe UI" pitchFamily="34" charset="0"/>
              </a:rPr>
              <a:t>Curriculum</a:t>
            </a:r>
          </a:p>
          <a:p>
            <a:r>
              <a:rPr lang="en-US" sz="4400" dirty="0">
                <a:ln w="3175">
                  <a:noFill/>
                </a:ln>
                <a:gradFill>
                  <a:gsLst>
                    <a:gs pos="0">
                      <a:schemeClr val="tx1"/>
                    </a:gs>
                    <a:gs pos="86000">
                      <a:schemeClr val="tx1"/>
                    </a:gs>
                  </a:gsLst>
                  <a:lin ang="5400000" scaled="0"/>
                </a:gradFill>
                <a:latin typeface="Segoe UI Light"/>
                <a:cs typeface="Segoe UI" pitchFamily="34" charset="0"/>
              </a:rPr>
              <a:t>TDD</a:t>
            </a:r>
          </a:p>
          <a:p>
            <a:r>
              <a:rPr lang="en-US" sz="4400" dirty="0">
                <a:ln w="3175">
                  <a:noFill/>
                </a:ln>
                <a:gradFill>
                  <a:gsLst>
                    <a:gs pos="0">
                      <a:schemeClr val="tx1"/>
                    </a:gs>
                    <a:gs pos="86000">
                      <a:schemeClr val="tx1"/>
                    </a:gs>
                  </a:gsLst>
                  <a:lin ang="5400000" scaled="0"/>
                </a:gradFill>
                <a:latin typeface="Segoe UI Light"/>
                <a:cs typeface="Segoe UI" pitchFamily="34" charset="0"/>
              </a:rPr>
              <a:t>.NET (Core) </a:t>
            </a:r>
          </a:p>
          <a:p>
            <a:r>
              <a:rPr lang="en-US" sz="4400" dirty="0">
                <a:ln w="3175">
                  <a:noFill/>
                </a:ln>
                <a:gradFill>
                  <a:gsLst>
                    <a:gs pos="0">
                      <a:schemeClr val="tx1"/>
                    </a:gs>
                    <a:gs pos="86000">
                      <a:schemeClr val="tx1"/>
                    </a:gs>
                  </a:gsLst>
                  <a:lin ang="5400000" scaled="0"/>
                </a:gradFill>
                <a:latin typeface="Segoe UI Light"/>
                <a:cs typeface="Segoe UI" pitchFamily="34" charset="0"/>
              </a:rPr>
              <a:t>C♯</a:t>
            </a:r>
          </a:p>
          <a:p>
            <a:r>
              <a:rPr lang="en-US" sz="4400" dirty="0">
                <a:ln w="3175">
                  <a:noFill/>
                </a:ln>
                <a:gradFill>
                  <a:gsLst>
                    <a:gs pos="0">
                      <a:schemeClr val="tx1"/>
                    </a:gs>
                    <a:gs pos="86000">
                      <a:schemeClr val="tx1"/>
                    </a:gs>
                  </a:gsLst>
                  <a:lin ang="5400000" scaled="0"/>
                </a:gradFill>
                <a:latin typeface="Segoe UI Light"/>
                <a:cs typeface="Segoe UI" pitchFamily="34" charset="0"/>
              </a:rPr>
              <a:t>Visual Studio Code</a:t>
            </a:r>
          </a:p>
          <a:p>
            <a:r>
              <a:rPr lang="en-US" sz="4400" dirty="0">
                <a:ln w="3175">
                  <a:noFill/>
                </a:ln>
                <a:gradFill>
                  <a:gsLst>
                    <a:gs pos="0">
                      <a:schemeClr val="tx1"/>
                    </a:gs>
                    <a:gs pos="86000">
                      <a:schemeClr val="tx1"/>
                    </a:gs>
                  </a:gsLst>
                  <a:lin ang="5400000" scaled="0"/>
                </a:gradFill>
                <a:latin typeface="Segoe UI Light"/>
                <a:cs typeface="Segoe UI" pitchFamily="34" charset="0"/>
              </a:rPr>
              <a:t>Visual Studio 2019</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908629F-94EA-4610-A7F3-5327D86C5299}"/>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tx1"/>
                </a:solidFill>
              </a:rPr>
              <a:t>Why C</a:t>
            </a:r>
            <a:r>
              <a:rPr lang="en-US" dirty="0">
                <a:solidFill>
                  <a:schemeClr val="tx1"/>
                </a:solidFill>
              </a:rPr>
              <a:t>♯</a:t>
            </a:r>
            <a:endParaRPr lang="en-DK" dirty="0">
              <a:solidFill>
                <a:schemeClr val="tx1"/>
              </a:solidFill>
            </a:endParaRPr>
          </a:p>
        </p:txBody>
      </p:sp>
      <p:sp>
        <p:nvSpPr>
          <p:cNvPr id="6" name="Text Placeholder 3">
            <a:extLst>
              <a:ext uri="{FF2B5EF4-FFF2-40B4-BE49-F238E27FC236}">
                <a16:creationId xmlns:a16="http://schemas.microsoft.com/office/drawing/2014/main" id="{E7E43327-9D07-41A3-BC31-1A3545DE8462}"/>
              </a:ext>
            </a:extLst>
          </p:cNvPr>
          <p:cNvSpPr txBox="1">
            <a:spLocks/>
          </p:cNvSpPr>
          <p:nvPr/>
        </p:nvSpPr>
        <p:spPr>
          <a:xfrm>
            <a:off x="274209" y="1212850"/>
            <a:ext cx="8778240" cy="555844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n w="3175">
                  <a:noFill/>
                </a:ln>
                <a:solidFill>
                  <a:schemeClr val="tx1"/>
                </a:solidFill>
                <a:cs typeface="Segoe UI" pitchFamily="34" charset="0"/>
              </a:rPr>
              <a:t>Popularity (professional developers):</a:t>
            </a:r>
          </a:p>
          <a:p>
            <a:r>
              <a:rPr lang="en-US" dirty="0">
                <a:ln w="3175">
                  <a:noFill/>
                </a:ln>
                <a:solidFill>
                  <a:schemeClr val="tx1"/>
                </a:solidFill>
                <a:cs typeface="Segoe UI" pitchFamily="34" charset="0"/>
              </a:rPr>
              <a:t>C♯: 31.9%</a:t>
            </a:r>
          </a:p>
          <a:p>
            <a:r>
              <a:rPr lang="en-US" dirty="0">
                <a:ln w="3175">
                  <a:noFill/>
                </a:ln>
                <a:solidFill>
                  <a:schemeClr val="tx1"/>
                </a:solidFill>
                <a:cs typeface="Segoe UI" pitchFamily="34" charset="0"/>
              </a:rPr>
              <a:t>ASP.NET: 27.2%</a:t>
            </a:r>
          </a:p>
          <a:p>
            <a:r>
              <a:rPr lang="en-US" dirty="0">
                <a:ln w="3175">
                  <a:noFill/>
                </a:ln>
                <a:solidFill>
                  <a:schemeClr val="tx1"/>
                </a:solidFill>
                <a:cs typeface="Segoe UI" pitchFamily="34" charset="0"/>
              </a:rPr>
              <a:t>.NET: 38.1%</a:t>
            </a:r>
          </a:p>
          <a:p>
            <a:r>
              <a:rPr lang="en-US" dirty="0">
                <a:ln w="3175">
                  <a:noFill/>
                </a:ln>
                <a:solidFill>
                  <a:schemeClr val="tx1"/>
                </a:solidFill>
                <a:cs typeface="Segoe UI" pitchFamily="34" charset="0"/>
              </a:rPr>
              <a:t>.NET Core: 24.5%</a:t>
            </a:r>
          </a:p>
          <a:p>
            <a:r>
              <a:rPr lang="en-US" dirty="0">
                <a:ln w="3175">
                  <a:noFill/>
                </a:ln>
                <a:solidFill>
                  <a:schemeClr val="tx1"/>
                </a:solidFill>
                <a:cs typeface="Segoe UI" pitchFamily="34" charset="0"/>
              </a:rPr>
              <a:t>Microsoft SQL Server: 34.4%</a:t>
            </a:r>
          </a:p>
          <a:p>
            <a:endParaRPr lang="en-US" dirty="0">
              <a:ln w="3175">
                <a:noFill/>
              </a:ln>
              <a:solidFill>
                <a:schemeClr val="tx1"/>
              </a:solidFill>
              <a:cs typeface="Segoe UI" pitchFamily="34" charset="0"/>
            </a:endParaRPr>
          </a:p>
          <a:p>
            <a:pPr marL="0" indent="0">
              <a:buNone/>
            </a:pPr>
            <a:r>
              <a:rPr lang="en-US" sz="2400" dirty="0">
                <a:ln w="3175">
                  <a:noFill/>
                </a:ln>
                <a:solidFill>
                  <a:schemeClr val="tx1"/>
                </a:solidFill>
                <a:cs typeface="Segoe UI" pitchFamily="34" charset="0"/>
              </a:rPr>
              <a:t>Source: </a:t>
            </a:r>
            <a:r>
              <a:rPr lang="en-US" sz="2400" dirty="0">
                <a:hlinkClick r:id="rId2"/>
              </a:rPr>
              <a:t>https://insights.stackoverflow.com/survey/2019</a:t>
            </a:r>
            <a:endParaRPr lang="da-DK" dirty="0">
              <a:solidFill>
                <a:schemeClr val="tx1"/>
              </a:solidFill>
            </a:endParaRPr>
          </a:p>
        </p:txBody>
      </p:sp>
      <p:sp>
        <p:nvSpPr>
          <p:cNvPr id="2" name="Rectangle 1">
            <a:extLst>
              <a:ext uri="{FF2B5EF4-FFF2-40B4-BE49-F238E27FC236}">
                <a16:creationId xmlns:a16="http://schemas.microsoft.com/office/drawing/2014/main" id="{D8E9E0FD-71EA-4949-B6AA-AE3023401BF5}"/>
              </a:ext>
            </a:extLst>
          </p:cNvPr>
          <p:cNvSpPr/>
          <p:nvPr/>
        </p:nvSpPr>
        <p:spPr>
          <a:xfrm>
            <a:off x="4206086" y="295275"/>
            <a:ext cx="4660900" cy="646331"/>
          </a:xfrm>
          <a:prstGeom prst="rect">
            <a:avLst/>
          </a:prstGeom>
        </p:spPr>
        <p:txBody>
          <a:bodyPr>
            <a:spAutoFit/>
          </a:bodyPr>
          <a:lstStyle/>
          <a:p>
            <a:r>
              <a:rPr lang="en-US" dirty="0">
                <a:ln w="3175">
                  <a:noFill/>
                </a:ln>
                <a:cs typeface="Segoe UI" pitchFamily="34" charset="0"/>
              </a:rPr>
              <a:t>Stack Overflow Annual Developer Survey 2019 – 90,000 respondents</a:t>
            </a:r>
          </a:p>
        </p:txBody>
      </p:sp>
    </p:spTree>
    <p:extLst>
      <p:ext uri="{BB962C8B-B14F-4D97-AF65-F5344CB8AC3E}">
        <p14:creationId xmlns:p14="http://schemas.microsoft.com/office/powerpoint/2010/main" val="17218754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908629F-94EA-4610-A7F3-5327D86C5299}"/>
              </a:ext>
            </a:extLst>
          </p:cNvPr>
          <p:cNvSpPr txBox="1">
            <a:spLocks/>
          </p:cNvSpPr>
          <p:nvPr/>
        </p:nvSpPr>
        <p:spPr>
          <a:xfrm>
            <a:off x="273050" y="295275"/>
            <a:ext cx="8778875"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solidFill>
                  <a:schemeClr val="tx1"/>
                </a:solidFill>
              </a:rPr>
              <a:t>Why C</a:t>
            </a:r>
            <a:r>
              <a:rPr lang="en-US" dirty="0">
                <a:solidFill>
                  <a:schemeClr val="tx1"/>
                </a:solidFill>
              </a:rPr>
              <a:t>♯</a:t>
            </a:r>
            <a:endParaRPr lang="en-DK" dirty="0">
              <a:solidFill>
                <a:schemeClr val="tx1"/>
              </a:solidFill>
            </a:endParaRPr>
          </a:p>
        </p:txBody>
      </p:sp>
      <p:sp>
        <p:nvSpPr>
          <p:cNvPr id="6" name="Text Placeholder 3">
            <a:extLst>
              <a:ext uri="{FF2B5EF4-FFF2-40B4-BE49-F238E27FC236}">
                <a16:creationId xmlns:a16="http://schemas.microsoft.com/office/drawing/2014/main" id="{E7E43327-9D07-41A3-BC31-1A3545DE8462}"/>
              </a:ext>
            </a:extLst>
          </p:cNvPr>
          <p:cNvSpPr txBox="1">
            <a:spLocks/>
          </p:cNvSpPr>
          <p:nvPr/>
        </p:nvSpPr>
        <p:spPr>
          <a:xfrm>
            <a:off x="274209" y="1212850"/>
            <a:ext cx="8778240" cy="555844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n w="3175">
                  <a:noFill/>
                </a:ln>
                <a:solidFill>
                  <a:schemeClr val="tx1"/>
                </a:solidFill>
                <a:cs typeface="Segoe UI" pitchFamily="34" charset="0"/>
              </a:rPr>
              <a:t>Love:</a:t>
            </a:r>
          </a:p>
          <a:p>
            <a:r>
              <a:rPr lang="en-US" dirty="0">
                <a:ln w="3175">
                  <a:noFill/>
                </a:ln>
                <a:solidFill>
                  <a:schemeClr val="tx1"/>
                </a:solidFill>
                <a:cs typeface="Segoe UI" pitchFamily="34" charset="0"/>
              </a:rPr>
              <a:t>C♯: 67.0%</a:t>
            </a:r>
          </a:p>
          <a:p>
            <a:r>
              <a:rPr lang="en-US" dirty="0">
                <a:ln w="3175">
                  <a:noFill/>
                </a:ln>
                <a:solidFill>
                  <a:schemeClr val="tx1"/>
                </a:solidFill>
                <a:cs typeface="Segoe UI" pitchFamily="34" charset="0"/>
              </a:rPr>
              <a:t>ASP.NET: 64.9%</a:t>
            </a:r>
          </a:p>
          <a:p>
            <a:r>
              <a:rPr lang="en-US" dirty="0">
                <a:ln w="3175">
                  <a:noFill/>
                </a:ln>
                <a:solidFill>
                  <a:schemeClr val="tx1"/>
                </a:solidFill>
                <a:cs typeface="Segoe UI" pitchFamily="34" charset="0"/>
              </a:rPr>
              <a:t>.NET: 61.0%</a:t>
            </a:r>
          </a:p>
          <a:p>
            <a:r>
              <a:rPr lang="en-US" dirty="0">
                <a:ln w="3175">
                  <a:noFill/>
                </a:ln>
                <a:solidFill>
                  <a:schemeClr val="tx1"/>
                </a:solidFill>
                <a:cs typeface="Segoe UI" pitchFamily="34" charset="0"/>
              </a:rPr>
              <a:t>.NET Core: 77.2%</a:t>
            </a:r>
          </a:p>
          <a:p>
            <a:r>
              <a:rPr lang="en-US" dirty="0">
                <a:ln w="3175">
                  <a:noFill/>
                </a:ln>
                <a:solidFill>
                  <a:schemeClr val="tx1"/>
                </a:solidFill>
                <a:cs typeface="Segoe UI" pitchFamily="34" charset="0"/>
              </a:rPr>
              <a:t>Microsoft SQL Server: 57.5%</a:t>
            </a:r>
          </a:p>
          <a:p>
            <a:pPr marL="0" indent="0">
              <a:buNone/>
            </a:pPr>
            <a:endParaRPr lang="en-US" dirty="0">
              <a:ln w="3175">
                <a:noFill/>
              </a:ln>
              <a:solidFill>
                <a:schemeClr val="tx1"/>
              </a:solidFill>
              <a:cs typeface="Segoe UI" pitchFamily="34" charset="0"/>
            </a:endParaRPr>
          </a:p>
          <a:p>
            <a:pPr marL="0" indent="0">
              <a:buNone/>
            </a:pPr>
            <a:r>
              <a:rPr lang="en-US" sz="2400" i="1" dirty="0"/>
              <a:t>% of developers who are developing with the language or technology and have expressed interest in continuing to develop with it</a:t>
            </a:r>
            <a:endParaRPr lang="en-US" sz="2400" dirty="0">
              <a:ln w="3175">
                <a:noFill/>
              </a:ln>
              <a:solidFill>
                <a:schemeClr val="tx1"/>
              </a:solidFill>
              <a:cs typeface="Segoe UI" pitchFamily="34" charset="0"/>
            </a:endParaRPr>
          </a:p>
          <a:p>
            <a:pPr marL="0" indent="0">
              <a:buNone/>
            </a:pPr>
            <a:r>
              <a:rPr lang="en-US" sz="2400" dirty="0">
                <a:ln w="3175">
                  <a:noFill/>
                </a:ln>
                <a:solidFill>
                  <a:schemeClr val="tx1"/>
                </a:solidFill>
                <a:cs typeface="Segoe UI" pitchFamily="34" charset="0"/>
              </a:rPr>
              <a:t>Source: </a:t>
            </a:r>
            <a:r>
              <a:rPr lang="en-US" sz="2400" dirty="0">
                <a:hlinkClick r:id="rId2"/>
              </a:rPr>
              <a:t>https://insights.stackoverflow.com/survey/2019</a:t>
            </a:r>
            <a:endParaRPr lang="da-DK" dirty="0">
              <a:solidFill>
                <a:schemeClr val="tx1"/>
              </a:solidFill>
            </a:endParaRPr>
          </a:p>
        </p:txBody>
      </p:sp>
    </p:spTree>
    <p:extLst>
      <p:ext uri="{BB962C8B-B14F-4D97-AF65-F5344CB8AC3E}">
        <p14:creationId xmlns:p14="http://schemas.microsoft.com/office/powerpoint/2010/main" val="34966940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A02A-6D27-4CE2-B6AC-21ACFCD00FD7}"/>
              </a:ext>
            </a:extLst>
          </p:cNvPr>
          <p:cNvSpPr>
            <a:spLocks noGrp="1"/>
          </p:cNvSpPr>
          <p:nvPr>
            <p:ph type="title"/>
          </p:nvPr>
        </p:nvSpPr>
        <p:spPr/>
        <p:txBody>
          <a:bodyPr/>
          <a:lstStyle/>
          <a:p>
            <a:r>
              <a:rPr lang="en-US" dirty="0"/>
              <a:t>Job trends</a:t>
            </a:r>
          </a:p>
        </p:txBody>
      </p:sp>
      <p:sp>
        <p:nvSpPr>
          <p:cNvPr id="4" name="Rectangle 3">
            <a:extLst>
              <a:ext uri="{FF2B5EF4-FFF2-40B4-BE49-F238E27FC236}">
                <a16:creationId xmlns:a16="http://schemas.microsoft.com/office/drawing/2014/main" id="{91644F97-66E0-4380-80E5-80DFEFEC219F}"/>
              </a:ext>
            </a:extLst>
          </p:cNvPr>
          <p:cNvSpPr/>
          <p:nvPr/>
        </p:nvSpPr>
        <p:spPr>
          <a:xfrm>
            <a:off x="181976" y="6511173"/>
            <a:ext cx="8961022" cy="369332"/>
          </a:xfrm>
          <a:prstGeom prst="rect">
            <a:avLst/>
          </a:prstGeom>
        </p:spPr>
        <p:txBody>
          <a:bodyPr wrap="square">
            <a:spAutoFit/>
          </a:bodyPr>
          <a:lstStyle/>
          <a:p>
            <a:r>
              <a:rPr lang="en-US" dirty="0"/>
              <a:t>Source: </a:t>
            </a:r>
            <a:r>
              <a:rPr lang="en-US" dirty="0">
                <a:hlinkClick r:id="rId2"/>
              </a:rPr>
              <a:t>https://www.version2.dk/artikel/jobtrends-java-slaar-c-paa-maalfoto-1088564</a:t>
            </a:r>
            <a:endParaRPr lang="en-US" dirty="0"/>
          </a:p>
        </p:txBody>
      </p:sp>
      <p:pic>
        <p:nvPicPr>
          <p:cNvPr id="5" name="Picture 4">
            <a:extLst>
              <a:ext uri="{FF2B5EF4-FFF2-40B4-BE49-F238E27FC236}">
                <a16:creationId xmlns:a16="http://schemas.microsoft.com/office/drawing/2014/main" id="{A8801C5D-6873-412B-8B2F-33CD2BED7AB6}"/>
              </a:ext>
            </a:extLst>
          </p:cNvPr>
          <p:cNvPicPr>
            <a:picLocks noChangeAspect="1"/>
          </p:cNvPicPr>
          <p:nvPr/>
        </p:nvPicPr>
        <p:blipFill>
          <a:blip r:embed="rId3"/>
          <a:stretch>
            <a:fillRect/>
          </a:stretch>
        </p:blipFill>
        <p:spPr>
          <a:xfrm>
            <a:off x="266667" y="1247385"/>
            <a:ext cx="8791639" cy="5267364"/>
          </a:xfrm>
          <a:prstGeom prst="rect">
            <a:avLst/>
          </a:prstGeom>
        </p:spPr>
      </p:pic>
      <p:pic>
        <p:nvPicPr>
          <p:cNvPr id="7" name="Picture 6">
            <a:extLst>
              <a:ext uri="{FF2B5EF4-FFF2-40B4-BE49-F238E27FC236}">
                <a16:creationId xmlns:a16="http://schemas.microsoft.com/office/drawing/2014/main" id="{BB563585-E1DB-4FDD-BE0F-0255133CF0D8}"/>
              </a:ext>
            </a:extLst>
          </p:cNvPr>
          <p:cNvPicPr>
            <a:picLocks noChangeAspect="1"/>
          </p:cNvPicPr>
          <p:nvPr/>
        </p:nvPicPr>
        <p:blipFill>
          <a:blip r:embed="rId4"/>
          <a:stretch>
            <a:fillRect/>
          </a:stretch>
        </p:blipFill>
        <p:spPr>
          <a:xfrm>
            <a:off x="3108818" y="0"/>
            <a:ext cx="2233629" cy="3024210"/>
          </a:xfrm>
          <a:prstGeom prst="rect">
            <a:avLst/>
          </a:prstGeom>
        </p:spPr>
      </p:pic>
    </p:spTree>
    <p:extLst>
      <p:ext uri="{BB962C8B-B14F-4D97-AF65-F5344CB8AC3E}">
        <p14:creationId xmlns:p14="http://schemas.microsoft.com/office/powerpoint/2010/main" val="17877045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6A8B31-75D8-4933-918F-05B93373A3C4}"/>
              </a:ext>
            </a:extLst>
          </p:cNvPr>
          <p:cNvSpPr/>
          <p:nvPr/>
        </p:nvSpPr>
        <p:spPr>
          <a:xfrm>
            <a:off x="182770" y="5783237"/>
            <a:ext cx="8503827" cy="923330"/>
          </a:xfrm>
          <a:prstGeom prst="rect">
            <a:avLst/>
          </a:prstGeom>
        </p:spPr>
        <p:txBody>
          <a:bodyPr wrap="square">
            <a:spAutoFit/>
          </a:bodyPr>
          <a:lstStyle/>
          <a:p>
            <a:r>
              <a:rPr lang="en-US" dirty="0"/>
              <a:t>Source: </a:t>
            </a:r>
          </a:p>
          <a:p>
            <a:r>
              <a:rPr lang="en-US" dirty="0">
                <a:hlinkClick r:id="rId2"/>
              </a:rPr>
              <a:t>https://www.version2.dk/artikel/udvikler-vild-med-c-ingen-grund-at-kode-java-nogensinde-igen-1088651</a:t>
            </a:r>
            <a:endParaRPr lang="en-US" dirty="0"/>
          </a:p>
        </p:txBody>
      </p:sp>
      <p:pic>
        <p:nvPicPr>
          <p:cNvPr id="3" name="Picture 2">
            <a:extLst>
              <a:ext uri="{FF2B5EF4-FFF2-40B4-BE49-F238E27FC236}">
                <a16:creationId xmlns:a16="http://schemas.microsoft.com/office/drawing/2014/main" id="{B72E3810-EA3E-436B-B937-F30D6C8288BE}"/>
              </a:ext>
            </a:extLst>
          </p:cNvPr>
          <p:cNvPicPr>
            <a:picLocks noChangeAspect="1"/>
          </p:cNvPicPr>
          <p:nvPr/>
        </p:nvPicPr>
        <p:blipFill>
          <a:blip r:embed="rId3"/>
          <a:stretch>
            <a:fillRect/>
          </a:stretch>
        </p:blipFill>
        <p:spPr>
          <a:xfrm>
            <a:off x="1179487" y="22580"/>
            <a:ext cx="6967588" cy="5843630"/>
          </a:xfrm>
          <a:prstGeom prst="rect">
            <a:avLst/>
          </a:prstGeom>
        </p:spPr>
      </p:pic>
      <p:pic>
        <p:nvPicPr>
          <p:cNvPr id="4" name="Picture 3">
            <a:extLst>
              <a:ext uri="{FF2B5EF4-FFF2-40B4-BE49-F238E27FC236}">
                <a16:creationId xmlns:a16="http://schemas.microsoft.com/office/drawing/2014/main" id="{994C9242-560C-4B8D-9071-74C644365D89}"/>
              </a:ext>
            </a:extLst>
          </p:cNvPr>
          <p:cNvPicPr>
            <a:picLocks noChangeAspect="1"/>
          </p:cNvPicPr>
          <p:nvPr/>
        </p:nvPicPr>
        <p:blipFill>
          <a:blip r:embed="rId4"/>
          <a:stretch>
            <a:fillRect/>
          </a:stretch>
        </p:blipFill>
        <p:spPr>
          <a:xfrm>
            <a:off x="5394793" y="4137335"/>
            <a:ext cx="2133616" cy="428628"/>
          </a:xfrm>
          <a:prstGeom prst="rect">
            <a:avLst/>
          </a:prstGeom>
        </p:spPr>
      </p:pic>
    </p:spTree>
    <p:extLst>
      <p:ext uri="{BB962C8B-B14F-4D97-AF65-F5344CB8AC3E}">
        <p14:creationId xmlns:p14="http://schemas.microsoft.com/office/powerpoint/2010/main" val="6027461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A967EC-E09F-4D89-85B1-2C03067D776C}"/>
              </a:ext>
            </a:extLst>
          </p:cNvPr>
          <p:cNvSpPr>
            <a:spLocks noGrp="1"/>
          </p:cNvSpPr>
          <p:nvPr>
            <p:ph type="title"/>
          </p:nvPr>
        </p:nvSpPr>
        <p:spPr/>
        <p:txBody>
          <a:bodyPr/>
          <a:lstStyle/>
          <a:p>
            <a:r>
              <a:rPr lang="da-DK" dirty="0">
                <a:solidFill>
                  <a:schemeClr val="bg1"/>
                </a:solidFill>
              </a:rPr>
              <a:t>Curriculum</a:t>
            </a:r>
            <a:endParaRPr lang="en-DK" dirty="0">
              <a:solidFill>
                <a:schemeClr val="bg1"/>
              </a:solidFill>
            </a:endParaRPr>
          </a:p>
        </p:txBody>
      </p:sp>
      <p:sp>
        <p:nvSpPr>
          <p:cNvPr id="4" name="Text Placeholder 3">
            <a:extLst>
              <a:ext uri="{FF2B5EF4-FFF2-40B4-BE49-F238E27FC236}">
                <a16:creationId xmlns:a16="http://schemas.microsoft.com/office/drawing/2014/main" id="{83737A8D-9AB3-44A6-B14F-179DE711543C}"/>
              </a:ext>
            </a:extLst>
          </p:cNvPr>
          <p:cNvSpPr>
            <a:spLocks noGrp="1"/>
          </p:cNvSpPr>
          <p:nvPr>
            <p:ph type="body" sz="quarter" idx="10"/>
          </p:nvPr>
        </p:nvSpPr>
        <p:spPr>
          <a:xfrm>
            <a:off x="274209" y="1212850"/>
            <a:ext cx="8778240" cy="5638467"/>
          </a:xfrm>
        </p:spPr>
        <p:txBody>
          <a:bodyPr/>
          <a:lstStyle/>
          <a:p>
            <a:r>
              <a:rPr lang="en-US" sz="3200" dirty="0">
                <a:ln w="3175">
                  <a:noFill/>
                </a:ln>
                <a:solidFill>
                  <a:schemeClr val="bg1"/>
                </a:solidFill>
                <a:cs typeface="Segoe UI" pitchFamily="34" charset="0"/>
              </a:rPr>
              <a:t>C♯ - Test Driven Development</a:t>
            </a:r>
          </a:p>
          <a:p>
            <a:r>
              <a:rPr lang="en-US" sz="3200" dirty="0">
                <a:ln w="3175">
                  <a:noFill/>
                </a:ln>
                <a:solidFill>
                  <a:schemeClr val="bg1"/>
                </a:solidFill>
                <a:cs typeface="Segoe UI" pitchFamily="34" charset="0"/>
              </a:rPr>
              <a:t>Generics</a:t>
            </a:r>
          </a:p>
          <a:p>
            <a:r>
              <a:rPr lang="en-US" sz="3200" dirty="0">
                <a:ln w="3175">
                  <a:noFill/>
                </a:ln>
                <a:solidFill>
                  <a:schemeClr val="bg1"/>
                </a:solidFill>
                <a:cs typeface="Segoe UI" pitchFamily="34" charset="0"/>
              </a:rPr>
              <a:t>Lambdas and </a:t>
            </a:r>
            <a:r>
              <a:rPr lang="en-US" sz="3200" dirty="0" err="1">
                <a:ln w="3175">
                  <a:noFill/>
                </a:ln>
                <a:solidFill>
                  <a:schemeClr val="bg1"/>
                </a:solidFill>
                <a:cs typeface="Segoe UI" pitchFamily="34" charset="0"/>
              </a:rPr>
              <a:t>Linq</a:t>
            </a:r>
            <a:endParaRPr lang="en-US" sz="3200" dirty="0">
              <a:ln w="3175">
                <a:noFill/>
              </a:ln>
              <a:solidFill>
                <a:schemeClr val="bg1"/>
              </a:solidFill>
              <a:cs typeface="Segoe UI" pitchFamily="34" charset="0"/>
            </a:endParaRPr>
          </a:p>
          <a:p>
            <a:r>
              <a:rPr lang="en-US" sz="3200" dirty="0">
                <a:ln w="3175">
                  <a:noFill/>
                </a:ln>
                <a:solidFill>
                  <a:schemeClr val="bg1"/>
                </a:solidFill>
                <a:cs typeface="Segoe UI" pitchFamily="34" charset="0"/>
              </a:rPr>
              <a:t>Data access (SQL + Entity Framework)</a:t>
            </a:r>
          </a:p>
          <a:p>
            <a:r>
              <a:rPr lang="en-US" sz="3200" dirty="0">
                <a:ln w="3175">
                  <a:noFill/>
                </a:ln>
                <a:solidFill>
                  <a:schemeClr val="bg1"/>
                </a:solidFill>
                <a:cs typeface="Segoe UI" pitchFamily="34" charset="0"/>
              </a:rPr>
              <a:t>Asynchronous and parallel processing</a:t>
            </a:r>
          </a:p>
          <a:p>
            <a:r>
              <a:rPr lang="en-US" sz="3200" dirty="0">
                <a:ln w="3175">
                  <a:noFill/>
                </a:ln>
                <a:solidFill>
                  <a:schemeClr val="bg1"/>
                </a:solidFill>
                <a:cs typeface="Segoe UI" pitchFamily="34" charset="0"/>
              </a:rPr>
              <a:t>ASP.NET Core Web API</a:t>
            </a:r>
          </a:p>
          <a:p>
            <a:r>
              <a:rPr lang="en-US" sz="3200" dirty="0">
                <a:ln w="3175">
                  <a:noFill/>
                </a:ln>
                <a:solidFill>
                  <a:schemeClr val="bg1"/>
                </a:solidFill>
                <a:cs typeface="Segoe UI" pitchFamily="34" charset="0"/>
              </a:rPr>
              <a:t>Design Patterns in Practice</a:t>
            </a:r>
          </a:p>
          <a:p>
            <a:r>
              <a:rPr lang="en-US" sz="3200" dirty="0">
                <a:ln w="3175">
                  <a:noFill/>
                </a:ln>
                <a:solidFill>
                  <a:schemeClr val="bg1"/>
                </a:solidFill>
                <a:cs typeface="Segoe UI" pitchFamily="34" charset="0"/>
              </a:rPr>
              <a:t>Mobile apps with UWP and </a:t>
            </a:r>
            <a:r>
              <a:rPr lang="en-US" sz="3200" dirty="0" err="1">
                <a:ln w="3175">
                  <a:noFill/>
                </a:ln>
                <a:solidFill>
                  <a:schemeClr val="bg1"/>
                </a:solidFill>
                <a:cs typeface="Segoe UI" pitchFamily="34" charset="0"/>
              </a:rPr>
              <a:t>Xamarin.Forms</a:t>
            </a:r>
            <a:endParaRPr lang="en-US" sz="3200" dirty="0">
              <a:ln w="3175">
                <a:noFill/>
              </a:ln>
              <a:solidFill>
                <a:schemeClr val="bg1"/>
              </a:solidFill>
              <a:cs typeface="Segoe UI" pitchFamily="34" charset="0"/>
            </a:endParaRPr>
          </a:p>
          <a:p>
            <a:r>
              <a:rPr lang="en-US" sz="3200" dirty="0">
                <a:ln w="3175">
                  <a:noFill/>
                </a:ln>
                <a:solidFill>
                  <a:schemeClr val="bg1"/>
                </a:solidFill>
                <a:cs typeface="Segoe UI" pitchFamily="34" charset="0"/>
              </a:rPr>
              <a:t>Security</a:t>
            </a:r>
          </a:p>
          <a:p>
            <a:r>
              <a:rPr lang="en-US" sz="3200" dirty="0">
                <a:ln w="3175">
                  <a:noFill/>
                </a:ln>
                <a:solidFill>
                  <a:schemeClr val="bg1"/>
                </a:solidFill>
                <a:cs typeface="Segoe UI" pitchFamily="34" charset="0"/>
              </a:rPr>
              <a:t>Cloud</a:t>
            </a:r>
            <a:endParaRPr lang="da-DK" sz="3200" dirty="0">
              <a:solidFill>
                <a:schemeClr val="bg1"/>
              </a:solidFill>
            </a:endParaRPr>
          </a:p>
        </p:txBody>
      </p:sp>
    </p:spTree>
    <p:extLst>
      <p:ext uri="{BB962C8B-B14F-4D97-AF65-F5344CB8AC3E}">
        <p14:creationId xmlns:p14="http://schemas.microsoft.com/office/powerpoint/2010/main" val="2362274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Test-Driven Development</a:t>
            </a:r>
          </a:p>
        </p:txBody>
      </p:sp>
      <p:sp>
        <p:nvSpPr>
          <p:cNvPr id="3" name="Title 1"/>
          <p:cNvSpPr txBox="1">
            <a:spLocks/>
          </p:cNvSpPr>
          <p:nvPr/>
        </p:nvSpPr>
        <p:spPr>
          <a:xfrm>
            <a:off x="1188599" y="3222945"/>
            <a:ext cx="2926048" cy="1313745"/>
          </a:xfrm>
          <a:prstGeom prst="rect">
            <a:avLst/>
          </a:prstGeom>
          <a:solidFill>
            <a:srgbClr val="BA141A"/>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What</a:t>
            </a:r>
            <a:r>
              <a:rPr lang="da-DK" sz="6600" dirty="0">
                <a:latin typeface="+mj-lt"/>
              </a:rPr>
              <a:t>?</a:t>
            </a:r>
          </a:p>
        </p:txBody>
      </p:sp>
      <p:sp>
        <p:nvSpPr>
          <p:cNvPr id="4" name="Title 1"/>
          <p:cNvSpPr txBox="1">
            <a:spLocks/>
          </p:cNvSpPr>
          <p:nvPr/>
        </p:nvSpPr>
        <p:spPr>
          <a:xfrm>
            <a:off x="5120476" y="3680140"/>
            <a:ext cx="2926048" cy="1313745"/>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Why</a:t>
            </a:r>
            <a:r>
              <a:rPr lang="da-DK" sz="6600" dirty="0">
                <a:latin typeface="+mj-lt"/>
              </a:rPr>
              <a:t>?</a:t>
            </a:r>
          </a:p>
        </p:txBody>
      </p:sp>
      <p:sp>
        <p:nvSpPr>
          <p:cNvPr id="5" name="Title 1"/>
          <p:cNvSpPr txBox="1">
            <a:spLocks/>
          </p:cNvSpPr>
          <p:nvPr/>
        </p:nvSpPr>
        <p:spPr>
          <a:xfrm>
            <a:off x="2194428" y="5417481"/>
            <a:ext cx="2926048" cy="1313745"/>
          </a:xfrm>
          <a:prstGeom prst="rect">
            <a:avLst/>
          </a:prstGeom>
          <a:solidFill>
            <a:srgbClr val="FF8C00"/>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a:latin typeface="+mj-lt"/>
              </a:rPr>
              <a:t>How?</a:t>
            </a:r>
          </a:p>
        </p:txBody>
      </p:sp>
    </p:spTree>
    <p:extLst>
      <p:ext uri="{BB962C8B-B14F-4D97-AF65-F5344CB8AC3E}">
        <p14:creationId xmlns:p14="http://schemas.microsoft.com/office/powerpoint/2010/main" val="4087640823"/>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schemas.openxmlformats.org/package/2006/metadata/core-properties"/>
    <ds:schemaRef ds:uri="8b529f77-48ab-4581-b468-93f09345b8aa"/>
    <ds:schemaRef ds:uri="2295e2e7-0eeb-498e-8716-217bb2ee6ee3"/>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20178</TotalTime>
  <Words>1075</Words>
  <Application>Microsoft Office PowerPoint</Application>
  <PresentationFormat>Custom</PresentationFormat>
  <Paragraphs>282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Consolas</vt:lpstr>
      <vt:lpstr>Segoe UI</vt:lpstr>
      <vt:lpstr>Segoe UI Light</vt:lpstr>
      <vt:lpstr>Wingdings</vt:lpstr>
      <vt:lpstr>MSVID_White_4x3_2012-08-18</vt:lpstr>
      <vt:lpstr>Test Driven C♯</vt:lpstr>
      <vt:lpstr>Me</vt:lpstr>
      <vt:lpstr>Agenda</vt:lpstr>
      <vt:lpstr>PowerPoint Presentation</vt:lpstr>
      <vt:lpstr>PowerPoint Presentation</vt:lpstr>
      <vt:lpstr>Job trends</vt:lpstr>
      <vt:lpstr>PowerPoint Presentation</vt:lpstr>
      <vt:lpstr>Curriculum</vt:lpstr>
      <vt:lpstr>PowerPoint Presentation</vt:lpstr>
      <vt:lpstr>PowerPoint Presentation</vt:lpstr>
      <vt:lpstr>A brief introduction</vt:lpstr>
      <vt:lpstr>.NET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155</cp:revision>
  <dcterms:created xsi:type="dcterms:W3CDTF">2012-05-22T07:38:31Z</dcterms:created>
  <dcterms:modified xsi:type="dcterms:W3CDTF">2019-08-30T07:01:46Z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