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9"/>
  </p:notesMasterIdLst>
  <p:handoutMasterIdLst>
    <p:handoutMasterId r:id="rId20"/>
  </p:handoutMasterIdLst>
  <p:sldIdLst>
    <p:sldId id="880" r:id="rId5"/>
    <p:sldId id="892" r:id="rId6"/>
    <p:sldId id="893" r:id="rId7"/>
    <p:sldId id="881" r:id="rId8"/>
    <p:sldId id="882" r:id="rId9"/>
    <p:sldId id="890" r:id="rId10"/>
    <p:sldId id="883" r:id="rId11"/>
    <p:sldId id="884" r:id="rId12"/>
    <p:sldId id="885" r:id="rId13"/>
    <p:sldId id="886" r:id="rId14"/>
    <p:sldId id="887" r:id="rId15"/>
    <p:sldId id="891" r:id="rId16"/>
    <p:sldId id="888" r:id="rId17"/>
    <p:sldId id="889" r:id="rId18"/>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92"/>
            <p14:sldId id="893"/>
            <p14:sldId id="881"/>
            <p14:sldId id="882"/>
            <p14:sldId id="890"/>
            <p14:sldId id="883"/>
            <p14:sldId id="884"/>
            <p14:sldId id="885"/>
            <p14:sldId id="886"/>
            <p14:sldId id="887"/>
            <p14:sldId id="891"/>
            <p14:sldId id="888"/>
            <p14:sldId id="88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BA141A"/>
    <a:srgbClr val="007233"/>
    <a:srgbClr val="333333"/>
    <a:srgbClr val="000000"/>
    <a:srgbClr val="00188F"/>
    <a:srgbClr val="0072C6"/>
    <a:srgbClr val="FF8C00"/>
    <a:srgbClr val="00FFFF"/>
    <a:srgbClr val="442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89" autoAdjust="0"/>
    <p:restoredTop sz="93056" autoAdjust="0"/>
  </p:normalViewPr>
  <p:slideViewPr>
    <p:cSldViewPr>
      <p:cViewPr varScale="1">
        <p:scale>
          <a:sx n="93" d="100"/>
          <a:sy n="93" d="100"/>
        </p:scale>
        <p:origin x="396" y="60"/>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9/20/2019</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9/20/2019</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52C21BA-0070-47D9-9EDF-40169F52AFFC}" type="datetime1">
              <a:rPr lang="en-US" smtClean="0"/>
              <a:t>9/20/2019</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886268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5453810-472C-42CF-AE3E-3BF69C1C62DB}" type="datetime1">
              <a:rPr lang="en-US" smtClean="0"/>
              <a:t>9/20/2019</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565140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AB8291-FE64-4DF5-921A-94B0141816FD}" type="datetime1">
              <a:rPr lang="en-US" smtClean="0"/>
              <a:t>9/20/2019</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746235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39AAF01-CA53-46B1-A55B-12DC1AE0925A}" type="datetime1">
              <a:rPr lang="en-US" smtClean="0"/>
              <a:t>9/20/2019</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045411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A302EF4-6767-487E-913A-D6923C22B2D7}" type="datetime1">
              <a:rPr lang="en-US" smtClean="0"/>
              <a:t>9/20/2019</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46753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7F99C89-5434-4B8C-A798-BD5231F1A163}" type="datetime1">
              <a:rPr lang="en-US" smtClean="0"/>
              <a:t>9/20/2019</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724402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9A60A59-D504-4831-A7E6-C93659C78A54}" type="datetime1">
              <a:rPr lang="en-US" smtClean="0"/>
              <a:t>9/20/2019</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5866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3387416-483C-4FAD-BAE7-895396D44C2D}" type="datetime1">
              <a:rPr lang="en-US" smtClean="0"/>
              <a:t>9/20/2019</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251652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5DB356B-35E3-4EC5-A554-EFC26DC44721}" type="datetime1">
              <a:rPr lang="en-US" smtClean="0"/>
              <a:t>9/20/2019</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39862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468B98F-A18E-436B-AA0D-096113BCBACC}" type="datetime1">
              <a:rPr lang="en-US" smtClean="0"/>
              <a:t>9/20/2019</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74096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720DD90-6BF0-4E1D-9B95-4F4E07AD3901}" type="datetime1">
              <a:rPr lang="en-US" smtClean="0"/>
              <a:t>9/20/2019</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426794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8ADA31E-3D7D-4E3C-A162-ADF6CD0AD1F2}" type="datetime1">
              <a:rPr lang="en-US" smtClean="0"/>
              <a:t>9/20/2019</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1733956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829C392-5F3A-4290-B252-72E16666F862}"/>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s://twitter.com/kentbeck/status/250733358307500032"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Design Patterns in Practice</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a:t>Associate </a:t>
            </a:r>
            <a:r>
              <a:rPr lang="en-US" dirty="0"/>
              <a:t>Professor</a:t>
            </a:r>
          </a:p>
          <a:p>
            <a:pPr marL="0" indent="0">
              <a:buNone/>
            </a:pPr>
            <a:r>
              <a:rPr lang="en-US" dirty="0"/>
              <a:t>ITU</a:t>
            </a:r>
          </a:p>
          <a:p>
            <a:pPr marL="0" indent="0">
              <a:buNone/>
            </a:pPr>
            <a:r>
              <a:rPr lang="da-DK" dirty="0">
                <a:hlinkClick r:id="rId3"/>
              </a:rPr>
              <a:t>r</a:t>
            </a:r>
            <a:r>
              <a:rPr lang="en-US" dirty="0">
                <a:hlinkClick r:id="rId3"/>
              </a:rPr>
              <a:t>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Singleton II</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Use carefully</a:t>
            </a:r>
          </a:p>
          <a:p>
            <a:pPr marL="0" indent="0">
              <a:buNone/>
            </a:pPr>
            <a:endParaRPr lang="en-US" dirty="0"/>
          </a:p>
          <a:p>
            <a:pPr marL="0" indent="0">
              <a:buNone/>
            </a:pPr>
            <a:r>
              <a:rPr lang="en-US" dirty="0"/>
              <a:t>Implement using an interface</a:t>
            </a:r>
          </a:p>
          <a:p>
            <a:pPr marL="0" indent="0">
              <a:buNone/>
            </a:pPr>
            <a:endParaRPr lang="en-US" dirty="0"/>
          </a:p>
          <a:p>
            <a:pPr marL="0" indent="0">
              <a:buNone/>
            </a:pPr>
            <a:r>
              <a:rPr lang="en-US" dirty="0"/>
              <a:t>Use an </a:t>
            </a:r>
            <a:r>
              <a:rPr lang="en-US" dirty="0" err="1"/>
              <a:t>IoC</a:t>
            </a:r>
            <a:r>
              <a:rPr lang="en-US" dirty="0"/>
              <a:t> container</a:t>
            </a:r>
          </a:p>
        </p:txBody>
      </p:sp>
      <p:pic>
        <p:nvPicPr>
          <p:cNvPr id="4" name="Picture 3"/>
          <p:cNvPicPr>
            <a:picLocks noChangeAspect="1"/>
          </p:cNvPicPr>
          <p:nvPr/>
        </p:nvPicPr>
        <p:blipFill>
          <a:blip r:embed="rId3"/>
          <a:stretch>
            <a:fillRect/>
          </a:stretch>
        </p:blipFill>
        <p:spPr>
          <a:xfrm>
            <a:off x="1396996" y="4411652"/>
            <a:ext cx="7767780" cy="2465052"/>
          </a:xfrm>
          <a:prstGeom prst="rect">
            <a:avLst/>
          </a:prstGeom>
        </p:spPr>
      </p:pic>
    </p:spTree>
    <p:extLst>
      <p:ext uri="{BB962C8B-B14F-4D97-AF65-F5344CB8AC3E}">
        <p14:creationId xmlns:p14="http://schemas.microsoft.com/office/powerpoint/2010/main" val="160988914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Simplify the use of a system </a:t>
            </a:r>
          </a:p>
          <a:p>
            <a:pPr marL="0" indent="0">
              <a:buNone/>
            </a:pPr>
            <a:r>
              <a:rPr lang="en-US" dirty="0"/>
              <a:t>Provide a uniﬁed interfaces for a group of “dispersed” functionalities from a multitude of interfaces/classes</a:t>
            </a:r>
          </a:p>
        </p:txBody>
      </p:sp>
      <p:sp>
        <p:nvSpPr>
          <p:cNvPr id="3"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Façade</a:t>
            </a:r>
          </a:p>
        </p:txBody>
      </p:sp>
      <p:pic>
        <p:nvPicPr>
          <p:cNvPr id="2" name="Picture 1"/>
          <p:cNvPicPr>
            <a:picLocks noChangeAspect="1"/>
          </p:cNvPicPr>
          <p:nvPr/>
        </p:nvPicPr>
        <p:blipFill>
          <a:blip r:embed="rId3"/>
          <a:stretch>
            <a:fillRect/>
          </a:stretch>
        </p:blipFill>
        <p:spPr>
          <a:xfrm>
            <a:off x="4297525" y="3312459"/>
            <a:ext cx="4899646" cy="3507115"/>
          </a:xfrm>
          <a:prstGeom prst="rect">
            <a:avLst/>
          </a:prstGeom>
        </p:spPr>
      </p:pic>
    </p:spTree>
    <p:extLst>
      <p:ext uri="{BB962C8B-B14F-4D97-AF65-F5344CB8AC3E}">
        <p14:creationId xmlns:p14="http://schemas.microsoft.com/office/powerpoint/2010/main" val="70022920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Avoid coupling the sender of a request to its receiver by giving more than one object a chance to handle the request. Chain the receiving objects and pass the request along the chain until an object handles it.</a:t>
            </a:r>
          </a:p>
        </p:txBody>
      </p:sp>
      <p:sp>
        <p:nvSpPr>
          <p:cNvPr id="3"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Chain of Responsibility</a:t>
            </a:r>
          </a:p>
        </p:txBody>
      </p:sp>
      <p:pic>
        <p:nvPicPr>
          <p:cNvPr id="9" name="Picture 8"/>
          <p:cNvPicPr>
            <a:picLocks noChangeAspect="1"/>
          </p:cNvPicPr>
          <p:nvPr/>
        </p:nvPicPr>
        <p:blipFill>
          <a:blip r:embed="rId3"/>
          <a:stretch>
            <a:fillRect/>
          </a:stretch>
        </p:blipFill>
        <p:spPr>
          <a:xfrm>
            <a:off x="1521104" y="3954458"/>
            <a:ext cx="7723697" cy="2943210"/>
          </a:xfrm>
          <a:prstGeom prst="rect">
            <a:avLst/>
          </a:prstGeom>
        </p:spPr>
      </p:pic>
    </p:spTree>
    <p:extLst>
      <p:ext uri="{BB962C8B-B14F-4D97-AF65-F5344CB8AC3E}">
        <p14:creationId xmlns:p14="http://schemas.microsoft.com/office/powerpoint/2010/main" val="8871169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Define a family of algorithms, encapsulate each one, and make them interchangeable. Strategy lets the algorithm vary independently from clients that use it. </a:t>
            </a:r>
          </a:p>
        </p:txBody>
      </p:sp>
      <p:sp>
        <p:nvSpPr>
          <p:cNvPr id="3"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Strategy</a:t>
            </a:r>
          </a:p>
        </p:txBody>
      </p:sp>
      <p:pic>
        <p:nvPicPr>
          <p:cNvPr id="4" name="Picture 3"/>
          <p:cNvPicPr>
            <a:picLocks noChangeAspect="1"/>
          </p:cNvPicPr>
          <p:nvPr/>
        </p:nvPicPr>
        <p:blipFill>
          <a:blip r:embed="rId3"/>
          <a:stretch>
            <a:fillRect/>
          </a:stretch>
        </p:blipFill>
        <p:spPr>
          <a:xfrm>
            <a:off x="156007" y="3497262"/>
            <a:ext cx="9035455" cy="3390880"/>
          </a:xfrm>
          <a:prstGeom prst="rect">
            <a:avLst/>
          </a:prstGeom>
        </p:spPr>
      </p:pic>
    </p:spTree>
    <p:extLst>
      <p:ext uri="{BB962C8B-B14F-4D97-AF65-F5344CB8AC3E}">
        <p14:creationId xmlns:p14="http://schemas.microsoft.com/office/powerpoint/2010/main" val="15502519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Decouple an abstraction from its implementation so that the two can vary independently. </a:t>
            </a:r>
          </a:p>
        </p:txBody>
      </p:sp>
      <p:sp>
        <p:nvSpPr>
          <p:cNvPr id="3"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Bridge</a:t>
            </a:r>
          </a:p>
        </p:txBody>
      </p:sp>
      <p:pic>
        <p:nvPicPr>
          <p:cNvPr id="4" name="Picture 3"/>
          <p:cNvPicPr>
            <a:picLocks noChangeAspect="1"/>
          </p:cNvPicPr>
          <p:nvPr/>
        </p:nvPicPr>
        <p:blipFill>
          <a:blip r:embed="rId3"/>
          <a:stretch>
            <a:fillRect/>
          </a:stretch>
        </p:blipFill>
        <p:spPr>
          <a:xfrm>
            <a:off x="3108818" y="2941281"/>
            <a:ext cx="6095980" cy="3986880"/>
          </a:xfrm>
          <a:prstGeom prst="rect">
            <a:avLst/>
          </a:prstGeom>
        </p:spPr>
      </p:pic>
    </p:spTree>
    <p:extLst>
      <p:ext uri="{BB962C8B-B14F-4D97-AF65-F5344CB8AC3E}">
        <p14:creationId xmlns:p14="http://schemas.microsoft.com/office/powerpoint/2010/main" val="309742374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738BFC-3D5C-49C3-8BE4-DDAE6E8C3904}"/>
              </a:ext>
            </a:extLst>
          </p:cNvPr>
          <p:cNvSpPr>
            <a:spLocks noGrp="1"/>
          </p:cNvSpPr>
          <p:nvPr>
            <p:ph type="title"/>
          </p:nvPr>
        </p:nvSpPr>
        <p:spPr/>
        <p:txBody>
          <a:bodyPr/>
          <a:lstStyle/>
          <a:p>
            <a:r>
              <a:rPr lang="en-US" dirty="0">
                <a:solidFill>
                  <a:schemeClr val="bg1"/>
                </a:solidFill>
              </a:rPr>
              <a:t>Agenda</a:t>
            </a:r>
          </a:p>
        </p:txBody>
      </p:sp>
      <p:sp>
        <p:nvSpPr>
          <p:cNvPr id="6" name="Text Placeholder 5">
            <a:extLst>
              <a:ext uri="{FF2B5EF4-FFF2-40B4-BE49-F238E27FC236}">
                <a16:creationId xmlns:a16="http://schemas.microsoft.com/office/drawing/2014/main" id="{57FA15C8-5B30-49BF-A848-CD1494921000}"/>
              </a:ext>
            </a:extLst>
          </p:cNvPr>
          <p:cNvSpPr>
            <a:spLocks noGrp="1"/>
          </p:cNvSpPr>
          <p:nvPr>
            <p:ph type="body" sz="quarter" idx="10"/>
          </p:nvPr>
        </p:nvSpPr>
        <p:spPr>
          <a:xfrm>
            <a:off x="274209" y="1212850"/>
            <a:ext cx="8778240" cy="1292662"/>
          </a:xfrm>
        </p:spPr>
        <p:txBody>
          <a:bodyPr/>
          <a:lstStyle/>
          <a:p>
            <a:r>
              <a:rPr lang="en-US" dirty="0">
                <a:solidFill>
                  <a:schemeClr val="bg1"/>
                </a:solidFill>
              </a:rPr>
              <a:t>Gilded Rose Refactoring Kata</a:t>
            </a:r>
          </a:p>
          <a:p>
            <a:r>
              <a:rPr lang="en-US" dirty="0">
                <a:solidFill>
                  <a:schemeClr val="bg1"/>
                </a:solidFill>
              </a:rPr>
              <a:t>Design Patterns</a:t>
            </a:r>
          </a:p>
        </p:txBody>
      </p:sp>
    </p:spTree>
    <p:extLst>
      <p:ext uri="{BB962C8B-B14F-4D97-AF65-F5344CB8AC3E}">
        <p14:creationId xmlns:p14="http://schemas.microsoft.com/office/powerpoint/2010/main" val="16043490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1783D-3770-446E-B24B-0AE008EB0355}"/>
              </a:ext>
            </a:extLst>
          </p:cNvPr>
          <p:cNvSpPr>
            <a:spLocks noGrp="1"/>
          </p:cNvSpPr>
          <p:nvPr>
            <p:ph type="title"/>
          </p:nvPr>
        </p:nvSpPr>
        <p:spPr/>
        <p:txBody>
          <a:bodyPr/>
          <a:lstStyle/>
          <a:p>
            <a:r>
              <a:rPr lang="en-US" dirty="0">
                <a:solidFill>
                  <a:schemeClr val="bg1"/>
                </a:solidFill>
              </a:rPr>
              <a:t>Gilded Rose</a:t>
            </a:r>
          </a:p>
        </p:txBody>
      </p:sp>
      <p:sp>
        <p:nvSpPr>
          <p:cNvPr id="3" name="Text Placeholder 2">
            <a:extLst>
              <a:ext uri="{FF2B5EF4-FFF2-40B4-BE49-F238E27FC236}">
                <a16:creationId xmlns:a16="http://schemas.microsoft.com/office/drawing/2014/main" id="{4DC83D25-DF47-4EED-BA5E-687DF1F4BF23}"/>
              </a:ext>
            </a:extLst>
          </p:cNvPr>
          <p:cNvSpPr>
            <a:spLocks noGrp="1"/>
          </p:cNvSpPr>
          <p:nvPr>
            <p:ph type="body" sz="quarter" idx="10"/>
          </p:nvPr>
        </p:nvSpPr>
        <p:spPr>
          <a:xfrm>
            <a:off x="274209" y="1212850"/>
            <a:ext cx="8778240" cy="1791260"/>
          </a:xfrm>
        </p:spPr>
        <p:txBody>
          <a:bodyPr/>
          <a:lstStyle/>
          <a:p>
            <a:r>
              <a:rPr lang="en-US" dirty="0">
                <a:solidFill>
                  <a:schemeClr val="bg1"/>
                </a:solidFill>
              </a:rPr>
              <a:t>Hard problem</a:t>
            </a:r>
          </a:p>
          <a:p>
            <a:r>
              <a:rPr lang="en-US" dirty="0">
                <a:solidFill>
                  <a:schemeClr val="bg1"/>
                </a:solidFill>
              </a:rPr>
              <a:t>If you don’t get it now, you will (probably/hopefully) understand later</a:t>
            </a:r>
          </a:p>
        </p:txBody>
      </p:sp>
      <p:sp>
        <p:nvSpPr>
          <p:cNvPr id="4" name="Rectangle 3">
            <a:extLst>
              <a:ext uri="{FF2B5EF4-FFF2-40B4-BE49-F238E27FC236}">
                <a16:creationId xmlns:a16="http://schemas.microsoft.com/office/drawing/2014/main" id="{E03E3F68-FAC0-4BF3-935A-EAD334ECDE92}"/>
              </a:ext>
            </a:extLst>
          </p:cNvPr>
          <p:cNvSpPr/>
          <p:nvPr/>
        </p:nvSpPr>
        <p:spPr>
          <a:xfrm>
            <a:off x="273051" y="3541341"/>
            <a:ext cx="8778874" cy="2308324"/>
          </a:xfrm>
          <a:prstGeom prst="rect">
            <a:avLst/>
          </a:prstGeom>
        </p:spPr>
        <p:txBody>
          <a:bodyPr wrap="square">
            <a:spAutoFit/>
          </a:bodyPr>
          <a:lstStyle/>
          <a:p>
            <a:r>
              <a:rPr lang="en-US" sz="3600" dirty="0">
                <a:solidFill>
                  <a:schemeClr val="bg1"/>
                </a:solidFill>
                <a:latin typeface="+mj-lt"/>
              </a:rPr>
              <a:t>”</a:t>
            </a:r>
            <a:r>
              <a:rPr lang="en-US" sz="3600" i="1" dirty="0">
                <a:solidFill>
                  <a:schemeClr val="bg1"/>
                </a:solidFill>
                <a:latin typeface="+mj-lt"/>
              </a:rPr>
              <a:t>For each desired change, make the change easy (warning: this may be hard), then make the easy change</a:t>
            </a:r>
            <a:r>
              <a:rPr lang="en-US" sz="3600" dirty="0">
                <a:solidFill>
                  <a:schemeClr val="bg1"/>
                </a:solidFill>
                <a:latin typeface="+mj-lt"/>
              </a:rPr>
              <a:t>”</a:t>
            </a:r>
          </a:p>
          <a:p>
            <a:pPr algn="r"/>
            <a:r>
              <a:rPr lang="en-US" sz="3600" dirty="0">
                <a:solidFill>
                  <a:schemeClr val="bg1"/>
                </a:solidFill>
                <a:latin typeface="+mj-lt"/>
              </a:rPr>
              <a:t>Kent Beck, 2012</a:t>
            </a:r>
          </a:p>
        </p:txBody>
      </p:sp>
      <p:sp>
        <p:nvSpPr>
          <p:cNvPr id="5" name="Rectangle 4">
            <a:extLst>
              <a:ext uri="{FF2B5EF4-FFF2-40B4-BE49-F238E27FC236}">
                <a16:creationId xmlns:a16="http://schemas.microsoft.com/office/drawing/2014/main" id="{35981FEF-198F-42A9-A523-21F635C68C30}"/>
              </a:ext>
            </a:extLst>
          </p:cNvPr>
          <p:cNvSpPr/>
          <p:nvPr/>
        </p:nvSpPr>
        <p:spPr>
          <a:xfrm>
            <a:off x="3017379" y="5849665"/>
            <a:ext cx="6123924" cy="369332"/>
          </a:xfrm>
          <a:prstGeom prst="rect">
            <a:avLst/>
          </a:prstGeom>
        </p:spPr>
        <p:txBody>
          <a:bodyPr wrap="square">
            <a:spAutoFit/>
          </a:bodyPr>
          <a:lstStyle/>
          <a:p>
            <a:r>
              <a:rPr lang="en-US" dirty="0">
                <a:hlinkClick r:id="rId2"/>
              </a:rPr>
              <a:t>https://twitter.com/kentbeck/status/250733358307500032</a:t>
            </a:r>
            <a:endParaRPr lang="en-US" dirty="0"/>
          </a:p>
        </p:txBody>
      </p:sp>
    </p:spTree>
    <p:extLst>
      <p:ext uri="{BB962C8B-B14F-4D97-AF65-F5344CB8AC3E}">
        <p14:creationId xmlns:p14="http://schemas.microsoft.com/office/powerpoint/2010/main" val="21255128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a-DK" dirty="0">
                <a:solidFill>
                  <a:schemeClr val="bg1"/>
                </a:solidFill>
              </a:rPr>
              <a:t>Design Patterns</a:t>
            </a:r>
          </a:p>
        </p:txBody>
      </p:sp>
      <p:sp>
        <p:nvSpPr>
          <p:cNvPr id="8" name="Text Placeholder 7"/>
          <p:cNvSpPr>
            <a:spLocks noGrp="1"/>
          </p:cNvSpPr>
          <p:nvPr>
            <p:ph type="body" sz="quarter" idx="10"/>
          </p:nvPr>
        </p:nvSpPr>
        <p:spPr>
          <a:xfrm>
            <a:off x="273049" y="1211287"/>
            <a:ext cx="4206240" cy="6598730"/>
          </a:xfrm>
        </p:spPr>
        <p:txBody>
          <a:bodyPr/>
          <a:lstStyle/>
          <a:p>
            <a:pPr marL="0" indent="0">
              <a:buNone/>
            </a:pPr>
            <a:r>
              <a:rPr lang="en-US" dirty="0" err="1">
                <a:solidFill>
                  <a:schemeClr val="bg1"/>
                </a:solidFill>
              </a:rPr>
              <a:t>IoC</a:t>
            </a:r>
            <a:r>
              <a:rPr lang="en-US" dirty="0">
                <a:solidFill>
                  <a:schemeClr val="bg1"/>
                </a:solidFill>
              </a:rPr>
              <a:t> Container</a:t>
            </a:r>
          </a:p>
          <a:p>
            <a:pPr marL="0" indent="0">
              <a:buNone/>
            </a:pPr>
            <a:r>
              <a:rPr lang="en-US" dirty="0">
                <a:solidFill>
                  <a:schemeClr val="bg1"/>
                </a:solidFill>
              </a:rPr>
              <a:t>Adapter</a:t>
            </a:r>
          </a:p>
          <a:p>
            <a:pPr marL="0" indent="0">
              <a:buNone/>
            </a:pPr>
            <a:r>
              <a:rPr lang="en-US" dirty="0">
                <a:solidFill>
                  <a:schemeClr val="bg1"/>
                </a:solidFill>
              </a:rPr>
              <a:t>Factory Method</a:t>
            </a:r>
          </a:p>
          <a:p>
            <a:pPr marL="0" indent="0">
              <a:buNone/>
            </a:pPr>
            <a:r>
              <a:rPr lang="en-US" dirty="0">
                <a:solidFill>
                  <a:schemeClr val="bg1"/>
                </a:solidFill>
              </a:rPr>
              <a:t>Singleton</a:t>
            </a:r>
          </a:p>
          <a:p>
            <a:pPr marL="0" indent="0">
              <a:buNone/>
            </a:pPr>
            <a:r>
              <a:rPr lang="en-US" dirty="0">
                <a:solidFill>
                  <a:schemeClr val="bg1"/>
                </a:solidFill>
              </a:rPr>
              <a:t>Façade</a:t>
            </a:r>
          </a:p>
          <a:p>
            <a:pPr marL="0" indent="0">
              <a:buNone/>
            </a:pPr>
            <a:r>
              <a:rPr lang="en-US" dirty="0">
                <a:solidFill>
                  <a:schemeClr val="bg1"/>
                </a:solidFill>
              </a:rPr>
              <a:t>Chain of Responsibility</a:t>
            </a:r>
          </a:p>
          <a:p>
            <a:pPr marL="0" indent="0">
              <a:buNone/>
            </a:pPr>
            <a:r>
              <a:rPr lang="en-US" dirty="0">
                <a:solidFill>
                  <a:schemeClr val="bg1"/>
                </a:solidFill>
              </a:rPr>
              <a:t>Strategy</a:t>
            </a:r>
          </a:p>
          <a:p>
            <a:pPr marL="0" indent="0">
              <a:buNone/>
            </a:pPr>
            <a:r>
              <a:rPr lang="en-US" dirty="0">
                <a:solidFill>
                  <a:schemeClr val="bg1"/>
                </a:solidFill>
              </a:rPr>
              <a:t>Bridge</a:t>
            </a: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da-DK" dirty="0">
              <a:solidFill>
                <a:schemeClr val="bg1"/>
              </a:solidFill>
            </a:endParaRPr>
          </a:p>
        </p:txBody>
      </p:sp>
      <p:sp>
        <p:nvSpPr>
          <p:cNvPr id="9" name="Text Placeholder 8"/>
          <p:cNvSpPr>
            <a:spLocks noGrp="1"/>
          </p:cNvSpPr>
          <p:nvPr>
            <p:ph type="body" sz="quarter" idx="11"/>
          </p:nvPr>
        </p:nvSpPr>
        <p:spPr>
          <a:xfrm>
            <a:off x="4846158" y="1211287"/>
            <a:ext cx="4206240" cy="5404556"/>
          </a:xfrm>
        </p:spPr>
        <p:txBody>
          <a:bodyPr/>
          <a:lstStyle/>
          <a:p>
            <a:pPr marL="0" indent="0">
              <a:buNone/>
            </a:pPr>
            <a:r>
              <a:rPr lang="da-DK" dirty="0" err="1">
                <a:solidFill>
                  <a:srgbClr val="000000"/>
                </a:solidFill>
              </a:rPr>
              <a:t>Saved</a:t>
            </a:r>
            <a:r>
              <a:rPr lang="da-DK" dirty="0">
                <a:solidFill>
                  <a:srgbClr val="000000"/>
                </a:solidFill>
              </a:rPr>
              <a:t> for </a:t>
            </a:r>
            <a:r>
              <a:rPr lang="da-DK" dirty="0" err="1">
                <a:solidFill>
                  <a:srgbClr val="000000"/>
                </a:solidFill>
              </a:rPr>
              <a:t>later</a:t>
            </a:r>
            <a:r>
              <a:rPr lang="da-DK" dirty="0">
                <a:solidFill>
                  <a:srgbClr val="000000"/>
                </a:solidFill>
              </a:rPr>
              <a:t>:</a:t>
            </a:r>
          </a:p>
          <a:p>
            <a:pPr marL="0" indent="0">
              <a:buNone/>
            </a:pPr>
            <a:r>
              <a:rPr lang="da-DK" dirty="0">
                <a:solidFill>
                  <a:schemeClr val="bg1"/>
                </a:solidFill>
              </a:rPr>
              <a:t>Command (MVVM)</a:t>
            </a:r>
          </a:p>
          <a:p>
            <a:pPr marL="0" indent="0">
              <a:buNone/>
            </a:pPr>
            <a:r>
              <a:rPr lang="da-DK" dirty="0">
                <a:solidFill>
                  <a:schemeClr val="bg1"/>
                </a:solidFill>
              </a:rPr>
              <a:t>Observer (MVVM)</a:t>
            </a:r>
          </a:p>
          <a:p>
            <a:pPr marL="0" indent="0">
              <a:buNone/>
            </a:pPr>
            <a:r>
              <a:rPr lang="da-DK" dirty="0">
                <a:solidFill>
                  <a:schemeClr val="bg1"/>
                </a:solidFill>
              </a:rPr>
              <a:t>Proxy (Web API)</a:t>
            </a:r>
          </a:p>
          <a:p>
            <a:pPr marL="0" indent="0">
              <a:buNone/>
            </a:pPr>
            <a:endParaRPr lang="da-DK" dirty="0">
              <a:solidFill>
                <a:schemeClr val="bg1"/>
              </a:solidFill>
            </a:endParaRPr>
          </a:p>
          <a:p>
            <a:pPr marL="0" indent="0">
              <a:buNone/>
            </a:pPr>
            <a:r>
              <a:rPr lang="da-DK" dirty="0" err="1">
                <a:solidFill>
                  <a:srgbClr val="000000"/>
                </a:solidFill>
              </a:rPr>
              <a:t>Probably</a:t>
            </a:r>
            <a:r>
              <a:rPr lang="da-DK" dirty="0">
                <a:solidFill>
                  <a:srgbClr val="000000"/>
                </a:solidFill>
              </a:rPr>
              <a:t> not </a:t>
            </a:r>
            <a:r>
              <a:rPr lang="da-DK" dirty="0" err="1">
                <a:solidFill>
                  <a:srgbClr val="000000"/>
                </a:solidFill>
              </a:rPr>
              <a:t>covered</a:t>
            </a:r>
            <a:r>
              <a:rPr lang="da-DK" dirty="0">
                <a:solidFill>
                  <a:srgbClr val="000000"/>
                </a:solidFill>
              </a:rPr>
              <a:t>:</a:t>
            </a:r>
          </a:p>
          <a:p>
            <a:pPr marL="0" indent="0">
              <a:buNone/>
            </a:pPr>
            <a:r>
              <a:rPr lang="da-DK" dirty="0" err="1">
                <a:solidFill>
                  <a:schemeClr val="bg1"/>
                </a:solidFill>
              </a:rPr>
              <a:t>Decorator</a:t>
            </a:r>
            <a:endParaRPr lang="da-DK" dirty="0">
              <a:solidFill>
                <a:schemeClr val="bg1"/>
              </a:solidFill>
            </a:endParaRPr>
          </a:p>
          <a:p>
            <a:pPr marL="0" indent="0">
              <a:buNone/>
            </a:pPr>
            <a:r>
              <a:rPr lang="en-US" dirty="0">
                <a:solidFill>
                  <a:schemeClr val="bg1"/>
                </a:solidFill>
              </a:rPr>
              <a:t>Visitor</a:t>
            </a:r>
          </a:p>
          <a:p>
            <a:pPr marL="0" indent="0">
              <a:buNone/>
            </a:pPr>
            <a:r>
              <a:rPr lang="en-US" dirty="0">
                <a:solidFill>
                  <a:schemeClr val="bg1"/>
                </a:solidFill>
              </a:rPr>
              <a:t>Composite</a:t>
            </a:r>
            <a:endParaRPr lang="da-DK" dirty="0">
              <a:solidFill>
                <a:schemeClr val="bg1"/>
              </a:solidFill>
            </a:endParaRPr>
          </a:p>
        </p:txBody>
      </p:sp>
    </p:spTree>
    <p:extLst>
      <p:ext uri="{BB962C8B-B14F-4D97-AF65-F5344CB8AC3E}">
        <p14:creationId xmlns:p14="http://schemas.microsoft.com/office/powerpoint/2010/main" val="23196220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IoC</a:t>
            </a:r>
            <a:r>
              <a:rPr lang="da-DK" dirty="0"/>
              <a:t> Container</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fontScale="92500" lnSpcReduction="2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Tool to facilitate dependency injection.</a:t>
            </a:r>
          </a:p>
          <a:p>
            <a:pPr marL="0" indent="0">
              <a:buNone/>
            </a:pPr>
            <a:endParaRPr lang="en-US" dirty="0"/>
          </a:p>
          <a:p>
            <a:pPr marL="0" indent="0">
              <a:buNone/>
            </a:pPr>
            <a:r>
              <a:rPr lang="en-US" dirty="0"/>
              <a:t>Using a factory to either manually or automatically create types at runtime.</a:t>
            </a:r>
          </a:p>
          <a:p>
            <a:pPr marL="0" indent="0">
              <a:buNone/>
            </a:pPr>
            <a:endParaRPr lang="en-US" dirty="0"/>
          </a:p>
          <a:p>
            <a:pPr marL="0" indent="0">
              <a:buNone/>
            </a:pPr>
            <a:r>
              <a:rPr lang="en-US" dirty="0"/>
              <a:t>Various implementations:</a:t>
            </a:r>
          </a:p>
          <a:p>
            <a:pPr>
              <a:buFontTx/>
              <a:buChar char="-"/>
            </a:pPr>
            <a:r>
              <a:rPr lang="da-DK" dirty="0" err="1"/>
              <a:t>Microsoft.Extensions.DependencyInjection</a:t>
            </a:r>
            <a:endParaRPr lang="da-DK" dirty="0"/>
          </a:p>
          <a:p>
            <a:pPr>
              <a:buFontTx/>
              <a:buChar char="-"/>
            </a:pPr>
            <a:r>
              <a:rPr lang="da-DK" dirty="0" err="1"/>
              <a:t>Ninject</a:t>
            </a:r>
            <a:endParaRPr lang="da-DK" dirty="0"/>
          </a:p>
          <a:p>
            <a:pPr>
              <a:buFontTx/>
              <a:buChar char="-"/>
            </a:pPr>
            <a:r>
              <a:rPr lang="da-DK" dirty="0" err="1"/>
              <a:t>Unity</a:t>
            </a:r>
            <a:endParaRPr lang="da-DK" dirty="0"/>
          </a:p>
          <a:p>
            <a:pPr>
              <a:buFontTx/>
              <a:buChar char="-"/>
            </a:pPr>
            <a:r>
              <a:rPr lang="da-DK" dirty="0" err="1"/>
              <a:t>AutoFac</a:t>
            </a:r>
            <a:endParaRPr lang="da-DK" dirty="0"/>
          </a:p>
          <a:p>
            <a:pPr>
              <a:buFontTx/>
              <a:buChar char="-"/>
            </a:pPr>
            <a:r>
              <a:rPr lang="da-DK" dirty="0" err="1"/>
              <a:t>StructureMap</a:t>
            </a:r>
            <a:endParaRPr lang="da-DK" dirty="0"/>
          </a:p>
          <a:p>
            <a:pPr marL="0" indent="0">
              <a:buNone/>
            </a:pPr>
            <a:endParaRPr lang="en-US" dirty="0"/>
          </a:p>
          <a:p>
            <a:pPr marL="0" indent="0">
              <a:buNone/>
            </a:pPr>
            <a:endParaRPr lang="en-US" dirty="0"/>
          </a:p>
          <a:p>
            <a:pPr marL="0" indent="0">
              <a:buNone/>
            </a:pPr>
            <a:endParaRPr lang="da-DK" dirty="0"/>
          </a:p>
        </p:txBody>
      </p:sp>
    </p:spTree>
    <p:extLst>
      <p:ext uri="{BB962C8B-B14F-4D97-AF65-F5344CB8AC3E}">
        <p14:creationId xmlns:p14="http://schemas.microsoft.com/office/powerpoint/2010/main" val="212484300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Lifetime:</a:t>
            </a:r>
          </a:p>
          <a:p>
            <a:pPr marL="0" indent="0">
              <a:buNone/>
            </a:pPr>
            <a:endParaRPr lang="en-US" dirty="0"/>
          </a:p>
          <a:p>
            <a:pPr>
              <a:buFontTx/>
              <a:buChar char="-"/>
            </a:pPr>
            <a:r>
              <a:rPr lang="en-US" dirty="0"/>
              <a:t>Transient (every time)</a:t>
            </a:r>
          </a:p>
          <a:p>
            <a:pPr>
              <a:buFontTx/>
              <a:buChar char="-"/>
            </a:pPr>
            <a:r>
              <a:rPr lang="en-US" dirty="0"/>
              <a:t>Scoped (once per request)</a:t>
            </a:r>
          </a:p>
          <a:p>
            <a:pPr>
              <a:buFontTx/>
              <a:buChar char="-"/>
            </a:pPr>
            <a:r>
              <a:rPr lang="en-US" dirty="0"/>
              <a:t>Singleton (once)</a:t>
            </a:r>
          </a:p>
          <a:p>
            <a:pPr marL="0" indent="0">
              <a:buNone/>
            </a:pPr>
            <a:endParaRPr lang="en-US" dirty="0"/>
          </a:p>
          <a:p>
            <a:pPr marL="0" indent="0">
              <a:buNone/>
            </a:pPr>
            <a:endParaRPr lang="da-DK" dirty="0"/>
          </a:p>
        </p:txBody>
      </p:sp>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IoC</a:t>
            </a:r>
            <a:r>
              <a:rPr lang="da-DK" dirty="0"/>
              <a:t> Container II</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Lifetime:</a:t>
            </a:r>
          </a:p>
          <a:p>
            <a:pPr marL="0" indent="0">
              <a:buNone/>
            </a:pPr>
            <a:endParaRPr lang="en-US" dirty="0"/>
          </a:p>
          <a:p>
            <a:pPr>
              <a:buFontTx/>
              <a:buChar char="-"/>
            </a:pPr>
            <a:r>
              <a:rPr lang="en-US" dirty="0"/>
              <a:t>Transient</a:t>
            </a:r>
          </a:p>
          <a:p>
            <a:pPr>
              <a:buFontTx/>
              <a:buChar char="-"/>
            </a:pPr>
            <a:r>
              <a:rPr lang="en-US" dirty="0"/>
              <a:t>Scoped</a:t>
            </a:r>
          </a:p>
          <a:p>
            <a:pPr>
              <a:buFontTx/>
              <a:buChar char="-"/>
            </a:pPr>
            <a:r>
              <a:rPr lang="en-US" dirty="0"/>
              <a:t>Singleton</a:t>
            </a:r>
          </a:p>
          <a:p>
            <a:pPr marL="0" indent="0">
              <a:buNone/>
            </a:pPr>
            <a:endParaRPr lang="en-US" dirty="0"/>
          </a:p>
          <a:p>
            <a:pPr marL="0" indent="0">
              <a:buNone/>
            </a:pPr>
            <a:endParaRPr lang="da-DK" dirty="0"/>
          </a:p>
        </p:txBody>
      </p:sp>
    </p:spTree>
    <p:extLst>
      <p:ext uri="{BB962C8B-B14F-4D97-AF65-F5344CB8AC3E}">
        <p14:creationId xmlns:p14="http://schemas.microsoft.com/office/powerpoint/2010/main" val="39085455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Adapter aka Wrapper</a:t>
            </a:r>
          </a:p>
        </p:txBody>
      </p:sp>
      <p:sp>
        <p:nvSpPr>
          <p:cNvPr id="4"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Unmodifiable implementation which does not match the interface you need.</a:t>
            </a:r>
          </a:p>
          <a:p>
            <a:pPr marL="0" indent="0">
              <a:buNone/>
            </a:pPr>
            <a:r>
              <a:rPr lang="en-US" dirty="0"/>
              <a:t>Static or sealed class or class in another assembly.</a:t>
            </a:r>
          </a:p>
        </p:txBody>
      </p:sp>
      <p:pic>
        <p:nvPicPr>
          <p:cNvPr id="3" name="Picture 2"/>
          <p:cNvPicPr>
            <a:picLocks noChangeAspect="1"/>
          </p:cNvPicPr>
          <p:nvPr/>
        </p:nvPicPr>
        <p:blipFill>
          <a:blip r:embed="rId3"/>
          <a:stretch>
            <a:fillRect/>
          </a:stretch>
        </p:blipFill>
        <p:spPr>
          <a:xfrm>
            <a:off x="2765830" y="3131506"/>
            <a:ext cx="6431346" cy="3741601"/>
          </a:xfrm>
          <a:prstGeom prst="rect">
            <a:avLst/>
          </a:prstGeom>
        </p:spPr>
      </p:pic>
    </p:spTree>
    <p:extLst>
      <p:ext uri="{BB962C8B-B14F-4D97-AF65-F5344CB8AC3E}">
        <p14:creationId xmlns:p14="http://schemas.microsoft.com/office/powerpoint/2010/main" val="279588300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Factory Method</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A method which can creates instances of a given type.</a:t>
            </a:r>
          </a:p>
        </p:txBody>
      </p:sp>
      <p:pic>
        <p:nvPicPr>
          <p:cNvPr id="4" name="Picture 3"/>
          <p:cNvPicPr>
            <a:picLocks noChangeAspect="1"/>
          </p:cNvPicPr>
          <p:nvPr/>
        </p:nvPicPr>
        <p:blipFill>
          <a:blip r:embed="rId3"/>
          <a:stretch>
            <a:fillRect/>
          </a:stretch>
        </p:blipFill>
        <p:spPr>
          <a:xfrm>
            <a:off x="118516" y="3314384"/>
            <a:ext cx="9103429" cy="3590905"/>
          </a:xfrm>
          <a:prstGeom prst="rect">
            <a:avLst/>
          </a:prstGeom>
        </p:spPr>
      </p:pic>
    </p:spTree>
    <p:extLst>
      <p:ext uri="{BB962C8B-B14F-4D97-AF65-F5344CB8AC3E}">
        <p14:creationId xmlns:p14="http://schemas.microsoft.com/office/powerpoint/2010/main" val="288481372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Singleton</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Only ever one single instance of a given type.</a:t>
            </a:r>
          </a:p>
          <a:p>
            <a:pPr marL="0" indent="0">
              <a:buNone/>
            </a:pPr>
            <a:endParaRPr lang="en-US" dirty="0"/>
          </a:p>
          <a:p>
            <a:pPr marL="0" indent="0">
              <a:buNone/>
            </a:pPr>
            <a:r>
              <a:rPr lang="en-US" dirty="0"/>
              <a:t>Considered an anti-pattern by many, it:</a:t>
            </a:r>
          </a:p>
          <a:p>
            <a:pPr marL="0" indent="0">
              <a:buNone/>
            </a:pPr>
            <a:endParaRPr lang="en-US" dirty="0"/>
          </a:p>
          <a:p>
            <a:pPr>
              <a:buFontTx/>
              <a:buChar char="-"/>
            </a:pPr>
            <a:r>
              <a:rPr lang="en-US" dirty="0"/>
              <a:t>is overused</a:t>
            </a:r>
          </a:p>
          <a:p>
            <a:pPr>
              <a:buFontTx/>
              <a:buChar char="-"/>
            </a:pPr>
            <a:r>
              <a:rPr lang="en-US" dirty="0"/>
              <a:t>introduces unnecessary restrictions in situations where a sole instance of a class is not actually required</a:t>
            </a:r>
          </a:p>
          <a:p>
            <a:pPr>
              <a:buFontTx/>
              <a:buChar char="-"/>
            </a:pPr>
            <a:r>
              <a:rPr lang="en-US" dirty="0"/>
              <a:t>introduces global state into an application</a:t>
            </a:r>
          </a:p>
        </p:txBody>
      </p:sp>
    </p:spTree>
    <p:extLst>
      <p:ext uri="{BB962C8B-B14F-4D97-AF65-F5344CB8AC3E}">
        <p14:creationId xmlns:p14="http://schemas.microsoft.com/office/powerpoint/2010/main" val="3960057300"/>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dcmitype/"/>
    <ds:schemaRef ds:uri="http://purl.org/dc/terms/"/>
    <ds:schemaRef ds:uri="http://schemas.microsoft.com/office/2006/documentManagement/types"/>
    <ds:schemaRef ds:uri="http://schemas.microsoft.com/office/2006/metadata/properties"/>
    <ds:schemaRef ds:uri="http://schemas.openxmlformats.org/package/2006/metadata/core-properties"/>
    <ds:schemaRef ds:uri="http://purl.org/dc/elements/1.1/"/>
    <ds:schemaRef ds:uri="2295e2e7-0eeb-498e-8716-217bb2ee6ee3"/>
    <ds:schemaRef ds:uri="http://schemas.microsoft.com/office/infopath/2007/PartnerControls"/>
    <ds:schemaRef ds:uri="8b529f77-48ab-4581-b468-93f09345b8a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20500</TotalTime>
  <Words>1881</Words>
  <Application>Microsoft Office PowerPoint</Application>
  <PresentationFormat>Custom</PresentationFormat>
  <Paragraphs>132</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Segoe UI</vt:lpstr>
      <vt:lpstr>Segoe UI Light</vt:lpstr>
      <vt:lpstr>Wingdings</vt:lpstr>
      <vt:lpstr>MSVID_White_4x3_2012-08-18</vt:lpstr>
      <vt:lpstr>Design Patterns in Practice</vt:lpstr>
      <vt:lpstr>Agenda</vt:lpstr>
      <vt:lpstr>Gilded Rose</vt:lpstr>
      <vt:lpstr>Design Patterns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248</cp:revision>
  <dcterms:created xsi:type="dcterms:W3CDTF">2012-05-22T07:38:31Z</dcterms:created>
  <dcterms:modified xsi:type="dcterms:W3CDTF">2019-09-20T07:42:42Z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rasmusl@microsoft.com</vt:lpwstr>
  </property>
  <property fmtid="{D5CDD505-2E9C-101B-9397-08002B2CF9AE}" pid="9" name="MSIP_Label_f42aa342-8706-4288-bd11-ebb85995028c_SetDate">
    <vt:lpwstr>2017-10-26T07:38:54.1648949Z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ies>
</file>