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5"/>
  </p:notesMasterIdLst>
  <p:handoutMasterIdLst>
    <p:handoutMasterId r:id="rId16"/>
  </p:handoutMasterIdLst>
  <p:sldIdLst>
    <p:sldId id="1663" r:id="rId6"/>
    <p:sldId id="1664" r:id="rId7"/>
    <p:sldId id="1666" r:id="rId8"/>
    <p:sldId id="1667" r:id="rId9"/>
    <p:sldId id="1671" r:id="rId10"/>
    <p:sldId id="1669" r:id="rId11"/>
    <p:sldId id="1668" r:id="rId12"/>
    <p:sldId id="1670" r:id="rId13"/>
    <p:sldId id="1665"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66"/>
            <p14:sldId id="1667"/>
            <p14:sldId id="1671"/>
            <p14:sldId id="1669"/>
            <p14:sldId id="1668"/>
            <p14:sldId id="1670"/>
            <p14:sldId id="16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135"/>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10/9/2019 7:59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10/9/2019 7:59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10/9/2019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close up of a flower&#10;&#10;Description automatically generated">
            <a:extLst>
              <a:ext uri="{FF2B5EF4-FFF2-40B4-BE49-F238E27FC236}">
                <a16:creationId xmlns:a16="http://schemas.microsoft.com/office/drawing/2014/main" id="{794BB97E-932E-430A-B7ED-6D9A70FA6253}"/>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8bZh5LMaSmE" TargetMode="External"/><Relationship Id="rId2" Type="http://schemas.openxmlformats.org/officeDocument/2006/relationships/hyperlink" Target="https://martinfowler.com/articles/preparatory-refactoring-example.html" TargetMode="External"/><Relationship Id="rId1" Type="http://schemas.openxmlformats.org/officeDocument/2006/relationships/slideLayout" Target="../slideLayouts/slideLayout6.xml"/><Relationship Id="rId5" Type="http://schemas.openxmlformats.org/officeDocument/2006/relationships/hyperlink" Target="https://kata-log.rocks/" TargetMode="External"/><Relationship Id="rId4" Type="http://schemas.openxmlformats.org/officeDocument/2006/relationships/hyperlink" Target="https://github.com/NotMyself/GildedRo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r>
              <a:rPr lang="en-US" baseline="30000" dirty="0"/>
              <a:t>♯</a:t>
            </a:r>
            <a:br>
              <a:rPr lang="en-US" dirty="0"/>
            </a:br>
            <a:r>
              <a:rPr lang="en-US" dirty="0"/>
              <a:t>Gilded Rose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a:xfrm>
            <a:off x="586390" y="1434370"/>
            <a:ext cx="11018520" cy="2499146"/>
          </a:xfrm>
        </p:spPr>
        <p:txBody>
          <a:bodyPr/>
          <a:lstStyle/>
          <a:p>
            <a:r>
              <a:rPr lang="en-US" dirty="0"/>
              <a:t>Refactoring kata</a:t>
            </a:r>
          </a:p>
          <a:p>
            <a:r>
              <a:rPr lang="en-US" dirty="0"/>
              <a:t>Gilded Rose</a:t>
            </a:r>
          </a:p>
          <a:p>
            <a:r>
              <a:rPr lang="en-US" dirty="0"/>
              <a:t>Pointers</a:t>
            </a:r>
          </a:p>
          <a:p>
            <a:r>
              <a:rPr lang="en-US" dirty="0"/>
              <a:t>Code Coverage</a:t>
            </a:r>
          </a:p>
          <a:p>
            <a:r>
              <a:rPr lang="en-US" dirty="0"/>
              <a:t>Resources</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a:t>Refactoring kata</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2930033"/>
          </a:xfrm>
        </p:spPr>
        <p:txBody>
          <a:bodyPr/>
          <a:lstStyle/>
          <a:p>
            <a:r>
              <a:rPr lang="en-US" dirty="0"/>
              <a:t>Kata: Japanese word, literally meaning “</a:t>
            </a:r>
            <a:r>
              <a:rPr lang="en-US" i="1" dirty="0"/>
              <a:t>form</a:t>
            </a:r>
            <a:r>
              <a:rPr lang="en-US" dirty="0"/>
              <a:t>”.</a:t>
            </a:r>
          </a:p>
          <a:p>
            <a:endParaRPr lang="en-US" dirty="0"/>
          </a:p>
          <a:p>
            <a:r>
              <a:rPr lang="en-US" dirty="0"/>
              <a:t>~ any basic form, routine, or pattern of behavior that is practiced to various levels of mastery</a:t>
            </a:r>
          </a:p>
          <a:p>
            <a:endParaRPr lang="en-US" dirty="0"/>
          </a:p>
          <a:p>
            <a:r>
              <a:rPr lang="en-US" dirty="0"/>
              <a:t>Practice makes perfect</a:t>
            </a:r>
          </a:p>
        </p:txBody>
      </p:sp>
    </p:spTree>
    <p:extLst>
      <p:ext uri="{BB962C8B-B14F-4D97-AF65-F5344CB8AC3E}">
        <p14:creationId xmlns:p14="http://schemas.microsoft.com/office/powerpoint/2010/main" val="9856690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Gilded Rose background</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776418"/>
          </a:xfrm>
        </p:spPr>
        <p:txBody>
          <a:bodyPr/>
          <a:lstStyle/>
          <a:p>
            <a:pPr>
              <a:spcAft>
                <a:spcPts val="600"/>
              </a:spcAft>
            </a:pPr>
            <a:r>
              <a:rPr lang="en-US" sz="2400" dirty="0"/>
              <a:t>Hi and welcome to team Gilded Rose. As you know, we are a small inn with a prime location in a prominent city ran by a friendly innkeeper named Allison. We also buy and sell only the finest goods.</a:t>
            </a:r>
          </a:p>
          <a:p>
            <a:pPr>
              <a:spcAft>
                <a:spcPts val="600"/>
              </a:spcAft>
            </a:pPr>
            <a:r>
              <a:rPr lang="en-US" sz="2400" dirty="0"/>
              <a:t>Unfortunately, our goods are constantly degrading in quality as they approach their sell by date. </a:t>
            </a:r>
          </a:p>
          <a:p>
            <a:pPr>
              <a:spcAft>
                <a:spcPts val="600"/>
              </a:spcAft>
            </a:pPr>
            <a:r>
              <a:rPr lang="en-US" sz="2400" dirty="0"/>
              <a:t>We have a system in place that updates our inventory for us. It was developed by a no-nonsense type named Leeroy, who has moved on to new adventures. </a:t>
            </a:r>
          </a:p>
          <a:p>
            <a:pPr>
              <a:spcAft>
                <a:spcPts val="600"/>
              </a:spcAft>
            </a:pPr>
            <a:r>
              <a:rPr lang="en-US" sz="2400" dirty="0"/>
              <a:t>Your task is to add the new feature to our system so that we can begin selling a new category of items. First an introduction to our system:</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B00C-094D-4EE1-AE56-4E519D863B08}"/>
              </a:ext>
            </a:extLst>
          </p:cNvPr>
          <p:cNvSpPr>
            <a:spLocks noGrp="1"/>
          </p:cNvSpPr>
          <p:nvPr>
            <p:ph type="title"/>
          </p:nvPr>
        </p:nvSpPr>
        <p:spPr/>
        <p:txBody>
          <a:bodyPr/>
          <a:lstStyle/>
          <a:p>
            <a:r>
              <a:rPr lang="en-US" dirty="0"/>
              <a:t>Gilded Rose specification</a:t>
            </a:r>
          </a:p>
        </p:txBody>
      </p:sp>
      <p:sp>
        <p:nvSpPr>
          <p:cNvPr id="3" name="Text Placeholder 2">
            <a:extLst>
              <a:ext uri="{FF2B5EF4-FFF2-40B4-BE49-F238E27FC236}">
                <a16:creationId xmlns:a16="http://schemas.microsoft.com/office/drawing/2014/main" id="{A8B0B926-AC59-4DF0-A237-511C5AE6CC42}"/>
              </a:ext>
            </a:extLst>
          </p:cNvPr>
          <p:cNvSpPr>
            <a:spLocks noGrp="1"/>
          </p:cNvSpPr>
          <p:nvPr>
            <p:ph type="body" sz="quarter" idx="10"/>
          </p:nvPr>
        </p:nvSpPr>
        <p:spPr>
          <a:xfrm>
            <a:off x="586390" y="1434370"/>
            <a:ext cx="11018520" cy="4924425"/>
          </a:xfrm>
        </p:spPr>
        <p:txBody>
          <a:bodyPr/>
          <a:lstStyle/>
          <a:p>
            <a:pPr marL="171450" indent="-171450">
              <a:buFont typeface="Arial" panose="020B0604020202020204" pitchFamily="34" charset="0"/>
              <a:buChar char="•"/>
            </a:pPr>
            <a:r>
              <a:rPr lang="en-US" sz="1600" dirty="0"/>
              <a:t>All items have a </a:t>
            </a:r>
            <a:r>
              <a:rPr lang="en-US" sz="1600" b="1" dirty="0" err="1"/>
              <a:t>SellIn</a:t>
            </a:r>
            <a:r>
              <a:rPr lang="en-US" sz="1600" dirty="0"/>
              <a:t> value which denotes the number of days we have to sell the item</a:t>
            </a:r>
          </a:p>
          <a:p>
            <a:pPr marL="171450" indent="-171450">
              <a:buFont typeface="Arial" panose="020B0604020202020204" pitchFamily="34" charset="0"/>
              <a:buChar char="•"/>
            </a:pPr>
            <a:r>
              <a:rPr lang="en-US" sz="1600" dirty="0"/>
              <a:t>All items have a </a:t>
            </a:r>
            <a:r>
              <a:rPr lang="en-US" sz="1600" b="1" dirty="0"/>
              <a:t>Quality</a:t>
            </a:r>
            <a:r>
              <a:rPr lang="en-US" sz="1600" dirty="0"/>
              <a:t> value which denotes how valuable the item is</a:t>
            </a:r>
          </a:p>
          <a:p>
            <a:pPr marL="171450" indent="-171450">
              <a:buFont typeface="Arial" panose="020B0604020202020204" pitchFamily="34" charset="0"/>
              <a:buChar char="•"/>
            </a:pPr>
            <a:r>
              <a:rPr lang="en-US" sz="1600" dirty="0"/>
              <a:t>At the end of each day our system lowers both values for every item</a:t>
            </a:r>
          </a:p>
          <a:p>
            <a:endParaRPr lang="en-US" sz="1600" dirty="0"/>
          </a:p>
          <a:p>
            <a:r>
              <a:rPr lang="en-US" sz="1600" dirty="0"/>
              <a:t>Pretty simple, right? Well this is where it gets interesting:</a:t>
            </a:r>
          </a:p>
          <a:p>
            <a:endParaRPr lang="en-US" sz="1600" dirty="0"/>
          </a:p>
          <a:p>
            <a:pPr marL="171450" indent="-171450">
              <a:buFont typeface="Arial" panose="020B0604020202020204" pitchFamily="34" charset="0"/>
              <a:buChar char="•"/>
            </a:pPr>
            <a:r>
              <a:rPr lang="en-US" sz="1600" dirty="0"/>
              <a:t>Once the sell by date has passed, </a:t>
            </a:r>
            <a:r>
              <a:rPr lang="en-US" sz="1600" b="1" dirty="0"/>
              <a:t>Quality</a:t>
            </a:r>
            <a:r>
              <a:rPr lang="en-US" sz="1600" dirty="0"/>
              <a:t> degrades twice as fast</a:t>
            </a:r>
          </a:p>
          <a:p>
            <a:pPr marL="171450" indent="-171450">
              <a:buFont typeface="Arial" panose="020B0604020202020204" pitchFamily="34" charset="0"/>
              <a:buChar char="•"/>
            </a:pPr>
            <a:r>
              <a:rPr lang="en-US" sz="1600" dirty="0"/>
              <a:t>The </a:t>
            </a:r>
            <a:r>
              <a:rPr lang="en-US" sz="1600" b="1" dirty="0"/>
              <a:t>Quality</a:t>
            </a:r>
            <a:r>
              <a:rPr lang="en-US" sz="1600" dirty="0"/>
              <a:t> of an item is never negative</a:t>
            </a:r>
          </a:p>
          <a:p>
            <a:pPr marL="171450" indent="-171450">
              <a:buFont typeface="Arial" panose="020B0604020202020204" pitchFamily="34" charset="0"/>
              <a:buChar char="•"/>
            </a:pPr>
            <a:r>
              <a:rPr lang="en-US" sz="1600" dirty="0"/>
              <a:t>"</a:t>
            </a:r>
            <a:r>
              <a:rPr lang="en-US" sz="1600" i="1" dirty="0"/>
              <a:t>Aged Brie</a:t>
            </a:r>
            <a:r>
              <a:rPr lang="en-US" sz="1600" dirty="0"/>
              <a:t>" actually increases in </a:t>
            </a:r>
            <a:r>
              <a:rPr lang="en-US" sz="1600" b="1" dirty="0"/>
              <a:t>Quality</a:t>
            </a:r>
            <a:r>
              <a:rPr lang="en-US" sz="1600" dirty="0"/>
              <a:t> the older it gets</a:t>
            </a:r>
          </a:p>
          <a:p>
            <a:pPr marL="171450" indent="-171450">
              <a:buFont typeface="Arial" panose="020B0604020202020204" pitchFamily="34" charset="0"/>
              <a:buChar char="•"/>
            </a:pPr>
            <a:r>
              <a:rPr lang="en-US" sz="1600" dirty="0"/>
              <a:t>The </a:t>
            </a:r>
            <a:r>
              <a:rPr lang="en-US" sz="1600" b="1" dirty="0"/>
              <a:t>Quality</a:t>
            </a:r>
            <a:r>
              <a:rPr lang="en-US" sz="1600" dirty="0"/>
              <a:t> of an item is never more than 50</a:t>
            </a:r>
          </a:p>
          <a:p>
            <a:pPr marL="171450" indent="-171450">
              <a:buFont typeface="Arial" panose="020B0604020202020204" pitchFamily="34" charset="0"/>
              <a:buChar char="•"/>
            </a:pPr>
            <a:r>
              <a:rPr lang="en-US" sz="1600" dirty="0"/>
              <a:t>"</a:t>
            </a:r>
            <a:r>
              <a:rPr lang="en-US" sz="1600" i="1" dirty="0" err="1"/>
              <a:t>Sulfuras</a:t>
            </a:r>
            <a:r>
              <a:rPr lang="en-US" sz="1600" dirty="0"/>
              <a:t>", being a legendary item, never has to be sold or decreases in </a:t>
            </a:r>
            <a:r>
              <a:rPr lang="en-US" sz="1600" b="1" dirty="0"/>
              <a:t>Quality</a:t>
            </a:r>
          </a:p>
          <a:p>
            <a:pPr marL="171450" indent="-171450">
              <a:buFont typeface="Arial" panose="020B0604020202020204" pitchFamily="34" charset="0"/>
              <a:buChar char="•"/>
            </a:pPr>
            <a:r>
              <a:rPr lang="en-US" sz="1600" dirty="0"/>
              <a:t>"</a:t>
            </a:r>
            <a:r>
              <a:rPr lang="en-US" sz="1600" i="1" dirty="0"/>
              <a:t>Backstage passes</a:t>
            </a:r>
            <a:r>
              <a:rPr lang="en-US" sz="1600" dirty="0"/>
              <a:t>", like </a:t>
            </a:r>
            <a:r>
              <a:rPr lang="en-US" sz="1600" i="1" dirty="0"/>
              <a:t>aged brie</a:t>
            </a:r>
            <a:r>
              <a:rPr lang="en-US" sz="1600" dirty="0"/>
              <a:t>, increases in </a:t>
            </a:r>
            <a:r>
              <a:rPr lang="en-US" sz="1600" b="1" dirty="0"/>
              <a:t>Quality</a:t>
            </a:r>
            <a:r>
              <a:rPr lang="en-US" sz="1600" dirty="0"/>
              <a:t> as it's </a:t>
            </a:r>
            <a:r>
              <a:rPr lang="en-US" sz="1600" b="1" dirty="0" err="1"/>
              <a:t>SellIn</a:t>
            </a:r>
            <a:r>
              <a:rPr lang="en-US" sz="1600" dirty="0"/>
              <a:t> value approaches; </a:t>
            </a:r>
            <a:r>
              <a:rPr lang="en-US" sz="1600" b="1" dirty="0"/>
              <a:t>Quality</a:t>
            </a:r>
            <a:r>
              <a:rPr lang="en-US" sz="1600" dirty="0"/>
              <a:t> increases by 2 when there are 10 days or less and by 3 when there are 5 days or less but </a:t>
            </a:r>
            <a:r>
              <a:rPr lang="en-US" sz="1600" b="1" dirty="0"/>
              <a:t>Quality</a:t>
            </a:r>
            <a:r>
              <a:rPr lang="en-US" sz="1600" dirty="0"/>
              <a:t> drops to 0 after the concert</a:t>
            </a:r>
          </a:p>
          <a:p>
            <a:endParaRPr lang="en-US" sz="1600" dirty="0"/>
          </a:p>
          <a:p>
            <a:r>
              <a:rPr lang="en-US" sz="1600" dirty="0"/>
              <a:t>We have recently signed a supplier of conjured items. This requires an update to our system:</a:t>
            </a:r>
          </a:p>
          <a:p>
            <a:endParaRPr lang="en-US" sz="1600" dirty="0"/>
          </a:p>
          <a:p>
            <a:r>
              <a:rPr lang="en-US" sz="1600" dirty="0"/>
              <a:t>- "</a:t>
            </a:r>
            <a:r>
              <a:rPr lang="en-US" sz="1600" i="1" dirty="0"/>
              <a:t>Conjured</a:t>
            </a:r>
            <a:r>
              <a:rPr lang="en-US" sz="1600" dirty="0"/>
              <a:t>" items degrade in </a:t>
            </a:r>
            <a:r>
              <a:rPr lang="en-US" sz="1600" b="1" dirty="0"/>
              <a:t>Quality</a:t>
            </a:r>
            <a:r>
              <a:rPr lang="en-US" sz="1600" dirty="0"/>
              <a:t> twice as fast as normal items</a:t>
            </a:r>
          </a:p>
        </p:txBody>
      </p:sp>
    </p:spTree>
    <p:extLst>
      <p:ext uri="{BB962C8B-B14F-4D97-AF65-F5344CB8AC3E}">
        <p14:creationId xmlns:p14="http://schemas.microsoft.com/office/powerpoint/2010/main" val="19120532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C3796EF-E869-4AAE-8FB2-AA1E1800EB55}"/>
              </a:ext>
            </a:extLst>
          </p:cNvPr>
          <p:cNvSpPr>
            <a:spLocks noGrp="1"/>
          </p:cNvSpPr>
          <p:nvPr>
            <p:ph type="title"/>
          </p:nvPr>
        </p:nvSpPr>
        <p:spPr>
          <a:xfrm>
            <a:off x="588263" y="2996526"/>
            <a:ext cx="4163125" cy="430887"/>
          </a:xfrm>
        </p:spPr>
        <p:txBody>
          <a:bodyPr/>
          <a:lstStyle/>
          <a:p>
            <a:r>
              <a:rPr lang="en-US" dirty="0">
                <a:latin typeface="+mn-lt"/>
              </a:rPr>
              <a:t>Implement “Conjured”</a:t>
            </a:r>
          </a:p>
        </p:txBody>
      </p:sp>
      <p:pic>
        <p:nvPicPr>
          <p:cNvPr id="16" name="Picture Placeholder 15" descr="A screenshot of a cell phone&#10;&#10;Description automatically generated">
            <a:extLst>
              <a:ext uri="{FF2B5EF4-FFF2-40B4-BE49-F238E27FC236}">
                <a16:creationId xmlns:a16="http://schemas.microsoft.com/office/drawing/2014/main" id="{5B60C0D6-01BC-4340-82BE-F2C6D311C0A0}"/>
              </a:ext>
            </a:extLst>
          </p:cNvPr>
          <p:cNvPicPr>
            <a:picLocks noGrp="1" noChangeAspect="1"/>
          </p:cNvPicPr>
          <p:nvPr>
            <p:ph type="pic" sz="quarter" idx="11"/>
          </p:nvPr>
        </p:nvPicPr>
        <p:blipFill>
          <a:blip r:embed="rId2"/>
          <a:srcRect/>
          <a:stretch>
            <a:fillRect/>
          </a:stretch>
        </p:blipFill>
        <p:spPr/>
      </p:pic>
    </p:spTree>
    <p:extLst>
      <p:ext uri="{BB962C8B-B14F-4D97-AF65-F5344CB8AC3E}">
        <p14:creationId xmlns:p14="http://schemas.microsoft.com/office/powerpoint/2010/main" val="40666621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p:txBody>
          <a:bodyPr/>
          <a:lstStyle/>
          <a:p>
            <a:r>
              <a:rPr lang="en-US" dirty="0"/>
              <a:t>Pointers</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998291"/>
          </a:xfrm>
        </p:spPr>
        <p:txBody>
          <a:bodyPr/>
          <a:lstStyle/>
          <a:p>
            <a:r>
              <a:rPr lang="en-US" dirty="0"/>
              <a:t>“</a:t>
            </a:r>
            <a:r>
              <a:rPr lang="en-US" i="1" dirty="0"/>
              <a:t>make the change easy (warning: this may be hard), then make the easy change</a:t>
            </a:r>
            <a:r>
              <a:rPr lang="en-US" dirty="0"/>
              <a:t>”</a:t>
            </a:r>
          </a:p>
          <a:p>
            <a:pPr algn="r"/>
            <a:r>
              <a:rPr lang="en-US" dirty="0"/>
              <a:t>Kent Beck, 2012</a:t>
            </a:r>
          </a:p>
          <a:p>
            <a:r>
              <a:rPr lang="en-US" dirty="0"/>
              <a:t>But first: </a:t>
            </a:r>
            <a:r>
              <a:rPr lang="en-US" b="1" dirty="0"/>
              <a:t>MAKE THEN CHANGE SAFE!</a:t>
            </a:r>
          </a:p>
          <a:p>
            <a:endParaRPr lang="en-US" dirty="0"/>
          </a:p>
          <a:p>
            <a:r>
              <a:rPr lang="en-US" dirty="0"/>
              <a:t>Ensure 100% code coverage in </a:t>
            </a:r>
            <a:r>
              <a:rPr lang="en-US" b="1" dirty="0" err="1">
                <a:latin typeface="Consolas" panose="020B0609020204030204" pitchFamily="49" charset="0"/>
              </a:rPr>
              <a:t>GildedRose.cs</a:t>
            </a:r>
            <a:endParaRPr lang="en-US" b="1" dirty="0">
              <a:latin typeface="Consolas" panose="020B0609020204030204" pitchFamily="49" charset="0"/>
            </a:endParaRPr>
          </a:p>
          <a:p>
            <a:r>
              <a:rPr lang="en-US" dirty="0"/>
              <a:t>Test </a:t>
            </a:r>
            <a:r>
              <a:rPr lang="en-US" b="1" dirty="0">
                <a:latin typeface="Consolas" panose="020B0609020204030204" pitchFamily="49" charset="0"/>
              </a:rPr>
              <a:t>Main</a:t>
            </a:r>
            <a:r>
              <a:rPr lang="en-US" dirty="0"/>
              <a:t> to verify that in generates the same output </a:t>
            </a:r>
          </a:p>
          <a:p>
            <a:r>
              <a:rPr lang="en-US" dirty="0"/>
              <a:t>(</a:t>
            </a:r>
            <a:r>
              <a:rPr lang="en-US" dirty="0">
                <a:latin typeface="Consolas" panose="020B0609020204030204" pitchFamily="49" charset="0"/>
              </a:rPr>
              <a:t>dotnet run &gt; output.txt</a:t>
            </a:r>
            <a:r>
              <a:rPr lang="en-US" dirty="0"/>
              <a:t>)</a:t>
            </a:r>
            <a:endParaRPr lang="en-US" dirty="0">
              <a:latin typeface="Consolas" panose="020B0609020204030204" pitchFamily="49" charset="0"/>
            </a:endParaRPr>
          </a:p>
          <a:p>
            <a:endParaRPr lang="en-US" dirty="0">
              <a:latin typeface="Consolas" panose="020B0609020204030204" pitchFamily="49" charset="0"/>
            </a:endParaRPr>
          </a:p>
          <a:p>
            <a:r>
              <a:rPr lang="en-US" dirty="0"/>
              <a:t>Extract method </a:t>
            </a:r>
            <a:r>
              <a:rPr lang="en-US" dirty="0">
                <a:sym typeface="Wingdings" panose="05000000000000000000" pitchFamily="2" charset="2"/>
              </a:rPr>
              <a:t> Polymorphism</a:t>
            </a:r>
            <a:endParaRPr lang="en-US" dirty="0"/>
          </a:p>
        </p:txBody>
      </p:sp>
    </p:spTree>
    <p:extLst>
      <p:ext uri="{BB962C8B-B14F-4D97-AF65-F5344CB8AC3E}">
        <p14:creationId xmlns:p14="http://schemas.microsoft.com/office/powerpoint/2010/main" val="8665310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B792-AFAA-43E7-B67F-6D0C87BF8F7E}"/>
              </a:ext>
            </a:extLst>
          </p:cNvPr>
          <p:cNvSpPr>
            <a:spLocks noGrp="1"/>
          </p:cNvSpPr>
          <p:nvPr>
            <p:ph type="title"/>
          </p:nvPr>
        </p:nvSpPr>
        <p:spPr/>
        <p:txBody>
          <a:bodyPr/>
          <a:lstStyle/>
          <a:p>
            <a:r>
              <a:rPr lang="en-US" dirty="0"/>
              <a:t>Code Coverage</a:t>
            </a:r>
          </a:p>
        </p:txBody>
      </p:sp>
      <p:sp>
        <p:nvSpPr>
          <p:cNvPr id="4" name="Text Placeholder 3">
            <a:extLst>
              <a:ext uri="{FF2B5EF4-FFF2-40B4-BE49-F238E27FC236}">
                <a16:creationId xmlns:a16="http://schemas.microsoft.com/office/drawing/2014/main" id="{5779C697-DE31-4B48-9A48-D6669BF0FFFA}"/>
              </a:ext>
            </a:extLst>
          </p:cNvPr>
          <p:cNvSpPr>
            <a:spLocks noGrp="1"/>
          </p:cNvSpPr>
          <p:nvPr>
            <p:ph type="body" sz="quarter" idx="10"/>
          </p:nvPr>
        </p:nvSpPr>
        <p:spPr>
          <a:xfrm>
            <a:off x="588263" y="1436688"/>
            <a:ext cx="11018520" cy="5084469"/>
          </a:xfrm>
        </p:spPr>
        <p:txBody>
          <a:bodyPr/>
          <a:lstStyle/>
          <a:p>
            <a:r>
              <a:rPr lang="en-US" dirty="0"/>
              <a:t>dotnet add package </a:t>
            </a:r>
            <a:r>
              <a:rPr lang="en-US" dirty="0" err="1"/>
              <a:t>coverlet.collector</a:t>
            </a:r>
            <a:endParaRPr lang="en-US" dirty="0"/>
          </a:p>
          <a:p>
            <a:r>
              <a:rPr lang="en-US" dirty="0"/>
              <a:t>dotnet </a:t>
            </a:r>
            <a:r>
              <a:rPr lang="en-US"/>
              <a:t>add package coverlet</a:t>
            </a:r>
            <a:r>
              <a:rPr lang="en-US" dirty="0" err="1"/>
              <a:t>.msbuild</a:t>
            </a:r>
            <a:endParaRPr lang="en-US" dirty="0"/>
          </a:p>
          <a:p>
            <a:endParaRPr lang="en-US" dirty="0"/>
          </a:p>
          <a:p>
            <a:r>
              <a:rPr lang="en-US" dirty="0"/>
              <a:t>dotnet test /</a:t>
            </a:r>
            <a:r>
              <a:rPr lang="en-US" dirty="0" err="1"/>
              <a:t>p:CollectCoverage</a:t>
            </a:r>
            <a:r>
              <a:rPr lang="en-US" dirty="0"/>
              <a:t>=true</a:t>
            </a:r>
          </a:p>
          <a:p>
            <a:endParaRPr lang="en-US" dirty="0"/>
          </a:p>
          <a:p>
            <a:r>
              <a:rPr lang="en-US" dirty="0"/>
              <a:t>+-----------------------+------+--------+--------+</a:t>
            </a:r>
          </a:p>
          <a:p>
            <a:r>
              <a:rPr lang="en-US" dirty="0"/>
              <a:t>| Module                | Line | Branch | Method |</a:t>
            </a:r>
          </a:p>
          <a:p>
            <a:r>
              <a:rPr lang="en-US" dirty="0"/>
              <a:t>+-----------------------+------+--------+--------+</a:t>
            </a:r>
          </a:p>
          <a:p>
            <a:r>
              <a:rPr lang="en-US" dirty="0"/>
              <a:t>| BDSA2019.Assignment07 | 0%   | 0%     | 0%     |</a:t>
            </a:r>
          </a:p>
          <a:p>
            <a:r>
              <a:rPr lang="en-US" dirty="0"/>
              <a:t>+-----------------------+------+--------+--------+</a:t>
            </a:r>
          </a:p>
        </p:txBody>
      </p:sp>
    </p:spTree>
    <p:extLst>
      <p:ext uri="{BB962C8B-B14F-4D97-AF65-F5344CB8AC3E}">
        <p14:creationId xmlns:p14="http://schemas.microsoft.com/office/powerpoint/2010/main" val="36676806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5A53-C35D-4E58-BD9D-522482C1122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A2164C45-13E4-466E-B4AC-6C00D55A0EE8}"/>
              </a:ext>
            </a:extLst>
          </p:cNvPr>
          <p:cNvSpPr>
            <a:spLocks noGrp="1"/>
          </p:cNvSpPr>
          <p:nvPr>
            <p:ph type="body" sz="quarter" idx="10"/>
          </p:nvPr>
        </p:nvSpPr>
        <p:spPr>
          <a:xfrm>
            <a:off x="586390" y="1434370"/>
            <a:ext cx="11018520" cy="4744376"/>
          </a:xfrm>
        </p:spPr>
        <p:txBody>
          <a:bodyPr/>
          <a:lstStyle/>
          <a:p>
            <a:pPr>
              <a:spcAft>
                <a:spcPts val="2688"/>
              </a:spcAft>
            </a:pPr>
            <a:r>
              <a:rPr lang="en-US" dirty="0"/>
              <a:t>Martin Fowler on Refactoring: </a:t>
            </a:r>
            <a:r>
              <a:rPr lang="en-US" dirty="0">
                <a:hlinkClick r:id="rId2"/>
              </a:rPr>
              <a:t>https://martinfowler.com/articles/preparatory-refactoring-example.html</a:t>
            </a:r>
            <a:r>
              <a:rPr lang="en-US" dirty="0"/>
              <a:t> </a:t>
            </a:r>
          </a:p>
          <a:p>
            <a:pPr>
              <a:spcAft>
                <a:spcPts val="2688"/>
              </a:spcAft>
            </a:pPr>
            <a:r>
              <a:rPr lang="en-US" dirty="0"/>
              <a:t>Sandy Metz on solving the </a:t>
            </a:r>
            <a:r>
              <a:rPr lang="en-US" dirty="0" err="1"/>
              <a:t>Guilded</a:t>
            </a:r>
            <a:r>
              <a:rPr lang="en-US" dirty="0"/>
              <a:t> Rose in Ruby: </a:t>
            </a:r>
            <a:r>
              <a:rPr lang="en-US" dirty="0">
                <a:hlinkClick r:id="rId3"/>
              </a:rPr>
              <a:t>https://youtu.be/8bZh5LMaSmE</a:t>
            </a:r>
            <a:r>
              <a:rPr lang="en-US" dirty="0"/>
              <a:t> </a:t>
            </a:r>
          </a:p>
          <a:p>
            <a:pPr>
              <a:spcAft>
                <a:spcPts val="2688"/>
              </a:spcAft>
            </a:pPr>
            <a:r>
              <a:rPr lang="en-US" dirty="0"/>
              <a:t>The original </a:t>
            </a:r>
            <a:r>
              <a:rPr lang="en-US" dirty="0" err="1"/>
              <a:t>Guilded</a:t>
            </a:r>
            <a:r>
              <a:rPr lang="en-US" dirty="0"/>
              <a:t> Rose by Terry Hughes and Bobby Johnson: </a:t>
            </a:r>
            <a:r>
              <a:rPr lang="en-US" dirty="0">
                <a:hlinkClick r:id="rId4"/>
              </a:rPr>
              <a:t>https://github.com/NotMyself/GildedRose</a:t>
            </a:r>
            <a:r>
              <a:rPr lang="en-US" dirty="0"/>
              <a:t> </a:t>
            </a:r>
          </a:p>
          <a:p>
            <a:pPr>
              <a:spcAft>
                <a:spcPts val="2688"/>
              </a:spcAft>
            </a:pPr>
            <a:r>
              <a:rPr lang="en-US" dirty="0"/>
              <a:t>More katas: </a:t>
            </a:r>
            <a:r>
              <a:rPr lang="en-US" dirty="0">
                <a:hlinkClick r:id="rId5"/>
              </a:rPr>
              <a:t>https://kata-log.rocks/</a:t>
            </a:r>
            <a:endParaRPr lang="en-US" dirty="0"/>
          </a:p>
        </p:txBody>
      </p:sp>
    </p:spTree>
    <p:extLst>
      <p:ext uri="{BB962C8B-B14F-4D97-AF65-F5344CB8AC3E}">
        <p14:creationId xmlns:p14="http://schemas.microsoft.com/office/powerpoint/2010/main" val="1393262829"/>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emplate>16-9_Teal_Education_2019_10</Template>
  <TotalTime>212</TotalTime>
  <Words>588</Words>
  <Application>Microsoft Office PowerPoint</Application>
  <PresentationFormat>Widescreen</PresentationFormat>
  <Paragraphs>69</Paragraphs>
  <Slides>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Consolas</vt:lpstr>
      <vt:lpstr>Segoe UI</vt:lpstr>
      <vt:lpstr>Segoe UI Semibold</vt:lpstr>
      <vt:lpstr>Wingdings</vt:lpstr>
      <vt:lpstr>White Template</vt:lpstr>
      <vt:lpstr>Black Template</vt:lpstr>
      <vt:lpstr>C♯ Gilded Rose</vt:lpstr>
      <vt:lpstr>Agenda</vt:lpstr>
      <vt:lpstr>Refactoring kata</vt:lpstr>
      <vt:lpstr>Gilded Rose background</vt:lpstr>
      <vt:lpstr>Gilded Rose specification</vt:lpstr>
      <vt:lpstr>Implement “Conjured”</vt:lpstr>
      <vt:lpstr>Pointers</vt:lpstr>
      <vt:lpstr>Code Coverage</vt:lpstr>
      <vt:lpstr>Resources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30</cp:revision>
  <dcterms:created xsi:type="dcterms:W3CDTF">2019-10-06T12:35:47Z</dcterms:created>
  <dcterms:modified xsi:type="dcterms:W3CDTF">2019-10-09T17:59:39Z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