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9"/>
  </p:notesMasterIdLst>
  <p:handoutMasterIdLst>
    <p:handoutMasterId r:id="rId30"/>
  </p:handoutMasterIdLst>
  <p:sldIdLst>
    <p:sldId id="880" r:id="rId5"/>
    <p:sldId id="883" r:id="rId6"/>
    <p:sldId id="881" r:id="rId7"/>
    <p:sldId id="882" r:id="rId8"/>
    <p:sldId id="884" r:id="rId9"/>
    <p:sldId id="909" r:id="rId10"/>
    <p:sldId id="885" r:id="rId11"/>
    <p:sldId id="891" r:id="rId12"/>
    <p:sldId id="892" r:id="rId13"/>
    <p:sldId id="893" r:id="rId14"/>
    <p:sldId id="895" r:id="rId15"/>
    <p:sldId id="897" r:id="rId16"/>
    <p:sldId id="908" r:id="rId17"/>
    <p:sldId id="906" r:id="rId18"/>
    <p:sldId id="886" r:id="rId19"/>
    <p:sldId id="887" r:id="rId20"/>
    <p:sldId id="888" r:id="rId21"/>
    <p:sldId id="889" r:id="rId22"/>
    <p:sldId id="890" r:id="rId23"/>
    <p:sldId id="899" r:id="rId24"/>
    <p:sldId id="900" r:id="rId25"/>
    <p:sldId id="907" r:id="rId26"/>
    <p:sldId id="902" r:id="rId27"/>
    <p:sldId id="905" r:id="rId2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3"/>
            <p14:sldId id="881"/>
            <p14:sldId id="882"/>
            <p14:sldId id="884"/>
            <p14:sldId id="909"/>
            <p14:sldId id="885"/>
            <p14:sldId id="891"/>
            <p14:sldId id="892"/>
            <p14:sldId id="893"/>
            <p14:sldId id="895"/>
            <p14:sldId id="897"/>
            <p14:sldId id="908"/>
            <p14:sldId id="906"/>
            <p14:sldId id="886"/>
            <p14:sldId id="887"/>
            <p14:sldId id="888"/>
            <p14:sldId id="889"/>
            <p14:sldId id="890"/>
            <p14:sldId id="899"/>
            <p14:sldId id="900"/>
            <p14:sldId id="907"/>
            <p14:sldId id="902"/>
            <p14:sldId id="90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FF8C00"/>
    <a:srgbClr val="505050"/>
    <a:srgbClr val="0072C6"/>
    <a:srgbClr val="00FFFF"/>
    <a:srgbClr val="007233"/>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91" d="100"/>
          <a:sy n="91" d="100"/>
        </p:scale>
        <p:origin x="456"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9/26/2019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9/26/2019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69D0E-BFA4-42D3-AB1D-860FCB3DDCF6}"/>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400" dirty="0"/>
              <a:t>C</a:t>
            </a:r>
            <a:r>
              <a:rPr lang="en-US" sz="4400" baseline="30000" dirty="0"/>
              <a:t>♯</a:t>
            </a:r>
            <a:br>
              <a:rPr lang="en-US" sz="4400" dirty="0"/>
            </a:br>
            <a:r>
              <a:rPr lang="en-US" sz="4000" dirty="0"/>
              <a:t>Dependency Injection</a:t>
            </a:r>
            <a:br>
              <a:rPr lang="en-US" sz="4000" dirty="0"/>
            </a:br>
            <a:r>
              <a:rPr lang="en-US" sz="4000" dirty="0"/>
              <a:t>Testing Entity Framework</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Injection III</a:t>
            </a:r>
          </a:p>
        </p:txBody>
      </p:sp>
      <p:sp>
        <p:nvSpPr>
          <p:cNvPr id="3" name="Rectangle 2"/>
          <p:cNvSpPr/>
          <p:nvPr/>
        </p:nvSpPr>
        <p:spPr>
          <a:xfrm>
            <a:off x="593559" y="2125677"/>
            <a:ext cx="8139445" cy="2585323"/>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Rectangle 10"/>
          <p:cNvSpPr/>
          <p:nvPr/>
        </p:nvSpPr>
        <p:spPr bwMode="auto">
          <a:xfrm>
            <a:off x="914282" y="2399994"/>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3291696" y="4685969"/>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
        <p:nvSpPr>
          <p:cNvPr id="6" name="Speech Bubble: Rectangle 5">
            <a:extLst>
              <a:ext uri="{FF2B5EF4-FFF2-40B4-BE49-F238E27FC236}">
                <a16:creationId xmlns:a16="http://schemas.microsoft.com/office/drawing/2014/main" id="{3605A0F4-0617-4A1C-9BCF-BDD39A61C36F}"/>
              </a:ext>
            </a:extLst>
          </p:cNvPr>
          <p:cNvSpPr/>
          <p:nvPr/>
        </p:nvSpPr>
        <p:spPr bwMode="auto">
          <a:xfrm>
            <a:off x="6309183" y="5966115"/>
            <a:ext cx="2925620" cy="914390"/>
          </a:xfrm>
          <a:prstGeom prst="wedgeRectCallout">
            <a:avLst>
              <a:gd name="adj1" fmla="val -59387"/>
              <a:gd name="adj2" fmla="val -92771"/>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 a couple of weeks...</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62E2-8E43-4D5A-B217-A6A6A64A75D6}"/>
              </a:ext>
            </a:extLst>
          </p:cNvPr>
          <p:cNvSpPr>
            <a:spLocks noGrp="1"/>
          </p:cNvSpPr>
          <p:nvPr>
            <p:ph type="title"/>
          </p:nvPr>
        </p:nvSpPr>
        <p:spPr/>
        <p:txBody>
          <a:bodyPr/>
          <a:lstStyle/>
          <a:p>
            <a:r>
              <a:rPr lang="da-DK" dirty="0"/>
              <a:t>IoC Container</a:t>
            </a:r>
            <a:endParaRPr lang="en-DK" dirty="0"/>
          </a:p>
        </p:txBody>
      </p:sp>
      <p:sp>
        <p:nvSpPr>
          <p:cNvPr id="3" name="Rectangle 2">
            <a:extLst>
              <a:ext uri="{FF2B5EF4-FFF2-40B4-BE49-F238E27FC236}">
                <a16:creationId xmlns:a16="http://schemas.microsoft.com/office/drawing/2014/main" id="{B81DBC5C-6F6A-497A-AFBC-33C3A973156B}"/>
              </a:ext>
            </a:extLst>
          </p:cNvPr>
          <p:cNvSpPr/>
          <p:nvPr/>
        </p:nvSpPr>
        <p:spPr>
          <a:xfrm>
            <a:off x="548525" y="3501946"/>
            <a:ext cx="7955193" cy="2031325"/>
          </a:xfrm>
          <a:prstGeom prst="rect">
            <a:avLst/>
          </a:prstGeom>
        </p:spPr>
        <p:txBody>
          <a:bodyPr wrap="square">
            <a:spAutoFit/>
          </a:bodyPr>
          <a:lstStyle/>
          <a:p>
            <a:r>
              <a:rPr lang="da-DK" dirty="0">
                <a:solidFill>
                  <a:srgbClr val="2B91AF"/>
                </a:solidFill>
                <a:latin typeface="Consolas" panose="020B0609020204030204" pitchFamily="49" charset="0"/>
              </a:rPr>
              <a:t>IServiceCollection</a:t>
            </a:r>
            <a:r>
              <a:rPr lang="da-DK" dirty="0">
                <a:solidFill>
                  <a:srgbClr val="000000"/>
                </a:solidFill>
                <a:latin typeface="Consolas" panose="020B0609020204030204" pitchFamily="49" charset="0"/>
              </a:rPr>
              <a:t> services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ServiceCollection</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services.AddScoped&lt;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a:t>
            </a:r>
            <a:r>
              <a:rPr lang="da-DK" dirty="0">
                <a:solidFill>
                  <a:srgbClr val="000000"/>
                </a:solidFill>
                <a:latin typeface="Consolas" panose="020B0609020204030204" pitchFamily="49" charset="0"/>
              </a:rPr>
              <a:t>&gt;();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provider = services.BuildServiceProvider();</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service = provider.GetRequiredService&lt;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&gt;();</a:t>
            </a:r>
            <a:endParaRPr lang="en-DK" dirty="0"/>
          </a:p>
        </p:txBody>
      </p:sp>
      <p:sp>
        <p:nvSpPr>
          <p:cNvPr id="4" name="Rectangle 3">
            <a:extLst>
              <a:ext uri="{FF2B5EF4-FFF2-40B4-BE49-F238E27FC236}">
                <a16:creationId xmlns:a16="http://schemas.microsoft.com/office/drawing/2014/main" id="{FCE0943A-0F53-4762-879D-AA58E70DD17B}"/>
              </a:ext>
            </a:extLst>
          </p:cNvPr>
          <p:cNvSpPr/>
          <p:nvPr/>
        </p:nvSpPr>
        <p:spPr>
          <a:xfrm>
            <a:off x="548525" y="1650604"/>
            <a:ext cx="8046633" cy="369332"/>
          </a:xfrm>
          <a:prstGeom prst="rect">
            <a:avLst/>
          </a:prstGeom>
        </p:spPr>
        <p:txBody>
          <a:bodyPr wrap="square">
            <a:spAutoFit/>
          </a:bodyPr>
          <a:lstStyle/>
          <a:p>
            <a:r>
              <a:rPr lang="da-DK" dirty="0">
                <a:solidFill>
                  <a:srgbClr val="000000"/>
                </a:solidFill>
                <a:latin typeface="Consolas" panose="020B0609020204030204" pitchFamily="49" charset="0"/>
              </a:rPr>
              <a:t>PM&gt; Install-Package Microsoft.Extensions.DependencyInjection</a:t>
            </a:r>
            <a:endParaRPr lang="en-DK" dirty="0"/>
          </a:p>
        </p:txBody>
      </p:sp>
    </p:spTree>
    <p:extLst>
      <p:ext uri="{BB962C8B-B14F-4D97-AF65-F5344CB8AC3E}">
        <p14:creationId xmlns:p14="http://schemas.microsoft.com/office/powerpoint/2010/main" val="40422350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bg1"/>
                </a:solidFill>
              </a:rPr>
              <a:t>Unit </a:t>
            </a:r>
            <a:r>
              <a:rPr lang="da-DK" sz="7200" dirty="0" err="1">
                <a:solidFill>
                  <a:schemeClr val="bg1"/>
                </a:solidFill>
              </a:rPr>
              <a:t>Testing</a:t>
            </a:r>
            <a:endParaRPr lang="da-DK" sz="7200" dirty="0">
              <a:solidFill>
                <a:schemeClr val="bg1"/>
              </a:solidFill>
            </a:endParaRPr>
          </a:p>
        </p:txBody>
      </p:sp>
    </p:spTree>
    <p:extLst>
      <p:ext uri="{BB962C8B-B14F-4D97-AF65-F5344CB8AC3E}">
        <p14:creationId xmlns:p14="http://schemas.microsoft.com/office/powerpoint/2010/main" val="9121871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Unit Testing Best Practices</a:t>
            </a:r>
          </a:p>
        </p:txBody>
      </p:sp>
      <p:sp>
        <p:nvSpPr>
          <p:cNvPr id="4" name="Rectangle 3"/>
          <p:cNvSpPr/>
          <p:nvPr/>
        </p:nvSpPr>
        <p:spPr bwMode="auto">
          <a:xfrm>
            <a:off x="5577671" y="5234603"/>
            <a:ext cx="2834609" cy="118870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Use</a:t>
            </a:r>
            <a:r>
              <a:rPr lang="da-DK" sz="2400" dirty="0">
                <a:solidFill>
                  <a:schemeClr val="bg1"/>
                </a:solidFill>
              </a:rPr>
              <a:t> </a:t>
            </a:r>
            <a:r>
              <a:rPr lang="da-DK" sz="2400" dirty="0" err="1">
                <a:solidFill>
                  <a:schemeClr val="bg1"/>
                </a:solidFill>
              </a:rPr>
              <a:t>either</a:t>
            </a:r>
            <a:r>
              <a:rPr lang="da-DK" sz="2400" dirty="0">
                <a:solidFill>
                  <a:schemeClr val="bg1"/>
                </a:solidFill>
              </a:rPr>
              <a:t> </a:t>
            </a:r>
            <a:r>
              <a:rPr lang="da-DK" sz="2400" dirty="0" err="1">
                <a:solidFill>
                  <a:schemeClr val="bg1"/>
                </a:solidFill>
              </a:rPr>
              <a:t>mocks</a:t>
            </a:r>
            <a:r>
              <a:rPr lang="da-DK" sz="2400" dirty="0">
                <a:solidFill>
                  <a:schemeClr val="bg1"/>
                </a:solidFill>
              </a:rPr>
              <a:t> or stubs</a:t>
            </a:r>
          </a:p>
        </p:txBody>
      </p:sp>
      <p:sp>
        <p:nvSpPr>
          <p:cNvPr id="5" name="Rectangle 4"/>
          <p:cNvSpPr/>
          <p:nvPr/>
        </p:nvSpPr>
        <p:spPr bwMode="auto">
          <a:xfrm>
            <a:off x="731404" y="4159859"/>
            <a:ext cx="3200365" cy="107474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Only</a:t>
            </a:r>
            <a:r>
              <a:rPr lang="da-DK" sz="2400" dirty="0">
                <a:solidFill>
                  <a:schemeClr val="bg1"/>
                </a:solidFill>
              </a:rPr>
              <a:t> test the </a:t>
            </a:r>
          </a:p>
          <a:p>
            <a:r>
              <a:rPr lang="da-DK" sz="2400" dirty="0">
                <a:solidFill>
                  <a:schemeClr val="bg1"/>
                </a:solidFill>
              </a:rPr>
              <a:t>”System Under Test”</a:t>
            </a:r>
          </a:p>
        </p:txBody>
      </p:sp>
      <p:sp>
        <p:nvSpPr>
          <p:cNvPr id="6" name="Rectangle 5"/>
          <p:cNvSpPr/>
          <p:nvPr/>
        </p:nvSpPr>
        <p:spPr bwMode="auto">
          <a:xfrm>
            <a:off x="5851988" y="1577043"/>
            <a:ext cx="2834609" cy="146302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Single </a:t>
            </a:r>
            <a:r>
              <a:rPr lang="da-DK" sz="2400" dirty="0" err="1">
                <a:solidFill>
                  <a:schemeClr val="bg1"/>
                </a:solidFill>
              </a:rPr>
              <a:t>Responsibility</a:t>
            </a:r>
            <a:r>
              <a:rPr lang="da-DK" sz="2400" dirty="0">
                <a:solidFill>
                  <a:schemeClr val="bg1"/>
                </a:solidFill>
              </a:rPr>
              <a:t> </a:t>
            </a:r>
            <a:r>
              <a:rPr lang="da-DK" sz="2400" dirty="0" err="1">
                <a:solidFill>
                  <a:schemeClr val="bg1"/>
                </a:solidFill>
              </a:rPr>
              <a:t>Principle</a:t>
            </a:r>
            <a:endParaRPr lang="da-DK" sz="2400" dirty="0">
              <a:solidFill>
                <a:schemeClr val="bg1"/>
              </a:solidFill>
            </a:endParaRPr>
          </a:p>
        </p:txBody>
      </p:sp>
      <p:sp>
        <p:nvSpPr>
          <p:cNvPr id="9" name="Rectangle 8"/>
          <p:cNvSpPr/>
          <p:nvPr/>
        </p:nvSpPr>
        <p:spPr bwMode="auto">
          <a:xfrm>
            <a:off x="1280039" y="1668483"/>
            <a:ext cx="3108926" cy="14630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a:solidFill>
                  <a:schemeClr val="bg1"/>
                </a:solidFill>
              </a:rPr>
              <a:t>Never test against a live database, file, or web service</a:t>
            </a:r>
            <a:endParaRPr lang="da-DK" sz="2400" dirty="0">
              <a:solidFill>
                <a:schemeClr val="bg1"/>
              </a:solidFill>
            </a:endParaRPr>
          </a:p>
        </p:txBody>
      </p:sp>
      <p:sp>
        <p:nvSpPr>
          <p:cNvPr id="7" name="Rectangle 6">
            <a:extLst>
              <a:ext uri="{FF2B5EF4-FFF2-40B4-BE49-F238E27FC236}">
                <a16:creationId xmlns:a16="http://schemas.microsoft.com/office/drawing/2014/main" id="{971E23FE-EF5D-4803-B5C8-E80B127C33A9}"/>
              </a:ext>
            </a:extLst>
          </p:cNvPr>
          <p:cNvSpPr/>
          <p:nvPr/>
        </p:nvSpPr>
        <p:spPr bwMode="auto">
          <a:xfrm>
            <a:off x="5211915" y="3771579"/>
            <a:ext cx="2172811" cy="731512"/>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Atomic tests</a:t>
            </a: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203132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3709366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C630B-9511-404C-83EA-905DB27CC51C}"/>
              </a:ext>
            </a:extLst>
          </p:cNvPr>
          <p:cNvSpPr/>
          <p:nvPr/>
        </p:nvSpPr>
        <p:spPr>
          <a:xfrm>
            <a:off x="365648" y="2272796"/>
            <a:ext cx="8778144" cy="4247317"/>
          </a:xfrm>
          <a:prstGeom prst="rect">
            <a:avLst/>
          </a:prstGeom>
        </p:spPr>
        <p:txBody>
          <a:bodyPr wrap="square">
            <a:spAutoFit/>
          </a:bodyPr>
          <a:lstStyle/>
          <a:p>
            <a:r>
              <a:rPr lang="en-US" dirty="0">
                <a:solidFill>
                  <a:srgbClr val="008000"/>
                </a:solidFill>
                <a:latin typeface="Consolas" panose="020B0609020204030204" pitchFamily="49" charset="0"/>
              </a:rPr>
              <a:t>// In Memory Database:</a:t>
            </a:r>
            <a:endParaRPr lang="en-US" dirty="0"/>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MyContext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UseInMemoryDatabase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databaseName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nameof</a:t>
            </a:r>
            <a:r>
              <a:rPr lang="en-US" dirty="0">
                <a:solidFill>
                  <a:srgbClr val="000000"/>
                </a:solidFill>
                <a:latin typeface="Consolas" panose="020B0609020204030204" pitchFamily="49" charset="0"/>
              </a:rPr>
              <a:t>(&lt;name&gt;));</a:t>
            </a: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SQLite: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connection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SqliteConnection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DataSource</a:t>
            </a:r>
            <a:r>
              <a:rPr lang="en-US" dirty="0">
                <a:solidFill>
                  <a:srgbClr val="A31515"/>
                </a:solidFill>
                <a:latin typeface="Consolas" panose="020B0609020204030204" pitchFamily="49" charset="0"/>
              </a:rPr>
              <a:t>=:memory:"</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connection.Open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MyContext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UseSqlite</a:t>
            </a:r>
            <a:r>
              <a:rPr lang="en-US" dirty="0">
                <a:solidFill>
                  <a:srgbClr val="000000"/>
                </a:solidFill>
                <a:latin typeface="Consolas" panose="020B0609020204030204" pitchFamily="49" charset="0"/>
              </a:rPr>
              <a:t>(connection);</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builder.Options</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context.Database.EnsureCreated</a:t>
            </a:r>
            <a:r>
              <a:rPr lang="en-US" dirty="0">
                <a:solidFill>
                  <a:srgbClr val="000000"/>
                </a:solidFill>
                <a:latin typeface="Consolas" panose="020B0609020204030204" pitchFamily="49" charset="0"/>
              </a:rPr>
              <a:t>();</a:t>
            </a:r>
            <a:endParaRPr lang="en-US" dirty="0"/>
          </a:p>
        </p:txBody>
      </p:sp>
      <p:sp>
        <p:nvSpPr>
          <p:cNvPr id="5" name="Title 1">
            <a:extLst>
              <a:ext uri="{FF2B5EF4-FFF2-40B4-BE49-F238E27FC236}">
                <a16:creationId xmlns:a16="http://schemas.microsoft.com/office/drawing/2014/main" id="{E6DBCF4B-E1F6-4B8E-8370-48173BCC7950}"/>
              </a:ext>
            </a:extLst>
          </p:cNvPr>
          <p:cNvSpPr>
            <a:spLocks noGrp="1"/>
          </p:cNvSpPr>
          <p:nvPr>
            <p:ph type="title"/>
          </p:nvPr>
        </p:nvSpPr>
        <p:spPr>
          <a:xfrm>
            <a:off x="273050" y="295275"/>
            <a:ext cx="8778875" cy="917575"/>
          </a:xfrm>
        </p:spPr>
        <p:txBody>
          <a:bodyPr/>
          <a:lstStyle/>
          <a:p>
            <a:r>
              <a:rPr lang="da-DK" dirty="0">
                <a:solidFill>
                  <a:schemeClr val="bg1"/>
                </a:solidFill>
              </a:rPr>
              <a:t>In Memory Database</a:t>
            </a:r>
          </a:p>
        </p:txBody>
      </p:sp>
      <p:sp>
        <p:nvSpPr>
          <p:cNvPr id="3" name="Rectangle 2">
            <a:extLst>
              <a:ext uri="{FF2B5EF4-FFF2-40B4-BE49-F238E27FC236}">
                <a16:creationId xmlns:a16="http://schemas.microsoft.com/office/drawing/2014/main" id="{73A13FC7-C9B9-4ACF-8DA1-C65CD06DB875}"/>
              </a:ext>
            </a:extLst>
          </p:cNvPr>
          <p:cNvSpPr/>
          <p:nvPr/>
        </p:nvSpPr>
        <p:spPr>
          <a:xfrm>
            <a:off x="365648" y="1926593"/>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Microsoft.EntityFrameworkCore.InMemory</a:t>
            </a:r>
            <a:endParaRPr lang="en-DK" b="1" dirty="0"/>
          </a:p>
        </p:txBody>
      </p:sp>
      <p:sp>
        <p:nvSpPr>
          <p:cNvPr id="6" name="Rectangle 5">
            <a:extLst>
              <a:ext uri="{FF2B5EF4-FFF2-40B4-BE49-F238E27FC236}">
                <a16:creationId xmlns:a16="http://schemas.microsoft.com/office/drawing/2014/main" id="{74EBD5D9-E579-46BE-85E0-0FB529D9ECCF}"/>
              </a:ext>
            </a:extLst>
          </p:cNvPr>
          <p:cNvSpPr/>
          <p:nvPr/>
        </p:nvSpPr>
        <p:spPr>
          <a:xfrm>
            <a:off x="365648" y="3585125"/>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PM&gt; Install-Package Microsoft.EntityFrameworkCore.SqlLite</a:t>
            </a:r>
            <a:endParaRPr lang="en-DK" b="1" dirty="0"/>
          </a:p>
        </p:txBody>
      </p:sp>
    </p:spTree>
    <p:extLst>
      <p:ext uri="{BB962C8B-B14F-4D97-AF65-F5344CB8AC3E}">
        <p14:creationId xmlns:p14="http://schemas.microsoft.com/office/powerpoint/2010/main" val="19976310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8" name="Rectangle 7"/>
          <p:cNvSpPr/>
          <p:nvPr/>
        </p:nvSpPr>
        <p:spPr bwMode="auto">
          <a:xfrm>
            <a:off x="1737233" y="1851360"/>
            <a:ext cx="3593167" cy="155446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Wrap</a:t>
            </a:r>
            <a:r>
              <a:rPr lang="da-DK" sz="2800" dirty="0">
                <a:gradFill>
                  <a:gsLst>
                    <a:gs pos="0">
                      <a:srgbClr val="FFFFFF"/>
                    </a:gs>
                    <a:gs pos="100000">
                      <a:srgbClr val="FFFFFF"/>
                    </a:gs>
                  </a:gsLst>
                  <a:lin ang="5400000" scaled="0"/>
                </a:gradFill>
                <a:ea typeface="Segoe UI" pitchFamily="34" charset="0"/>
                <a:cs typeface="Segoe UI" pitchFamily="34" charset="0"/>
              </a:rPr>
              <a:t> in </a:t>
            </a:r>
            <a:r>
              <a:rPr lang="da-DK" sz="2800" dirty="0" err="1">
                <a:gradFill>
                  <a:gsLst>
                    <a:gs pos="0">
                      <a:srgbClr val="FFFFFF"/>
                    </a:gs>
                    <a:gs pos="100000">
                      <a:srgbClr val="FFFFFF"/>
                    </a:gs>
                  </a:gsLst>
                  <a:lin ang="5400000" scaled="0"/>
                </a:gradFill>
                <a:ea typeface="Segoe UI" pitchFamily="34" charset="0"/>
                <a:cs typeface="Segoe UI" pitchFamily="34" charset="0"/>
              </a:rPr>
              <a:t>logical</a:t>
            </a:r>
            <a:r>
              <a:rPr lang="da-DK" sz="2800" dirty="0">
                <a:gradFill>
                  <a:gsLst>
                    <a:gs pos="0">
                      <a:srgbClr val="FFFFFF"/>
                    </a:gs>
                    <a:gs pos="100000">
                      <a:srgbClr val="FFFFFF"/>
                    </a:gs>
                  </a:gsLst>
                  <a:lin ang="5400000" scaled="0"/>
                </a:gradFill>
                <a:ea typeface="Segoe UI" pitchFamily="34" charset="0"/>
                <a:cs typeface="Segoe UI" pitchFamily="34" charset="0"/>
              </a:rPr>
              <a:t> units/service </a:t>
            </a:r>
            <a:r>
              <a:rPr lang="da-DK" sz="2800" dirty="0" err="1">
                <a:gradFill>
                  <a:gsLst>
                    <a:gs pos="0">
                      <a:srgbClr val="FFFFFF"/>
                    </a:gs>
                    <a:gs pos="100000">
                      <a:srgbClr val="FFFFFF"/>
                    </a:gs>
                  </a:gsLst>
                  <a:lin ang="5400000" scaled="0"/>
                </a:gradFill>
                <a:ea typeface="Segoe UI" pitchFamily="34" charset="0"/>
                <a:cs typeface="Segoe UI" pitchFamily="34" charset="0"/>
              </a:rPr>
              <a:t>classes</a:t>
            </a:r>
            <a:r>
              <a:rPr lang="da-DK" sz="2800" dirty="0">
                <a:gradFill>
                  <a:gsLst>
                    <a:gs pos="0">
                      <a:srgbClr val="FFFFFF"/>
                    </a:gs>
                    <a:gs pos="100000">
                      <a:srgbClr val="FFFFFF"/>
                    </a:gs>
                  </a:gsLst>
                  <a:lin ang="5400000" scaled="0"/>
                </a:gradFill>
                <a:ea typeface="Segoe UI" pitchFamily="34" charset="0"/>
                <a:cs typeface="Segoe UI" pitchFamily="34" charset="0"/>
              </a:rPr>
              <a:t>/</a:t>
            </a:r>
            <a:r>
              <a:rPr lang="da-DK" sz="2800" dirty="0" err="1">
                <a:gradFill>
                  <a:gsLst>
                    <a:gs pos="0">
                      <a:srgbClr val="FFFFFF"/>
                    </a:gs>
                    <a:gs pos="100000">
                      <a:srgbClr val="FFFFFF"/>
                    </a:gs>
                  </a:gsLst>
                  <a:lin ang="5400000" scaled="0"/>
                </a:gradFill>
                <a:ea typeface="Segoe UI" pitchFamily="34" charset="0"/>
                <a:cs typeface="Segoe UI" pitchFamily="34" charset="0"/>
              </a:rPr>
              <a:t>repositories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486232" y="3954457"/>
            <a:ext cx="2651731" cy="109726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tx1"/>
                </a:solidFill>
                <a:ea typeface="Segoe UI" pitchFamily="34" charset="0"/>
                <a:cs typeface="Segoe UI" pitchFamily="34" charset="0"/>
              </a:rPr>
              <a:t>Don’t test built-in code…</a:t>
            </a:r>
          </a:p>
        </p:txBody>
      </p:sp>
      <p:sp>
        <p:nvSpPr>
          <p:cNvPr id="12" name="Rectangle 11"/>
          <p:cNvSpPr/>
          <p:nvPr/>
        </p:nvSpPr>
        <p:spPr bwMode="auto">
          <a:xfrm>
            <a:off x="1462916" y="4868847"/>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2267085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217215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33524" y="3497262"/>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336621" y="5326042"/>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111" y="2491433"/>
            <a:ext cx="5621461"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 </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 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Implementation</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13A7-486D-4F94-ABC2-71A0A919959B}"/>
              </a:ext>
            </a:extLst>
          </p:cNvPr>
          <p:cNvSpPr>
            <a:spLocks noGrp="1"/>
          </p:cNvSpPr>
          <p:nvPr>
            <p:ph type="title"/>
          </p:nvPr>
        </p:nvSpPr>
        <p:spPr/>
        <p:txBody>
          <a:bodyPr/>
          <a:lstStyle/>
          <a:p>
            <a:r>
              <a:rPr lang="da-DK" dirty="0"/>
              <a:t>Using IFooService</a:t>
            </a:r>
            <a:endParaRPr lang="en-DK" dirty="0"/>
          </a:p>
        </p:txBody>
      </p:sp>
      <p:sp>
        <p:nvSpPr>
          <p:cNvPr id="4" name="Rectangle 3">
            <a:extLst>
              <a:ext uri="{FF2B5EF4-FFF2-40B4-BE49-F238E27FC236}">
                <a16:creationId xmlns:a16="http://schemas.microsoft.com/office/drawing/2014/main" id="{60C0B868-542F-4473-B538-581AF2815333}"/>
              </a:ext>
            </a:extLst>
          </p:cNvPr>
          <p:cNvSpPr/>
          <p:nvPr/>
        </p:nvSpPr>
        <p:spPr>
          <a:xfrm>
            <a:off x="914281" y="2125677"/>
            <a:ext cx="7496412"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IFooMapper</a:t>
            </a:r>
            <a:r>
              <a:rPr lang="da-DK" dirty="0">
                <a:solidFill>
                  <a:srgbClr val="000000"/>
                </a:solidFill>
                <a:latin typeface="Consolas" panose="020B0609020204030204" pitchFamily="49" charset="0"/>
              </a:rPr>
              <a:t> mapper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FooMapper</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foo = mapper.Map(fooDto);</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pic>
        <p:nvPicPr>
          <p:cNvPr id="1026" name="Picture 2" descr="peanuts-aargh-baseball">
            <a:extLst>
              <a:ext uri="{FF2B5EF4-FFF2-40B4-BE49-F238E27FC236}">
                <a16:creationId xmlns:a16="http://schemas.microsoft.com/office/drawing/2014/main" id="{A54CE3BE-DF6D-4BE2-9AEF-32819ADFF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650" y="571216"/>
            <a:ext cx="4681676" cy="585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Constructor Injection (preferred)</a:t>
            </a:r>
          </a:p>
        </p:txBody>
      </p:sp>
      <p:sp>
        <p:nvSpPr>
          <p:cNvPr id="3" name="Rectangle 2"/>
          <p:cNvSpPr/>
          <p:nvPr/>
        </p:nvSpPr>
        <p:spPr>
          <a:xfrm>
            <a:off x="457087" y="1302726"/>
            <a:ext cx="6081273"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52762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Injection</a:t>
            </a:r>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5" name="Rectangle 4">
            <a:extLst>
              <a:ext uri="{FF2B5EF4-FFF2-40B4-BE49-F238E27FC236}">
                <a16:creationId xmlns:a16="http://schemas.microsoft.com/office/drawing/2014/main" id="{027006C7-28EE-474B-A282-B2C93F6BEFF4}"/>
              </a:ext>
            </a:extLst>
          </p:cNvPr>
          <p:cNvSpPr/>
          <p:nvPr/>
        </p:nvSpPr>
        <p:spPr>
          <a:xfrm>
            <a:off x="821257" y="2009207"/>
            <a:ext cx="7682462"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sp>
        <p:nvSpPr>
          <p:cNvPr id="6" name="Speech Bubble: Rectangle 5">
            <a:extLst>
              <a:ext uri="{FF2B5EF4-FFF2-40B4-BE49-F238E27FC236}">
                <a16:creationId xmlns:a16="http://schemas.microsoft.com/office/drawing/2014/main" id="{1B5353CC-4C7B-4A69-938F-FF3DDF1462DA}"/>
              </a:ext>
            </a:extLst>
          </p:cNvPr>
          <p:cNvSpPr/>
          <p:nvPr/>
        </p:nvSpPr>
        <p:spPr bwMode="auto">
          <a:xfrm>
            <a:off x="5943427" y="4868847"/>
            <a:ext cx="2925620" cy="636870"/>
          </a:xfrm>
          <a:prstGeom prst="wedgeRectCallout">
            <a:avLst>
              <a:gd name="adj1" fmla="val -153922"/>
              <a:gd name="adj2" fmla="val -18797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Is this King?</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468745" y="2204601"/>
            <a:ext cx="4571950"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18875</TotalTime>
  <Words>870</Words>
  <Application>Microsoft Office PowerPoint</Application>
  <PresentationFormat>Custom</PresentationFormat>
  <Paragraphs>215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Consolas</vt:lpstr>
      <vt:lpstr>Segoe UI</vt:lpstr>
      <vt:lpstr>Segoe UI Light</vt:lpstr>
      <vt:lpstr>Wingdings</vt:lpstr>
      <vt:lpstr>MSVID_White_4x3_2012-08-18</vt:lpstr>
      <vt:lpstr>C♯ Dependency Injection Testing Entity Framework</vt:lpstr>
      <vt:lpstr>PowerPoint Presentation</vt:lpstr>
      <vt:lpstr>Dependency Injection (DI)</vt:lpstr>
      <vt:lpstr>Structered readable code Testable code Dependency Inversion Principle Separation of Concerns  Rock SOLID!!!  AWESOME!! </vt:lpstr>
      <vt:lpstr>Programming to interface, not implementation…</vt:lpstr>
      <vt:lpstr>Using IFooService</vt:lpstr>
      <vt:lpstr>Constructor Injection (preferred)</vt:lpstr>
      <vt:lpstr>Property Injection</vt:lpstr>
      <vt:lpstr>Interface Injection</vt:lpstr>
      <vt:lpstr>Interface Injection II</vt:lpstr>
      <vt:lpstr>Interface Injection III</vt:lpstr>
      <vt:lpstr>Best practices</vt:lpstr>
      <vt:lpstr>IoC Container</vt:lpstr>
      <vt:lpstr>PowerPoint Presentation</vt:lpstr>
      <vt:lpstr>Unit Testing Best Practices</vt:lpstr>
      <vt:lpstr>Stub testing</vt:lpstr>
      <vt:lpstr>Stub testing II</vt:lpstr>
      <vt:lpstr>Mock testing</vt:lpstr>
      <vt:lpstr>Mock testing II</vt:lpstr>
      <vt:lpstr>Demo</vt:lpstr>
      <vt:lpstr>Testing  Entity Framework</vt:lpstr>
      <vt:lpstr>In Memory Database</vt:lpstr>
      <vt:lpstr>Best practices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230</cp:revision>
  <dcterms:created xsi:type="dcterms:W3CDTF">2012-05-22T07:38:31Z</dcterms:created>
  <dcterms:modified xsi:type="dcterms:W3CDTF">2019-09-26T20:56:10Z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