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1"/>
  </p:notesMasterIdLst>
  <p:handoutMasterIdLst>
    <p:handoutMasterId r:id="rId32"/>
  </p:handoutMasterIdLst>
  <p:sldIdLst>
    <p:sldId id="880" r:id="rId5"/>
    <p:sldId id="910" r:id="rId6"/>
    <p:sldId id="911" r:id="rId7"/>
    <p:sldId id="883" r:id="rId8"/>
    <p:sldId id="881" r:id="rId9"/>
    <p:sldId id="882" r:id="rId10"/>
    <p:sldId id="884" r:id="rId11"/>
    <p:sldId id="909" r:id="rId12"/>
    <p:sldId id="885" r:id="rId13"/>
    <p:sldId id="891" r:id="rId14"/>
    <p:sldId id="892" r:id="rId15"/>
    <p:sldId id="893" r:id="rId16"/>
    <p:sldId id="895" r:id="rId17"/>
    <p:sldId id="897" r:id="rId18"/>
    <p:sldId id="908" r:id="rId19"/>
    <p:sldId id="906" r:id="rId20"/>
    <p:sldId id="886" r:id="rId21"/>
    <p:sldId id="887" r:id="rId22"/>
    <p:sldId id="888" r:id="rId23"/>
    <p:sldId id="889" r:id="rId24"/>
    <p:sldId id="890" r:id="rId25"/>
    <p:sldId id="899" r:id="rId26"/>
    <p:sldId id="900" r:id="rId27"/>
    <p:sldId id="907" r:id="rId28"/>
    <p:sldId id="902" r:id="rId29"/>
    <p:sldId id="905" r:id="rId30"/>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910"/>
            <p14:sldId id="911"/>
            <p14:sldId id="883"/>
            <p14:sldId id="881"/>
            <p14:sldId id="882"/>
            <p14:sldId id="884"/>
            <p14:sldId id="909"/>
            <p14:sldId id="885"/>
            <p14:sldId id="891"/>
            <p14:sldId id="892"/>
            <p14:sldId id="893"/>
            <p14:sldId id="895"/>
            <p14:sldId id="897"/>
            <p14:sldId id="908"/>
            <p14:sldId id="906"/>
            <p14:sldId id="886"/>
            <p14:sldId id="887"/>
            <p14:sldId id="888"/>
            <p14:sldId id="889"/>
            <p14:sldId id="890"/>
            <p14:sldId id="899"/>
            <p14:sldId id="900"/>
            <p14:sldId id="907"/>
            <p14:sldId id="902"/>
            <p14:sldId id="905"/>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BA141A"/>
    <a:srgbClr val="FF8C00"/>
    <a:srgbClr val="505050"/>
    <a:srgbClr val="0072C6"/>
    <a:srgbClr val="00FFFF"/>
    <a:srgbClr val="007233"/>
    <a:srgbClr val="442359"/>
    <a:srgbClr val="00188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89" autoAdjust="0"/>
    <p:restoredTop sz="93056" autoAdjust="0"/>
  </p:normalViewPr>
  <p:slideViewPr>
    <p:cSldViewPr>
      <p:cViewPr varScale="1">
        <p:scale>
          <a:sx n="91" d="100"/>
          <a:sy n="91" d="100"/>
        </p:scale>
        <p:origin x="456" y="60"/>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9/27/2019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9/27/2019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469D0E-BFA4-42D3-AB1D-860FCB3DDCF6}"/>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hyperlink" Target="http://dwiardiirawan.com/index.php/2016/05/18/what-is-dependency-injection-and-what-are-the-advantage/" TargetMode="Externa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1211262"/>
            <a:ext cx="5486400" cy="2743200"/>
          </a:xfrm>
        </p:spPr>
        <p:txBody>
          <a:bodyPr/>
          <a:lstStyle/>
          <a:p>
            <a:r>
              <a:rPr lang="en-US" sz="4400" dirty="0"/>
              <a:t>C</a:t>
            </a:r>
            <a:r>
              <a:rPr lang="en-US" sz="4400" baseline="30000" dirty="0"/>
              <a:t>♯</a:t>
            </a:r>
            <a:br>
              <a:rPr lang="en-US" sz="4400" dirty="0"/>
            </a:br>
            <a:r>
              <a:rPr lang="en-US" sz="4000" dirty="0"/>
              <a:t>Dependency Injection</a:t>
            </a:r>
            <a:br>
              <a:rPr lang="en-US" sz="4000" dirty="0"/>
            </a:br>
            <a:r>
              <a:rPr lang="en-US" sz="4000" dirty="0"/>
              <a:t>Testing Entity Framework</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Property Injection</a:t>
            </a:r>
          </a:p>
        </p:txBody>
      </p:sp>
      <p:sp>
        <p:nvSpPr>
          <p:cNvPr id="4" name="Speech Bubble: Rectangle 3"/>
          <p:cNvSpPr/>
          <p:nvPr/>
        </p:nvSpPr>
        <p:spPr bwMode="auto">
          <a:xfrm>
            <a:off x="6034866" y="1212850"/>
            <a:ext cx="2925620" cy="636870"/>
          </a:xfrm>
          <a:prstGeom prst="wedgeRectCallout">
            <a:avLst>
              <a:gd name="adj1" fmla="val -16361"/>
              <a:gd name="adj2" fmla="val 147644"/>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Public setter</a:t>
            </a:r>
          </a:p>
        </p:txBody>
      </p:sp>
      <p:sp>
        <p:nvSpPr>
          <p:cNvPr id="5" name="Rectangle 4">
            <a:extLst>
              <a:ext uri="{FF2B5EF4-FFF2-40B4-BE49-F238E27FC236}">
                <a16:creationId xmlns:a16="http://schemas.microsoft.com/office/drawing/2014/main" id="{027006C7-28EE-474B-A282-B2C93F6BEFF4}"/>
              </a:ext>
            </a:extLst>
          </p:cNvPr>
          <p:cNvSpPr/>
          <p:nvPr/>
        </p:nvSpPr>
        <p:spPr>
          <a:xfrm>
            <a:off x="821257" y="2009207"/>
            <a:ext cx="7682462" cy="2585323"/>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Worker</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 Service {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en-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 foo)</a:t>
            </a:r>
          </a:p>
          <a:p>
            <a:r>
              <a:rPr lang="en-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Service?.Update(foo);</a:t>
            </a:r>
          </a:p>
          <a:p>
            <a:r>
              <a:rPr lang="en-DK" dirty="0">
                <a:solidFill>
                  <a:srgbClr val="000000"/>
                </a:solidFill>
                <a:latin typeface="Consolas" panose="020B0609020204030204" pitchFamily="49" charset="0"/>
              </a:rPr>
              <a:t>    }</a:t>
            </a:r>
          </a:p>
          <a:p>
            <a:r>
              <a:rPr lang="en-DK" dirty="0">
                <a:solidFill>
                  <a:srgbClr val="000000"/>
                </a:solidFill>
                <a:latin typeface="Consolas" panose="020B0609020204030204" pitchFamily="49" charset="0"/>
              </a:rPr>
              <a:t>}</a:t>
            </a:r>
            <a:endParaRPr lang="en-DK" dirty="0"/>
          </a:p>
        </p:txBody>
      </p:sp>
      <p:sp>
        <p:nvSpPr>
          <p:cNvPr id="6" name="Speech Bubble: Rectangle 5">
            <a:extLst>
              <a:ext uri="{FF2B5EF4-FFF2-40B4-BE49-F238E27FC236}">
                <a16:creationId xmlns:a16="http://schemas.microsoft.com/office/drawing/2014/main" id="{1B5353CC-4C7B-4A69-938F-FF3DDF1462DA}"/>
              </a:ext>
            </a:extLst>
          </p:cNvPr>
          <p:cNvSpPr/>
          <p:nvPr/>
        </p:nvSpPr>
        <p:spPr bwMode="auto">
          <a:xfrm>
            <a:off x="5943427" y="4868847"/>
            <a:ext cx="2925620" cy="636870"/>
          </a:xfrm>
          <a:prstGeom prst="wedgeRectCallout">
            <a:avLst>
              <a:gd name="adj1" fmla="val -153922"/>
              <a:gd name="adj2" fmla="val -18797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Is this King?</a:t>
            </a:r>
          </a:p>
        </p:txBody>
      </p:sp>
    </p:spTree>
    <p:extLst>
      <p:ext uri="{BB962C8B-B14F-4D97-AF65-F5344CB8AC3E}">
        <p14:creationId xmlns:p14="http://schemas.microsoft.com/office/powerpoint/2010/main" val="54888677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endParaRPr lang="da-DK" dirty="0"/>
          </a:p>
        </p:txBody>
      </p:sp>
      <p:sp>
        <p:nvSpPr>
          <p:cNvPr id="3" name="Rectangle 2"/>
          <p:cNvSpPr/>
          <p:nvPr/>
        </p:nvSpPr>
        <p:spPr>
          <a:xfrm>
            <a:off x="2377306" y="2204601"/>
            <a:ext cx="4571950" cy="2585323"/>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IServiceSetter</a:t>
            </a:r>
            <a:r>
              <a:rPr lang="da-DK" dirty="0">
                <a:solidFill>
                  <a:srgbClr val="000000"/>
                </a:solidFill>
                <a:latin typeface="Consolas" panose="020B0609020204030204" pitchFamily="49" charset="0"/>
              </a:rPr>
              <a:t>&lt;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SetService</a:t>
            </a:r>
            <a:r>
              <a:rPr lang="da-DK" dirty="0">
                <a:solidFill>
                  <a:srgbClr val="000000"/>
                </a:solidFill>
                <a:latin typeface="Consolas" panose="020B0609020204030204" pitchFamily="49" charset="0"/>
              </a:rPr>
              <a: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IServiceSetter</a:t>
            </a:r>
            <a:r>
              <a:rPr lang="da-DK" dirty="0">
                <a:solidFill>
                  <a:srgbClr val="000000"/>
                </a:solidFill>
                <a:latin typeface="Consolas" panose="020B0609020204030204" pitchFamily="49" charset="0"/>
              </a:rPr>
              <a:t>&lt;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set</a:t>
            </a:r>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392713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II</a:t>
            </a:r>
          </a:p>
        </p:txBody>
      </p:sp>
      <p:sp>
        <p:nvSpPr>
          <p:cNvPr id="3" name="Rectangle 2"/>
          <p:cNvSpPr/>
          <p:nvPr/>
        </p:nvSpPr>
        <p:spPr>
          <a:xfrm>
            <a:off x="182770" y="1394165"/>
            <a:ext cx="8778144" cy="3970318"/>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IServiceSetter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_service;</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SetService</a:t>
            </a:r>
            <a:r>
              <a:rPr lang="da-DK" dirty="0">
                <a:solidFill>
                  <a:srgbClr val="000000"/>
                </a:solidFill>
                <a:latin typeface="Consolas" panose="020B0609020204030204" pitchFamily="49" charset="0"/>
              </a:rPr>
              <a:t>(</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_service = service;</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309183" y="295275"/>
            <a:ext cx="2925620" cy="636870"/>
          </a:xfrm>
          <a:prstGeom prst="wedgeRectCallout">
            <a:avLst>
              <a:gd name="adj1" fmla="val -99187"/>
              <a:gd name="adj2" fmla="val 13123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5" name="Speech Bubble: Rectangle 4"/>
          <p:cNvSpPr/>
          <p:nvPr/>
        </p:nvSpPr>
        <p:spPr bwMode="auto">
          <a:xfrm>
            <a:off x="5669110" y="4107404"/>
            <a:ext cx="2925620" cy="914390"/>
          </a:xfrm>
          <a:prstGeom prst="wedgeRectCallout">
            <a:avLst>
              <a:gd name="adj1" fmla="val -104544"/>
              <a:gd name="adj2" fmla="val -178930"/>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7353200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Injection III</a:t>
            </a:r>
          </a:p>
        </p:txBody>
      </p:sp>
      <p:sp>
        <p:nvSpPr>
          <p:cNvPr id="3" name="Rectangle 2"/>
          <p:cNvSpPr/>
          <p:nvPr/>
        </p:nvSpPr>
        <p:spPr>
          <a:xfrm>
            <a:off x="593559" y="2125677"/>
            <a:ext cx="8139445" cy="2585323"/>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IServiceSetter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 Service {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034866" y="965279"/>
            <a:ext cx="2925620" cy="636870"/>
          </a:xfrm>
          <a:prstGeom prst="wedgeRectCallout">
            <a:avLst>
              <a:gd name="adj1" fmla="val -95615"/>
              <a:gd name="adj2" fmla="val 14046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5" name="Speech Bubble: Rectangle 4"/>
          <p:cNvSpPr/>
          <p:nvPr/>
        </p:nvSpPr>
        <p:spPr bwMode="auto">
          <a:xfrm>
            <a:off x="6309183" y="4110836"/>
            <a:ext cx="2925620" cy="914390"/>
          </a:xfrm>
          <a:prstGeom prst="wedgeRectCallout">
            <a:avLst>
              <a:gd name="adj1" fmla="val -38909"/>
              <a:gd name="adj2" fmla="val -17035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1802883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Best practices</a:t>
            </a:r>
          </a:p>
        </p:txBody>
      </p:sp>
      <p:sp>
        <p:nvSpPr>
          <p:cNvPr id="8" name="Rectangle 7"/>
          <p:cNvSpPr/>
          <p:nvPr/>
        </p:nvSpPr>
        <p:spPr bwMode="auto">
          <a:xfrm>
            <a:off x="5120476" y="2111967"/>
            <a:ext cx="2926048" cy="1097268"/>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Use</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constructor</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injection</a:t>
            </a:r>
            <a:r>
              <a:rPr lang="da-DK" sz="2800" dirty="0">
                <a:gradFill>
                  <a:gsLst>
                    <a:gs pos="0">
                      <a:srgbClr val="FFFFFF"/>
                    </a:gs>
                    <a:gs pos="100000">
                      <a:srgbClr val="FFFFFF"/>
                    </a:gs>
                  </a:gsLst>
                  <a:lin ang="5400000" scaled="0"/>
                </a:gradFill>
                <a:ea typeface="Segoe UI" pitchFamily="34" charset="0"/>
                <a:cs typeface="Segoe UI" pitchFamily="34" charset="0"/>
              </a:rPr>
              <a:t> </a:t>
            </a:r>
          </a:p>
        </p:txBody>
      </p:sp>
      <p:sp>
        <p:nvSpPr>
          <p:cNvPr id="11" name="Rectangle 10"/>
          <p:cNvSpPr/>
          <p:nvPr/>
        </p:nvSpPr>
        <p:spPr bwMode="auto">
          <a:xfrm>
            <a:off x="1188599" y="1746211"/>
            <a:ext cx="2926048" cy="1463024"/>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tx1"/>
                </a:solidFill>
                <a:ea typeface="Segoe UI" pitchFamily="34" charset="0"/>
                <a:cs typeface="Segoe UI" pitchFamily="34" charset="0"/>
              </a:rPr>
              <a:t>Use</a:t>
            </a:r>
            <a:r>
              <a:rPr lang="da-DK" sz="2800" dirty="0">
                <a:solidFill>
                  <a:schemeClr val="tx1"/>
                </a:solidFill>
                <a:ea typeface="Segoe UI" pitchFamily="34" charset="0"/>
                <a:cs typeface="Segoe UI" pitchFamily="34" charset="0"/>
              </a:rPr>
              <a:t> Adapter to </a:t>
            </a:r>
            <a:r>
              <a:rPr lang="da-DK" sz="2800" dirty="0" err="1">
                <a:solidFill>
                  <a:schemeClr val="tx1"/>
                </a:solidFill>
                <a:ea typeface="Segoe UI" pitchFamily="34" charset="0"/>
                <a:cs typeface="Segoe UI" pitchFamily="34" charset="0"/>
              </a:rPr>
              <a:t>enable</a:t>
            </a:r>
            <a:r>
              <a:rPr lang="da-DK" sz="2800" dirty="0">
                <a:solidFill>
                  <a:schemeClr val="tx1"/>
                </a:solidFill>
                <a:ea typeface="Segoe UI" pitchFamily="34" charset="0"/>
                <a:cs typeface="Segoe UI" pitchFamily="34" charset="0"/>
              </a:rPr>
              <a:t> interface </a:t>
            </a:r>
            <a:r>
              <a:rPr lang="da-DK" sz="2800" dirty="0" err="1">
                <a:solidFill>
                  <a:schemeClr val="tx1"/>
                </a:solidFill>
                <a:ea typeface="Segoe UI" pitchFamily="34" charset="0"/>
                <a:cs typeface="Segoe UI" pitchFamily="34" charset="0"/>
              </a:rPr>
              <a:t>if</a:t>
            </a:r>
            <a:r>
              <a:rPr lang="da-DK" sz="2800" dirty="0">
                <a:solidFill>
                  <a:schemeClr val="tx1"/>
                </a:solidFill>
                <a:ea typeface="Segoe UI" pitchFamily="34" charset="0"/>
                <a:cs typeface="Segoe UI" pitchFamily="34" charset="0"/>
              </a:rPr>
              <a:t> </a:t>
            </a:r>
            <a:r>
              <a:rPr lang="da-DK" sz="2800" dirty="0" err="1">
                <a:solidFill>
                  <a:schemeClr val="tx1"/>
                </a:solidFill>
                <a:ea typeface="Segoe UI" pitchFamily="34" charset="0"/>
                <a:cs typeface="Segoe UI" pitchFamily="34" charset="0"/>
              </a:rPr>
              <a:t>needed</a:t>
            </a:r>
            <a:endParaRPr lang="da-DK" sz="2800" dirty="0">
              <a:solidFill>
                <a:schemeClr val="tx1"/>
              </a:solidFill>
              <a:ea typeface="Segoe UI" pitchFamily="34" charset="0"/>
              <a:cs typeface="Segoe UI" pitchFamily="34" charset="0"/>
            </a:endParaRPr>
          </a:p>
        </p:txBody>
      </p:sp>
      <p:sp>
        <p:nvSpPr>
          <p:cNvPr id="12" name="Rectangle 11"/>
          <p:cNvSpPr/>
          <p:nvPr/>
        </p:nvSpPr>
        <p:spPr bwMode="auto">
          <a:xfrm>
            <a:off x="3584272" y="4620209"/>
            <a:ext cx="2926048" cy="109726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bg1"/>
                </a:solidFill>
                <a:ea typeface="Segoe UI" pitchFamily="34" charset="0"/>
                <a:cs typeface="Segoe UI" pitchFamily="34" charset="0"/>
              </a:rPr>
              <a:t>Use</a:t>
            </a:r>
            <a:r>
              <a:rPr lang="da-DK" sz="2800" dirty="0">
                <a:solidFill>
                  <a:schemeClr val="bg1"/>
                </a:solidFill>
                <a:ea typeface="Segoe UI" pitchFamily="34" charset="0"/>
                <a:cs typeface="Segoe UI" pitchFamily="34" charset="0"/>
              </a:rPr>
              <a:t> an </a:t>
            </a:r>
            <a:r>
              <a:rPr lang="da-DK" sz="2800" dirty="0" err="1">
                <a:solidFill>
                  <a:schemeClr val="bg1"/>
                </a:solidFill>
                <a:ea typeface="Segoe UI" pitchFamily="34" charset="0"/>
                <a:cs typeface="Segoe UI" pitchFamily="34" charset="0"/>
              </a:rPr>
              <a:t>IoC</a:t>
            </a:r>
            <a:r>
              <a:rPr lang="da-DK" sz="2800" dirty="0">
                <a:solidFill>
                  <a:schemeClr val="bg1"/>
                </a:solidFill>
                <a:ea typeface="Segoe UI" pitchFamily="34" charset="0"/>
                <a:cs typeface="Segoe UI" pitchFamily="34" charset="0"/>
              </a:rPr>
              <a:t> container</a:t>
            </a:r>
          </a:p>
        </p:txBody>
      </p:sp>
      <p:sp>
        <p:nvSpPr>
          <p:cNvPr id="6" name="Speech Bubble: Rectangle 5">
            <a:extLst>
              <a:ext uri="{FF2B5EF4-FFF2-40B4-BE49-F238E27FC236}">
                <a16:creationId xmlns:a16="http://schemas.microsoft.com/office/drawing/2014/main" id="{3605A0F4-0617-4A1C-9BCF-BDD39A61C36F}"/>
              </a:ext>
            </a:extLst>
          </p:cNvPr>
          <p:cNvSpPr/>
          <p:nvPr/>
        </p:nvSpPr>
        <p:spPr bwMode="auto">
          <a:xfrm>
            <a:off x="6309183" y="5966115"/>
            <a:ext cx="2925620" cy="914390"/>
          </a:xfrm>
          <a:prstGeom prst="wedgeRectCallout">
            <a:avLst>
              <a:gd name="adj1" fmla="val -59387"/>
              <a:gd name="adj2" fmla="val -92771"/>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 a couple of weeks...</a:t>
            </a:r>
          </a:p>
        </p:txBody>
      </p:sp>
      <p:sp>
        <p:nvSpPr>
          <p:cNvPr id="7" name="Rectangle 6">
            <a:extLst>
              <a:ext uri="{FF2B5EF4-FFF2-40B4-BE49-F238E27FC236}">
                <a16:creationId xmlns:a16="http://schemas.microsoft.com/office/drawing/2014/main" id="{508343B8-FABD-425E-BFA1-BCE8FBED6ABC}"/>
              </a:ext>
            </a:extLst>
          </p:cNvPr>
          <p:cNvSpPr/>
          <p:nvPr/>
        </p:nvSpPr>
        <p:spPr bwMode="auto">
          <a:xfrm>
            <a:off x="274209" y="4984917"/>
            <a:ext cx="2926048" cy="1097268"/>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a:solidFill>
                  <a:schemeClr val="bg1"/>
                </a:solidFill>
                <a:ea typeface="Segoe UI" pitchFamily="34" charset="0"/>
                <a:cs typeface="Segoe UI" pitchFamily="34" charset="0"/>
              </a:rPr>
              <a:t>Program to interface</a:t>
            </a:r>
          </a:p>
        </p:txBody>
      </p:sp>
    </p:spTree>
    <p:extLst>
      <p:ext uri="{BB962C8B-B14F-4D97-AF65-F5344CB8AC3E}">
        <p14:creationId xmlns:p14="http://schemas.microsoft.com/office/powerpoint/2010/main" val="151500957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E62E2-8E43-4D5A-B217-A6A6A64A75D6}"/>
              </a:ext>
            </a:extLst>
          </p:cNvPr>
          <p:cNvSpPr>
            <a:spLocks noGrp="1"/>
          </p:cNvSpPr>
          <p:nvPr>
            <p:ph type="title"/>
          </p:nvPr>
        </p:nvSpPr>
        <p:spPr/>
        <p:txBody>
          <a:bodyPr/>
          <a:lstStyle/>
          <a:p>
            <a:r>
              <a:rPr lang="da-DK" dirty="0"/>
              <a:t>IoC Container</a:t>
            </a:r>
            <a:endParaRPr lang="en-DK" dirty="0"/>
          </a:p>
        </p:txBody>
      </p:sp>
      <p:sp>
        <p:nvSpPr>
          <p:cNvPr id="3" name="Rectangle 2">
            <a:extLst>
              <a:ext uri="{FF2B5EF4-FFF2-40B4-BE49-F238E27FC236}">
                <a16:creationId xmlns:a16="http://schemas.microsoft.com/office/drawing/2014/main" id="{B81DBC5C-6F6A-497A-AFBC-33C3A973156B}"/>
              </a:ext>
            </a:extLst>
          </p:cNvPr>
          <p:cNvSpPr/>
          <p:nvPr/>
        </p:nvSpPr>
        <p:spPr>
          <a:xfrm>
            <a:off x="548525" y="3501946"/>
            <a:ext cx="7955193" cy="2031325"/>
          </a:xfrm>
          <a:prstGeom prst="rect">
            <a:avLst/>
          </a:prstGeom>
        </p:spPr>
        <p:txBody>
          <a:bodyPr wrap="square">
            <a:spAutoFit/>
          </a:bodyPr>
          <a:lstStyle/>
          <a:p>
            <a:r>
              <a:rPr lang="da-DK" dirty="0">
                <a:solidFill>
                  <a:srgbClr val="2B91AF"/>
                </a:solidFill>
                <a:latin typeface="Consolas" panose="020B0609020204030204" pitchFamily="49" charset="0"/>
              </a:rPr>
              <a:t>IServiceCollection</a:t>
            </a:r>
            <a:r>
              <a:rPr lang="da-DK" dirty="0">
                <a:solidFill>
                  <a:srgbClr val="000000"/>
                </a:solidFill>
                <a:latin typeface="Consolas" panose="020B0609020204030204" pitchFamily="49" charset="0"/>
              </a:rPr>
              <a:t> services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ServiceCollection</a:t>
            </a:r>
            <a:r>
              <a:rPr lang="da-DK" dirty="0">
                <a:solidFill>
                  <a:srgbClr val="000000"/>
                </a:solidFill>
                <a:latin typeface="Consolas" panose="020B0609020204030204" pitchFamily="49" charset="0"/>
              </a:rPr>
              <a:t>();</a:t>
            </a:r>
          </a:p>
          <a:p>
            <a:endParaRPr lang="en-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services.AddScoped&lt;</a:t>
            </a:r>
            <a:r>
              <a:rPr lang="da-DK" dirty="0">
                <a:solidFill>
                  <a:srgbClr val="2B91AF"/>
                </a:solidFill>
                <a:latin typeface="Consolas" panose="020B0609020204030204" pitchFamily="49" charset="0"/>
              </a:rPr>
              <a:t>IService</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Service</a:t>
            </a:r>
            <a:r>
              <a:rPr lang="da-DK" dirty="0">
                <a:solidFill>
                  <a:srgbClr val="000000"/>
                </a:solidFill>
                <a:latin typeface="Consolas" panose="020B0609020204030204" pitchFamily="49" charset="0"/>
              </a:rPr>
              <a:t>&gt;();</a:t>
            </a:r>
          </a:p>
          <a:p>
            <a:endParaRPr lang="en-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provider = services.BuildServiceProvider();</a:t>
            </a:r>
          </a:p>
          <a:p>
            <a:endParaRPr lang="en-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service = provider.GetRequiredService&lt;</a:t>
            </a:r>
            <a:r>
              <a:rPr lang="da-DK" dirty="0">
                <a:solidFill>
                  <a:srgbClr val="2B91AF"/>
                </a:solidFill>
                <a:latin typeface="Consolas" panose="020B0609020204030204" pitchFamily="49" charset="0"/>
              </a:rPr>
              <a:t>IService</a:t>
            </a:r>
            <a:r>
              <a:rPr lang="da-DK" dirty="0">
                <a:solidFill>
                  <a:srgbClr val="000000"/>
                </a:solidFill>
                <a:latin typeface="Consolas" panose="020B0609020204030204" pitchFamily="49" charset="0"/>
              </a:rPr>
              <a:t>&gt;();</a:t>
            </a:r>
            <a:endParaRPr lang="en-DK" dirty="0"/>
          </a:p>
        </p:txBody>
      </p:sp>
      <p:sp>
        <p:nvSpPr>
          <p:cNvPr id="4" name="Rectangle 3">
            <a:extLst>
              <a:ext uri="{FF2B5EF4-FFF2-40B4-BE49-F238E27FC236}">
                <a16:creationId xmlns:a16="http://schemas.microsoft.com/office/drawing/2014/main" id="{FCE0943A-0F53-4762-879D-AA58E70DD17B}"/>
              </a:ext>
            </a:extLst>
          </p:cNvPr>
          <p:cNvSpPr/>
          <p:nvPr/>
        </p:nvSpPr>
        <p:spPr>
          <a:xfrm>
            <a:off x="548525" y="1650604"/>
            <a:ext cx="8046633" cy="369332"/>
          </a:xfrm>
          <a:prstGeom prst="rect">
            <a:avLst/>
          </a:prstGeom>
        </p:spPr>
        <p:txBody>
          <a:bodyPr wrap="square">
            <a:spAutoFit/>
          </a:bodyPr>
          <a:lstStyle/>
          <a:p>
            <a:r>
              <a:rPr lang="da-DK" dirty="0">
                <a:solidFill>
                  <a:srgbClr val="000000"/>
                </a:solidFill>
                <a:latin typeface="Consolas" panose="020B0609020204030204" pitchFamily="49" charset="0"/>
              </a:rPr>
              <a:t>PM&gt; Install-Package Microsoft.Extensions.DependencyInjection</a:t>
            </a:r>
            <a:endParaRPr lang="en-DK" dirty="0"/>
          </a:p>
        </p:txBody>
      </p:sp>
    </p:spTree>
    <p:extLst>
      <p:ext uri="{BB962C8B-B14F-4D97-AF65-F5344CB8AC3E}">
        <p14:creationId xmlns:p14="http://schemas.microsoft.com/office/powerpoint/2010/main" val="404223508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74209" y="2125663"/>
            <a:ext cx="8778240" cy="18319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solidFill>
                  <a:schemeClr val="bg1"/>
                </a:solidFill>
              </a:rPr>
              <a:t>Unit </a:t>
            </a:r>
            <a:r>
              <a:rPr lang="da-DK" sz="7200" dirty="0" err="1">
                <a:solidFill>
                  <a:schemeClr val="bg1"/>
                </a:solidFill>
              </a:rPr>
              <a:t>Testing</a:t>
            </a:r>
            <a:endParaRPr lang="da-DK" sz="7200" dirty="0">
              <a:solidFill>
                <a:schemeClr val="bg1"/>
              </a:solidFill>
            </a:endParaRPr>
          </a:p>
        </p:txBody>
      </p:sp>
    </p:spTree>
    <p:extLst>
      <p:ext uri="{BB962C8B-B14F-4D97-AF65-F5344CB8AC3E}">
        <p14:creationId xmlns:p14="http://schemas.microsoft.com/office/powerpoint/2010/main" val="91218717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Unit Testing Best Practices</a:t>
            </a:r>
          </a:p>
        </p:txBody>
      </p:sp>
      <p:sp>
        <p:nvSpPr>
          <p:cNvPr id="4" name="Rectangle 3"/>
          <p:cNvSpPr/>
          <p:nvPr/>
        </p:nvSpPr>
        <p:spPr bwMode="auto">
          <a:xfrm>
            <a:off x="5577671" y="5234603"/>
            <a:ext cx="2834609" cy="1188707"/>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err="1">
                <a:solidFill>
                  <a:schemeClr val="bg1"/>
                </a:solidFill>
              </a:rPr>
              <a:t>Use</a:t>
            </a:r>
            <a:r>
              <a:rPr lang="da-DK" sz="2400" dirty="0">
                <a:solidFill>
                  <a:schemeClr val="bg1"/>
                </a:solidFill>
              </a:rPr>
              <a:t> </a:t>
            </a:r>
            <a:r>
              <a:rPr lang="da-DK" sz="2400" dirty="0" err="1">
                <a:solidFill>
                  <a:schemeClr val="bg1"/>
                </a:solidFill>
              </a:rPr>
              <a:t>either</a:t>
            </a:r>
            <a:r>
              <a:rPr lang="da-DK" sz="2400" dirty="0">
                <a:solidFill>
                  <a:schemeClr val="bg1"/>
                </a:solidFill>
              </a:rPr>
              <a:t> </a:t>
            </a:r>
            <a:r>
              <a:rPr lang="da-DK" sz="2400" dirty="0" err="1">
                <a:solidFill>
                  <a:schemeClr val="bg1"/>
                </a:solidFill>
              </a:rPr>
              <a:t>mocks</a:t>
            </a:r>
            <a:r>
              <a:rPr lang="da-DK" sz="2400" dirty="0">
                <a:solidFill>
                  <a:schemeClr val="bg1"/>
                </a:solidFill>
              </a:rPr>
              <a:t> or stubs</a:t>
            </a:r>
          </a:p>
        </p:txBody>
      </p:sp>
      <p:sp>
        <p:nvSpPr>
          <p:cNvPr id="5" name="Rectangle 4"/>
          <p:cNvSpPr/>
          <p:nvPr/>
        </p:nvSpPr>
        <p:spPr bwMode="auto">
          <a:xfrm>
            <a:off x="731404" y="4159859"/>
            <a:ext cx="3200365" cy="107474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err="1">
                <a:solidFill>
                  <a:schemeClr val="bg1"/>
                </a:solidFill>
              </a:rPr>
              <a:t>Only</a:t>
            </a:r>
            <a:r>
              <a:rPr lang="da-DK" sz="2400" dirty="0">
                <a:solidFill>
                  <a:schemeClr val="bg1"/>
                </a:solidFill>
              </a:rPr>
              <a:t> test the </a:t>
            </a:r>
          </a:p>
          <a:p>
            <a:r>
              <a:rPr lang="da-DK" sz="2400" dirty="0">
                <a:solidFill>
                  <a:schemeClr val="bg1"/>
                </a:solidFill>
              </a:rPr>
              <a:t>”System Under Test”</a:t>
            </a:r>
          </a:p>
        </p:txBody>
      </p:sp>
      <p:sp>
        <p:nvSpPr>
          <p:cNvPr id="6" name="Rectangle 5"/>
          <p:cNvSpPr/>
          <p:nvPr/>
        </p:nvSpPr>
        <p:spPr bwMode="auto">
          <a:xfrm>
            <a:off x="5851988" y="1577043"/>
            <a:ext cx="2834609" cy="1463024"/>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a:solidFill>
                  <a:schemeClr val="bg1"/>
                </a:solidFill>
              </a:rPr>
              <a:t>Single </a:t>
            </a:r>
            <a:r>
              <a:rPr lang="da-DK" sz="2400" dirty="0" err="1">
                <a:solidFill>
                  <a:schemeClr val="bg1"/>
                </a:solidFill>
              </a:rPr>
              <a:t>Responsibility</a:t>
            </a:r>
            <a:r>
              <a:rPr lang="da-DK" sz="2400" dirty="0">
                <a:solidFill>
                  <a:schemeClr val="bg1"/>
                </a:solidFill>
              </a:rPr>
              <a:t> </a:t>
            </a:r>
            <a:r>
              <a:rPr lang="da-DK" sz="2400" dirty="0" err="1">
                <a:solidFill>
                  <a:schemeClr val="bg1"/>
                </a:solidFill>
              </a:rPr>
              <a:t>Principle</a:t>
            </a:r>
            <a:endParaRPr lang="da-DK" sz="2400" dirty="0">
              <a:solidFill>
                <a:schemeClr val="bg1"/>
              </a:solidFill>
            </a:endParaRPr>
          </a:p>
        </p:txBody>
      </p:sp>
      <p:sp>
        <p:nvSpPr>
          <p:cNvPr id="9" name="Rectangle 8"/>
          <p:cNvSpPr/>
          <p:nvPr/>
        </p:nvSpPr>
        <p:spPr bwMode="auto">
          <a:xfrm>
            <a:off x="1280039" y="1668483"/>
            <a:ext cx="3108926" cy="1463024"/>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a:solidFill>
                  <a:schemeClr val="bg1"/>
                </a:solidFill>
              </a:rPr>
              <a:t>Never test against a live database, file, or web service</a:t>
            </a:r>
            <a:endParaRPr lang="da-DK" sz="2400" dirty="0">
              <a:solidFill>
                <a:schemeClr val="bg1"/>
              </a:solidFill>
            </a:endParaRPr>
          </a:p>
        </p:txBody>
      </p:sp>
      <p:sp>
        <p:nvSpPr>
          <p:cNvPr id="7" name="Rectangle 6">
            <a:extLst>
              <a:ext uri="{FF2B5EF4-FFF2-40B4-BE49-F238E27FC236}">
                <a16:creationId xmlns:a16="http://schemas.microsoft.com/office/drawing/2014/main" id="{971E23FE-EF5D-4803-B5C8-E80B127C33A9}"/>
              </a:ext>
            </a:extLst>
          </p:cNvPr>
          <p:cNvSpPr/>
          <p:nvPr/>
        </p:nvSpPr>
        <p:spPr bwMode="auto">
          <a:xfrm>
            <a:off x="5211915" y="3771579"/>
            <a:ext cx="2172811" cy="731512"/>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a:solidFill>
                  <a:schemeClr val="bg1"/>
                </a:solidFill>
              </a:rPr>
              <a:t>Atomic tests</a:t>
            </a:r>
          </a:p>
        </p:txBody>
      </p:sp>
    </p:spTree>
    <p:extLst>
      <p:ext uri="{BB962C8B-B14F-4D97-AF65-F5344CB8AC3E}">
        <p14:creationId xmlns:p14="http://schemas.microsoft.com/office/powerpoint/2010/main" val="39453501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Stub </a:t>
            </a:r>
            <a:r>
              <a:rPr lang="da-DK" dirty="0" err="1"/>
              <a:t>testing</a:t>
            </a:r>
            <a:endParaRPr lang="da-DK" dirty="0"/>
          </a:p>
        </p:txBody>
      </p:sp>
      <p:sp>
        <p:nvSpPr>
          <p:cNvPr id="4" name="Rectangle 3"/>
          <p:cNvSpPr/>
          <p:nvPr/>
        </p:nvSpPr>
        <p:spPr>
          <a:xfrm>
            <a:off x="1543038" y="2308555"/>
            <a:ext cx="6240486" cy="203132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FooServiceFalseStub</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Update(</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false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6" name="Speech Bubble: Rectangle 5"/>
          <p:cNvSpPr/>
          <p:nvPr/>
        </p:nvSpPr>
        <p:spPr bwMode="auto">
          <a:xfrm>
            <a:off x="5760549" y="1028409"/>
            <a:ext cx="2285975" cy="640074"/>
          </a:xfrm>
          <a:prstGeom prst="wedgeRectCallout">
            <a:avLst>
              <a:gd name="adj1" fmla="val -98262"/>
              <a:gd name="adj2" fmla="val 140817"/>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Test stub</a:t>
            </a:r>
          </a:p>
        </p:txBody>
      </p:sp>
    </p:spTree>
    <p:extLst>
      <p:ext uri="{BB962C8B-B14F-4D97-AF65-F5344CB8AC3E}">
        <p14:creationId xmlns:p14="http://schemas.microsoft.com/office/powerpoint/2010/main" val="301919845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Stub </a:t>
            </a:r>
            <a:r>
              <a:rPr lang="da-DK" dirty="0" err="1"/>
              <a:t>testing</a:t>
            </a:r>
            <a:r>
              <a:rPr lang="da-DK" dirty="0"/>
              <a:t> II</a:t>
            </a:r>
          </a:p>
        </p:txBody>
      </p:sp>
      <p:sp>
        <p:nvSpPr>
          <p:cNvPr id="5" name="Rectangle 4"/>
          <p:cNvSpPr/>
          <p:nvPr/>
        </p:nvSpPr>
        <p:spPr>
          <a:xfrm>
            <a:off x="227910" y="1759921"/>
            <a:ext cx="8870742" cy="4247317"/>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DoWork_when_IFooService_Update_false_returns_false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FooServiceFalseStub</a:t>
            </a:r>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(service))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.False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750575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88CD1B-76C9-45D3-B9DB-DC60CBAD50CE}"/>
              </a:ext>
            </a:extLst>
          </p:cNvPr>
          <p:cNvSpPr>
            <a:spLocks noGrp="1"/>
          </p:cNvSpPr>
          <p:nvPr>
            <p:ph type="title" idx="4294967295"/>
          </p:nvPr>
        </p:nvSpPr>
        <p:spPr>
          <a:xfrm>
            <a:off x="273844" y="295275"/>
            <a:ext cx="8778875" cy="917575"/>
          </a:xfrm>
        </p:spPr>
        <p:txBody>
          <a:bodyPr/>
          <a:lstStyle/>
          <a:p>
            <a:r>
              <a:rPr lang="en-US" dirty="0"/>
              <a:t>Agenda</a:t>
            </a:r>
          </a:p>
        </p:txBody>
      </p:sp>
      <p:sp>
        <p:nvSpPr>
          <p:cNvPr id="4" name="Text Placeholder 3">
            <a:extLst>
              <a:ext uri="{FF2B5EF4-FFF2-40B4-BE49-F238E27FC236}">
                <a16:creationId xmlns:a16="http://schemas.microsoft.com/office/drawing/2014/main" id="{24CE7346-9E6E-4DCE-9E25-1CB1AC848788}"/>
              </a:ext>
            </a:extLst>
          </p:cNvPr>
          <p:cNvSpPr>
            <a:spLocks noGrp="1"/>
          </p:cNvSpPr>
          <p:nvPr>
            <p:ph type="body" sz="quarter" idx="4294967295"/>
          </p:nvPr>
        </p:nvSpPr>
        <p:spPr>
          <a:xfrm>
            <a:off x="274637" y="1220788"/>
            <a:ext cx="8777288" cy="1903412"/>
          </a:xfrm>
        </p:spPr>
        <p:txBody>
          <a:bodyPr/>
          <a:lstStyle/>
          <a:p>
            <a:pPr marL="0" indent="0">
              <a:buNone/>
            </a:pPr>
            <a:r>
              <a:rPr lang="en-US" dirty="0"/>
              <a:t>Testing …</a:t>
            </a:r>
          </a:p>
          <a:p>
            <a:pPr marL="0" indent="0">
              <a:buNone/>
            </a:pPr>
            <a:r>
              <a:rPr lang="en-US" dirty="0"/>
              <a:t>Dependency Injection</a:t>
            </a:r>
          </a:p>
          <a:p>
            <a:pPr marL="0" indent="0">
              <a:buNone/>
            </a:pPr>
            <a:r>
              <a:rPr lang="en-US" dirty="0"/>
              <a:t>Testing Entity Framework</a:t>
            </a:r>
          </a:p>
        </p:txBody>
      </p:sp>
    </p:spTree>
    <p:extLst>
      <p:ext uri="{BB962C8B-B14F-4D97-AF65-F5344CB8AC3E}">
        <p14:creationId xmlns:p14="http://schemas.microsoft.com/office/powerpoint/2010/main" val="298832684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Mock</a:t>
            </a:r>
            <a:r>
              <a:rPr lang="da-DK" dirty="0"/>
              <a:t> </a:t>
            </a:r>
            <a:r>
              <a:rPr lang="da-DK" dirty="0" err="1"/>
              <a:t>testing</a:t>
            </a:r>
            <a:endParaRPr lang="da-DK" dirty="0"/>
          </a:p>
        </p:txBody>
      </p:sp>
      <p:sp>
        <p:nvSpPr>
          <p:cNvPr id="4" name="Rectangle 3"/>
          <p:cNvSpPr/>
          <p:nvPr/>
        </p:nvSpPr>
        <p:spPr>
          <a:xfrm>
            <a:off x="261011" y="1759921"/>
            <a:ext cx="8804541"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DoWork_when_IFooService_Update_false_returns_false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err="1">
                <a:solidFill>
                  <a:srgbClr val="000000"/>
                </a:solidFill>
                <a:latin typeface="Consolas" panose="020B0609020204030204" pitchFamily="49" charset="0"/>
              </a:rPr>
              <a:t>mock.Object</a:t>
            </a:r>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(service))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.False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
        <p:nvSpPr>
          <p:cNvPr id="5" name="Speech Bubble: Rectangle 4"/>
          <p:cNvSpPr/>
          <p:nvPr/>
        </p:nvSpPr>
        <p:spPr bwMode="auto">
          <a:xfrm>
            <a:off x="6309184" y="1119847"/>
            <a:ext cx="2742742" cy="640074"/>
          </a:xfrm>
          <a:prstGeom prst="wedgeRectCallout">
            <a:avLst>
              <a:gd name="adj1" fmla="val -69162"/>
              <a:gd name="adj2" fmla="val 309186"/>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Mock</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using</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Moq</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4451469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Mock</a:t>
            </a:r>
            <a:r>
              <a:rPr lang="da-DK" dirty="0"/>
              <a:t> </a:t>
            </a:r>
            <a:r>
              <a:rPr lang="da-DK" dirty="0" err="1"/>
              <a:t>testing</a:t>
            </a:r>
            <a:r>
              <a:rPr lang="da-DK" dirty="0"/>
              <a:t> II</a:t>
            </a:r>
          </a:p>
        </p:txBody>
      </p:sp>
      <p:sp>
        <p:nvSpPr>
          <p:cNvPr id="4" name="Rectangle 3"/>
          <p:cNvSpPr/>
          <p:nvPr/>
        </p:nvSpPr>
        <p:spPr>
          <a:xfrm>
            <a:off x="228651" y="1577043"/>
            <a:ext cx="8869261"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DoWork_when_IFooService_Update_true_returns_true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mock.Setup</a:t>
            </a:r>
            <a:r>
              <a:rPr lang="en-US" dirty="0">
                <a:solidFill>
                  <a:srgbClr val="000000"/>
                </a:solidFill>
                <a:latin typeface="Consolas" panose="020B0609020204030204" pitchFamily="49" charset="0"/>
              </a:rPr>
              <a:t>(m =&gt; </a:t>
            </a:r>
            <a:r>
              <a:rPr lang="en-US" dirty="0" err="1">
                <a:solidFill>
                  <a:srgbClr val="000000"/>
                </a:solidFill>
                <a:latin typeface="Consolas" panose="020B0609020204030204" pitchFamily="49" charset="0"/>
              </a:rPr>
              <a:t>m.Update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It</a:t>
            </a:r>
            <a:r>
              <a:rPr lang="en-US" dirty="0" err="1">
                <a:solidFill>
                  <a:srgbClr val="000000"/>
                </a:solidFill>
                <a:latin typeface="Consolas" panose="020B0609020204030204" pitchFamily="49" charset="0"/>
              </a:rPr>
              <a:t>.IsAny</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&gt;())).Returns(</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mock.Object</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.True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5" name="Speech Bubble: Rectangle 4"/>
          <p:cNvSpPr/>
          <p:nvPr/>
        </p:nvSpPr>
        <p:spPr bwMode="auto">
          <a:xfrm>
            <a:off x="5669110" y="463935"/>
            <a:ext cx="3291376" cy="640074"/>
          </a:xfrm>
          <a:prstGeom prst="wedgeRectCallout">
            <a:avLst>
              <a:gd name="adj1" fmla="val -46540"/>
              <a:gd name="adj2" fmla="val 38877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Configure</a:t>
            </a:r>
            <a:r>
              <a:rPr lang="da-DK" sz="2400" dirty="0">
                <a:gradFill>
                  <a:gsLst>
                    <a:gs pos="0">
                      <a:srgbClr val="FFFFFF"/>
                    </a:gs>
                    <a:gs pos="100000">
                      <a:srgbClr val="FFFFFF"/>
                    </a:gs>
                  </a:gsLst>
                  <a:lin ang="5400000" scaled="0"/>
                </a:gradFill>
                <a:ea typeface="Segoe UI" pitchFamily="34" charset="0"/>
                <a:cs typeface="Segoe UI" pitchFamily="34" charset="0"/>
              </a:rPr>
              <a:t> the </a:t>
            </a:r>
            <a:r>
              <a:rPr lang="da-DK" sz="2400" dirty="0" err="1">
                <a:gradFill>
                  <a:gsLst>
                    <a:gs pos="0">
                      <a:srgbClr val="FFFFFF"/>
                    </a:gs>
                    <a:gs pos="100000">
                      <a:srgbClr val="FFFFFF"/>
                    </a:gs>
                  </a:gsLst>
                  <a:lin ang="5400000" scaled="0"/>
                </a:gradFill>
                <a:ea typeface="Segoe UI" pitchFamily="34" charset="0"/>
                <a:cs typeface="Segoe UI" pitchFamily="34" charset="0"/>
              </a:rPr>
              <a:t>mock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343695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a:t>Demo</a:t>
            </a:r>
          </a:p>
        </p:txBody>
      </p:sp>
    </p:spTree>
    <p:extLst>
      <p:ext uri="{BB962C8B-B14F-4D97-AF65-F5344CB8AC3E}">
        <p14:creationId xmlns:p14="http://schemas.microsoft.com/office/powerpoint/2010/main" val="309920412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Testing</a:t>
            </a:r>
            <a:r>
              <a:rPr lang="da-DK" dirty="0"/>
              <a:t> </a:t>
            </a:r>
            <a:br>
              <a:rPr lang="da-DK" dirty="0"/>
            </a:br>
            <a:r>
              <a:rPr lang="da-DK" dirty="0" err="1"/>
              <a:t>Entity</a:t>
            </a:r>
            <a:r>
              <a:rPr lang="da-DK" dirty="0"/>
              <a:t> Framework</a:t>
            </a:r>
          </a:p>
        </p:txBody>
      </p:sp>
    </p:spTree>
    <p:extLst>
      <p:ext uri="{BB962C8B-B14F-4D97-AF65-F5344CB8AC3E}">
        <p14:creationId xmlns:p14="http://schemas.microsoft.com/office/powerpoint/2010/main" val="338763041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6C630B-9511-404C-83EA-905DB27CC51C}"/>
              </a:ext>
            </a:extLst>
          </p:cNvPr>
          <p:cNvSpPr/>
          <p:nvPr/>
        </p:nvSpPr>
        <p:spPr>
          <a:xfrm>
            <a:off x="365648" y="2272796"/>
            <a:ext cx="8778144" cy="4247317"/>
          </a:xfrm>
          <a:prstGeom prst="rect">
            <a:avLst/>
          </a:prstGeom>
        </p:spPr>
        <p:txBody>
          <a:bodyPr wrap="square">
            <a:spAutoFit/>
          </a:bodyPr>
          <a:lstStyle/>
          <a:p>
            <a:r>
              <a:rPr lang="en-US" dirty="0">
                <a:solidFill>
                  <a:srgbClr val="008000"/>
                </a:solidFill>
                <a:latin typeface="Consolas" panose="020B0609020204030204" pitchFamily="49" charset="0"/>
              </a:rPr>
              <a:t>// In Memory Database:</a:t>
            </a:r>
            <a:endParaRPr lang="en-US" dirty="0"/>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builder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DbContextOptionsBuilder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MyContext</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UseInMemoryDatabase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databaseName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nameof</a:t>
            </a:r>
            <a:r>
              <a:rPr lang="en-US" dirty="0">
                <a:solidFill>
                  <a:srgbClr val="000000"/>
                </a:solidFill>
                <a:latin typeface="Consolas" panose="020B0609020204030204" pitchFamily="49" charset="0"/>
              </a:rPr>
              <a:t>(&lt;name&gt;));</a:t>
            </a:r>
          </a:p>
          <a:p>
            <a:endParaRPr lang="da-DK" dirty="0">
              <a:solidFill>
                <a:srgbClr val="000000"/>
              </a:solidFill>
              <a:latin typeface="Consolas" panose="020B0609020204030204" pitchFamily="49" charset="0"/>
            </a:endParaRPr>
          </a:p>
          <a:p>
            <a:endParaRPr lang="da-DK" dirty="0">
              <a:solidFill>
                <a:srgbClr val="000000"/>
              </a:solidFill>
              <a:latin typeface="Consolas" panose="020B0609020204030204" pitchFamily="49" charset="0"/>
            </a:endParaRPr>
          </a:p>
          <a:p>
            <a:endParaRPr lang="da-DK"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SQLite: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connection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SqliteConnection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DataSource</a:t>
            </a:r>
            <a:r>
              <a:rPr lang="en-US" dirty="0">
                <a:solidFill>
                  <a:srgbClr val="A31515"/>
                </a:solidFill>
                <a:latin typeface="Consolas" panose="020B0609020204030204" pitchFamily="49" charset="0"/>
              </a:rPr>
              <a:t>=:memory:"</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connection.Open</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builder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DbContextOptionsBuilder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MyContext</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UseSqlite</a:t>
            </a:r>
            <a:r>
              <a:rPr lang="en-US" dirty="0">
                <a:solidFill>
                  <a:srgbClr val="000000"/>
                </a:solidFill>
                <a:latin typeface="Consolas" panose="020B0609020204030204" pitchFamily="49" charset="0"/>
              </a:rPr>
              <a:t>(connection);</a:t>
            </a:r>
          </a:p>
          <a:p>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context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FuturamaContext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builder.Options</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context.Database.EnsureCreated</a:t>
            </a:r>
            <a:r>
              <a:rPr lang="en-US" dirty="0">
                <a:solidFill>
                  <a:srgbClr val="000000"/>
                </a:solidFill>
                <a:latin typeface="Consolas" panose="020B0609020204030204" pitchFamily="49" charset="0"/>
              </a:rPr>
              <a:t>();</a:t>
            </a:r>
            <a:endParaRPr lang="en-US" dirty="0"/>
          </a:p>
        </p:txBody>
      </p:sp>
      <p:sp>
        <p:nvSpPr>
          <p:cNvPr id="5" name="Title 1">
            <a:extLst>
              <a:ext uri="{FF2B5EF4-FFF2-40B4-BE49-F238E27FC236}">
                <a16:creationId xmlns:a16="http://schemas.microsoft.com/office/drawing/2014/main" id="{E6DBCF4B-E1F6-4B8E-8370-48173BCC7950}"/>
              </a:ext>
            </a:extLst>
          </p:cNvPr>
          <p:cNvSpPr>
            <a:spLocks noGrp="1"/>
          </p:cNvSpPr>
          <p:nvPr>
            <p:ph type="title"/>
          </p:nvPr>
        </p:nvSpPr>
        <p:spPr>
          <a:xfrm>
            <a:off x="273050" y="295275"/>
            <a:ext cx="8778875" cy="917575"/>
          </a:xfrm>
        </p:spPr>
        <p:txBody>
          <a:bodyPr/>
          <a:lstStyle/>
          <a:p>
            <a:r>
              <a:rPr lang="da-DK" dirty="0">
                <a:solidFill>
                  <a:schemeClr val="bg1"/>
                </a:solidFill>
              </a:rPr>
              <a:t>In Memory Database</a:t>
            </a:r>
          </a:p>
        </p:txBody>
      </p:sp>
      <p:sp>
        <p:nvSpPr>
          <p:cNvPr id="3" name="Rectangle 2">
            <a:extLst>
              <a:ext uri="{FF2B5EF4-FFF2-40B4-BE49-F238E27FC236}">
                <a16:creationId xmlns:a16="http://schemas.microsoft.com/office/drawing/2014/main" id="{73A13FC7-C9B9-4ACF-8DA1-C65CD06DB875}"/>
              </a:ext>
            </a:extLst>
          </p:cNvPr>
          <p:cNvSpPr/>
          <p:nvPr/>
        </p:nvSpPr>
        <p:spPr>
          <a:xfrm>
            <a:off x="365648" y="1926593"/>
            <a:ext cx="8412388" cy="369332"/>
          </a:xfrm>
          <a:prstGeom prst="rect">
            <a:avLst/>
          </a:prstGeom>
        </p:spPr>
        <p:txBody>
          <a:bodyPr wrap="square">
            <a:spAutoFit/>
          </a:bodyPr>
          <a:lstStyle/>
          <a:p>
            <a:r>
              <a:rPr lang="da-DK" b="1" dirty="0">
                <a:solidFill>
                  <a:srgbClr val="000000"/>
                </a:solidFill>
                <a:latin typeface="Consolas" panose="020B0609020204030204" pitchFamily="49" charset="0"/>
              </a:rPr>
              <a:t>dotnet add package Microsoft.EntityFrameworkCore.InMemory</a:t>
            </a:r>
            <a:endParaRPr lang="en-DK" b="1" dirty="0"/>
          </a:p>
        </p:txBody>
      </p:sp>
      <p:sp>
        <p:nvSpPr>
          <p:cNvPr id="6" name="Rectangle 5">
            <a:extLst>
              <a:ext uri="{FF2B5EF4-FFF2-40B4-BE49-F238E27FC236}">
                <a16:creationId xmlns:a16="http://schemas.microsoft.com/office/drawing/2014/main" id="{74EBD5D9-E579-46BE-85E0-0FB529D9ECCF}"/>
              </a:ext>
            </a:extLst>
          </p:cNvPr>
          <p:cNvSpPr/>
          <p:nvPr/>
        </p:nvSpPr>
        <p:spPr>
          <a:xfrm>
            <a:off x="365648" y="3585125"/>
            <a:ext cx="8412388" cy="369332"/>
          </a:xfrm>
          <a:prstGeom prst="rect">
            <a:avLst/>
          </a:prstGeom>
        </p:spPr>
        <p:txBody>
          <a:bodyPr wrap="square">
            <a:spAutoFit/>
          </a:bodyPr>
          <a:lstStyle/>
          <a:p>
            <a:r>
              <a:rPr lang="da-DK" b="1" dirty="0">
                <a:solidFill>
                  <a:srgbClr val="000000"/>
                </a:solidFill>
                <a:latin typeface="Consolas" panose="020B0609020204030204" pitchFamily="49" charset="0"/>
              </a:rPr>
              <a:t>dotnet add package Microsoft.EntityFrameworkCore.SqlLite</a:t>
            </a:r>
            <a:endParaRPr lang="en-DK" b="1" dirty="0"/>
          </a:p>
        </p:txBody>
      </p:sp>
    </p:spTree>
    <p:extLst>
      <p:ext uri="{BB962C8B-B14F-4D97-AF65-F5344CB8AC3E}">
        <p14:creationId xmlns:p14="http://schemas.microsoft.com/office/powerpoint/2010/main" val="199763109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Best practices</a:t>
            </a:r>
          </a:p>
        </p:txBody>
      </p:sp>
      <p:sp>
        <p:nvSpPr>
          <p:cNvPr id="8" name="Rectangle 7"/>
          <p:cNvSpPr/>
          <p:nvPr/>
        </p:nvSpPr>
        <p:spPr bwMode="auto">
          <a:xfrm>
            <a:off x="1737233" y="1851360"/>
            <a:ext cx="3593167" cy="155446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Wrap</a:t>
            </a:r>
            <a:r>
              <a:rPr lang="da-DK" sz="2800" dirty="0">
                <a:gradFill>
                  <a:gsLst>
                    <a:gs pos="0">
                      <a:srgbClr val="FFFFFF"/>
                    </a:gs>
                    <a:gs pos="100000">
                      <a:srgbClr val="FFFFFF"/>
                    </a:gs>
                  </a:gsLst>
                  <a:lin ang="5400000" scaled="0"/>
                </a:gradFill>
                <a:ea typeface="Segoe UI" pitchFamily="34" charset="0"/>
                <a:cs typeface="Segoe UI" pitchFamily="34" charset="0"/>
              </a:rPr>
              <a:t> in </a:t>
            </a:r>
            <a:r>
              <a:rPr lang="da-DK" sz="2800" dirty="0" err="1">
                <a:gradFill>
                  <a:gsLst>
                    <a:gs pos="0">
                      <a:srgbClr val="FFFFFF"/>
                    </a:gs>
                    <a:gs pos="100000">
                      <a:srgbClr val="FFFFFF"/>
                    </a:gs>
                  </a:gsLst>
                  <a:lin ang="5400000" scaled="0"/>
                </a:gradFill>
                <a:ea typeface="Segoe UI" pitchFamily="34" charset="0"/>
                <a:cs typeface="Segoe UI" pitchFamily="34" charset="0"/>
              </a:rPr>
              <a:t>logical</a:t>
            </a:r>
            <a:r>
              <a:rPr lang="da-DK" sz="2800" dirty="0">
                <a:gradFill>
                  <a:gsLst>
                    <a:gs pos="0">
                      <a:srgbClr val="FFFFFF"/>
                    </a:gs>
                    <a:gs pos="100000">
                      <a:srgbClr val="FFFFFF"/>
                    </a:gs>
                  </a:gsLst>
                  <a:lin ang="5400000" scaled="0"/>
                </a:gradFill>
                <a:ea typeface="Segoe UI" pitchFamily="34" charset="0"/>
                <a:cs typeface="Segoe UI" pitchFamily="34" charset="0"/>
              </a:rPr>
              <a:t> units/service </a:t>
            </a:r>
            <a:r>
              <a:rPr lang="da-DK" sz="2800" dirty="0" err="1">
                <a:gradFill>
                  <a:gsLst>
                    <a:gs pos="0">
                      <a:srgbClr val="FFFFFF"/>
                    </a:gs>
                    <a:gs pos="100000">
                      <a:srgbClr val="FFFFFF"/>
                    </a:gs>
                  </a:gsLst>
                  <a:lin ang="5400000" scaled="0"/>
                </a:gradFill>
                <a:ea typeface="Segoe UI" pitchFamily="34" charset="0"/>
                <a:cs typeface="Segoe UI" pitchFamily="34" charset="0"/>
              </a:rPr>
              <a:t>classes</a:t>
            </a:r>
            <a:r>
              <a:rPr lang="da-DK" sz="2800" dirty="0">
                <a:gradFill>
                  <a:gsLst>
                    <a:gs pos="0">
                      <a:srgbClr val="FFFFFF"/>
                    </a:gs>
                    <a:gs pos="100000">
                      <a:srgbClr val="FFFFFF"/>
                    </a:gs>
                  </a:gsLst>
                  <a:lin ang="5400000" scaled="0"/>
                </a:gradFill>
                <a:ea typeface="Segoe UI" pitchFamily="34" charset="0"/>
                <a:cs typeface="Segoe UI" pitchFamily="34" charset="0"/>
              </a:rPr>
              <a:t>/</a:t>
            </a:r>
            <a:r>
              <a:rPr lang="da-DK" sz="2800" dirty="0" err="1">
                <a:gradFill>
                  <a:gsLst>
                    <a:gs pos="0">
                      <a:srgbClr val="FFFFFF"/>
                    </a:gs>
                    <a:gs pos="100000">
                      <a:srgbClr val="FFFFFF"/>
                    </a:gs>
                  </a:gsLst>
                  <a:lin ang="5400000" scaled="0"/>
                </a:gradFill>
                <a:ea typeface="Segoe UI" pitchFamily="34" charset="0"/>
                <a:cs typeface="Segoe UI" pitchFamily="34" charset="0"/>
              </a:rPr>
              <a:t>repositories</a:t>
            </a:r>
            <a:endParaRPr lang="da-DK" sz="28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5486232" y="3954457"/>
            <a:ext cx="2651731" cy="1097268"/>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a:solidFill>
                  <a:schemeClr val="tx1"/>
                </a:solidFill>
                <a:ea typeface="Segoe UI" pitchFamily="34" charset="0"/>
                <a:cs typeface="Segoe UI" pitchFamily="34" charset="0"/>
              </a:rPr>
              <a:t>Don’t test built-in code…</a:t>
            </a:r>
          </a:p>
        </p:txBody>
      </p:sp>
      <p:sp>
        <p:nvSpPr>
          <p:cNvPr id="12" name="Rectangle 11"/>
          <p:cNvSpPr/>
          <p:nvPr/>
        </p:nvSpPr>
        <p:spPr bwMode="auto">
          <a:xfrm>
            <a:off x="1462916" y="4868847"/>
            <a:ext cx="2926048" cy="109726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a:solidFill>
                  <a:schemeClr val="bg1"/>
                </a:solidFill>
                <a:ea typeface="Segoe UI" pitchFamily="34" charset="0"/>
                <a:cs typeface="Segoe UI" pitchFamily="34" charset="0"/>
              </a:rPr>
              <a:t>Program to interface</a:t>
            </a:r>
          </a:p>
        </p:txBody>
      </p:sp>
    </p:spTree>
    <p:extLst>
      <p:ext uri="{BB962C8B-B14F-4D97-AF65-F5344CB8AC3E}">
        <p14:creationId xmlns:p14="http://schemas.microsoft.com/office/powerpoint/2010/main" val="22670857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Demo</a:t>
            </a:r>
          </a:p>
        </p:txBody>
      </p:sp>
    </p:spTree>
    <p:extLst>
      <p:ext uri="{BB962C8B-B14F-4D97-AF65-F5344CB8AC3E}">
        <p14:creationId xmlns:p14="http://schemas.microsoft.com/office/powerpoint/2010/main" val="2172159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E786275-C357-434E-80C7-218C39FAE876}"/>
              </a:ext>
            </a:extLst>
          </p:cNvPr>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Testing …</a:t>
            </a:r>
          </a:p>
        </p:txBody>
      </p:sp>
      <p:sp>
        <p:nvSpPr>
          <p:cNvPr id="3" name="Text Placeholder 3">
            <a:extLst>
              <a:ext uri="{FF2B5EF4-FFF2-40B4-BE49-F238E27FC236}">
                <a16:creationId xmlns:a16="http://schemas.microsoft.com/office/drawing/2014/main" id="{6FD3B78E-D53A-4E35-87F3-1CF4CDEA4178}"/>
              </a:ext>
            </a:extLst>
          </p:cNvPr>
          <p:cNvSpPr txBox="1">
            <a:spLocks/>
          </p:cNvSpPr>
          <p:nvPr/>
        </p:nvSpPr>
        <p:spPr>
          <a:xfrm>
            <a:off x="274637" y="1220788"/>
            <a:ext cx="8777288" cy="190205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42950" indent="-742950">
              <a:buFont typeface="Arial" pitchFamily="34" charset="0"/>
              <a:buAutoNum type="alphaLcPeriod"/>
            </a:pPr>
            <a:r>
              <a:rPr lang="en-US" dirty="0"/>
              <a:t>Testing live databases is hard</a:t>
            </a:r>
          </a:p>
          <a:p>
            <a:pPr marL="742950" indent="-742950">
              <a:buFont typeface="Arial" pitchFamily="34" charset="0"/>
              <a:buAutoNum type="alphaLcPeriod"/>
            </a:pPr>
            <a:r>
              <a:rPr lang="en-US" dirty="0"/>
              <a:t>Testing live full systems is hard</a:t>
            </a:r>
          </a:p>
          <a:p>
            <a:pPr marL="742950" indent="-742950">
              <a:buFont typeface="Arial" pitchFamily="34" charset="0"/>
              <a:buAutoNum type="alphaLcPeriod"/>
            </a:pPr>
            <a:r>
              <a:rPr lang="en-US" dirty="0"/>
              <a:t>By transitivity: Testing … is hard…</a:t>
            </a:r>
          </a:p>
        </p:txBody>
      </p:sp>
      <p:sp>
        <p:nvSpPr>
          <p:cNvPr id="4" name="Rectangle 3">
            <a:extLst>
              <a:ext uri="{FF2B5EF4-FFF2-40B4-BE49-F238E27FC236}">
                <a16:creationId xmlns:a16="http://schemas.microsoft.com/office/drawing/2014/main" id="{03F24B2C-E6C3-447F-8D4F-6052629E0D33}"/>
              </a:ext>
            </a:extLst>
          </p:cNvPr>
          <p:cNvSpPr/>
          <p:nvPr/>
        </p:nvSpPr>
        <p:spPr bwMode="auto">
          <a:xfrm rot="1468987">
            <a:off x="6203554" y="810536"/>
            <a:ext cx="2743169" cy="100582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ea typeface="Segoe UI" pitchFamily="34" charset="0"/>
                <a:cs typeface="Segoe UI" pitchFamily="34" charset="0"/>
              </a:rPr>
              <a:t>Timing</a:t>
            </a:r>
          </a:p>
        </p:txBody>
      </p:sp>
    </p:spTree>
    <p:extLst>
      <p:ext uri="{BB962C8B-B14F-4D97-AF65-F5344CB8AC3E}">
        <p14:creationId xmlns:p14="http://schemas.microsoft.com/office/powerpoint/2010/main" val="27262560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 y="0"/>
            <a:ext cx="9326033" cy="6994525"/>
          </a:xfrm>
          <a:prstGeom prst="rect">
            <a:avLst/>
          </a:prstGeom>
        </p:spPr>
      </p:pic>
      <p:sp>
        <p:nvSpPr>
          <p:cNvPr id="5" name="Rectangle 4"/>
          <p:cNvSpPr/>
          <p:nvPr/>
        </p:nvSpPr>
        <p:spPr>
          <a:xfrm>
            <a:off x="6474" y="6697627"/>
            <a:ext cx="9143900" cy="276999"/>
          </a:xfrm>
          <a:prstGeom prst="rect">
            <a:avLst/>
          </a:prstGeom>
        </p:spPr>
        <p:txBody>
          <a:bodyPr wrap="square">
            <a:spAutoFit/>
          </a:bodyPr>
          <a:lstStyle/>
          <a:p>
            <a:r>
              <a:rPr lang="da-DK" sz="1200" dirty="0">
                <a:hlinkClick r:id="rId3"/>
              </a:rPr>
              <a:t>http://dwiardiirawan.com/index.php/2016/05/18/what-is-dependency-injection-and-what-are-the-advantage/</a:t>
            </a:r>
            <a:r>
              <a:rPr lang="da-DK" sz="1200" dirty="0"/>
              <a:t> </a:t>
            </a:r>
          </a:p>
        </p:txBody>
      </p:sp>
    </p:spTree>
    <p:extLst>
      <p:ext uri="{BB962C8B-B14F-4D97-AF65-F5344CB8AC3E}">
        <p14:creationId xmlns:p14="http://schemas.microsoft.com/office/powerpoint/2010/main" val="37093669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solidFill>
                  <a:schemeClr val="bg1"/>
                </a:solidFill>
              </a:rPr>
              <a:t>Dependency</a:t>
            </a:r>
            <a:r>
              <a:rPr lang="da-DK" dirty="0">
                <a:solidFill>
                  <a:schemeClr val="bg1"/>
                </a:solidFill>
              </a:rPr>
              <a:t> </a:t>
            </a:r>
            <a:r>
              <a:rPr lang="da-DK" dirty="0" err="1">
                <a:solidFill>
                  <a:schemeClr val="bg1"/>
                </a:solidFill>
              </a:rPr>
              <a:t>Injection</a:t>
            </a:r>
            <a:r>
              <a:rPr lang="da-DK" dirty="0">
                <a:solidFill>
                  <a:schemeClr val="bg1"/>
                </a:solidFill>
              </a:rPr>
              <a:t> (DI)</a:t>
            </a:r>
          </a:p>
        </p:txBody>
      </p:sp>
      <p:sp>
        <p:nvSpPr>
          <p:cNvPr id="5" name="Text Placeholder 4"/>
          <p:cNvSpPr>
            <a:spLocks noGrp="1"/>
          </p:cNvSpPr>
          <p:nvPr>
            <p:ph type="body" sz="quarter" idx="10"/>
          </p:nvPr>
        </p:nvSpPr>
        <p:spPr>
          <a:xfrm>
            <a:off x="274209" y="1212850"/>
            <a:ext cx="8778240" cy="1181862"/>
          </a:xfrm>
        </p:spPr>
        <p:txBody>
          <a:bodyPr/>
          <a:lstStyle/>
          <a:p>
            <a:r>
              <a:rPr lang="da-DK" dirty="0">
                <a:solidFill>
                  <a:schemeClr val="bg1"/>
                </a:solidFill>
              </a:rPr>
              <a:t>Software design pattern </a:t>
            </a:r>
            <a:r>
              <a:rPr lang="da-DK" dirty="0" err="1">
                <a:solidFill>
                  <a:schemeClr val="bg1"/>
                </a:solidFill>
              </a:rPr>
              <a:t>which</a:t>
            </a:r>
            <a:r>
              <a:rPr lang="da-DK" dirty="0">
                <a:solidFill>
                  <a:schemeClr val="bg1"/>
                </a:solidFill>
              </a:rPr>
              <a:t> </a:t>
            </a:r>
            <a:r>
              <a:rPr lang="da-DK" dirty="0" err="1">
                <a:solidFill>
                  <a:schemeClr val="bg1"/>
                </a:solidFill>
              </a:rPr>
              <a:t>implements</a:t>
            </a:r>
            <a:r>
              <a:rPr lang="da-DK" dirty="0">
                <a:solidFill>
                  <a:schemeClr val="bg1"/>
                </a:solidFill>
              </a:rPr>
              <a:t> Inversion of Control (</a:t>
            </a:r>
            <a:r>
              <a:rPr lang="da-DK" dirty="0" err="1">
                <a:solidFill>
                  <a:schemeClr val="bg1"/>
                </a:solidFill>
              </a:rPr>
              <a:t>IoC</a:t>
            </a:r>
            <a:r>
              <a:rPr lang="da-DK" dirty="0">
                <a:solidFill>
                  <a:schemeClr val="bg1"/>
                </a:solidFill>
              </a:rPr>
              <a:t>)</a:t>
            </a:r>
          </a:p>
        </p:txBody>
      </p:sp>
      <p:sp>
        <p:nvSpPr>
          <p:cNvPr id="6" name="Rectangle 5"/>
          <p:cNvSpPr/>
          <p:nvPr/>
        </p:nvSpPr>
        <p:spPr bwMode="auto">
          <a:xfrm>
            <a:off x="1233524" y="3497262"/>
            <a:ext cx="2103097" cy="100582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Constructor</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394793" y="3405823"/>
            <a:ext cx="2651731" cy="1005829"/>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Property (setter)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3336621" y="5326042"/>
            <a:ext cx="2651731" cy="1005829"/>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13052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050" y="295275"/>
            <a:ext cx="8778875" cy="6036596"/>
          </a:xfrm>
        </p:spPr>
        <p:txBody>
          <a:bodyPr/>
          <a:lstStyle/>
          <a:p>
            <a:r>
              <a:rPr lang="da-DK" dirty="0" err="1">
                <a:solidFill>
                  <a:schemeClr val="bg1"/>
                </a:solidFill>
              </a:rPr>
              <a:t>Structered</a:t>
            </a:r>
            <a:r>
              <a:rPr lang="da-DK" dirty="0">
                <a:solidFill>
                  <a:schemeClr val="bg1"/>
                </a:solidFill>
              </a:rPr>
              <a:t> </a:t>
            </a:r>
            <a:r>
              <a:rPr lang="da-DK" dirty="0" err="1">
                <a:solidFill>
                  <a:schemeClr val="bg1"/>
                </a:solidFill>
              </a:rPr>
              <a:t>readable</a:t>
            </a:r>
            <a:r>
              <a:rPr lang="da-DK" dirty="0">
                <a:solidFill>
                  <a:schemeClr val="bg1"/>
                </a:solidFill>
              </a:rPr>
              <a:t> </a:t>
            </a:r>
            <a:r>
              <a:rPr lang="da-DK" dirty="0" err="1">
                <a:solidFill>
                  <a:schemeClr val="bg1"/>
                </a:solidFill>
              </a:rPr>
              <a:t>code</a:t>
            </a:r>
            <a:br>
              <a:rPr lang="da-DK" dirty="0">
                <a:solidFill>
                  <a:schemeClr val="bg1"/>
                </a:solidFill>
              </a:rPr>
            </a:br>
            <a:r>
              <a:rPr lang="da-DK" dirty="0" err="1">
                <a:solidFill>
                  <a:schemeClr val="bg1"/>
                </a:solidFill>
              </a:rPr>
              <a:t>Testable</a:t>
            </a:r>
            <a:r>
              <a:rPr lang="da-DK" dirty="0">
                <a:solidFill>
                  <a:schemeClr val="bg1"/>
                </a:solidFill>
              </a:rPr>
              <a:t> </a:t>
            </a:r>
            <a:r>
              <a:rPr lang="da-DK" dirty="0" err="1">
                <a:solidFill>
                  <a:schemeClr val="bg1"/>
                </a:solidFill>
              </a:rPr>
              <a:t>code</a:t>
            </a:r>
            <a:br>
              <a:rPr lang="da-DK" dirty="0">
                <a:solidFill>
                  <a:schemeClr val="bg1"/>
                </a:solidFill>
              </a:rPr>
            </a:br>
            <a:r>
              <a:rPr lang="da-DK" dirty="0" err="1">
                <a:solidFill>
                  <a:schemeClr val="bg1"/>
                </a:solidFill>
              </a:rPr>
              <a:t>Dependency</a:t>
            </a:r>
            <a:r>
              <a:rPr lang="da-DK" dirty="0">
                <a:solidFill>
                  <a:schemeClr val="bg1"/>
                </a:solidFill>
              </a:rPr>
              <a:t> Inversion </a:t>
            </a:r>
            <a:r>
              <a:rPr lang="da-DK" dirty="0" err="1">
                <a:solidFill>
                  <a:schemeClr val="bg1"/>
                </a:solidFill>
              </a:rPr>
              <a:t>Principle</a:t>
            </a:r>
            <a:br>
              <a:rPr lang="da-DK" dirty="0">
                <a:solidFill>
                  <a:schemeClr val="bg1"/>
                </a:solidFill>
              </a:rPr>
            </a:br>
            <a:r>
              <a:rPr lang="da-DK" dirty="0">
                <a:solidFill>
                  <a:schemeClr val="bg1"/>
                </a:solidFill>
              </a:rPr>
              <a:t>Separation of </a:t>
            </a:r>
            <a:r>
              <a:rPr lang="da-DK" dirty="0" err="1">
                <a:solidFill>
                  <a:schemeClr val="bg1"/>
                </a:solidFill>
              </a:rPr>
              <a:t>Concerns</a:t>
            </a:r>
            <a:br>
              <a:rPr lang="da-DK" dirty="0">
                <a:solidFill>
                  <a:schemeClr val="bg1"/>
                </a:solidFill>
              </a:rPr>
            </a:br>
            <a:br>
              <a:rPr lang="da-DK" dirty="0">
                <a:solidFill>
                  <a:schemeClr val="bg1"/>
                </a:solidFill>
              </a:rPr>
            </a:br>
            <a:r>
              <a:rPr lang="da-DK" dirty="0">
                <a:solidFill>
                  <a:schemeClr val="bg1"/>
                </a:solidFill>
              </a:rPr>
              <a:t>Rock SOLID!!!</a:t>
            </a:r>
            <a:br>
              <a:rPr lang="da-DK" dirty="0">
                <a:solidFill>
                  <a:schemeClr val="bg1"/>
                </a:solidFill>
              </a:rPr>
            </a:br>
            <a:br>
              <a:rPr lang="da-DK" dirty="0">
                <a:solidFill>
                  <a:schemeClr val="bg1"/>
                </a:solidFill>
              </a:rPr>
            </a:br>
            <a:r>
              <a:rPr lang="da-DK" dirty="0">
                <a:solidFill>
                  <a:schemeClr val="bg1"/>
                </a:solidFill>
              </a:rPr>
              <a:t>AWESOME!!</a:t>
            </a:r>
            <a:br>
              <a:rPr lang="da-DK" dirty="0">
                <a:solidFill>
                  <a:schemeClr val="bg1"/>
                </a:solidFill>
              </a:rPr>
            </a:br>
            <a:endParaRPr lang="da-DK" dirty="0">
              <a:solidFill>
                <a:schemeClr val="bg1"/>
              </a:solidFill>
            </a:endParaRPr>
          </a:p>
        </p:txBody>
      </p:sp>
      <p:sp>
        <p:nvSpPr>
          <p:cNvPr id="3" name="Speech Bubble: Rectangle 2"/>
          <p:cNvSpPr/>
          <p:nvPr/>
        </p:nvSpPr>
        <p:spPr bwMode="auto">
          <a:xfrm>
            <a:off x="5851988" y="3497262"/>
            <a:ext cx="2925620" cy="636870"/>
          </a:xfrm>
          <a:prstGeom prst="wedgeRectCallout">
            <a:avLst>
              <a:gd name="adj1" fmla="val -117717"/>
              <a:gd name="adj2" fmla="val 2662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Pun</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intended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26344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0111" y="2491433"/>
            <a:ext cx="5621461" cy="3416320"/>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bool</a:t>
            </a:r>
            <a:r>
              <a:rPr lang="da-DK" dirty="0">
                <a:solidFill>
                  <a:srgbClr val="000000"/>
                </a:solidFill>
                <a:latin typeface="Consolas" panose="020B0609020204030204" pitchFamily="49" charset="0"/>
              </a:rPr>
              <a:t> Update(</a:t>
            </a:r>
            <a:r>
              <a:rPr lang="da-DK" dirty="0">
                <a:solidFill>
                  <a:srgbClr val="2B91AF"/>
                </a:solidFill>
                <a:latin typeface="Consolas" panose="020B0609020204030204" pitchFamily="49" charset="0"/>
              </a:rPr>
              <a:t>Foo</a:t>
            </a:r>
            <a:r>
              <a:rPr lang="da-DK"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FooService </a:t>
            </a:r>
            <a:r>
              <a:rPr lang="da-DK" dirty="0">
                <a:solidFill>
                  <a:srgbClr val="000000"/>
                </a:solidFill>
                <a:latin typeface="Consolas" panose="020B0609020204030204" pitchFamily="49" charset="0"/>
              </a:rPr>
              <a:t>:</a:t>
            </a:r>
            <a:r>
              <a:rPr lang="da-DK" dirty="0">
                <a:solidFill>
                  <a:srgbClr val="2B91AF"/>
                </a:solidFill>
                <a:latin typeface="Consolas" panose="020B0609020204030204" pitchFamily="49" charset="0"/>
              </a:rPr>
              <a:t> 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bool</a:t>
            </a:r>
            <a:r>
              <a:rPr lang="da-DK" dirty="0">
                <a:solidFill>
                  <a:srgbClr val="000000"/>
                </a:solidFill>
                <a:latin typeface="Consolas" panose="020B0609020204030204" pitchFamily="49" charset="0"/>
              </a:rPr>
              <a:t> Update(</a:t>
            </a:r>
            <a:r>
              <a:rPr lang="da-DK" dirty="0">
                <a:solidFill>
                  <a:srgbClr val="2B91AF"/>
                </a:solidFill>
                <a:latin typeface="Consolas" panose="020B0609020204030204" pitchFamily="49" charset="0"/>
              </a:rPr>
              <a:t>Foo</a:t>
            </a:r>
            <a:r>
              <a:rPr lang="da-DK" dirty="0">
                <a:solidFill>
                  <a:srgbClr val="000000"/>
                </a:solidFill>
                <a:latin typeface="Consolas" panose="020B0609020204030204" pitchFamily="49" charset="0"/>
              </a:rPr>
              <a:t> foo)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Implementation</a:t>
            </a:r>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5" name="Title 4"/>
          <p:cNvSpPr>
            <a:spLocks noGrp="1"/>
          </p:cNvSpPr>
          <p:nvPr>
            <p:ph type="title"/>
          </p:nvPr>
        </p:nvSpPr>
        <p:spPr/>
        <p:txBody>
          <a:bodyPr/>
          <a:lstStyle/>
          <a:p>
            <a:r>
              <a:rPr lang="da-DK" dirty="0"/>
              <a:t>Programming to interface, not </a:t>
            </a:r>
            <a:r>
              <a:rPr lang="da-DK" dirty="0" err="1"/>
              <a:t>implementation</a:t>
            </a:r>
            <a:r>
              <a:rPr lang="da-DK" dirty="0"/>
              <a:t>…</a:t>
            </a:r>
          </a:p>
        </p:txBody>
      </p:sp>
    </p:spTree>
    <p:extLst>
      <p:ext uri="{BB962C8B-B14F-4D97-AF65-F5344CB8AC3E}">
        <p14:creationId xmlns:p14="http://schemas.microsoft.com/office/powerpoint/2010/main" val="19542026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D13A7-486D-4F94-ABC2-71A0A919959B}"/>
              </a:ext>
            </a:extLst>
          </p:cNvPr>
          <p:cNvSpPr>
            <a:spLocks noGrp="1"/>
          </p:cNvSpPr>
          <p:nvPr>
            <p:ph type="title"/>
          </p:nvPr>
        </p:nvSpPr>
        <p:spPr/>
        <p:txBody>
          <a:bodyPr/>
          <a:lstStyle/>
          <a:p>
            <a:r>
              <a:rPr lang="da-DK" dirty="0"/>
              <a:t>Using IFooService</a:t>
            </a:r>
            <a:endParaRPr lang="en-DK" dirty="0"/>
          </a:p>
        </p:txBody>
      </p:sp>
      <p:sp>
        <p:nvSpPr>
          <p:cNvPr id="4" name="Rectangle 3">
            <a:extLst>
              <a:ext uri="{FF2B5EF4-FFF2-40B4-BE49-F238E27FC236}">
                <a16:creationId xmlns:a16="http://schemas.microsoft.com/office/drawing/2014/main" id="{60C0B868-542F-4473-B538-581AF2815333}"/>
              </a:ext>
            </a:extLst>
          </p:cNvPr>
          <p:cNvSpPr/>
          <p:nvPr/>
        </p:nvSpPr>
        <p:spPr>
          <a:xfrm>
            <a:off x="914281" y="2125677"/>
            <a:ext cx="7496412" cy="3416320"/>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Worker</a:t>
            </a:r>
            <a:endParaRPr lang="da-DK" dirty="0">
              <a:solidFill>
                <a:srgbClr val="000000"/>
              </a:solidFill>
              <a:latin typeface="Consolas" panose="020B0609020204030204" pitchFamily="49" charset="0"/>
            </a:endParaRPr>
          </a:p>
          <a:p>
            <a:r>
              <a:rPr lang="en-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en-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IFooMapper</a:t>
            </a:r>
            <a:r>
              <a:rPr lang="da-DK" dirty="0">
                <a:solidFill>
                  <a:srgbClr val="000000"/>
                </a:solidFill>
                <a:latin typeface="Consolas" panose="020B0609020204030204" pitchFamily="49" charset="0"/>
              </a:rPr>
              <a:t> mapper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FooMapper</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foo = mapper.Map(fooDto);</a:t>
            </a:r>
          </a:p>
          <a:p>
            <a:endParaRPr lang="en-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FooService</a:t>
            </a:r>
            <a:r>
              <a:rPr lang="da-DK" dirty="0">
                <a:solidFill>
                  <a:srgbClr val="000000"/>
                </a:solidFill>
                <a:latin typeface="Consolas" panose="020B0609020204030204" pitchFamily="49" charset="0"/>
              </a:rPr>
              <a:t>();</a:t>
            </a:r>
          </a:p>
          <a:p>
            <a:endParaRPr lang="en-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service.Update(foo);</a:t>
            </a:r>
          </a:p>
          <a:p>
            <a:r>
              <a:rPr lang="en-DK" dirty="0">
                <a:solidFill>
                  <a:srgbClr val="000000"/>
                </a:solidFill>
                <a:latin typeface="Consolas" panose="020B0609020204030204" pitchFamily="49" charset="0"/>
              </a:rPr>
              <a:t>    }</a:t>
            </a:r>
          </a:p>
          <a:p>
            <a:r>
              <a:rPr lang="en-DK" dirty="0">
                <a:solidFill>
                  <a:srgbClr val="000000"/>
                </a:solidFill>
                <a:latin typeface="Consolas" panose="020B0609020204030204" pitchFamily="49" charset="0"/>
              </a:rPr>
              <a:t>}</a:t>
            </a:r>
            <a:endParaRPr lang="en-DK" dirty="0"/>
          </a:p>
        </p:txBody>
      </p:sp>
      <p:pic>
        <p:nvPicPr>
          <p:cNvPr id="1026" name="Picture 2" descr="peanuts-aargh-baseball">
            <a:extLst>
              <a:ext uri="{FF2B5EF4-FFF2-40B4-BE49-F238E27FC236}">
                <a16:creationId xmlns:a16="http://schemas.microsoft.com/office/drawing/2014/main" id="{A54CE3BE-DF6D-4BE2-9AEF-32819ADFF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650" y="571216"/>
            <a:ext cx="4681676" cy="5852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860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Constructor Injection (preferred)</a:t>
            </a:r>
          </a:p>
        </p:txBody>
      </p:sp>
      <p:sp>
        <p:nvSpPr>
          <p:cNvPr id="3" name="Rectangle 2"/>
          <p:cNvSpPr/>
          <p:nvPr/>
        </p:nvSpPr>
        <p:spPr>
          <a:xfrm>
            <a:off x="457087" y="1302726"/>
            <a:ext cx="6081273" cy="3970318"/>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Worker</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readonly</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_service;</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a:t>
            </a:r>
            <a:r>
              <a:rPr lang="da-DK" dirty="0">
                <a:solidFill>
                  <a:srgbClr val="000000"/>
                </a:solidFill>
                <a:latin typeface="Consolas" panose="020B0609020204030204" pitchFamily="49" charset="0"/>
              </a:rPr>
              <a:t>(</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_service = service;</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8000"/>
                </a:solidFill>
                <a:latin typeface="Consolas" panose="020B0609020204030204" pitchFamily="49" charset="0"/>
              </a:rPr>
              <a:t>        //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6" name="Speech Bubble: Rectangle 5"/>
          <p:cNvSpPr/>
          <p:nvPr/>
        </p:nvSpPr>
        <p:spPr bwMode="auto">
          <a:xfrm>
            <a:off x="6368098" y="1485604"/>
            <a:ext cx="2925620" cy="914390"/>
          </a:xfrm>
          <a:prstGeom prst="wedgeRectCallout">
            <a:avLst>
              <a:gd name="adj1" fmla="val -67708"/>
              <a:gd name="adj2" fmla="val 9642"/>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Private </a:t>
            </a:r>
            <a:r>
              <a:rPr lang="da-DK" sz="2400" dirty="0" err="1">
                <a:gradFill>
                  <a:gsLst>
                    <a:gs pos="0">
                      <a:srgbClr val="FFFFFF"/>
                    </a:gs>
                    <a:gs pos="100000">
                      <a:srgbClr val="FFFFFF"/>
                    </a:gs>
                  </a:gsLst>
                  <a:lin ang="5400000" scaled="0"/>
                </a:gradFill>
                <a:ea typeface="Segoe UI" pitchFamily="34" charset="0"/>
                <a:cs typeface="Segoe UI" pitchFamily="34" charset="0"/>
              </a:rPr>
              <a:t>readonly</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field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Speech Bubble: Rectangle 6"/>
          <p:cNvSpPr/>
          <p:nvPr/>
        </p:nvSpPr>
        <p:spPr bwMode="auto">
          <a:xfrm>
            <a:off x="5943427" y="2857189"/>
            <a:ext cx="2925620" cy="914390"/>
          </a:xfrm>
          <a:prstGeom prst="wedgeRectCallout">
            <a:avLst>
              <a:gd name="adj1" fmla="val -68601"/>
              <a:gd name="adj2" fmla="val -76073"/>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Initialize</a:t>
            </a:r>
            <a:r>
              <a:rPr lang="da-DK" sz="2400" dirty="0">
                <a:gradFill>
                  <a:gsLst>
                    <a:gs pos="0">
                      <a:srgbClr val="FFFFFF"/>
                    </a:gs>
                    <a:gs pos="100000">
                      <a:srgbClr val="FFFFFF"/>
                    </a:gs>
                  </a:gsLst>
                  <a:lin ang="5400000" scaled="0"/>
                </a:gradFill>
                <a:ea typeface="Segoe UI" pitchFamily="34" charset="0"/>
                <a:cs typeface="Segoe UI" pitchFamily="34" charset="0"/>
              </a:rPr>
              <a:t> from </a:t>
            </a:r>
            <a:r>
              <a:rPr lang="da-DK" sz="2400" dirty="0" err="1">
                <a:gradFill>
                  <a:gsLst>
                    <a:gs pos="0">
                      <a:srgbClr val="FFFFFF"/>
                    </a:gs>
                    <a:gs pos="100000">
                      <a:srgbClr val="FFFFFF"/>
                    </a:gs>
                  </a:gsLst>
                  <a:lin ang="5400000" scaled="0"/>
                </a:gradFill>
                <a:ea typeface="Segoe UI" pitchFamily="34" charset="0"/>
                <a:cs typeface="Segoe UI" pitchFamily="34" charset="0"/>
              </a:rPr>
              <a:t>constructor</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05276214"/>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19027</TotalTime>
  <Words>903</Words>
  <Application>Microsoft Office PowerPoint</Application>
  <PresentationFormat>Custom</PresentationFormat>
  <Paragraphs>225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Consolas</vt:lpstr>
      <vt:lpstr>Segoe UI</vt:lpstr>
      <vt:lpstr>Segoe UI Light</vt:lpstr>
      <vt:lpstr>Wingdings</vt:lpstr>
      <vt:lpstr>MSVID_White_4x3_2012-08-18</vt:lpstr>
      <vt:lpstr>C♯ Dependency Injection Testing Entity Framework</vt:lpstr>
      <vt:lpstr>Agenda</vt:lpstr>
      <vt:lpstr>PowerPoint Presentation</vt:lpstr>
      <vt:lpstr>PowerPoint Presentation</vt:lpstr>
      <vt:lpstr>Dependency Injection (DI)</vt:lpstr>
      <vt:lpstr>Structered readable code Testable code Dependency Inversion Principle Separation of Concerns  Rock SOLID!!!  AWESOME!! </vt:lpstr>
      <vt:lpstr>Programming to interface, not implementation…</vt:lpstr>
      <vt:lpstr>Using IFooService</vt:lpstr>
      <vt:lpstr>Constructor Injection (preferred)</vt:lpstr>
      <vt:lpstr>Property Injection</vt:lpstr>
      <vt:lpstr>Interface Injection</vt:lpstr>
      <vt:lpstr>Interface Injection II</vt:lpstr>
      <vt:lpstr>Interface Injection III</vt:lpstr>
      <vt:lpstr>Best practices</vt:lpstr>
      <vt:lpstr>IoC Container</vt:lpstr>
      <vt:lpstr>PowerPoint Presentation</vt:lpstr>
      <vt:lpstr>Unit Testing Best Practices</vt:lpstr>
      <vt:lpstr>Stub testing</vt:lpstr>
      <vt:lpstr>Stub testing II</vt:lpstr>
      <vt:lpstr>Mock testing</vt:lpstr>
      <vt:lpstr>Mock testing II</vt:lpstr>
      <vt:lpstr>Demo</vt:lpstr>
      <vt:lpstr>Testing  Entity Framework</vt:lpstr>
      <vt:lpstr>In Memory Database</vt:lpstr>
      <vt:lpstr>Best practices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242</cp:revision>
  <dcterms:created xsi:type="dcterms:W3CDTF">2012-05-22T07:38:31Z</dcterms:created>
  <dcterms:modified xsi:type="dcterms:W3CDTF">2019-09-27T10:07:36Z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