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5"/>
  </p:notesMasterIdLst>
  <p:handoutMasterIdLst>
    <p:handoutMasterId r:id="rId16"/>
  </p:handoutMasterIdLst>
  <p:sldIdLst>
    <p:sldId id="880" r:id="rId5"/>
    <p:sldId id="910" r:id="rId6"/>
    <p:sldId id="915" r:id="rId7"/>
    <p:sldId id="911" r:id="rId8"/>
    <p:sldId id="916" r:id="rId9"/>
    <p:sldId id="912" r:id="rId10"/>
    <p:sldId id="914" r:id="rId11"/>
    <p:sldId id="917" r:id="rId12"/>
    <p:sldId id="913" r:id="rId13"/>
    <p:sldId id="918" r:id="rId1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910"/>
            <p14:sldId id="915"/>
            <p14:sldId id="911"/>
            <p14:sldId id="916"/>
            <p14:sldId id="912"/>
            <p14:sldId id="914"/>
            <p14:sldId id="917"/>
            <p14:sldId id="913"/>
            <p14:sldId id="918"/>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00"/>
    <a:srgbClr val="442359"/>
    <a:srgbClr val="BA141A"/>
    <a:srgbClr val="007233"/>
    <a:srgbClr val="333333"/>
    <a:srgbClr val="FF8C00"/>
    <a:srgbClr val="505050"/>
    <a:srgbClr val="00FFFF"/>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82" d="100"/>
          <a:sy n="82" d="100"/>
        </p:scale>
        <p:origin x="48" y="25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10/4/2019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10/4/2019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69D0E-BFA4-42D3-AB1D-860FCB3DDCF6}"/>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brew.sh/" TargetMode="External"/><Relationship Id="rId2" Type="http://schemas.openxmlformats.org/officeDocument/2006/relationships/hyperlink" Target="https://chocolatey.org/" TargetMode="External"/><Relationship Id="rId1" Type="http://schemas.openxmlformats.org/officeDocument/2006/relationships/slideLayout" Target="../slideLayouts/slideLayout23.xml"/><Relationship Id="rId5" Type="http://schemas.openxmlformats.org/officeDocument/2006/relationships/hyperlink" Target="https://www.nuget.org/" TargetMode="External"/><Relationship Id="rId4" Type="http://schemas.openxmlformats.org/officeDocument/2006/relationships/hyperlink" Target="https://www.npmjs.com/"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standard/net-standard" TargetMode="Externa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400" dirty="0"/>
              <a:t>C</a:t>
            </a:r>
            <a:r>
              <a:rPr lang="en-US" sz="4400" baseline="30000" dirty="0"/>
              <a:t>♯</a:t>
            </a:r>
            <a:br>
              <a:rPr lang="en-US" sz="4400" dirty="0"/>
            </a:br>
            <a:r>
              <a:rPr lang="en-US" sz="4000" dirty="0"/>
              <a:t>Data Access and Entity Framework Core</a:t>
            </a:r>
            <a:br>
              <a:rPr lang="en-US" sz="4000" dirty="0"/>
            </a:br>
            <a:r>
              <a:rPr lang="en-US" sz="4000" i="1" dirty="0"/>
              <a:t>Take 2</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Entity Framework Core and DTOs</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4961358"/>
          </a:xfrm>
        </p:spPr>
        <p:txBody>
          <a:bodyPr/>
          <a:lstStyle/>
          <a:p>
            <a:pPr marL="0" indent="0">
              <a:buNone/>
            </a:pPr>
            <a:r>
              <a:rPr lang="en-US" sz="3200" dirty="0" err="1">
                <a:latin typeface="Consolas" panose="020B0609020204030204" pitchFamily="49" charset="0"/>
              </a:rPr>
              <a:t>Project.App</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console</a:t>
            </a:r>
            <a:endParaRPr lang="en-US" sz="3200" dirty="0">
              <a:latin typeface="Consolas" panose="020B0609020204030204" pitchFamily="49" charset="0"/>
            </a:endParaRPr>
          </a:p>
          <a:p>
            <a:pPr marL="0" indent="0">
              <a:buNone/>
            </a:pPr>
            <a:r>
              <a:rPr lang="en-US" sz="3200" dirty="0" err="1">
                <a:latin typeface="Consolas" panose="020B0609020204030204" pitchFamily="49" charset="0"/>
              </a:rPr>
              <a:t>Project.App.Tests</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a:t>
            </a:r>
            <a:r>
              <a:rPr lang="en-US" sz="3200" dirty="0" err="1">
                <a:latin typeface="Consolas" panose="020B0609020204030204" pitchFamily="49" charset="0"/>
                <a:sym typeface="Wingdings" panose="05000000000000000000" pitchFamily="2" charset="2"/>
              </a:rPr>
              <a:t>xunit</a:t>
            </a:r>
            <a:endParaRPr lang="en-US" sz="3200" dirty="0">
              <a:latin typeface="Consolas" panose="020B0609020204030204" pitchFamily="49" charset="0"/>
            </a:endParaRPr>
          </a:p>
          <a:p>
            <a:pPr marL="0" indent="0">
              <a:buNone/>
            </a:pPr>
            <a:r>
              <a:rPr lang="en-US" sz="3200" dirty="0" err="1">
                <a:latin typeface="Consolas" panose="020B0609020204030204" pitchFamily="49" charset="0"/>
              </a:rPr>
              <a:t>Project.Model</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a:t>
            </a:r>
            <a:r>
              <a:rPr lang="en-US" sz="3200" dirty="0" err="1">
                <a:latin typeface="Consolas" panose="020B0609020204030204" pitchFamily="49" charset="0"/>
                <a:sym typeface="Wingdings" panose="05000000000000000000" pitchFamily="2" charset="2"/>
              </a:rPr>
              <a:t>classlib</a:t>
            </a:r>
            <a:endParaRPr lang="en-US" sz="3200" dirty="0">
              <a:latin typeface="Consolas" panose="020B0609020204030204" pitchFamily="49" charset="0"/>
            </a:endParaRPr>
          </a:p>
          <a:p>
            <a:pPr marL="0" indent="0">
              <a:buNone/>
            </a:pPr>
            <a:r>
              <a:rPr lang="en-US" sz="3200" dirty="0" err="1">
                <a:latin typeface="Consolas" panose="020B0609020204030204" pitchFamily="49" charset="0"/>
              </a:rPr>
              <a:t>Project.Model.Tests</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a:t>
            </a:r>
            <a:r>
              <a:rPr lang="en-US" sz="3200" dirty="0" err="1">
                <a:latin typeface="Consolas" panose="020B0609020204030204" pitchFamily="49" charset="0"/>
                <a:sym typeface="Wingdings" panose="05000000000000000000" pitchFamily="2" charset="2"/>
              </a:rPr>
              <a:t>xunit</a:t>
            </a:r>
            <a:endParaRPr lang="en-US" sz="3200" dirty="0">
              <a:latin typeface="Consolas" panose="020B0609020204030204" pitchFamily="49" charset="0"/>
            </a:endParaRPr>
          </a:p>
          <a:p>
            <a:pPr marL="0" indent="0">
              <a:buNone/>
            </a:pPr>
            <a:r>
              <a:rPr lang="en-US" sz="3200" dirty="0" err="1">
                <a:latin typeface="Consolas" panose="020B0609020204030204" pitchFamily="49" charset="0"/>
              </a:rPr>
              <a:t>Project.Entities</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a:t>
            </a:r>
            <a:r>
              <a:rPr lang="en-US" sz="3200" dirty="0" err="1">
                <a:latin typeface="Consolas" panose="020B0609020204030204" pitchFamily="49" charset="0"/>
                <a:sym typeface="Wingdings" panose="05000000000000000000" pitchFamily="2" charset="2"/>
              </a:rPr>
              <a:t>classlib</a:t>
            </a:r>
            <a:endParaRPr lang="en-US" sz="3200" dirty="0">
              <a:latin typeface="Consolas" panose="020B0609020204030204" pitchFamily="49" charset="0"/>
            </a:endParaRPr>
          </a:p>
          <a:p>
            <a:pPr marL="0" indent="0">
              <a:buNone/>
            </a:pPr>
            <a:r>
              <a:rPr lang="en-US" sz="3200" dirty="0" err="1">
                <a:latin typeface="Consolas" panose="020B0609020204030204" pitchFamily="49" charset="0"/>
              </a:rPr>
              <a:t>Project.Entities.Tests</a:t>
            </a:r>
            <a:r>
              <a:rPr lang="en-US" sz="3200" dirty="0">
                <a:latin typeface="Consolas" panose="020B0609020204030204" pitchFamily="49" charset="0"/>
              </a:rPr>
              <a:t> </a:t>
            </a:r>
            <a:r>
              <a:rPr lang="en-US" sz="3200" dirty="0">
                <a:latin typeface="Consolas" panose="020B0609020204030204" pitchFamily="49" charset="0"/>
                <a:sym typeface="Wingdings" panose="05000000000000000000" pitchFamily="2" charset="2"/>
              </a:rPr>
              <a:t> </a:t>
            </a:r>
            <a:r>
              <a:rPr lang="en-US" sz="3200" dirty="0" err="1">
                <a:latin typeface="Consolas" panose="020B0609020204030204" pitchFamily="49" charset="0"/>
                <a:sym typeface="Wingdings" panose="05000000000000000000" pitchFamily="2" charset="2"/>
              </a:rPr>
              <a:t>xunit</a:t>
            </a:r>
            <a:endParaRPr lang="en-US" sz="3200" dirty="0">
              <a:latin typeface="Consolas" panose="020B0609020204030204" pitchFamily="49" charset="0"/>
              <a:sym typeface="Wingdings" panose="05000000000000000000" pitchFamily="2" charset="2"/>
            </a:endParaRPr>
          </a:p>
          <a:p>
            <a:pPr marL="0" indent="0">
              <a:buNone/>
            </a:pPr>
            <a:endParaRPr lang="en-US" sz="3200" dirty="0">
              <a:latin typeface="Consolas" panose="020B0609020204030204" pitchFamily="49" charset="0"/>
              <a:sym typeface="Wingdings" panose="05000000000000000000" pitchFamily="2" charset="2"/>
            </a:endParaRPr>
          </a:p>
          <a:p>
            <a:pPr marL="0" indent="0">
              <a:buNone/>
            </a:pPr>
            <a:r>
              <a:rPr lang="en-US" sz="3200" dirty="0">
                <a:latin typeface="Consolas" panose="020B0609020204030204" pitchFamily="49" charset="0"/>
                <a:sym typeface="Wingdings" panose="05000000000000000000" pitchFamily="2" charset="2"/>
              </a:rPr>
              <a:t>Connection (</a:t>
            </a:r>
            <a:r>
              <a:rPr lang="en-US" sz="3200" dirty="0" err="1">
                <a:latin typeface="Consolas" panose="020B0609020204030204" pitchFamily="49" charset="0"/>
                <a:sym typeface="Wingdings" panose="05000000000000000000" pitchFamily="2" charset="2"/>
              </a:rPr>
              <a:t>Sqlite</a:t>
            </a:r>
            <a:r>
              <a:rPr lang="en-US" sz="3200">
                <a:latin typeface="Consolas" panose="020B0609020204030204" pitchFamily="49" charset="0"/>
                <a:sym typeface="Wingdings" panose="05000000000000000000" pitchFamily="2" charset="2"/>
              </a:rPr>
              <a:t>):</a:t>
            </a:r>
            <a:endParaRPr lang="en-US" sz="3200" dirty="0">
              <a:latin typeface="Consolas" panose="020B0609020204030204" pitchFamily="49" charset="0"/>
              <a:sym typeface="Wingdings" panose="05000000000000000000" pitchFamily="2" charset="2"/>
            </a:endParaRPr>
          </a:p>
          <a:p>
            <a:pPr marL="0" indent="0">
              <a:buNone/>
            </a:pPr>
            <a:r>
              <a:rPr lang="en-US" sz="3200" dirty="0">
                <a:latin typeface="Consolas" panose="020B0609020204030204" pitchFamily="49" charset="0"/>
              </a:rPr>
              <a:t>"Data Source=</a:t>
            </a:r>
            <a:r>
              <a:rPr lang="en-US" sz="3200" dirty="0" err="1">
                <a:latin typeface="Consolas" panose="020B0609020204030204" pitchFamily="49" charset="0"/>
              </a:rPr>
              <a:t>database.db</a:t>
            </a:r>
            <a:r>
              <a:rPr lang="en-US" sz="3200" dirty="0">
                <a:latin typeface="Consolas" panose="020B0609020204030204" pitchFamily="49" charset="0"/>
              </a:rPr>
              <a:t>"</a:t>
            </a:r>
          </a:p>
        </p:txBody>
      </p:sp>
    </p:spTree>
    <p:extLst>
      <p:ext uri="{BB962C8B-B14F-4D97-AF65-F5344CB8AC3E}">
        <p14:creationId xmlns:p14="http://schemas.microsoft.com/office/powerpoint/2010/main" val="40037295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Agenda</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5558445"/>
          </a:xfrm>
        </p:spPr>
        <p:txBody>
          <a:bodyPr/>
          <a:lstStyle/>
          <a:p>
            <a:pPr marL="0" indent="0">
              <a:buNone/>
            </a:pPr>
            <a:r>
              <a:rPr lang="en-US" dirty="0"/>
              <a:t>Course fundamentals</a:t>
            </a:r>
          </a:p>
          <a:p>
            <a:pPr marL="0" indent="0">
              <a:buNone/>
            </a:pPr>
            <a:r>
              <a:rPr lang="en-US" dirty="0"/>
              <a:t>Most important skill as a developer</a:t>
            </a:r>
          </a:p>
          <a:p>
            <a:pPr marL="0" indent="0">
              <a:buNone/>
            </a:pPr>
            <a:r>
              <a:rPr lang="en-US" dirty="0"/>
              <a:t>Configuring your box</a:t>
            </a:r>
          </a:p>
          <a:p>
            <a:pPr marL="0" indent="0">
              <a:buNone/>
            </a:pPr>
            <a:r>
              <a:rPr lang="en-US" dirty="0"/>
              <a:t>The shell</a:t>
            </a:r>
          </a:p>
          <a:p>
            <a:pPr marL="0" indent="0">
              <a:buNone/>
            </a:pPr>
            <a:r>
              <a:rPr lang="en-US" dirty="0"/>
              <a:t>Package managers</a:t>
            </a:r>
          </a:p>
          <a:p>
            <a:pPr marL="0" indent="0">
              <a:buNone/>
            </a:pPr>
            <a:r>
              <a:rPr lang="en-US" dirty="0"/>
              <a:t>.NET Standard</a:t>
            </a:r>
          </a:p>
          <a:p>
            <a:pPr marL="0" indent="0">
              <a:buNone/>
            </a:pPr>
            <a:r>
              <a:rPr lang="en-US" dirty="0"/>
              <a:t>Entity Framework Core</a:t>
            </a:r>
          </a:p>
          <a:p>
            <a:pPr marL="0" indent="0">
              <a:buNone/>
            </a:pPr>
            <a:r>
              <a:rPr lang="en-US" dirty="0"/>
              <a:t>Migrations</a:t>
            </a:r>
          </a:p>
          <a:p>
            <a:pPr marL="0" indent="0">
              <a:buNone/>
            </a:pPr>
            <a:r>
              <a:rPr lang="en-US" dirty="0"/>
              <a:t>DTOs</a:t>
            </a:r>
          </a:p>
        </p:txBody>
      </p:sp>
    </p:spTree>
    <p:extLst>
      <p:ext uri="{BB962C8B-B14F-4D97-AF65-F5344CB8AC3E}">
        <p14:creationId xmlns:p14="http://schemas.microsoft.com/office/powerpoint/2010/main" val="29883268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Course fundamentals</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1902059"/>
          </a:xfrm>
        </p:spPr>
        <p:txBody>
          <a:bodyPr/>
          <a:lstStyle/>
          <a:p>
            <a:pPr marL="0" indent="0">
              <a:buNone/>
            </a:pPr>
            <a:r>
              <a:rPr lang="en-US" dirty="0"/>
              <a:t>Not designed to be easy!</a:t>
            </a:r>
          </a:p>
          <a:p>
            <a:pPr marL="0" indent="0">
              <a:buNone/>
            </a:pPr>
            <a:r>
              <a:rPr lang="en-US" dirty="0"/>
              <a:t>Designed to </a:t>
            </a:r>
            <a:r>
              <a:rPr lang="en-US" i="1" dirty="0"/>
              <a:t>teach you </a:t>
            </a:r>
            <a:r>
              <a:rPr lang="en-US" dirty="0"/>
              <a:t>to </a:t>
            </a:r>
            <a:r>
              <a:rPr lang="en-US" i="1" dirty="0"/>
              <a:t>teach yourself</a:t>
            </a:r>
          </a:p>
          <a:p>
            <a:pPr marL="0" indent="0">
              <a:buNone/>
            </a:pPr>
            <a:r>
              <a:rPr lang="en-US" dirty="0"/>
              <a:t>You learn from experience and pain!</a:t>
            </a:r>
          </a:p>
        </p:txBody>
      </p:sp>
      <p:sp>
        <p:nvSpPr>
          <p:cNvPr id="5" name="Text Placeholder 3">
            <a:extLst>
              <a:ext uri="{FF2B5EF4-FFF2-40B4-BE49-F238E27FC236}">
                <a16:creationId xmlns:a16="http://schemas.microsoft.com/office/drawing/2014/main" id="{5EB1689A-1AA0-4C0B-9D6D-069C76897858}"/>
              </a:ext>
            </a:extLst>
          </p:cNvPr>
          <p:cNvSpPr txBox="1">
            <a:spLocks/>
          </p:cNvSpPr>
          <p:nvPr/>
        </p:nvSpPr>
        <p:spPr>
          <a:xfrm>
            <a:off x="274637" y="3680140"/>
            <a:ext cx="8777288" cy="31208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You must type it yourself!</a:t>
            </a:r>
          </a:p>
          <a:p>
            <a:pPr marL="0" indent="0">
              <a:buFont typeface="Arial" pitchFamily="34" charset="0"/>
              <a:buNone/>
            </a:pPr>
            <a:r>
              <a:rPr lang="en-US" dirty="0"/>
              <a:t>You must fail to succeed!</a:t>
            </a:r>
          </a:p>
          <a:p>
            <a:pPr marL="0" indent="0">
              <a:buFont typeface="Arial" pitchFamily="34" charset="0"/>
              <a:buNone/>
            </a:pPr>
            <a:endParaRPr lang="en-US" dirty="0"/>
          </a:p>
          <a:p>
            <a:pPr marL="0" indent="0">
              <a:buFont typeface="Arial" pitchFamily="34" charset="0"/>
              <a:buNone/>
            </a:pPr>
            <a:r>
              <a:rPr lang="en-US" dirty="0"/>
              <a:t>We can’t teach you everything!</a:t>
            </a:r>
          </a:p>
          <a:p>
            <a:pPr marL="0" indent="0">
              <a:buFont typeface="Arial" pitchFamily="34" charset="0"/>
              <a:buNone/>
            </a:pPr>
            <a:r>
              <a:rPr lang="en-US" dirty="0"/>
              <a:t>We are not going to hold your hand!</a:t>
            </a:r>
          </a:p>
        </p:txBody>
      </p:sp>
    </p:spTree>
    <p:extLst>
      <p:ext uri="{BB962C8B-B14F-4D97-AF65-F5344CB8AC3E}">
        <p14:creationId xmlns:p14="http://schemas.microsoft.com/office/powerpoint/2010/main" val="30806542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Most important skill as a developer</a:t>
            </a:r>
            <a:br>
              <a:rPr lang="en-US" dirty="0"/>
            </a:br>
            <a:endParaRPr lang="en-US" dirty="0"/>
          </a:p>
        </p:txBody>
      </p:sp>
      <p:sp>
        <p:nvSpPr>
          <p:cNvPr id="2" name="Rectangle 1">
            <a:extLst>
              <a:ext uri="{FF2B5EF4-FFF2-40B4-BE49-F238E27FC236}">
                <a16:creationId xmlns:a16="http://schemas.microsoft.com/office/drawing/2014/main" id="{7DA6776D-420D-4CFB-8965-FE02F664C991}"/>
              </a:ext>
            </a:extLst>
          </p:cNvPr>
          <p:cNvSpPr/>
          <p:nvPr/>
        </p:nvSpPr>
        <p:spPr bwMode="auto">
          <a:xfrm>
            <a:off x="300241" y="4320213"/>
            <a:ext cx="8778875" cy="177143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a:t>“Indeed, the ratio of time spent reading versus writing is well over 10 to 1. We are constantly reading old code as part of the effort to write new code. ...[Therefore,] making it easy to read makes it easier to write.”</a:t>
            </a:r>
          </a:p>
          <a:p>
            <a:endParaRPr lang="en-US" dirty="0"/>
          </a:p>
          <a:p>
            <a:pPr algn="r"/>
            <a:r>
              <a:rPr lang="en-US" dirty="0"/>
              <a:t>― Robert C. Martin, Clean Code: A Handbook of Agile Software Craftsmanship</a:t>
            </a:r>
          </a:p>
        </p:txBody>
      </p:sp>
      <p:sp>
        <p:nvSpPr>
          <p:cNvPr id="6" name="Rectangle 5">
            <a:extLst>
              <a:ext uri="{FF2B5EF4-FFF2-40B4-BE49-F238E27FC236}">
                <a16:creationId xmlns:a16="http://schemas.microsoft.com/office/drawing/2014/main" id="{281E81CF-A644-4350-A707-EE388D11E08E}"/>
              </a:ext>
            </a:extLst>
          </p:cNvPr>
          <p:cNvSpPr/>
          <p:nvPr/>
        </p:nvSpPr>
        <p:spPr bwMode="auto">
          <a:xfrm>
            <a:off x="318249" y="1718943"/>
            <a:ext cx="8742858" cy="177143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t>Programmers </a:t>
            </a:r>
            <a:r>
              <a:rPr lang="en-US" b="1" dirty="0"/>
              <a:t>spend</a:t>
            </a:r>
            <a:r>
              <a:rPr lang="en-US" dirty="0"/>
              <a:t> 50.1% of their work </a:t>
            </a:r>
            <a:r>
              <a:rPr lang="en-US" b="1" dirty="0"/>
              <a:t>time</a:t>
            </a:r>
            <a:r>
              <a:rPr lang="en-US" dirty="0"/>
              <a:t> not programming. Half of their </a:t>
            </a:r>
            <a:r>
              <a:rPr lang="en-US" b="1" dirty="0"/>
              <a:t>time spent</a:t>
            </a:r>
            <a:r>
              <a:rPr lang="en-US" dirty="0"/>
              <a:t> programming is </a:t>
            </a:r>
            <a:r>
              <a:rPr lang="en-US" b="1" dirty="0"/>
              <a:t>spent debugging</a:t>
            </a:r>
            <a:r>
              <a:rPr lang="en-US" dirty="0"/>
              <a:t>. ... 26% reduction in </a:t>
            </a:r>
            <a:r>
              <a:rPr lang="en-US" b="1" dirty="0"/>
              <a:t>time spent debugging</a:t>
            </a:r>
            <a:r>
              <a:rPr lang="en-US" dirty="0"/>
              <a:t> is estimated to equal $81.1bn in total software development costs saved per year.</a:t>
            </a:r>
            <a:endParaRPr lang="en-US" sz="2400" dirty="0">
              <a:gradFill>
                <a:gsLst>
                  <a:gs pos="0">
                    <a:srgbClr val="FFFFFF"/>
                  </a:gs>
                  <a:gs pos="100000">
                    <a:srgbClr val="FFFFFF"/>
                  </a:gs>
                </a:gsLst>
                <a:lin ang="5400000" scaled="0"/>
              </a:gradFill>
              <a:cs typeface="Segoe UI" pitchFamily="34" charset="0"/>
            </a:endParaRPr>
          </a:p>
          <a:p>
            <a:pPr defTabSz="932472" fontAlgn="base">
              <a:lnSpc>
                <a:spcPct val="90000"/>
              </a:lnSpc>
              <a:spcBef>
                <a:spcPct val="0"/>
              </a:spcBef>
              <a:spcAft>
                <a:spcPct val="0"/>
              </a:spcAft>
            </a:pPr>
            <a:endParaRPr lang="en-US" dirty="0"/>
          </a:p>
          <a:p>
            <a:pPr algn="r" defTabSz="932472" fontAlgn="base">
              <a:lnSpc>
                <a:spcPct val="90000"/>
              </a:lnSpc>
              <a:spcBef>
                <a:spcPct val="0"/>
              </a:spcBef>
              <a:spcAft>
                <a:spcPct val="0"/>
              </a:spcAft>
            </a:pPr>
            <a:r>
              <a:rPr lang="en-US" dirty="0"/>
              <a:t>- Tom Britton et.al.: Reversible Debugging Software</a:t>
            </a:r>
          </a:p>
          <a:p>
            <a:pPr defTabSz="932472" fontAlgn="base">
              <a:lnSpc>
                <a:spcPct val="90000"/>
              </a:lnSpc>
              <a:spcBef>
                <a:spcPct val="0"/>
              </a:spcBef>
              <a:spcAft>
                <a:spcPct val="0"/>
              </a:spcAft>
            </a:pPr>
            <a:endParaRPr lang="en-US" dirty="0"/>
          </a:p>
        </p:txBody>
      </p:sp>
    </p:spTree>
    <p:extLst>
      <p:ext uri="{BB962C8B-B14F-4D97-AF65-F5344CB8AC3E}">
        <p14:creationId xmlns:p14="http://schemas.microsoft.com/office/powerpoint/2010/main" val="5252181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21C93BA4-6B8A-45AB-992F-2291D3D17492}"/>
              </a:ext>
            </a:extLst>
          </p:cNvPr>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Most important skill as a developer</a:t>
            </a:r>
            <a:br>
              <a:rPr lang="en-US"/>
            </a:br>
            <a:endParaRPr lang="en-US"/>
          </a:p>
        </p:txBody>
      </p:sp>
      <p:sp>
        <p:nvSpPr>
          <p:cNvPr id="3" name="Rectangle 2">
            <a:extLst>
              <a:ext uri="{FF2B5EF4-FFF2-40B4-BE49-F238E27FC236}">
                <a16:creationId xmlns:a16="http://schemas.microsoft.com/office/drawing/2014/main" id="{F49E131F-B082-40C6-BB2D-00C93999BEC0}"/>
              </a:ext>
            </a:extLst>
          </p:cNvPr>
          <p:cNvSpPr/>
          <p:nvPr/>
        </p:nvSpPr>
        <p:spPr bwMode="auto">
          <a:xfrm>
            <a:off x="182770" y="1183906"/>
            <a:ext cx="4571950" cy="14118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Most important skill: </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3200" b="1" i="1" dirty="0">
                <a:gradFill>
                  <a:gsLst>
                    <a:gs pos="0">
                      <a:srgbClr val="FFFFFF"/>
                    </a:gs>
                    <a:gs pos="100000">
                      <a:srgbClr val="FFFFFF"/>
                    </a:gs>
                  </a:gsLst>
                  <a:lin ang="5400000" scaled="0"/>
                </a:gradFill>
                <a:ea typeface="Segoe UI" pitchFamily="34" charset="0"/>
                <a:cs typeface="Segoe UI" pitchFamily="34" charset="0"/>
              </a:rPr>
              <a:t>Reading English!</a:t>
            </a:r>
          </a:p>
        </p:txBody>
      </p:sp>
      <p:sp>
        <p:nvSpPr>
          <p:cNvPr id="4" name="Rectangle 3">
            <a:extLst>
              <a:ext uri="{FF2B5EF4-FFF2-40B4-BE49-F238E27FC236}">
                <a16:creationId xmlns:a16="http://schemas.microsoft.com/office/drawing/2014/main" id="{052AEA48-207B-4F37-8A12-38B2310F5E57}"/>
              </a:ext>
            </a:extLst>
          </p:cNvPr>
          <p:cNvSpPr/>
          <p:nvPr/>
        </p:nvSpPr>
        <p:spPr bwMode="auto">
          <a:xfrm>
            <a:off x="4480769" y="2564618"/>
            <a:ext cx="4571950" cy="14118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Second most important skill: </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3200" b="1" i="1" dirty="0">
                <a:gradFill>
                  <a:gsLst>
                    <a:gs pos="0">
                      <a:srgbClr val="FFFFFF"/>
                    </a:gs>
                    <a:gs pos="100000">
                      <a:srgbClr val="FFFFFF"/>
                    </a:gs>
                  </a:gsLst>
                  <a:lin ang="5400000" scaled="0"/>
                </a:gradFill>
                <a:ea typeface="Segoe UI" pitchFamily="34" charset="0"/>
                <a:cs typeface="Segoe UI" pitchFamily="34" charset="0"/>
              </a:rPr>
              <a:t>Writing English!</a:t>
            </a:r>
          </a:p>
        </p:txBody>
      </p:sp>
      <p:sp>
        <p:nvSpPr>
          <p:cNvPr id="5" name="Rectangle 4">
            <a:extLst>
              <a:ext uri="{FF2B5EF4-FFF2-40B4-BE49-F238E27FC236}">
                <a16:creationId xmlns:a16="http://schemas.microsoft.com/office/drawing/2014/main" id="{75C8DD64-9CCA-4885-895C-1A25B7F8ADC0}"/>
              </a:ext>
            </a:extLst>
          </p:cNvPr>
          <p:cNvSpPr/>
          <p:nvPr/>
        </p:nvSpPr>
        <p:spPr bwMode="auto">
          <a:xfrm>
            <a:off x="182770" y="3945330"/>
            <a:ext cx="4571950" cy="14118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Third most important skill: </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3200" b="1" i="1" dirty="0">
                <a:gradFill>
                  <a:gsLst>
                    <a:gs pos="0">
                      <a:srgbClr val="FFFFFF"/>
                    </a:gs>
                    <a:gs pos="100000">
                      <a:srgbClr val="FFFFFF"/>
                    </a:gs>
                  </a:gsLst>
                  <a:lin ang="5400000" scaled="0"/>
                </a:gradFill>
                <a:ea typeface="Segoe UI" pitchFamily="34" charset="0"/>
                <a:cs typeface="Segoe UI" pitchFamily="34" charset="0"/>
              </a:rPr>
              <a:t>Internet Search!</a:t>
            </a:r>
          </a:p>
        </p:txBody>
      </p:sp>
      <p:sp>
        <p:nvSpPr>
          <p:cNvPr id="6" name="Rectangle 5">
            <a:extLst>
              <a:ext uri="{FF2B5EF4-FFF2-40B4-BE49-F238E27FC236}">
                <a16:creationId xmlns:a16="http://schemas.microsoft.com/office/drawing/2014/main" id="{E2A63662-B18E-4FBD-B210-D9CB76575115}"/>
              </a:ext>
            </a:extLst>
          </p:cNvPr>
          <p:cNvSpPr/>
          <p:nvPr/>
        </p:nvSpPr>
        <p:spPr bwMode="auto">
          <a:xfrm>
            <a:off x="4480769" y="5326042"/>
            <a:ext cx="4571950" cy="14118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Fourth most important skill: </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3200" b="1" i="1" dirty="0">
                <a:gradFill>
                  <a:gsLst>
                    <a:gs pos="0">
                      <a:srgbClr val="FFFFFF"/>
                    </a:gs>
                    <a:gs pos="100000">
                      <a:srgbClr val="FFFFFF"/>
                    </a:gs>
                  </a:gsLst>
                  <a:lin ang="5400000" scaled="0"/>
                </a:gradFill>
                <a:ea typeface="Segoe UI" pitchFamily="34" charset="0"/>
                <a:cs typeface="Segoe UI" pitchFamily="34" charset="0"/>
              </a:rPr>
              <a:t>Ask for help!</a:t>
            </a:r>
          </a:p>
        </p:txBody>
      </p:sp>
    </p:spTree>
    <p:extLst>
      <p:ext uri="{BB962C8B-B14F-4D97-AF65-F5344CB8AC3E}">
        <p14:creationId xmlns:p14="http://schemas.microsoft.com/office/powerpoint/2010/main" val="2006409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Configuring your box</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4727448"/>
          </a:xfrm>
        </p:spPr>
        <p:txBody>
          <a:bodyPr/>
          <a:lstStyle/>
          <a:p>
            <a:pPr marL="0" indent="0">
              <a:buNone/>
            </a:pPr>
            <a:r>
              <a:rPr lang="en-US" dirty="0"/>
              <a:t>All the exercises are for a reason!</a:t>
            </a:r>
          </a:p>
          <a:p>
            <a:pPr>
              <a:buFontTx/>
              <a:buChar char="-"/>
            </a:pPr>
            <a:r>
              <a:rPr lang="en-US" dirty="0"/>
              <a:t>You might not get it now, that’s ok(!)</a:t>
            </a:r>
          </a:p>
          <a:p>
            <a:pPr>
              <a:buFontTx/>
              <a:buChar char="-"/>
            </a:pPr>
            <a:endParaRPr lang="en-US" dirty="0"/>
          </a:p>
          <a:p>
            <a:pPr marL="0" indent="0">
              <a:buNone/>
            </a:pPr>
            <a:r>
              <a:rPr lang="en-US" dirty="0"/>
              <a:t>Configuring your pc/mac is a chore/challenge/delight(!) you do it!</a:t>
            </a:r>
          </a:p>
          <a:p>
            <a:pPr marL="0" indent="0">
              <a:buNone/>
            </a:pPr>
            <a:endParaRPr lang="en-US" dirty="0"/>
          </a:p>
          <a:p>
            <a:pPr marL="0" indent="0">
              <a:buNone/>
            </a:pPr>
            <a:r>
              <a:rPr lang="en-US" dirty="0"/>
              <a:t>You will want/need to reinstall from scratch maybe once a year</a:t>
            </a:r>
          </a:p>
        </p:txBody>
      </p:sp>
    </p:spTree>
    <p:extLst>
      <p:ext uri="{BB962C8B-B14F-4D97-AF65-F5344CB8AC3E}">
        <p14:creationId xmlns:p14="http://schemas.microsoft.com/office/powerpoint/2010/main" val="8107963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solidFill>
                  <a:schemeClr val="bg1"/>
                </a:solidFill>
              </a:rPr>
              <a:t>The shell/console/terminal</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3120854"/>
          </a:xfrm>
        </p:spPr>
        <p:txBody>
          <a:bodyPr/>
          <a:lstStyle/>
          <a:p>
            <a:pPr marL="0" indent="0">
              <a:buNone/>
            </a:pPr>
            <a:r>
              <a:rPr lang="en-US" dirty="0">
                <a:solidFill>
                  <a:schemeClr val="bg1"/>
                </a:solidFill>
              </a:rPr>
              <a:t>bash</a:t>
            </a:r>
          </a:p>
          <a:p>
            <a:pPr marL="0" indent="0">
              <a:buNone/>
            </a:pPr>
            <a:r>
              <a:rPr lang="en-US" dirty="0">
                <a:solidFill>
                  <a:schemeClr val="bg1"/>
                </a:solidFill>
              </a:rPr>
              <a:t>Terminal (bash </a:t>
            </a:r>
            <a:r>
              <a:rPr lang="en-US" dirty="0">
                <a:solidFill>
                  <a:schemeClr val="bg1"/>
                </a:solidFill>
                <a:sym typeface="Wingdings" panose="05000000000000000000" pitchFamily="2" charset="2"/>
              </a:rPr>
              <a:t> </a:t>
            </a:r>
            <a:r>
              <a:rPr lang="en-US" dirty="0" err="1">
                <a:solidFill>
                  <a:schemeClr val="bg1"/>
                </a:solidFill>
              </a:rPr>
              <a:t>zsh</a:t>
            </a:r>
            <a:r>
              <a:rPr lang="en-US" dirty="0">
                <a:solidFill>
                  <a:schemeClr val="bg1"/>
                </a:solidFill>
              </a:rPr>
              <a:t>)</a:t>
            </a:r>
          </a:p>
          <a:p>
            <a:pPr marL="0" indent="0">
              <a:buNone/>
            </a:pPr>
            <a:r>
              <a:rPr lang="en-US" dirty="0">
                <a:solidFill>
                  <a:schemeClr val="bg1"/>
                </a:solidFill>
              </a:rPr>
              <a:t>PowerShell 6+</a:t>
            </a:r>
          </a:p>
          <a:p>
            <a:pPr marL="0" indent="0">
              <a:buNone/>
            </a:pPr>
            <a:r>
              <a:rPr lang="en-US" dirty="0">
                <a:solidFill>
                  <a:schemeClr val="bg1"/>
                </a:solidFill>
              </a:rPr>
              <a:t>Windows PowerShell</a:t>
            </a:r>
          </a:p>
          <a:p>
            <a:pPr marL="0" indent="0">
              <a:buNone/>
            </a:pPr>
            <a:r>
              <a:rPr lang="en-US" dirty="0">
                <a:solidFill>
                  <a:schemeClr val="bg1"/>
                </a:solidFill>
              </a:rPr>
              <a:t>Command Prompt</a:t>
            </a:r>
          </a:p>
        </p:txBody>
      </p:sp>
      <p:pic>
        <p:nvPicPr>
          <p:cNvPr id="1026" name="Picture 2" descr="Billedresultat for angular">
            <a:extLst>
              <a:ext uri="{FF2B5EF4-FFF2-40B4-BE49-F238E27FC236}">
                <a16:creationId xmlns:a16="http://schemas.microsoft.com/office/drawing/2014/main" id="{872A70C0-508F-411D-B638-88F246776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622" y="3763317"/>
            <a:ext cx="2511457" cy="25114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ledresultat for node.js">
            <a:extLst>
              <a:ext uri="{FF2B5EF4-FFF2-40B4-BE49-F238E27FC236}">
                <a16:creationId xmlns:a16="http://schemas.microsoft.com/office/drawing/2014/main" id="{22CEDB70-ADA2-45B3-AC8F-BF719C21D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110" y="973408"/>
            <a:ext cx="2570667" cy="15725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lledresultat for ruby rails">
            <a:extLst>
              <a:ext uri="{FF2B5EF4-FFF2-40B4-BE49-F238E27FC236}">
                <a16:creationId xmlns:a16="http://schemas.microsoft.com/office/drawing/2014/main" id="{1825A2E3-1841-4878-95CF-7A88A81EA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04" y="4594530"/>
            <a:ext cx="2011658" cy="20116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illedresultat for azure">
            <a:extLst>
              <a:ext uri="{FF2B5EF4-FFF2-40B4-BE49-F238E27FC236}">
                <a16:creationId xmlns:a16="http://schemas.microsoft.com/office/drawing/2014/main" id="{41C2C48B-0E78-4B97-8DC4-A713073FE7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2545" y="4341642"/>
            <a:ext cx="2239077" cy="22390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illedresultat for powershell">
            <a:extLst>
              <a:ext uri="{FF2B5EF4-FFF2-40B4-BE49-F238E27FC236}">
                <a16:creationId xmlns:a16="http://schemas.microsoft.com/office/drawing/2014/main" id="{0761A61D-7786-4178-8AE4-939DB6F0DE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2080" y="2217116"/>
            <a:ext cx="1759922" cy="175992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net core">
            <a:extLst>
              <a:ext uri="{FF2B5EF4-FFF2-40B4-BE49-F238E27FC236}">
                <a16:creationId xmlns:a16="http://schemas.microsoft.com/office/drawing/2014/main" id="{CBA59726-3302-4516-BA22-EB9961FFC9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856" y="2546000"/>
            <a:ext cx="1903961" cy="190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9624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Package Managers</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4961358"/>
          </a:xfrm>
        </p:spPr>
        <p:txBody>
          <a:bodyPr/>
          <a:lstStyle/>
          <a:p>
            <a:pPr marL="0" indent="0">
              <a:buNone/>
            </a:pPr>
            <a:r>
              <a:rPr lang="da-DK" sz="3200" dirty="0"/>
              <a:t>Linux: </a:t>
            </a:r>
            <a:r>
              <a:rPr lang="da-DK" sz="3200" i="1" dirty="0"/>
              <a:t>apt</a:t>
            </a:r>
            <a:r>
              <a:rPr lang="da-DK" sz="3200" dirty="0"/>
              <a:t>/</a:t>
            </a:r>
            <a:r>
              <a:rPr lang="da-DK" sz="3200" i="1" dirty="0"/>
              <a:t>yum</a:t>
            </a:r>
            <a:r>
              <a:rPr lang="da-DK" sz="3200" dirty="0"/>
              <a:t>/</a:t>
            </a:r>
            <a:r>
              <a:rPr lang="da-DK" sz="3200" i="1" dirty="0"/>
              <a:t>rpm</a:t>
            </a:r>
          </a:p>
          <a:p>
            <a:pPr marL="0" indent="0">
              <a:buNone/>
            </a:pPr>
            <a:r>
              <a:rPr lang="en-US" sz="3200" dirty="0"/>
              <a:t>Windows: </a:t>
            </a:r>
            <a:r>
              <a:rPr lang="en-US" sz="3200" i="1" dirty="0"/>
              <a:t>Chocolatey</a:t>
            </a:r>
            <a:r>
              <a:rPr lang="en-US" sz="3200" dirty="0"/>
              <a:t>: </a:t>
            </a:r>
            <a:r>
              <a:rPr lang="en-US" sz="3200" dirty="0">
                <a:hlinkClick r:id="rId2"/>
              </a:rPr>
              <a:t>https://chocolatey.org/</a:t>
            </a:r>
            <a:endParaRPr lang="en-US" sz="3200" dirty="0"/>
          </a:p>
          <a:p>
            <a:pPr marL="0" indent="0">
              <a:buNone/>
            </a:pPr>
            <a:r>
              <a:rPr lang="en-US" sz="3200" dirty="0"/>
              <a:t>Mac: </a:t>
            </a:r>
            <a:r>
              <a:rPr lang="en-US" sz="3200" i="1" dirty="0"/>
              <a:t>Homebrew</a:t>
            </a:r>
            <a:r>
              <a:rPr lang="en-US" sz="3200" dirty="0"/>
              <a:t>: </a:t>
            </a:r>
            <a:r>
              <a:rPr lang="en-US" sz="3200" dirty="0">
                <a:hlinkClick r:id="rId3"/>
              </a:rPr>
              <a:t>https://brew.sh/</a:t>
            </a:r>
            <a:endParaRPr lang="en-US" sz="3200" dirty="0"/>
          </a:p>
          <a:p>
            <a:pPr marL="0" indent="0">
              <a:buNone/>
            </a:pPr>
            <a:r>
              <a:rPr lang="en-US" sz="3200" dirty="0"/>
              <a:t>All: </a:t>
            </a:r>
            <a:r>
              <a:rPr lang="en-US" sz="3200" i="1" dirty="0" err="1"/>
              <a:t>npm</a:t>
            </a:r>
            <a:r>
              <a:rPr lang="en-US" sz="3200" dirty="0"/>
              <a:t>: </a:t>
            </a:r>
            <a:r>
              <a:rPr lang="en-US" sz="3200" dirty="0">
                <a:hlinkClick r:id="rId4"/>
              </a:rPr>
              <a:t>https://www.npmjs.com/</a:t>
            </a:r>
            <a:endParaRPr lang="en-US" sz="3200" dirty="0"/>
          </a:p>
          <a:p>
            <a:pPr marL="0" indent="0">
              <a:buNone/>
            </a:pPr>
            <a:r>
              <a:rPr lang="en-US" sz="3200" dirty="0"/>
              <a:t>.NET: </a:t>
            </a:r>
            <a:r>
              <a:rPr lang="en-US" sz="3200" i="1" dirty="0"/>
              <a:t>NuGet</a:t>
            </a:r>
            <a:r>
              <a:rPr lang="en-US" sz="3200" dirty="0"/>
              <a:t>: </a:t>
            </a:r>
            <a:r>
              <a:rPr lang="en-US" sz="3200" dirty="0">
                <a:hlinkClick r:id="rId5"/>
              </a:rPr>
              <a:t>https://www.nuget.org/</a:t>
            </a:r>
            <a:endParaRPr lang="en-US" sz="3200" dirty="0"/>
          </a:p>
          <a:p>
            <a:pPr marL="0" indent="0">
              <a:buNone/>
            </a:pPr>
            <a:endParaRPr lang="en-US" sz="3200" dirty="0"/>
          </a:p>
          <a:p>
            <a:pPr marL="0" indent="0">
              <a:buNone/>
            </a:pPr>
            <a:r>
              <a:rPr lang="en-US" sz="3200" dirty="0"/>
              <a:t>They all work the same:</a:t>
            </a:r>
          </a:p>
          <a:p>
            <a:pPr marL="0" indent="0">
              <a:buNone/>
            </a:pPr>
            <a:endParaRPr lang="en-US" sz="3200" dirty="0"/>
          </a:p>
          <a:p>
            <a:pPr marL="0" indent="0">
              <a:buNone/>
            </a:pPr>
            <a:r>
              <a:rPr lang="en-US" sz="3200" dirty="0"/>
              <a:t>The Shell!</a:t>
            </a:r>
          </a:p>
        </p:txBody>
      </p:sp>
    </p:spTree>
    <p:extLst>
      <p:ext uri="{BB962C8B-B14F-4D97-AF65-F5344CB8AC3E}">
        <p14:creationId xmlns:p14="http://schemas.microsoft.com/office/powerpoint/2010/main" val="39819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.NET Standard</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1181862"/>
          </a:xfrm>
        </p:spPr>
        <p:txBody>
          <a:bodyPr/>
          <a:lstStyle/>
          <a:p>
            <a:pPr marL="0" indent="0">
              <a:buNone/>
            </a:pPr>
            <a:r>
              <a:rPr lang="en-US" dirty="0">
                <a:hlinkClick r:id="rId2"/>
              </a:rPr>
              <a:t>https://docs.microsoft.com/en-us/dotnet/standard/net-standard</a:t>
            </a:r>
            <a:endParaRPr lang="en-US" dirty="0"/>
          </a:p>
        </p:txBody>
      </p:sp>
    </p:spTree>
    <p:extLst>
      <p:ext uri="{BB962C8B-B14F-4D97-AF65-F5344CB8AC3E}">
        <p14:creationId xmlns:p14="http://schemas.microsoft.com/office/powerpoint/2010/main" val="3416676155"/>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19174</TotalTime>
  <Words>464</Words>
  <Application>Microsoft Office PowerPoint</Application>
  <PresentationFormat>Custom</PresentationFormat>
  <Paragraphs>79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MSVID_White_4x3_2012-08-18</vt:lpstr>
      <vt:lpstr>C♯ Data Access and Entity Framework Core Take 2</vt:lpstr>
      <vt:lpstr>Agenda</vt:lpstr>
      <vt:lpstr>Course fundamentals</vt:lpstr>
      <vt:lpstr>Most important skill as a developer </vt:lpstr>
      <vt:lpstr>PowerPoint Presentation</vt:lpstr>
      <vt:lpstr>Configuring your box</vt:lpstr>
      <vt:lpstr>The shell/console/terminal</vt:lpstr>
      <vt:lpstr>Package Managers</vt:lpstr>
      <vt:lpstr>.NET Standard</vt:lpstr>
      <vt:lpstr>Entity Framework Core and DTOs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273</cp:revision>
  <dcterms:created xsi:type="dcterms:W3CDTF">2012-05-22T07:38:31Z</dcterms:created>
  <dcterms:modified xsi:type="dcterms:W3CDTF">2019-10-04T07:46:19Z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