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43"/>
  </p:notesMasterIdLst>
  <p:handoutMasterIdLst>
    <p:handoutMasterId r:id="rId44"/>
  </p:handoutMasterIdLst>
  <p:sldIdLst>
    <p:sldId id="1663" r:id="rId6"/>
    <p:sldId id="1677" r:id="rId7"/>
    <p:sldId id="1671" r:id="rId8"/>
    <p:sldId id="1695" r:id="rId9"/>
    <p:sldId id="1685" r:id="rId10"/>
    <p:sldId id="1699" r:id="rId11"/>
    <p:sldId id="1700" r:id="rId12"/>
    <p:sldId id="1697" r:id="rId13"/>
    <p:sldId id="1687" r:id="rId14"/>
    <p:sldId id="1701" r:id="rId15"/>
    <p:sldId id="1702" r:id="rId16"/>
    <p:sldId id="1703" r:id="rId17"/>
    <p:sldId id="1704" r:id="rId18"/>
    <p:sldId id="1696" r:id="rId19"/>
    <p:sldId id="1705" r:id="rId20"/>
    <p:sldId id="1689" r:id="rId21"/>
    <p:sldId id="1706" r:id="rId22"/>
    <p:sldId id="1707" r:id="rId23"/>
    <p:sldId id="1714" r:id="rId24"/>
    <p:sldId id="1710" r:id="rId25"/>
    <p:sldId id="1711" r:id="rId26"/>
    <p:sldId id="1712" r:id="rId27"/>
    <p:sldId id="1713" r:id="rId28"/>
    <p:sldId id="1683" r:id="rId29"/>
    <p:sldId id="1715" r:id="rId30"/>
    <p:sldId id="1716" r:id="rId31"/>
    <p:sldId id="1728" r:id="rId32"/>
    <p:sldId id="1717" r:id="rId33"/>
    <p:sldId id="1722" r:id="rId34"/>
    <p:sldId id="1726" r:id="rId35"/>
    <p:sldId id="1718" r:id="rId36"/>
    <p:sldId id="1719" r:id="rId37"/>
    <p:sldId id="1721" r:id="rId38"/>
    <p:sldId id="1720" r:id="rId39"/>
    <p:sldId id="1723" r:id="rId40"/>
    <p:sldId id="1724" r:id="rId41"/>
    <p:sldId id="1725" r:id="rId4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71"/>
            <p14:sldId id="1695"/>
            <p14:sldId id="1685"/>
            <p14:sldId id="1699"/>
            <p14:sldId id="1700"/>
            <p14:sldId id="1697"/>
            <p14:sldId id="1687"/>
            <p14:sldId id="1701"/>
            <p14:sldId id="1702"/>
            <p14:sldId id="1703"/>
            <p14:sldId id="1704"/>
            <p14:sldId id="1696"/>
            <p14:sldId id="1705"/>
            <p14:sldId id="1689"/>
            <p14:sldId id="1706"/>
            <p14:sldId id="1707"/>
            <p14:sldId id="1714"/>
            <p14:sldId id="1710"/>
            <p14:sldId id="1711"/>
            <p14:sldId id="1712"/>
            <p14:sldId id="1713"/>
            <p14:sldId id="1683"/>
            <p14:sldId id="1715"/>
            <p14:sldId id="1716"/>
            <p14:sldId id="1728"/>
            <p14:sldId id="1717"/>
            <p14:sldId id="1722"/>
            <p14:sldId id="1726"/>
            <p14:sldId id="1718"/>
            <p14:sldId id="1719"/>
            <p14:sldId id="1721"/>
            <p14:sldId id="1720"/>
            <p14:sldId id="1723"/>
            <p14:sldId id="1724"/>
            <p14:sldId id="172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11/8/2019 1:43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11/8/2019 1:39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11/8/2019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www.ibm.com/support/knowledgecenter/en/SS9H2Y_7.7.0/com.ibm.dp.doc/json_jsonxconversionexample.html" TargetMode="Externa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futurama.com/api/characters" TargetMode="Externa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hyperlink" Target="https://futurama.com/api/characters/42" TargetMode="Externa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JSON and the REST</a:t>
            </a:r>
            <a:br>
              <a:rPr lang="en-US" dirty="0"/>
            </a:br>
            <a:r>
              <a:rPr lang="en-US" dirty="0"/>
              <a:t>ASP.NET Core</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 Syntax</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877985"/>
          </a:xfrm>
        </p:spPr>
        <p:txBody>
          <a:bodyPr/>
          <a:lstStyle/>
          <a:p>
            <a:r>
              <a:rPr lang="en-US" sz="3600" dirty="0"/>
              <a:t>(subset of the JavaScript object notation syntax)</a:t>
            </a:r>
          </a:p>
          <a:p>
            <a:endParaRPr lang="en-US" sz="3600" dirty="0"/>
          </a:p>
          <a:p>
            <a:r>
              <a:rPr lang="en-US" sz="3600" dirty="0"/>
              <a:t>Data is in name/value pairs</a:t>
            </a:r>
          </a:p>
          <a:p>
            <a:r>
              <a:rPr lang="en-US" sz="3600" dirty="0"/>
              <a:t>Data is separated by commas</a:t>
            </a:r>
          </a:p>
          <a:p>
            <a:r>
              <a:rPr lang="en-US" sz="3600" dirty="0"/>
              <a:t>Curly braces hold objects</a:t>
            </a:r>
          </a:p>
          <a:p>
            <a:r>
              <a:rPr lang="en-US" sz="3600" dirty="0"/>
              <a:t>Square brackets hold arrays</a:t>
            </a:r>
          </a:p>
        </p:txBody>
      </p:sp>
    </p:spTree>
    <p:extLst>
      <p:ext uri="{BB962C8B-B14F-4D97-AF65-F5344CB8AC3E}">
        <p14:creationId xmlns:p14="http://schemas.microsoft.com/office/powerpoint/2010/main" val="3278201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 Name/Value Pairs</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5022914"/>
          </a:xfrm>
        </p:spPr>
        <p:txBody>
          <a:bodyPr/>
          <a:lstStyle/>
          <a:p>
            <a:r>
              <a:rPr lang="en-US" sz="3200" dirty="0"/>
              <a:t>A name/value pair consists of a field name (in double quotes), followed by a colon, followed by a value:</a:t>
            </a:r>
          </a:p>
          <a:p>
            <a:endParaRPr lang="en-US" sz="3200" dirty="0"/>
          </a:p>
          <a:p>
            <a:pPr algn="ctr"/>
            <a:r>
              <a:rPr lang="da-DK" sz="3200" b="1" dirty="0">
                <a:solidFill>
                  <a:schemeClr val="tx1">
                    <a:lumMod val="95000"/>
                  </a:schemeClr>
                </a:solidFill>
                <a:latin typeface="Consolas" panose="020B0609020204030204" pitchFamily="49" charset="0"/>
              </a:rPr>
              <a:t>"firstName": "John"</a:t>
            </a:r>
            <a:endParaRPr lang="en-US" sz="3200" dirty="0">
              <a:latin typeface="Consolas" panose="020B0609020204030204" pitchFamily="49" charset="0"/>
            </a:endParaRPr>
          </a:p>
          <a:p>
            <a:endParaRPr lang="en-US" sz="3200" dirty="0"/>
          </a:p>
          <a:p>
            <a:r>
              <a:rPr lang="en-US" sz="3200" dirty="0"/>
              <a:t>This is simple to understand, and equals to the JavaScript statement:</a:t>
            </a:r>
          </a:p>
          <a:p>
            <a:endParaRPr lang="en-US" sz="3200" dirty="0"/>
          </a:p>
          <a:p>
            <a:pPr algn="ctr"/>
            <a:r>
              <a:rPr lang="da-DK" sz="3200" b="1" dirty="0">
                <a:solidFill>
                  <a:schemeClr val="tx1">
                    <a:lumMod val="95000"/>
                  </a:schemeClr>
                </a:solidFill>
                <a:latin typeface="Consolas" panose="020B0609020204030204" pitchFamily="49" charset="0"/>
              </a:rPr>
              <a:t>firstName = "John"</a:t>
            </a:r>
            <a:endParaRPr lang="en-US" sz="3200" dirty="0"/>
          </a:p>
        </p:txBody>
      </p:sp>
    </p:spTree>
    <p:extLst>
      <p:ext uri="{BB962C8B-B14F-4D97-AF65-F5344CB8AC3E}">
        <p14:creationId xmlns:p14="http://schemas.microsoft.com/office/powerpoint/2010/main" val="3213169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 Data Types</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447098"/>
          </a:xfrm>
        </p:spPr>
        <p:txBody>
          <a:bodyPr/>
          <a:lstStyle/>
          <a:p>
            <a:r>
              <a:rPr lang="en-US" sz="3200" dirty="0"/>
              <a:t>Number (integer or floating point)</a:t>
            </a:r>
          </a:p>
          <a:p>
            <a:r>
              <a:rPr lang="en-US" sz="3200" dirty="0"/>
              <a:t>String (in double quotes)</a:t>
            </a:r>
          </a:p>
          <a:p>
            <a:r>
              <a:rPr lang="en-US" sz="3200" dirty="0"/>
              <a:t>Boolean (true or false)</a:t>
            </a:r>
          </a:p>
          <a:p>
            <a:r>
              <a:rPr lang="en-US" sz="3200" dirty="0"/>
              <a:t>Array (in square brackets)</a:t>
            </a:r>
          </a:p>
          <a:p>
            <a:r>
              <a:rPr lang="en-US" sz="3200" dirty="0"/>
              <a:t>Object (in curly brackets)</a:t>
            </a:r>
          </a:p>
          <a:p>
            <a:r>
              <a:rPr lang="en-US" sz="3200" dirty="0"/>
              <a:t>null</a:t>
            </a:r>
          </a:p>
        </p:txBody>
      </p:sp>
    </p:spTree>
    <p:extLst>
      <p:ext uri="{BB962C8B-B14F-4D97-AF65-F5344CB8AC3E}">
        <p14:creationId xmlns:p14="http://schemas.microsoft.com/office/powerpoint/2010/main" val="35648284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solidFill>
                  <a:schemeClr val="tx1"/>
                </a:solidFill>
              </a:rPr>
              <a:t>Examples</a:t>
            </a:r>
            <a:endParaRPr lang="en-US" dirty="0"/>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4727448"/>
          </a:xfrm>
        </p:spPr>
        <p:txBody>
          <a:bodyPr/>
          <a:lstStyle/>
          <a:p>
            <a:r>
              <a:rPr lang="en-US" sz="2400" dirty="0"/>
              <a:t>Objects</a:t>
            </a:r>
          </a:p>
          <a:p>
            <a:endParaRPr lang="en-US" sz="2400" dirty="0"/>
          </a:p>
          <a:p>
            <a:r>
              <a:rPr lang="da-DK" sz="2400" dirty="0">
                <a:latin typeface="Consolas" panose="020B0609020204030204" pitchFamily="49" charset="0"/>
                <a:cs typeface="Consolas" panose="020B0609020204030204" pitchFamily="49" charset="0"/>
              </a:rPr>
              <a:t>{ "firstName": "John", "lastName": "Doe" }</a:t>
            </a:r>
            <a:endParaRPr lang="en-US" sz="2400" dirty="0">
              <a:latin typeface="Consolas" panose="020B0609020204030204" pitchFamily="49" charset="0"/>
            </a:endParaRPr>
          </a:p>
          <a:p>
            <a:endParaRPr lang="en-US" sz="2400" dirty="0"/>
          </a:p>
          <a:p>
            <a:r>
              <a:rPr lang="en-US" sz="2400" dirty="0"/>
              <a:t>Array</a:t>
            </a:r>
          </a:p>
          <a:p>
            <a:endParaRPr lang="en-US" sz="2400" dirty="0"/>
          </a:p>
          <a:p>
            <a:r>
              <a:rPr lang="da-DK" sz="2400" dirty="0">
                <a:latin typeface="Consolas" panose="020B0609020204030204" pitchFamily="49" charset="0"/>
                <a:cs typeface="Consolas" panose="020B0609020204030204" pitchFamily="49" charset="0"/>
              </a:rPr>
              <a:t>[</a:t>
            </a:r>
          </a:p>
          <a:p>
            <a:r>
              <a:rPr lang="da-DK" sz="2400" dirty="0">
                <a:latin typeface="Consolas" panose="020B0609020204030204" pitchFamily="49" charset="0"/>
                <a:cs typeface="Consolas" panose="020B0609020204030204" pitchFamily="49" charset="0"/>
              </a:rPr>
              <a:t>  { "firstName": "John", "lastName": "Doe" }, </a:t>
            </a:r>
            <a:br>
              <a:rPr lang="da-DK" sz="2400" dirty="0">
                <a:latin typeface="Consolas" panose="020B0609020204030204" pitchFamily="49" charset="0"/>
                <a:cs typeface="Consolas" panose="020B0609020204030204" pitchFamily="49" charset="0"/>
              </a:rPr>
            </a:br>
            <a:r>
              <a:rPr lang="da-DK" sz="2400" dirty="0">
                <a:latin typeface="Consolas" panose="020B0609020204030204" pitchFamily="49" charset="0"/>
                <a:cs typeface="Consolas" panose="020B0609020204030204" pitchFamily="49" charset="0"/>
              </a:rPr>
              <a:t>  { "firstName": "Jane", "lastName": "Doe" }, </a:t>
            </a:r>
            <a:br>
              <a:rPr lang="da-DK" sz="2400" dirty="0">
                <a:latin typeface="Consolas" panose="020B0609020204030204" pitchFamily="49" charset="0"/>
                <a:cs typeface="Consolas" panose="020B0609020204030204" pitchFamily="49" charset="0"/>
              </a:rPr>
            </a:br>
            <a:r>
              <a:rPr lang="da-DK" sz="2400" dirty="0">
                <a:latin typeface="Consolas" panose="020B0609020204030204" pitchFamily="49" charset="0"/>
                <a:cs typeface="Consolas" panose="020B0609020204030204" pitchFamily="49" charset="0"/>
              </a:rPr>
              <a:t>  { "firstName": "John", "lastName": "Smith" }</a:t>
            </a:r>
          </a:p>
          <a:p>
            <a:r>
              <a:rPr lang="da-DK" sz="2400" dirty="0">
                <a:latin typeface="Consolas" panose="020B0609020204030204" pitchFamily="49" charset="0"/>
                <a:cs typeface="Consolas" panose="020B0609020204030204" pitchFamily="49" charset="0"/>
              </a:rPr>
              <a:t>]</a:t>
            </a:r>
            <a:endParaRPr lang="en-US" sz="2400" dirty="0"/>
          </a:p>
        </p:txBody>
      </p:sp>
    </p:spTree>
    <p:extLst>
      <p:ext uri="{BB962C8B-B14F-4D97-AF65-F5344CB8AC3E}">
        <p14:creationId xmlns:p14="http://schemas.microsoft.com/office/powerpoint/2010/main" val="4072881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Best of both worlds?</a:t>
            </a:r>
            <a:endParaRPr lang="LID4096" dirty="0"/>
          </a:p>
        </p:txBody>
      </p:sp>
      <p:sp>
        <p:nvSpPr>
          <p:cNvPr id="2" name="Text Placeholder 1">
            <a:extLst>
              <a:ext uri="{FF2B5EF4-FFF2-40B4-BE49-F238E27FC236}">
                <a16:creationId xmlns:a16="http://schemas.microsoft.com/office/drawing/2014/main" id="{3821F7BF-A2CE-4637-A87D-BE4F5421E02B}"/>
              </a:ext>
            </a:extLst>
          </p:cNvPr>
          <p:cNvSpPr>
            <a:spLocks noGrp="1"/>
          </p:cNvSpPr>
          <p:nvPr>
            <p:ph type="body" sz="quarter" idx="12"/>
          </p:nvPr>
        </p:nvSpPr>
        <p:spPr>
          <a:xfrm>
            <a:off x="585216" y="3977319"/>
            <a:ext cx="9144000" cy="677108"/>
          </a:xfrm>
        </p:spPr>
        <p:txBody>
          <a:bodyPr/>
          <a:lstStyle/>
          <a:p>
            <a:r>
              <a:rPr lang="da-DK" dirty="0">
                <a:hlinkClick r:id="rId2"/>
              </a:rPr>
              <a:t>https://www.ibm.com/support/knowledgecenter/en/SS9H2Y_7.7.0/com.ibm.dp.doc/json_jsonxconversionexample.html</a:t>
            </a:r>
            <a:r>
              <a:rPr lang="da-DK" dirty="0"/>
              <a:t> </a:t>
            </a:r>
          </a:p>
        </p:txBody>
      </p:sp>
    </p:spTree>
    <p:extLst>
      <p:ext uri="{BB962C8B-B14F-4D97-AF65-F5344CB8AC3E}">
        <p14:creationId xmlns:p14="http://schemas.microsoft.com/office/powerpoint/2010/main" val="55485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REST</a:t>
            </a:r>
            <a:endParaRPr lang="LID4096" dirty="0"/>
          </a:p>
        </p:txBody>
      </p:sp>
      <p:sp>
        <p:nvSpPr>
          <p:cNvPr id="2" name="Text Placeholder 1">
            <a:extLst>
              <a:ext uri="{FF2B5EF4-FFF2-40B4-BE49-F238E27FC236}">
                <a16:creationId xmlns:a16="http://schemas.microsoft.com/office/drawing/2014/main" id="{3821F7BF-A2CE-4637-A87D-BE4F5421E02B}"/>
              </a:ext>
            </a:extLst>
          </p:cNvPr>
          <p:cNvSpPr>
            <a:spLocks noGrp="1"/>
          </p:cNvSpPr>
          <p:nvPr>
            <p:ph type="body" sz="quarter" idx="12"/>
          </p:nvPr>
        </p:nvSpPr>
        <p:spPr>
          <a:xfrm>
            <a:off x="585216" y="3977319"/>
            <a:ext cx="9144000" cy="338554"/>
          </a:xfrm>
        </p:spPr>
        <p:txBody>
          <a:bodyPr/>
          <a:lstStyle/>
          <a:p>
            <a:r>
              <a:rPr lang="da-DK" dirty="0"/>
              <a:t>REpresentational State Transfer</a:t>
            </a:r>
          </a:p>
        </p:txBody>
      </p:sp>
      <p:sp>
        <p:nvSpPr>
          <p:cNvPr id="3" name="Rectangle: Rounded Corners 2">
            <a:extLst>
              <a:ext uri="{FF2B5EF4-FFF2-40B4-BE49-F238E27FC236}">
                <a16:creationId xmlns:a16="http://schemas.microsoft.com/office/drawing/2014/main" id="{E81FCE71-CBBC-4D50-9646-B373F7195F67}"/>
              </a:ext>
            </a:extLst>
          </p:cNvPr>
          <p:cNvSpPr/>
          <p:nvPr/>
        </p:nvSpPr>
        <p:spPr bwMode="auto">
          <a:xfrm>
            <a:off x="2344420" y="1554480"/>
            <a:ext cx="7503160" cy="374904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600" dirty="0">
                <a:gradFill>
                  <a:gsLst>
                    <a:gs pos="0">
                      <a:srgbClr val="FFFFFF"/>
                    </a:gs>
                    <a:gs pos="100000">
                      <a:srgbClr val="FFFFFF"/>
                    </a:gs>
                  </a:gsLst>
                  <a:lin ang="5400000" scaled="0"/>
                </a:gradFill>
                <a:ea typeface="Segoe UI" pitchFamily="34" charset="0"/>
                <a:cs typeface="Segoe UI" pitchFamily="34" charset="0"/>
              </a:rPr>
              <a:t>http://</a:t>
            </a:r>
            <a:endParaRPr lang="LID4096" sz="166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0720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52816-A315-4C5E-A620-391C613BD5E2}"/>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r>
              <a:rPr lang="da-DK" sz="2800" b="1">
                <a:gradFill>
                  <a:gsLst>
                    <a:gs pos="1250">
                      <a:schemeClr val="tx1"/>
                    </a:gs>
                    <a:gs pos="100000">
                      <a:schemeClr val="tx1"/>
                    </a:gs>
                  </a:gsLst>
                  <a:lin ang="5400000" scaled="0"/>
                </a:gradFill>
              </a:rPr>
              <a:t>URI</a:t>
            </a:r>
            <a:r>
              <a:rPr lang="da-DK" sz="2800">
                <a:gradFill>
                  <a:gsLst>
                    <a:gs pos="1250">
                      <a:schemeClr val="tx1"/>
                    </a:gs>
                    <a:gs pos="100000">
                      <a:schemeClr val="tx1"/>
                    </a:gs>
                  </a:gsLst>
                  <a:lin ang="5400000" scaled="0"/>
                </a:gradFill>
              </a:rPr>
              <a:t>: string</a:t>
            </a:r>
          </a:p>
          <a:p>
            <a:r>
              <a:rPr lang="da-DK" sz="2800" b="1">
                <a:gradFill>
                  <a:gsLst>
                    <a:gs pos="1250">
                      <a:schemeClr val="tx1"/>
                    </a:gs>
                    <a:gs pos="100000">
                      <a:schemeClr val="tx1"/>
                    </a:gs>
                  </a:gsLst>
                  <a:lin ang="5400000" scaled="0"/>
                </a:gradFill>
              </a:rPr>
              <a:t>Method</a:t>
            </a:r>
            <a:r>
              <a:rPr lang="da-DK" sz="2800">
                <a:gradFill>
                  <a:gsLst>
                    <a:gs pos="1250">
                      <a:schemeClr val="tx1"/>
                    </a:gs>
                    <a:gs pos="100000">
                      <a:schemeClr val="tx1"/>
                    </a:gs>
                  </a:gsLst>
                  <a:lin ang="5400000" scaled="0"/>
                </a:gradFill>
              </a:rPr>
              <a:t>: string</a:t>
            </a:r>
          </a:p>
          <a:p>
            <a:r>
              <a:rPr lang="da-DK" sz="2800" b="1">
                <a:gradFill>
                  <a:gsLst>
                    <a:gs pos="1250">
                      <a:schemeClr val="tx1"/>
                    </a:gs>
                    <a:gs pos="100000">
                      <a:schemeClr val="tx1"/>
                    </a:gs>
                  </a:gsLst>
                  <a:lin ang="5400000" scaled="0"/>
                </a:gradFill>
              </a:rPr>
              <a:t>Header</a:t>
            </a:r>
            <a:r>
              <a:rPr lang="da-DK" sz="2800">
                <a:gradFill>
                  <a:gsLst>
                    <a:gs pos="1250">
                      <a:schemeClr val="tx1"/>
                    </a:gs>
                    <a:gs pos="100000">
                      <a:schemeClr val="tx1"/>
                    </a:gs>
                  </a:gsLst>
                  <a:lin ang="5400000" scaled="0"/>
                </a:gradFill>
              </a:rPr>
              <a:t>: key/value pairs</a:t>
            </a:r>
          </a:p>
          <a:p>
            <a:r>
              <a:rPr lang="da-DK" sz="2800" b="1">
                <a:gradFill>
                  <a:gsLst>
                    <a:gs pos="1250">
                      <a:schemeClr val="tx1"/>
                    </a:gs>
                    <a:gs pos="100000">
                      <a:schemeClr val="tx1"/>
                    </a:gs>
                  </a:gsLst>
                  <a:lin ang="5400000" scaled="0"/>
                </a:gradFill>
              </a:rPr>
              <a:t>Body</a:t>
            </a:r>
            <a:r>
              <a:rPr lang="da-DK" sz="2800">
                <a:gradFill>
                  <a:gsLst>
                    <a:gs pos="1250">
                      <a:schemeClr val="tx1"/>
                    </a:gs>
                    <a:gs pos="100000">
                      <a:schemeClr val="tx1"/>
                    </a:gs>
                  </a:gsLst>
                  <a:lin ang="5400000" scaled="0"/>
                </a:gradFill>
              </a:rPr>
              <a:t>: string/binary</a:t>
            </a: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2027" cy="5683250"/>
          </a:xfrm>
          <a:prstGeom prst="rect">
            <a:avLst/>
          </a:prstGeom>
        </p:spPr>
        <p:txBody>
          <a:bodyPr wrap="square" anchor="ctr">
            <a:normAutofit/>
          </a:bodyPr>
          <a:lstStyle/>
          <a:p>
            <a:r>
              <a:rPr lang="da-DK" sz="3600" dirty="0">
                <a:solidFill>
                  <a:schemeClr val="tx1"/>
                </a:solidFill>
              </a:rPr>
              <a:t>HTTP request</a:t>
            </a:r>
            <a:endParaRPr lang="LID4096" sz="3600" dirty="0">
              <a:solidFill>
                <a:schemeClr val="tx1"/>
              </a:solidFill>
            </a:endParaRPr>
          </a:p>
        </p:txBody>
      </p:sp>
    </p:spTree>
    <p:extLst>
      <p:ext uri="{BB962C8B-B14F-4D97-AF65-F5344CB8AC3E}">
        <p14:creationId xmlns:p14="http://schemas.microsoft.com/office/powerpoint/2010/main" val="2093532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52816-A315-4C5E-A620-391C613BD5E2}"/>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r>
              <a:rPr lang="en-US" sz="2800" b="1">
                <a:gradFill>
                  <a:gsLst>
                    <a:gs pos="1250">
                      <a:schemeClr val="tx1"/>
                    </a:gs>
                    <a:gs pos="100000">
                      <a:schemeClr val="tx1"/>
                    </a:gs>
                  </a:gsLst>
                  <a:lin ang="5400000" scaled="0"/>
                </a:gradFill>
              </a:rPr>
              <a:t>Status-Code: </a:t>
            </a:r>
            <a:r>
              <a:rPr lang="en-US" sz="2800">
                <a:gradFill>
                  <a:gsLst>
                    <a:gs pos="1250">
                      <a:schemeClr val="tx1"/>
                    </a:gs>
                    <a:gs pos="100000">
                      <a:schemeClr val="tx1"/>
                    </a:gs>
                  </a:gsLst>
                  <a:lin ang="5400000" scaled="0"/>
                </a:gradFill>
              </a:rPr>
              <a:t>number</a:t>
            </a:r>
          </a:p>
          <a:p>
            <a:r>
              <a:rPr lang="en-US" sz="2800" b="1">
                <a:gradFill>
                  <a:gsLst>
                    <a:gs pos="1250">
                      <a:schemeClr val="tx1"/>
                    </a:gs>
                    <a:gs pos="100000">
                      <a:schemeClr val="tx1"/>
                    </a:gs>
                  </a:gsLst>
                  <a:lin ang="5400000" scaled="0"/>
                </a:gradFill>
              </a:rPr>
              <a:t>Header: </a:t>
            </a:r>
            <a:r>
              <a:rPr lang="en-US" sz="2800">
                <a:gradFill>
                  <a:gsLst>
                    <a:gs pos="1250">
                      <a:schemeClr val="tx1"/>
                    </a:gs>
                    <a:gs pos="100000">
                      <a:schemeClr val="tx1"/>
                    </a:gs>
                  </a:gsLst>
                  <a:lin ang="5400000" scaled="0"/>
                </a:gradFill>
              </a:rPr>
              <a:t>key/value pairs</a:t>
            </a:r>
          </a:p>
          <a:p>
            <a:r>
              <a:rPr lang="en-US" sz="2800" b="1">
                <a:gradFill>
                  <a:gsLst>
                    <a:gs pos="1250">
                      <a:schemeClr val="tx1"/>
                    </a:gs>
                    <a:gs pos="100000">
                      <a:schemeClr val="tx1"/>
                    </a:gs>
                  </a:gsLst>
                  <a:lin ang="5400000" scaled="0"/>
                </a:gradFill>
              </a:rPr>
              <a:t>Body: </a:t>
            </a:r>
            <a:r>
              <a:rPr lang="en-US" sz="2800">
                <a:gradFill>
                  <a:gsLst>
                    <a:gs pos="1250">
                      <a:schemeClr val="tx1"/>
                    </a:gs>
                    <a:gs pos="100000">
                      <a:schemeClr val="tx1"/>
                    </a:gs>
                  </a:gsLst>
                  <a:lin ang="5400000" scaled="0"/>
                </a:gradFill>
              </a:rPr>
              <a:t>string/binary</a:t>
            </a: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2027" cy="5683250"/>
          </a:xfrm>
          <a:prstGeom prst="rect">
            <a:avLst/>
          </a:prstGeom>
        </p:spPr>
        <p:txBody>
          <a:bodyPr wrap="square" anchor="ctr">
            <a:normAutofit/>
          </a:bodyPr>
          <a:lstStyle/>
          <a:p>
            <a:r>
              <a:rPr lang="da-DK" sz="3600" dirty="0">
                <a:solidFill>
                  <a:schemeClr val="tx1"/>
                </a:solidFill>
              </a:rPr>
              <a:t>HTTP response</a:t>
            </a:r>
            <a:endParaRPr lang="LID4096" sz="3600" dirty="0">
              <a:solidFill>
                <a:schemeClr val="tx1"/>
              </a:solidFill>
            </a:endParaRPr>
          </a:p>
        </p:txBody>
      </p:sp>
    </p:spTree>
    <p:extLst>
      <p:ext uri="{BB962C8B-B14F-4D97-AF65-F5344CB8AC3E}">
        <p14:creationId xmlns:p14="http://schemas.microsoft.com/office/powerpoint/2010/main" val="53406779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prstGeom prst="rect">
            <a:avLst/>
          </a:prstGeom>
        </p:spPr>
        <p:txBody>
          <a:bodyPr wrap="square" anchor="ctr">
            <a:normAutofit/>
          </a:bodyPr>
          <a:lstStyle/>
          <a:p>
            <a:r>
              <a:rPr lang="en-US" altLang="da-DK" dirty="0"/>
              <a:t>REST</a:t>
            </a:r>
            <a:endParaRPr lang="LID4096" sz="3600" dirty="0">
              <a:gradFill>
                <a:gsLst>
                  <a:gs pos="1250">
                    <a:schemeClr val="tx1"/>
                  </a:gs>
                  <a:gs pos="100000">
                    <a:schemeClr val="tx1"/>
                  </a:gs>
                </a:gsLst>
                <a:lin ang="5400000" scaled="0"/>
              </a:gradFill>
            </a:endParaRPr>
          </a:p>
        </p:txBody>
      </p:sp>
      <p:sp>
        <p:nvSpPr>
          <p:cNvPr id="3" name="Content Placeholder 2">
            <a:extLst>
              <a:ext uri="{FF2B5EF4-FFF2-40B4-BE49-F238E27FC236}">
                <a16:creationId xmlns:a16="http://schemas.microsoft.com/office/drawing/2014/main" id="{91E52816-A315-4C5E-A620-391C613BD5E2}"/>
              </a:ext>
            </a:extLst>
          </p:cNvPr>
          <p:cNvSpPr>
            <a:spLocks noGrp="1"/>
          </p:cNvSpPr>
          <p:nvPr>
            <p:ph type="body" sz="quarter" idx="10"/>
          </p:nvPr>
        </p:nvSpPr>
        <p:spPr>
          <a:prstGeom prst="rect">
            <a:avLst/>
          </a:prstGeom>
        </p:spPr>
        <p:txBody>
          <a:bodyPr wrap="square" anchor="t">
            <a:normAutofit/>
          </a:bodyPr>
          <a:lstStyle/>
          <a:p>
            <a:r>
              <a:rPr lang="en-US" altLang="da-DK" dirty="0"/>
              <a:t>Maps your CRUD actions to HTTP verbs</a:t>
            </a:r>
          </a:p>
        </p:txBody>
      </p:sp>
      <p:graphicFrame>
        <p:nvGraphicFramePr>
          <p:cNvPr id="4" name="Table 3">
            <a:extLst>
              <a:ext uri="{FF2B5EF4-FFF2-40B4-BE49-F238E27FC236}">
                <a16:creationId xmlns:a16="http://schemas.microsoft.com/office/drawing/2014/main" id="{1F225702-20FA-49A6-9094-E0F040604484}"/>
              </a:ext>
            </a:extLst>
          </p:cNvPr>
          <p:cNvGraphicFramePr>
            <a:graphicFrameLocks noGrp="1"/>
          </p:cNvGraphicFramePr>
          <p:nvPr>
            <p:extLst>
              <p:ext uri="{D42A27DB-BD31-4B8C-83A1-F6EECF244321}">
                <p14:modId xmlns:p14="http://schemas.microsoft.com/office/powerpoint/2010/main" val="2378450040"/>
              </p:ext>
            </p:extLst>
          </p:nvPr>
        </p:nvGraphicFramePr>
        <p:xfrm>
          <a:off x="2987322" y="2551707"/>
          <a:ext cx="6217356" cy="2269332"/>
        </p:xfrm>
        <a:graphic>
          <a:graphicData uri="http://schemas.openxmlformats.org/drawingml/2006/table">
            <a:tbl>
              <a:tblPr firstRow="1" bandRow="1">
                <a:tableStyleId>{5C22544A-7EE6-4342-B048-85BDC9FD1C3A}</a:tableStyleId>
              </a:tblPr>
              <a:tblGrid>
                <a:gridCol w="3108678">
                  <a:extLst>
                    <a:ext uri="{9D8B030D-6E8A-4147-A177-3AD203B41FA5}">
                      <a16:colId xmlns:a16="http://schemas.microsoft.com/office/drawing/2014/main" val="20000"/>
                    </a:ext>
                  </a:extLst>
                </a:gridCol>
                <a:gridCol w="3108678">
                  <a:extLst>
                    <a:ext uri="{9D8B030D-6E8A-4147-A177-3AD203B41FA5}">
                      <a16:colId xmlns:a16="http://schemas.microsoft.com/office/drawing/2014/main" val="20001"/>
                    </a:ext>
                  </a:extLst>
                </a:gridCol>
              </a:tblGrid>
              <a:tr h="378222">
                <a:tc>
                  <a:txBody>
                    <a:bodyPr/>
                    <a:lstStyle/>
                    <a:p>
                      <a:r>
                        <a:rPr lang="en-US" sz="1800" dirty="0"/>
                        <a:t>Action</a:t>
                      </a:r>
                    </a:p>
                  </a:txBody>
                  <a:tcPr marL="93260" marR="93260" marT="46630" marB="46630"/>
                </a:tc>
                <a:tc>
                  <a:txBody>
                    <a:bodyPr/>
                    <a:lstStyle/>
                    <a:p>
                      <a:r>
                        <a:rPr lang="en-US" sz="1800" dirty="0"/>
                        <a:t>Verb</a:t>
                      </a:r>
                    </a:p>
                  </a:txBody>
                  <a:tcPr marL="93260" marR="93260" marT="46630" marB="46630"/>
                </a:tc>
                <a:extLst>
                  <a:ext uri="{0D108BD9-81ED-4DB2-BD59-A6C34878D82A}">
                    <a16:rowId xmlns:a16="http://schemas.microsoft.com/office/drawing/2014/main" val="10000"/>
                  </a:ext>
                </a:extLst>
              </a:tr>
              <a:tr h="378222">
                <a:tc>
                  <a:txBody>
                    <a:bodyPr/>
                    <a:lstStyle/>
                    <a:p>
                      <a:r>
                        <a:rPr lang="en-US" sz="1800" dirty="0"/>
                        <a:t>Create</a:t>
                      </a:r>
                      <a:endParaRPr lang="en-US" sz="1800" dirty="0">
                        <a:solidFill>
                          <a:schemeClr val="tx1"/>
                        </a:solidFill>
                      </a:endParaRPr>
                    </a:p>
                  </a:txBody>
                  <a:tcPr marL="93260" marR="93260" marT="46630" marB="46630"/>
                </a:tc>
                <a:tc>
                  <a:txBody>
                    <a:bodyPr/>
                    <a:lstStyle/>
                    <a:p>
                      <a:r>
                        <a:rPr lang="en-US" sz="1800" dirty="0"/>
                        <a:t>POST</a:t>
                      </a:r>
                      <a:endParaRPr lang="en-US" sz="1800" dirty="0">
                        <a:solidFill>
                          <a:schemeClr val="tx1"/>
                        </a:solidFill>
                      </a:endParaRPr>
                    </a:p>
                  </a:txBody>
                  <a:tcPr marL="93260" marR="93260" marT="46630" marB="46630"/>
                </a:tc>
                <a:extLst>
                  <a:ext uri="{0D108BD9-81ED-4DB2-BD59-A6C34878D82A}">
                    <a16:rowId xmlns:a16="http://schemas.microsoft.com/office/drawing/2014/main" val="10001"/>
                  </a:ext>
                </a:extLst>
              </a:tr>
              <a:tr h="378222">
                <a:tc>
                  <a:txBody>
                    <a:bodyPr/>
                    <a:lstStyle/>
                    <a:p>
                      <a:r>
                        <a:rPr lang="en-US" sz="1800" dirty="0"/>
                        <a:t>Read (Retrieve)</a:t>
                      </a:r>
                      <a:endParaRPr lang="en-US" sz="1800" dirty="0">
                        <a:solidFill>
                          <a:schemeClr val="tx1"/>
                        </a:solidFill>
                      </a:endParaRPr>
                    </a:p>
                  </a:txBody>
                  <a:tcPr marL="93260" marR="93260" marT="46630" marB="46630"/>
                </a:tc>
                <a:tc>
                  <a:txBody>
                    <a:bodyPr/>
                    <a:lstStyle/>
                    <a:p>
                      <a:r>
                        <a:rPr lang="en-US" sz="1800" dirty="0"/>
                        <a:t>GET</a:t>
                      </a:r>
                      <a:endParaRPr lang="en-US" sz="1800" dirty="0">
                        <a:solidFill>
                          <a:schemeClr val="tx1"/>
                        </a:solidFill>
                      </a:endParaRPr>
                    </a:p>
                  </a:txBody>
                  <a:tcPr marL="93260" marR="93260" marT="46630" marB="46630"/>
                </a:tc>
                <a:extLst>
                  <a:ext uri="{0D108BD9-81ED-4DB2-BD59-A6C34878D82A}">
                    <a16:rowId xmlns:a16="http://schemas.microsoft.com/office/drawing/2014/main" val="10002"/>
                  </a:ext>
                </a:extLst>
              </a:tr>
              <a:tr h="378222">
                <a:tc>
                  <a:txBody>
                    <a:bodyPr/>
                    <a:lstStyle/>
                    <a:p>
                      <a:r>
                        <a:rPr lang="en-US" sz="1800" dirty="0"/>
                        <a:t>Update (Replace)</a:t>
                      </a:r>
                      <a:endParaRPr lang="en-US" sz="1800" dirty="0">
                        <a:solidFill>
                          <a:schemeClr val="tx1"/>
                        </a:solidFill>
                      </a:endParaRPr>
                    </a:p>
                  </a:txBody>
                  <a:tcPr marL="93260" marR="93260" marT="46630" marB="46630"/>
                </a:tc>
                <a:tc>
                  <a:txBody>
                    <a:bodyPr/>
                    <a:lstStyle/>
                    <a:p>
                      <a:r>
                        <a:rPr lang="en-US" sz="1800" dirty="0"/>
                        <a:t>PUT</a:t>
                      </a:r>
                      <a:endParaRPr lang="en-US" sz="1800" dirty="0">
                        <a:solidFill>
                          <a:schemeClr val="tx1"/>
                        </a:solidFill>
                      </a:endParaRPr>
                    </a:p>
                  </a:txBody>
                  <a:tcPr marL="93260" marR="93260" marT="46630" marB="46630"/>
                </a:tc>
                <a:extLst>
                  <a:ext uri="{0D108BD9-81ED-4DB2-BD59-A6C34878D82A}">
                    <a16:rowId xmlns:a16="http://schemas.microsoft.com/office/drawing/2014/main" val="10003"/>
                  </a:ext>
                </a:extLst>
              </a:tr>
              <a:tr h="378222">
                <a:tc>
                  <a:txBody>
                    <a:bodyPr/>
                    <a:lstStyle/>
                    <a:p>
                      <a:r>
                        <a:rPr lang="da-DK" sz="1800" dirty="0"/>
                        <a:t>Update (</a:t>
                      </a:r>
                      <a:r>
                        <a:rPr lang="da-DK" sz="1800" dirty="0" err="1"/>
                        <a:t>Modify</a:t>
                      </a:r>
                      <a:r>
                        <a:rPr lang="da-DK" sz="1800" dirty="0"/>
                        <a:t>)</a:t>
                      </a:r>
                      <a:endParaRPr lang="en-US" sz="1800" dirty="0">
                        <a:solidFill>
                          <a:schemeClr val="tx1"/>
                        </a:solidFill>
                      </a:endParaRPr>
                    </a:p>
                  </a:txBody>
                  <a:tcPr marL="93260" marR="93260" marT="46630" marB="46630"/>
                </a:tc>
                <a:tc>
                  <a:txBody>
                    <a:bodyPr/>
                    <a:lstStyle/>
                    <a:p>
                      <a:r>
                        <a:rPr lang="da-DK" sz="1800" dirty="0"/>
                        <a:t>PATCH</a:t>
                      </a:r>
                      <a:endParaRPr lang="en-US" sz="1800" dirty="0">
                        <a:solidFill>
                          <a:schemeClr val="tx1"/>
                        </a:solidFill>
                      </a:endParaRPr>
                    </a:p>
                  </a:txBody>
                  <a:tcPr marL="93260" marR="93260" marT="46630" marB="46630"/>
                </a:tc>
                <a:extLst>
                  <a:ext uri="{0D108BD9-81ED-4DB2-BD59-A6C34878D82A}">
                    <a16:rowId xmlns:a16="http://schemas.microsoft.com/office/drawing/2014/main" val="489029403"/>
                  </a:ext>
                </a:extLst>
              </a:tr>
              <a:tr h="378222">
                <a:tc>
                  <a:txBody>
                    <a:bodyPr/>
                    <a:lstStyle/>
                    <a:p>
                      <a:r>
                        <a:rPr lang="en-US" sz="1800" dirty="0"/>
                        <a:t>Delete</a:t>
                      </a:r>
                      <a:endParaRPr lang="en-US" sz="1800" dirty="0">
                        <a:solidFill>
                          <a:schemeClr val="tx1"/>
                        </a:solidFill>
                      </a:endParaRPr>
                    </a:p>
                  </a:txBody>
                  <a:tcPr marL="93260" marR="93260" marT="46630" marB="46630"/>
                </a:tc>
                <a:tc>
                  <a:txBody>
                    <a:bodyPr/>
                    <a:lstStyle/>
                    <a:p>
                      <a:r>
                        <a:rPr lang="en-US" sz="1800" dirty="0"/>
                        <a:t>DELETE</a:t>
                      </a:r>
                      <a:endParaRPr lang="en-US" sz="1800" dirty="0">
                        <a:solidFill>
                          <a:schemeClr val="tx1"/>
                        </a:solidFill>
                      </a:endParaRPr>
                    </a:p>
                  </a:txBody>
                  <a:tcPr marL="93260" marR="93260" marT="46630" marB="4663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554507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prstGeom prst="rect">
            <a:avLst/>
          </a:prstGeom>
        </p:spPr>
        <p:txBody>
          <a:bodyPr wrap="square" anchor="ctr">
            <a:normAutofit fontScale="90000"/>
          </a:bodyPr>
          <a:lstStyle/>
          <a:p>
            <a:r>
              <a:rPr lang="da-DK" altLang="da-DK" dirty="0"/>
              <a:t>HTTP status codes</a:t>
            </a:r>
            <a:br>
              <a:rPr lang="da-DK" altLang="da-DK" dirty="0"/>
            </a:br>
            <a:endParaRPr lang="LID4096" sz="3600" dirty="0">
              <a:gradFill>
                <a:gsLst>
                  <a:gs pos="1250">
                    <a:schemeClr val="tx1"/>
                  </a:gs>
                  <a:gs pos="100000">
                    <a:schemeClr val="tx1"/>
                  </a:gs>
                </a:gsLst>
                <a:lin ang="5400000" scaled="0"/>
              </a:gradFill>
            </a:endParaRPr>
          </a:p>
        </p:txBody>
      </p:sp>
      <p:graphicFrame>
        <p:nvGraphicFramePr>
          <p:cNvPr id="7" name="Table 8">
            <a:extLst>
              <a:ext uri="{FF2B5EF4-FFF2-40B4-BE49-F238E27FC236}">
                <a16:creationId xmlns:a16="http://schemas.microsoft.com/office/drawing/2014/main" id="{1F977A47-54FF-4382-BAAE-9A8F4FBECA94}"/>
              </a:ext>
            </a:extLst>
          </p:cNvPr>
          <p:cNvGraphicFramePr>
            <a:graphicFrameLocks noGrp="1"/>
          </p:cNvGraphicFramePr>
          <p:nvPr>
            <p:ph sz="quarter" idx="12"/>
            <p:extLst>
              <p:ext uri="{D42A27DB-BD31-4B8C-83A1-F6EECF244321}">
                <p14:modId xmlns:p14="http://schemas.microsoft.com/office/powerpoint/2010/main" val="3932738043"/>
              </p:ext>
            </p:extLst>
          </p:nvPr>
        </p:nvGraphicFramePr>
        <p:xfrm>
          <a:off x="584200" y="1435100"/>
          <a:ext cx="5211762" cy="3337560"/>
        </p:xfrm>
        <a:graphic>
          <a:graphicData uri="http://schemas.openxmlformats.org/drawingml/2006/table">
            <a:tbl>
              <a:tblPr firstRow="1" bandRow="1">
                <a:tableStyleId>{5C22544A-7EE6-4342-B048-85BDC9FD1C3A}</a:tableStyleId>
              </a:tblPr>
              <a:tblGrid>
                <a:gridCol w="1000760">
                  <a:extLst>
                    <a:ext uri="{9D8B030D-6E8A-4147-A177-3AD203B41FA5}">
                      <a16:colId xmlns:a16="http://schemas.microsoft.com/office/drawing/2014/main" val="596979221"/>
                    </a:ext>
                  </a:extLst>
                </a:gridCol>
                <a:gridCol w="4211002">
                  <a:extLst>
                    <a:ext uri="{9D8B030D-6E8A-4147-A177-3AD203B41FA5}">
                      <a16:colId xmlns:a16="http://schemas.microsoft.com/office/drawing/2014/main" val="885659956"/>
                    </a:ext>
                  </a:extLst>
                </a:gridCol>
              </a:tblGrid>
              <a:tr h="370840">
                <a:tc>
                  <a:txBody>
                    <a:bodyPr/>
                    <a:lstStyle/>
                    <a:p>
                      <a:r>
                        <a:rPr lang="da-DK" dirty="0"/>
                        <a:t>Code</a:t>
                      </a:r>
                      <a:endParaRPr lang="LID4096" dirty="0"/>
                    </a:p>
                  </a:txBody>
                  <a:tcPr/>
                </a:tc>
                <a:tc>
                  <a:txBody>
                    <a:bodyPr/>
                    <a:lstStyle/>
                    <a:p>
                      <a:r>
                        <a:rPr lang="da-DK" dirty="0"/>
                        <a:t>Meaning</a:t>
                      </a:r>
                      <a:endParaRPr lang="LID4096" dirty="0"/>
                    </a:p>
                  </a:txBody>
                  <a:tcPr/>
                </a:tc>
                <a:extLst>
                  <a:ext uri="{0D108BD9-81ED-4DB2-BD59-A6C34878D82A}">
                    <a16:rowId xmlns:a16="http://schemas.microsoft.com/office/drawing/2014/main" val="1412630097"/>
                  </a:ext>
                </a:extLst>
              </a:tr>
              <a:tr h="370840">
                <a:tc>
                  <a:txBody>
                    <a:bodyPr/>
                    <a:lstStyle/>
                    <a:p>
                      <a:r>
                        <a:rPr lang="da-DK" dirty="0"/>
                        <a:t>200</a:t>
                      </a:r>
                      <a:endParaRPr lang="LID4096" dirty="0"/>
                    </a:p>
                  </a:txBody>
                  <a:tcPr/>
                </a:tc>
                <a:tc>
                  <a:txBody>
                    <a:bodyPr/>
                    <a:lstStyle/>
                    <a:p>
                      <a:r>
                        <a:rPr lang="da-DK" dirty="0"/>
                        <a:t>OK</a:t>
                      </a:r>
                      <a:endParaRPr lang="LID4096" dirty="0"/>
                    </a:p>
                  </a:txBody>
                  <a:tcPr/>
                </a:tc>
                <a:extLst>
                  <a:ext uri="{0D108BD9-81ED-4DB2-BD59-A6C34878D82A}">
                    <a16:rowId xmlns:a16="http://schemas.microsoft.com/office/drawing/2014/main" val="1965826220"/>
                  </a:ext>
                </a:extLst>
              </a:tr>
              <a:tr h="370840">
                <a:tc>
                  <a:txBody>
                    <a:bodyPr/>
                    <a:lstStyle/>
                    <a:p>
                      <a:r>
                        <a:rPr lang="da-DK" dirty="0"/>
                        <a:t>201</a:t>
                      </a:r>
                      <a:endParaRPr lang="LID4096" dirty="0"/>
                    </a:p>
                  </a:txBody>
                  <a:tcPr/>
                </a:tc>
                <a:tc>
                  <a:txBody>
                    <a:bodyPr/>
                    <a:lstStyle/>
                    <a:p>
                      <a:r>
                        <a:rPr lang="da-DK" dirty="0"/>
                        <a:t>Created</a:t>
                      </a:r>
                      <a:endParaRPr lang="LID4096" dirty="0"/>
                    </a:p>
                  </a:txBody>
                  <a:tcPr/>
                </a:tc>
                <a:extLst>
                  <a:ext uri="{0D108BD9-81ED-4DB2-BD59-A6C34878D82A}">
                    <a16:rowId xmlns:a16="http://schemas.microsoft.com/office/drawing/2014/main" val="1224152718"/>
                  </a:ext>
                </a:extLst>
              </a:tr>
              <a:tr h="370840">
                <a:tc>
                  <a:txBody>
                    <a:bodyPr/>
                    <a:lstStyle/>
                    <a:p>
                      <a:r>
                        <a:rPr lang="da-DK" dirty="0"/>
                        <a:t>202</a:t>
                      </a:r>
                      <a:endParaRPr lang="LID4096" dirty="0"/>
                    </a:p>
                  </a:txBody>
                  <a:tcPr/>
                </a:tc>
                <a:tc>
                  <a:txBody>
                    <a:bodyPr/>
                    <a:lstStyle/>
                    <a:p>
                      <a:r>
                        <a:rPr lang="da-DK" dirty="0"/>
                        <a:t>Accepted</a:t>
                      </a:r>
                      <a:endParaRPr lang="LID4096" dirty="0"/>
                    </a:p>
                  </a:txBody>
                  <a:tcPr/>
                </a:tc>
                <a:extLst>
                  <a:ext uri="{0D108BD9-81ED-4DB2-BD59-A6C34878D82A}">
                    <a16:rowId xmlns:a16="http://schemas.microsoft.com/office/drawing/2014/main" val="2338843554"/>
                  </a:ext>
                </a:extLst>
              </a:tr>
              <a:tr h="370840">
                <a:tc>
                  <a:txBody>
                    <a:bodyPr/>
                    <a:lstStyle/>
                    <a:p>
                      <a:r>
                        <a:rPr lang="da-DK" dirty="0"/>
                        <a:t>204</a:t>
                      </a:r>
                      <a:endParaRPr lang="LID4096" dirty="0"/>
                    </a:p>
                  </a:txBody>
                  <a:tcPr/>
                </a:tc>
                <a:tc>
                  <a:txBody>
                    <a:bodyPr/>
                    <a:lstStyle/>
                    <a:p>
                      <a:r>
                        <a:rPr lang="da-DK"/>
                        <a:t>No Content</a:t>
                      </a:r>
                      <a:endParaRPr lang="LID4096" dirty="0"/>
                    </a:p>
                  </a:txBody>
                  <a:tcPr/>
                </a:tc>
                <a:extLst>
                  <a:ext uri="{0D108BD9-81ED-4DB2-BD59-A6C34878D82A}">
                    <a16:rowId xmlns:a16="http://schemas.microsoft.com/office/drawing/2014/main" val="694754543"/>
                  </a:ext>
                </a:extLst>
              </a:tr>
              <a:tr h="370840">
                <a:tc>
                  <a:txBody>
                    <a:bodyPr/>
                    <a:lstStyle/>
                    <a:p>
                      <a:r>
                        <a:rPr lang="da-DK" dirty="0"/>
                        <a:t>301</a:t>
                      </a:r>
                      <a:endParaRPr lang="LID4096" dirty="0"/>
                    </a:p>
                  </a:txBody>
                  <a:tcPr/>
                </a:tc>
                <a:tc>
                  <a:txBody>
                    <a:bodyPr/>
                    <a:lstStyle/>
                    <a:p>
                      <a:r>
                        <a:rPr lang="en-US" sz="1800" dirty="0"/>
                        <a:t>Moved Permanently</a:t>
                      </a:r>
                      <a:endParaRPr lang="en-US" sz="1800" dirty="0">
                        <a:solidFill>
                          <a:schemeClr val="tx1"/>
                        </a:solidFill>
                      </a:endParaRPr>
                    </a:p>
                  </a:txBody>
                  <a:tcPr/>
                </a:tc>
                <a:extLst>
                  <a:ext uri="{0D108BD9-81ED-4DB2-BD59-A6C34878D82A}">
                    <a16:rowId xmlns:a16="http://schemas.microsoft.com/office/drawing/2014/main" val="330335000"/>
                  </a:ext>
                </a:extLst>
              </a:tr>
              <a:tr h="370840">
                <a:tc>
                  <a:txBody>
                    <a:bodyPr/>
                    <a:lstStyle/>
                    <a:p>
                      <a:r>
                        <a:rPr lang="da-DK" dirty="0"/>
                        <a:t>302</a:t>
                      </a:r>
                      <a:endParaRPr lang="LID4096" dirty="0"/>
                    </a:p>
                  </a:txBody>
                  <a:tcPr/>
                </a:tc>
                <a:tc>
                  <a:txBody>
                    <a:bodyPr/>
                    <a:lstStyle/>
                    <a:p>
                      <a:r>
                        <a:rPr lang="en-US" sz="1800" dirty="0"/>
                        <a:t>Found (Previously "Moved temporarily")</a:t>
                      </a:r>
                      <a:endParaRPr lang="en-US" sz="1800" dirty="0">
                        <a:solidFill>
                          <a:schemeClr val="tx1"/>
                        </a:solidFill>
                      </a:endParaRPr>
                    </a:p>
                  </a:txBody>
                  <a:tcPr/>
                </a:tc>
                <a:extLst>
                  <a:ext uri="{0D108BD9-81ED-4DB2-BD59-A6C34878D82A}">
                    <a16:rowId xmlns:a16="http://schemas.microsoft.com/office/drawing/2014/main" val="581735152"/>
                  </a:ext>
                </a:extLst>
              </a:tr>
              <a:tr h="370840">
                <a:tc>
                  <a:txBody>
                    <a:bodyPr/>
                    <a:lstStyle/>
                    <a:p>
                      <a:r>
                        <a:rPr lang="da-DK" dirty="0"/>
                        <a:t>307</a:t>
                      </a:r>
                      <a:endParaRPr lang="LID4096" dirty="0"/>
                    </a:p>
                  </a:txBody>
                  <a:tcPr/>
                </a:tc>
                <a:tc>
                  <a:txBody>
                    <a:bodyPr/>
                    <a:lstStyle/>
                    <a:p>
                      <a:r>
                        <a:rPr lang="en-US" sz="1800" dirty="0"/>
                        <a:t>Temporary Redirect</a:t>
                      </a:r>
                      <a:endParaRPr lang="en-US" sz="1800" dirty="0">
                        <a:solidFill>
                          <a:schemeClr val="tx1"/>
                        </a:solidFill>
                      </a:endParaRPr>
                    </a:p>
                  </a:txBody>
                  <a:tcPr/>
                </a:tc>
                <a:extLst>
                  <a:ext uri="{0D108BD9-81ED-4DB2-BD59-A6C34878D82A}">
                    <a16:rowId xmlns:a16="http://schemas.microsoft.com/office/drawing/2014/main" val="3931452977"/>
                  </a:ext>
                </a:extLst>
              </a:tr>
              <a:tr h="370840">
                <a:tc>
                  <a:txBody>
                    <a:bodyPr/>
                    <a:lstStyle/>
                    <a:p>
                      <a:r>
                        <a:rPr lang="da-DK" dirty="0"/>
                        <a:t>308</a:t>
                      </a:r>
                      <a:endParaRPr lang="LID4096" dirty="0"/>
                    </a:p>
                  </a:txBody>
                  <a:tcPr/>
                </a:tc>
                <a:tc>
                  <a:txBody>
                    <a:bodyPr/>
                    <a:lstStyle/>
                    <a:p>
                      <a:r>
                        <a:rPr lang="en-US" sz="1800" dirty="0"/>
                        <a:t>Permanent Redirect</a:t>
                      </a:r>
                      <a:endParaRPr lang="en-US" sz="1800" dirty="0">
                        <a:solidFill>
                          <a:schemeClr val="tx1"/>
                        </a:solidFill>
                      </a:endParaRPr>
                    </a:p>
                  </a:txBody>
                  <a:tcPr/>
                </a:tc>
                <a:extLst>
                  <a:ext uri="{0D108BD9-81ED-4DB2-BD59-A6C34878D82A}">
                    <a16:rowId xmlns:a16="http://schemas.microsoft.com/office/drawing/2014/main" val="3640263822"/>
                  </a:ext>
                </a:extLst>
              </a:tr>
            </a:tbl>
          </a:graphicData>
        </a:graphic>
      </p:graphicFrame>
      <p:graphicFrame>
        <p:nvGraphicFramePr>
          <p:cNvPr id="15" name="Table 8">
            <a:extLst>
              <a:ext uri="{FF2B5EF4-FFF2-40B4-BE49-F238E27FC236}">
                <a16:creationId xmlns:a16="http://schemas.microsoft.com/office/drawing/2014/main" id="{D130AFD5-91FE-4EFC-A4B1-C0D359D99A3F}"/>
              </a:ext>
            </a:extLst>
          </p:cNvPr>
          <p:cNvGraphicFramePr>
            <a:graphicFrameLocks noGrp="1"/>
          </p:cNvGraphicFramePr>
          <p:nvPr>
            <p:ph sz="quarter" idx="13"/>
            <p:extLst>
              <p:ext uri="{D42A27DB-BD31-4B8C-83A1-F6EECF244321}">
                <p14:modId xmlns:p14="http://schemas.microsoft.com/office/powerpoint/2010/main" val="8537863"/>
              </p:ext>
            </p:extLst>
          </p:nvPr>
        </p:nvGraphicFramePr>
        <p:xfrm>
          <a:off x="6389688" y="1435100"/>
          <a:ext cx="5211762" cy="4079240"/>
        </p:xfrm>
        <a:graphic>
          <a:graphicData uri="http://schemas.openxmlformats.org/drawingml/2006/table">
            <a:tbl>
              <a:tblPr firstRow="1" bandRow="1">
                <a:tableStyleId>{69C7853C-536D-4A76-A0AE-DD22124D55A5}</a:tableStyleId>
              </a:tblPr>
              <a:tblGrid>
                <a:gridCol w="1000760">
                  <a:extLst>
                    <a:ext uri="{9D8B030D-6E8A-4147-A177-3AD203B41FA5}">
                      <a16:colId xmlns:a16="http://schemas.microsoft.com/office/drawing/2014/main" val="596979221"/>
                    </a:ext>
                  </a:extLst>
                </a:gridCol>
                <a:gridCol w="4211002">
                  <a:extLst>
                    <a:ext uri="{9D8B030D-6E8A-4147-A177-3AD203B41FA5}">
                      <a16:colId xmlns:a16="http://schemas.microsoft.com/office/drawing/2014/main" val="885659956"/>
                    </a:ext>
                  </a:extLst>
                </a:gridCol>
              </a:tblGrid>
              <a:tr h="370840">
                <a:tc>
                  <a:txBody>
                    <a:bodyPr/>
                    <a:lstStyle/>
                    <a:p>
                      <a:r>
                        <a:rPr lang="da-DK" dirty="0"/>
                        <a:t>Code</a:t>
                      </a:r>
                      <a:endParaRPr lang="LID4096" dirty="0"/>
                    </a:p>
                  </a:txBody>
                  <a:tcPr/>
                </a:tc>
                <a:tc>
                  <a:txBody>
                    <a:bodyPr/>
                    <a:lstStyle/>
                    <a:p>
                      <a:r>
                        <a:rPr lang="da-DK" dirty="0"/>
                        <a:t>Meaning</a:t>
                      </a:r>
                      <a:endParaRPr lang="LID4096" dirty="0"/>
                    </a:p>
                  </a:txBody>
                  <a:tcPr/>
                </a:tc>
                <a:extLst>
                  <a:ext uri="{0D108BD9-81ED-4DB2-BD59-A6C34878D82A}">
                    <a16:rowId xmlns:a16="http://schemas.microsoft.com/office/drawing/2014/main" val="1412630097"/>
                  </a:ext>
                </a:extLst>
              </a:tr>
              <a:tr h="370840">
                <a:tc>
                  <a:txBody>
                    <a:bodyPr/>
                    <a:lstStyle/>
                    <a:p>
                      <a:r>
                        <a:rPr lang="da-DK" dirty="0"/>
                        <a:t>400</a:t>
                      </a:r>
                      <a:endParaRPr lang="LID4096" dirty="0"/>
                    </a:p>
                  </a:txBody>
                  <a:tcPr/>
                </a:tc>
                <a:tc>
                  <a:txBody>
                    <a:bodyPr/>
                    <a:lstStyle/>
                    <a:p>
                      <a:r>
                        <a:rPr lang="da-DK" dirty="0"/>
                        <a:t>Bad Request</a:t>
                      </a:r>
                      <a:endParaRPr lang="LID4096" dirty="0"/>
                    </a:p>
                  </a:txBody>
                  <a:tcPr/>
                </a:tc>
                <a:extLst>
                  <a:ext uri="{0D108BD9-81ED-4DB2-BD59-A6C34878D82A}">
                    <a16:rowId xmlns:a16="http://schemas.microsoft.com/office/drawing/2014/main" val="1965826220"/>
                  </a:ext>
                </a:extLst>
              </a:tr>
              <a:tr h="370840">
                <a:tc>
                  <a:txBody>
                    <a:bodyPr/>
                    <a:lstStyle/>
                    <a:p>
                      <a:r>
                        <a:rPr lang="da-DK" dirty="0"/>
                        <a:t>401</a:t>
                      </a:r>
                      <a:endParaRPr lang="LID4096" dirty="0"/>
                    </a:p>
                  </a:txBody>
                  <a:tcPr/>
                </a:tc>
                <a:tc>
                  <a:txBody>
                    <a:bodyPr/>
                    <a:lstStyle/>
                    <a:p>
                      <a:r>
                        <a:rPr lang="en-US" sz="1800" dirty="0"/>
                        <a:t>Unauthorized</a:t>
                      </a:r>
                      <a:endParaRPr lang="LID4096" dirty="0"/>
                    </a:p>
                  </a:txBody>
                  <a:tcPr/>
                </a:tc>
                <a:extLst>
                  <a:ext uri="{0D108BD9-81ED-4DB2-BD59-A6C34878D82A}">
                    <a16:rowId xmlns:a16="http://schemas.microsoft.com/office/drawing/2014/main" val="1224152718"/>
                  </a:ext>
                </a:extLst>
              </a:tr>
              <a:tr h="370840">
                <a:tc>
                  <a:txBody>
                    <a:bodyPr/>
                    <a:lstStyle/>
                    <a:p>
                      <a:r>
                        <a:rPr lang="da-DK" dirty="0"/>
                        <a:t>403</a:t>
                      </a:r>
                      <a:endParaRPr lang="LID4096" dirty="0"/>
                    </a:p>
                  </a:txBody>
                  <a:tcPr/>
                </a:tc>
                <a:tc>
                  <a:txBody>
                    <a:bodyPr/>
                    <a:lstStyle/>
                    <a:p>
                      <a:r>
                        <a:rPr lang="da-DK" dirty="0"/>
                        <a:t>Forbidden</a:t>
                      </a:r>
                      <a:endParaRPr lang="LID4096" dirty="0"/>
                    </a:p>
                  </a:txBody>
                  <a:tcPr/>
                </a:tc>
                <a:extLst>
                  <a:ext uri="{0D108BD9-81ED-4DB2-BD59-A6C34878D82A}">
                    <a16:rowId xmlns:a16="http://schemas.microsoft.com/office/drawing/2014/main" val="2338843554"/>
                  </a:ext>
                </a:extLst>
              </a:tr>
              <a:tr h="370840">
                <a:tc>
                  <a:txBody>
                    <a:bodyPr/>
                    <a:lstStyle/>
                    <a:p>
                      <a:r>
                        <a:rPr lang="da-DK" dirty="0"/>
                        <a:t>404</a:t>
                      </a:r>
                      <a:endParaRPr lang="LID4096" dirty="0"/>
                    </a:p>
                  </a:txBody>
                  <a:tcPr/>
                </a:tc>
                <a:tc>
                  <a:txBody>
                    <a:bodyPr/>
                    <a:lstStyle/>
                    <a:p>
                      <a:r>
                        <a:rPr lang="da-DK" dirty="0"/>
                        <a:t>Not Found</a:t>
                      </a:r>
                      <a:endParaRPr lang="LID4096" dirty="0"/>
                    </a:p>
                  </a:txBody>
                  <a:tcPr/>
                </a:tc>
                <a:extLst>
                  <a:ext uri="{0D108BD9-81ED-4DB2-BD59-A6C34878D82A}">
                    <a16:rowId xmlns:a16="http://schemas.microsoft.com/office/drawing/2014/main" val="694754543"/>
                  </a:ext>
                </a:extLst>
              </a:tr>
              <a:tr h="370840">
                <a:tc>
                  <a:txBody>
                    <a:bodyPr/>
                    <a:lstStyle/>
                    <a:p>
                      <a:r>
                        <a:rPr lang="da-DK" dirty="0"/>
                        <a:t>409</a:t>
                      </a:r>
                      <a:endParaRPr lang="LID4096"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Conflict</a:t>
                      </a:r>
                      <a:endParaRPr lang="en-US" sz="1800" dirty="0">
                        <a:solidFill>
                          <a:schemeClr val="tx1"/>
                        </a:solidFill>
                      </a:endParaRPr>
                    </a:p>
                  </a:txBody>
                  <a:tcPr/>
                </a:tc>
                <a:extLst>
                  <a:ext uri="{0D108BD9-81ED-4DB2-BD59-A6C34878D82A}">
                    <a16:rowId xmlns:a16="http://schemas.microsoft.com/office/drawing/2014/main" val="330335000"/>
                  </a:ext>
                </a:extLst>
              </a:tr>
              <a:tr h="370840">
                <a:tc>
                  <a:txBody>
                    <a:bodyPr/>
                    <a:lstStyle/>
                    <a:p>
                      <a:r>
                        <a:rPr lang="da-DK" dirty="0"/>
                        <a:t>415</a:t>
                      </a:r>
                      <a:endParaRPr lang="LID4096"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tx1"/>
                          </a:solidFill>
                        </a:rPr>
                        <a:t>Unsupported Media Type </a:t>
                      </a:r>
                    </a:p>
                  </a:txBody>
                  <a:tcPr/>
                </a:tc>
                <a:extLst>
                  <a:ext uri="{0D108BD9-81ED-4DB2-BD59-A6C34878D82A}">
                    <a16:rowId xmlns:a16="http://schemas.microsoft.com/office/drawing/2014/main" val="2368791002"/>
                  </a:ext>
                </a:extLst>
              </a:tr>
              <a:tr h="370840">
                <a:tc>
                  <a:txBody>
                    <a:bodyPr/>
                    <a:lstStyle/>
                    <a:p>
                      <a:r>
                        <a:rPr lang="da-DK" dirty="0"/>
                        <a:t>422</a:t>
                      </a:r>
                      <a:endParaRPr lang="LID4096"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err="1">
                          <a:solidFill>
                            <a:schemeClr val="tx1"/>
                          </a:solidFill>
                        </a:rPr>
                        <a:t>Unprocessable</a:t>
                      </a:r>
                      <a:r>
                        <a:rPr lang="en-US" sz="1800" dirty="0">
                          <a:solidFill>
                            <a:schemeClr val="tx1"/>
                          </a:solidFill>
                        </a:rPr>
                        <a:t> Entity</a:t>
                      </a:r>
                    </a:p>
                  </a:txBody>
                  <a:tcPr/>
                </a:tc>
                <a:extLst>
                  <a:ext uri="{0D108BD9-81ED-4DB2-BD59-A6C34878D82A}">
                    <a16:rowId xmlns:a16="http://schemas.microsoft.com/office/drawing/2014/main" val="957845994"/>
                  </a:ext>
                </a:extLst>
              </a:tr>
              <a:tr h="370840">
                <a:tc>
                  <a:txBody>
                    <a:bodyPr/>
                    <a:lstStyle/>
                    <a:p>
                      <a:r>
                        <a:rPr lang="en-US" sz="1800" dirty="0"/>
                        <a:t>500</a:t>
                      </a:r>
                      <a:endParaRPr lang="LID4096"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Internal Server Error</a:t>
                      </a:r>
                      <a:endParaRPr lang="en-US" sz="1800" dirty="0">
                        <a:solidFill>
                          <a:schemeClr val="tx1"/>
                        </a:solidFill>
                      </a:endParaRPr>
                    </a:p>
                  </a:txBody>
                  <a:tcPr/>
                </a:tc>
                <a:extLst>
                  <a:ext uri="{0D108BD9-81ED-4DB2-BD59-A6C34878D82A}">
                    <a16:rowId xmlns:a16="http://schemas.microsoft.com/office/drawing/2014/main" val="581735152"/>
                  </a:ext>
                </a:extLst>
              </a:tr>
              <a:tr h="370840">
                <a:tc>
                  <a:txBody>
                    <a:bodyPr/>
                    <a:lstStyle/>
                    <a:p>
                      <a:r>
                        <a:rPr lang="da-DK" dirty="0"/>
                        <a:t>501</a:t>
                      </a:r>
                      <a:endParaRPr lang="LID4096"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Not Implemented</a:t>
                      </a:r>
                      <a:endParaRPr lang="en-US" sz="1800" dirty="0">
                        <a:solidFill>
                          <a:schemeClr val="tx1"/>
                        </a:solidFill>
                      </a:endParaRPr>
                    </a:p>
                  </a:txBody>
                  <a:tcPr/>
                </a:tc>
                <a:extLst>
                  <a:ext uri="{0D108BD9-81ED-4DB2-BD59-A6C34878D82A}">
                    <a16:rowId xmlns:a16="http://schemas.microsoft.com/office/drawing/2014/main" val="3463285411"/>
                  </a:ext>
                </a:extLst>
              </a:tr>
              <a:tr h="370840">
                <a:tc>
                  <a:txBody>
                    <a:bodyPr/>
                    <a:lstStyle/>
                    <a:p>
                      <a:r>
                        <a:rPr lang="da-DK" dirty="0"/>
                        <a:t>503</a:t>
                      </a:r>
                      <a:endParaRPr lang="LID4096"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t>Service Unavailable</a:t>
                      </a:r>
                      <a:endParaRPr lang="en-US" sz="1800" dirty="0">
                        <a:solidFill>
                          <a:schemeClr val="tx1"/>
                        </a:solidFill>
                      </a:endParaRPr>
                    </a:p>
                  </a:txBody>
                  <a:tcPr/>
                </a:tc>
                <a:extLst>
                  <a:ext uri="{0D108BD9-81ED-4DB2-BD59-A6C34878D82A}">
                    <a16:rowId xmlns:a16="http://schemas.microsoft.com/office/drawing/2014/main" val="3900014991"/>
                  </a:ext>
                </a:extLst>
              </a:tr>
            </a:tbl>
          </a:graphicData>
        </a:graphic>
      </p:graphicFrame>
    </p:spTree>
    <p:extLst>
      <p:ext uri="{BB962C8B-B14F-4D97-AF65-F5344CB8AC3E}">
        <p14:creationId xmlns:p14="http://schemas.microsoft.com/office/powerpoint/2010/main" val="30375471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016210"/>
          </a:xfrm>
        </p:spPr>
        <p:txBody>
          <a:bodyPr/>
          <a:lstStyle/>
          <a:p>
            <a:r>
              <a:rPr lang="da-DK" dirty="0"/>
              <a:t>Leftover: Async ≠ Parallel ≠ Threads</a:t>
            </a:r>
            <a:endParaRPr lang="en-US" dirty="0"/>
          </a:p>
          <a:p>
            <a:r>
              <a:rPr lang="en-US" dirty="0"/>
              <a:t>XML (History lesson)</a:t>
            </a:r>
          </a:p>
          <a:p>
            <a:r>
              <a:rPr lang="en-US" dirty="0"/>
              <a:t>JSON</a:t>
            </a:r>
          </a:p>
          <a:p>
            <a:r>
              <a:rPr lang="en-US" dirty="0"/>
              <a:t>REST</a:t>
            </a:r>
          </a:p>
          <a:p>
            <a:r>
              <a:rPr lang="en-US" dirty="0"/>
              <a:t>ASP.NET Core</a:t>
            </a:r>
          </a:p>
          <a:p>
            <a:r>
              <a:rPr lang="en-US" dirty="0"/>
              <a:t>Web API with ASP.NET Core</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prstGeom prst="rect">
            <a:avLst/>
          </a:prstGeom>
        </p:spPr>
        <p:txBody>
          <a:bodyPr wrap="square" anchor="ctr">
            <a:normAutofit/>
          </a:bodyPr>
          <a:lstStyle/>
          <a:p>
            <a:r>
              <a:rPr lang="en-US" altLang="da-DK" dirty="0"/>
              <a:t>HTTP headers</a:t>
            </a:r>
            <a:endParaRPr lang="LID4096" sz="3600" dirty="0">
              <a:gradFill>
                <a:gsLst>
                  <a:gs pos="1250">
                    <a:schemeClr val="tx1"/>
                  </a:gs>
                  <a:gs pos="100000">
                    <a:schemeClr val="tx1"/>
                  </a:gs>
                </a:gsLst>
                <a:lin ang="5400000" scaled="0"/>
              </a:gradFill>
            </a:endParaRPr>
          </a:p>
        </p:txBody>
      </p:sp>
      <p:graphicFrame>
        <p:nvGraphicFramePr>
          <p:cNvPr id="5" name="Content Placeholder 4">
            <a:extLst>
              <a:ext uri="{FF2B5EF4-FFF2-40B4-BE49-F238E27FC236}">
                <a16:creationId xmlns:a16="http://schemas.microsoft.com/office/drawing/2014/main" id="{FAB5CA7C-AC7F-4ED3-B6FD-A08352E9EFF4}"/>
              </a:ext>
            </a:extLst>
          </p:cNvPr>
          <p:cNvGraphicFramePr>
            <a:graphicFrameLocks noGrp="1"/>
          </p:cNvGraphicFramePr>
          <p:nvPr>
            <p:ph sz="quarter" idx="10"/>
            <p:extLst>
              <p:ext uri="{D42A27DB-BD31-4B8C-83A1-F6EECF244321}">
                <p14:modId xmlns:p14="http://schemas.microsoft.com/office/powerpoint/2010/main" val="3906012382"/>
              </p:ext>
            </p:extLst>
          </p:nvPr>
        </p:nvGraphicFramePr>
        <p:xfrm>
          <a:off x="1843904" y="1435100"/>
          <a:ext cx="8504193" cy="4754829"/>
        </p:xfrm>
        <a:graphic>
          <a:graphicData uri="http://schemas.openxmlformats.org/drawingml/2006/table">
            <a:tbl>
              <a:tblPr firstRow="1">
                <a:tableStyleId>{5C22544A-7EE6-4342-B048-85BDC9FD1C3A}</a:tableStyleId>
              </a:tblPr>
              <a:tblGrid>
                <a:gridCol w="1691804">
                  <a:extLst>
                    <a:ext uri="{9D8B030D-6E8A-4147-A177-3AD203B41FA5}">
                      <a16:colId xmlns:a16="http://schemas.microsoft.com/office/drawing/2014/main" val="3829694350"/>
                    </a:ext>
                  </a:extLst>
                </a:gridCol>
                <a:gridCol w="3017487">
                  <a:extLst>
                    <a:ext uri="{9D8B030D-6E8A-4147-A177-3AD203B41FA5}">
                      <a16:colId xmlns:a16="http://schemas.microsoft.com/office/drawing/2014/main" val="2362995855"/>
                    </a:ext>
                  </a:extLst>
                </a:gridCol>
                <a:gridCol w="3794902">
                  <a:extLst>
                    <a:ext uri="{9D8B030D-6E8A-4147-A177-3AD203B41FA5}">
                      <a16:colId xmlns:a16="http://schemas.microsoft.com/office/drawing/2014/main" val="507840010"/>
                    </a:ext>
                  </a:extLst>
                </a:gridCol>
              </a:tblGrid>
              <a:tr h="387840">
                <a:tc>
                  <a:txBody>
                    <a:bodyPr/>
                    <a:lstStyle/>
                    <a:p>
                      <a:pPr algn="l" fontAlgn="base"/>
                      <a:r>
                        <a:rPr lang="da-DK" sz="1600" cap="none" baseline="0" dirty="0">
                          <a:effectLst/>
                        </a:rPr>
                        <a:t>Header Field</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rPr>
                        <a:t>Description</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a:effectLst/>
                        </a:rPr>
                        <a:t>Examples</a:t>
                      </a:r>
                      <a:endParaRPr lang="da-DK" sz="1600" b="1" cap="none" baseline="0" dirty="0">
                        <a:effectLst/>
                        <a:latin typeface="+mn-lt"/>
                      </a:endParaRPr>
                    </a:p>
                  </a:txBody>
                  <a:tcPr marL="72000" marR="72000" marT="72000" marB="72000" anchor="ctr"/>
                </a:tc>
                <a:extLst>
                  <a:ext uri="{0D108BD9-81ED-4DB2-BD59-A6C34878D82A}">
                    <a16:rowId xmlns:a16="http://schemas.microsoft.com/office/drawing/2014/main" val="4112392412"/>
                  </a:ext>
                </a:extLst>
              </a:tr>
              <a:tr h="1455663">
                <a:tc>
                  <a:txBody>
                    <a:bodyPr/>
                    <a:lstStyle/>
                    <a:p>
                      <a:pPr algn="l" fontAlgn="base"/>
                      <a:r>
                        <a:rPr lang="da-DK" sz="1600" dirty="0">
                          <a:effectLst/>
                        </a:rPr>
                        <a:t>Accept</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Content-Types that are acceptable for the response</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a:effectLst/>
                        </a:rPr>
                        <a:t>text/plain</a:t>
                      </a:r>
                    </a:p>
                    <a:p>
                      <a:pPr algn="l" fontAlgn="base"/>
                      <a:r>
                        <a:rPr lang="da-DK" sz="1600" dirty="0">
                          <a:effectLst/>
                        </a:rPr>
                        <a:t>application/json</a:t>
                      </a:r>
                    </a:p>
                    <a:p>
                      <a:pPr algn="l" fontAlgn="base"/>
                      <a:r>
                        <a:rPr lang="da-DK" sz="1600" baseline="0" dirty="0">
                          <a:effectLst/>
                        </a:rPr>
                        <a:t>application/xml</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4265508800"/>
                  </a:ext>
                </a:extLst>
              </a:tr>
              <a:tr h="1455663">
                <a:tc>
                  <a:txBody>
                    <a:bodyPr/>
                    <a:lstStyle/>
                    <a:p>
                      <a:pPr algn="l" fontAlgn="base"/>
                      <a:r>
                        <a:rPr lang="da-DK" sz="1600" dirty="0">
                          <a:effectLst/>
                        </a:rPr>
                        <a:t>Content-Type</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The MIME type of the body of the request (POST, PUT, and PATCH)</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err="1">
                          <a:effectLst/>
                        </a:rPr>
                        <a:t>application</a:t>
                      </a:r>
                      <a:r>
                        <a:rPr lang="da-DK" sz="1600" dirty="0">
                          <a:effectLst/>
                        </a:rPr>
                        <a:t>/x-www-form-</a:t>
                      </a:r>
                      <a:r>
                        <a:rPr lang="da-DK" sz="1600" dirty="0" err="1">
                          <a:effectLst/>
                        </a:rPr>
                        <a:t>urlencoded</a:t>
                      </a:r>
                      <a:endParaRPr lang="da-DK" sz="1600" dirty="0">
                        <a:effectLst/>
                      </a:endParaRPr>
                    </a:p>
                    <a:p>
                      <a:pPr algn="l" fontAlgn="base"/>
                      <a:r>
                        <a:rPr lang="da-DK" sz="1600" dirty="0">
                          <a:effectLst/>
                        </a:rPr>
                        <a:t>application/json</a:t>
                      </a:r>
                      <a:r>
                        <a:rPr lang="da-DK" sz="1800" kern="1200" dirty="0">
                          <a:effectLst/>
                        </a:rPr>
                        <a:t>; charset=utf-8</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3334777227"/>
                  </a:ext>
                </a:extLst>
              </a:tr>
              <a:tr h="1455663">
                <a:tc>
                  <a:txBody>
                    <a:bodyPr/>
                    <a:lstStyle/>
                    <a:p>
                      <a:pPr algn="l" fontAlgn="base"/>
                      <a:r>
                        <a:rPr lang="da-DK" sz="1600" dirty="0" err="1">
                          <a:effectLst/>
                        </a:rPr>
                        <a:t>Authorization</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Authentication credentials for HTTP authentication</a:t>
                      </a:r>
                      <a:endParaRPr lang="en-US" sz="1600" b="0" dirty="0">
                        <a:solidFill>
                          <a:srgbClr val="000000"/>
                        </a:solidFill>
                        <a:effectLst/>
                        <a:latin typeface="+mn-lt"/>
                      </a:endParaRPr>
                    </a:p>
                  </a:txBody>
                  <a:tcPr marL="72000" marR="72000" marT="72000" marB="72000" anchor="ctr"/>
                </a:tc>
                <a:tc>
                  <a:txBody>
                    <a:bodyPr/>
                    <a:lstStyle/>
                    <a:p>
                      <a:pPr algn="l" fontAlgn="base"/>
                      <a:r>
                        <a:rPr lang="en-US" sz="1600" dirty="0">
                          <a:effectLst/>
                        </a:rPr>
                        <a:t>Bearer </a:t>
                      </a:r>
                      <a:r>
                        <a:rPr lang="en-US" sz="1600" dirty="0" err="1">
                          <a:effectLst/>
                        </a:rPr>
                        <a:t>ey</a:t>
                      </a:r>
                      <a:r>
                        <a:rPr lang="en-US" sz="1600" dirty="0">
                          <a:effectLst/>
                        </a:rPr>
                        <a:t>…</a:t>
                      </a:r>
                      <a:endParaRPr lang="en-US"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645420641"/>
                  </a:ext>
                </a:extLst>
              </a:tr>
            </a:tbl>
          </a:graphicData>
        </a:graphic>
      </p:graphicFrame>
    </p:spTree>
    <p:extLst>
      <p:ext uri="{BB962C8B-B14F-4D97-AF65-F5344CB8AC3E}">
        <p14:creationId xmlns:p14="http://schemas.microsoft.com/office/powerpoint/2010/main" val="34040550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prstGeom prst="rect">
            <a:avLst/>
          </a:prstGeom>
        </p:spPr>
        <p:txBody>
          <a:bodyPr wrap="square" anchor="ctr">
            <a:normAutofit/>
          </a:bodyPr>
          <a:lstStyle/>
          <a:p>
            <a:r>
              <a:rPr lang="en-US" altLang="da-DK" dirty="0"/>
              <a:t>Why REST?</a:t>
            </a:r>
            <a:endParaRPr lang="LID4096" sz="3600" dirty="0">
              <a:gradFill>
                <a:gsLst>
                  <a:gs pos="1250">
                    <a:schemeClr val="tx1"/>
                  </a:gs>
                  <a:gs pos="100000">
                    <a:schemeClr val="tx1"/>
                  </a:gs>
                </a:gsLst>
                <a:lin ang="5400000" scaled="0"/>
              </a:gradFill>
            </a:endParaRPr>
          </a:p>
        </p:txBody>
      </p:sp>
      <p:sp>
        <p:nvSpPr>
          <p:cNvPr id="4" name="Content Placeholder 3">
            <a:extLst>
              <a:ext uri="{FF2B5EF4-FFF2-40B4-BE49-F238E27FC236}">
                <a16:creationId xmlns:a16="http://schemas.microsoft.com/office/drawing/2014/main" id="{33118A33-8AF7-4F48-9885-502FC98B932A}"/>
              </a:ext>
            </a:extLst>
          </p:cNvPr>
          <p:cNvSpPr>
            <a:spLocks noGrp="1"/>
          </p:cNvSpPr>
          <p:nvPr>
            <p:ph type="body" sz="quarter" idx="10"/>
          </p:nvPr>
        </p:nvSpPr>
        <p:spPr/>
        <p:txBody>
          <a:bodyPr/>
          <a:lstStyle/>
          <a:p>
            <a:pPr marL="0" indent="0">
              <a:buNone/>
            </a:pPr>
            <a:r>
              <a:rPr lang="en-US" altLang="da-DK" dirty="0"/>
              <a:t>Simple, both conceptually and programmatically</a:t>
            </a:r>
          </a:p>
          <a:p>
            <a:pPr marL="0" indent="0">
              <a:buNone/>
            </a:pPr>
            <a:endParaRPr lang="en-US" altLang="da-DK" dirty="0"/>
          </a:p>
          <a:p>
            <a:pPr marL="0" indent="0">
              <a:buNone/>
            </a:pPr>
            <a:r>
              <a:rPr lang="en-US" altLang="da-DK" dirty="0"/>
              <a:t>Simpler and cleaner than SOAP</a:t>
            </a:r>
          </a:p>
          <a:p>
            <a:pPr marL="0" indent="0">
              <a:buNone/>
            </a:pPr>
            <a:endParaRPr lang="en-US" altLang="da-DK" dirty="0"/>
          </a:p>
          <a:p>
            <a:pPr marL="0" indent="0">
              <a:buNone/>
            </a:pPr>
            <a:r>
              <a:rPr lang="en-US" altLang="da-DK" dirty="0"/>
              <a:t>REST is the new black</a:t>
            </a:r>
          </a:p>
          <a:p>
            <a:endParaRPr lang="LID4096" dirty="0"/>
          </a:p>
        </p:txBody>
      </p:sp>
    </p:spTree>
    <p:extLst>
      <p:ext uri="{BB962C8B-B14F-4D97-AF65-F5344CB8AC3E}">
        <p14:creationId xmlns:p14="http://schemas.microsoft.com/office/powerpoint/2010/main" val="428772955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118A33-8AF7-4F48-9885-502FC98B932A}"/>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pPr>
              <a:lnSpc>
                <a:spcPct val="90000"/>
              </a:lnSpc>
            </a:pPr>
            <a:r>
              <a:rPr lang="da-DK" sz="2200" b="1" dirty="0">
                <a:gradFill>
                  <a:gsLst>
                    <a:gs pos="1250">
                      <a:schemeClr val="tx1"/>
                    </a:gs>
                    <a:gs pos="100000">
                      <a:schemeClr val="tx1"/>
                    </a:gs>
                  </a:gsLst>
                  <a:lin ang="5400000" scaled="0"/>
                </a:gradFill>
              </a:rPr>
              <a:t>URI</a:t>
            </a:r>
            <a:r>
              <a:rPr lang="da-DK" sz="2200" dirty="0">
                <a:gradFill>
                  <a:gsLst>
                    <a:gs pos="1250">
                      <a:schemeClr val="tx1"/>
                    </a:gs>
                    <a:gs pos="100000">
                      <a:schemeClr val="tx1"/>
                    </a:gs>
                  </a:gsLst>
                  <a:lin ang="5400000" scaled="0"/>
                </a:gradFill>
              </a:rPr>
              <a:t>: </a:t>
            </a:r>
            <a:r>
              <a:rPr lang="da-DK" sz="2200" dirty="0">
                <a:gradFill>
                  <a:gsLst>
                    <a:gs pos="1250">
                      <a:schemeClr val="tx1"/>
                    </a:gs>
                    <a:gs pos="100000">
                      <a:schemeClr val="tx1"/>
                    </a:gs>
                  </a:gsLst>
                  <a:lin ang="5400000" scaled="0"/>
                </a:gradFill>
                <a:hlinkClick r:id="rId2"/>
              </a:rPr>
              <a:t>https://futurama.com/api/characters</a:t>
            </a:r>
            <a:r>
              <a:rPr lang="da-DK" sz="2200" dirty="0">
                <a:gradFill>
                  <a:gsLst>
                    <a:gs pos="1250">
                      <a:schemeClr val="tx1"/>
                    </a:gs>
                    <a:gs pos="100000">
                      <a:schemeClr val="tx1"/>
                    </a:gs>
                  </a:gsLst>
                  <a:lin ang="5400000" scaled="0"/>
                </a:gradFill>
              </a:rPr>
              <a:t>  </a:t>
            </a:r>
          </a:p>
          <a:p>
            <a:pPr>
              <a:lnSpc>
                <a:spcPct val="90000"/>
              </a:lnSpc>
            </a:pPr>
            <a:r>
              <a:rPr lang="da-DK" sz="2200" b="1" dirty="0">
                <a:gradFill>
                  <a:gsLst>
                    <a:gs pos="1250">
                      <a:schemeClr val="tx1"/>
                    </a:gs>
                    <a:gs pos="100000">
                      <a:schemeClr val="tx1"/>
                    </a:gs>
                  </a:gsLst>
                  <a:lin ang="5400000" scaled="0"/>
                </a:gradFill>
              </a:rPr>
              <a:t>Method</a:t>
            </a:r>
            <a:r>
              <a:rPr lang="da-DK" sz="2200" dirty="0">
                <a:gradFill>
                  <a:gsLst>
                    <a:gs pos="1250">
                      <a:schemeClr val="tx1"/>
                    </a:gs>
                    <a:gs pos="100000">
                      <a:schemeClr val="tx1"/>
                    </a:gs>
                  </a:gsLst>
                  <a:lin ang="5400000" scaled="0"/>
                </a:gradFill>
              </a:rPr>
              <a:t>: POST</a:t>
            </a:r>
          </a:p>
          <a:p>
            <a:pPr>
              <a:lnSpc>
                <a:spcPct val="90000"/>
              </a:lnSpc>
            </a:pPr>
            <a:r>
              <a:rPr lang="da-DK" sz="2200" b="1" dirty="0">
                <a:gradFill>
                  <a:gsLst>
                    <a:gs pos="1250">
                      <a:schemeClr val="tx1"/>
                    </a:gs>
                    <a:gs pos="100000">
                      <a:schemeClr val="tx1"/>
                    </a:gs>
                  </a:gsLst>
                  <a:lin ang="5400000" scaled="0"/>
                </a:gradFill>
              </a:rPr>
              <a:t>Header</a:t>
            </a:r>
            <a:r>
              <a:rPr lang="da-DK" sz="2200" dirty="0">
                <a:gradFill>
                  <a:gsLst>
                    <a:gs pos="1250">
                      <a:schemeClr val="tx1"/>
                    </a:gs>
                    <a:gs pos="100000">
                      <a:schemeClr val="tx1"/>
                    </a:gs>
                  </a:gsLst>
                  <a:lin ang="5400000" scaled="0"/>
                </a:gradFill>
              </a:rPr>
              <a:t>:</a:t>
            </a:r>
          </a:p>
          <a:p>
            <a:pPr>
              <a:lnSpc>
                <a:spcPct val="90000"/>
              </a:lnSpc>
            </a:pPr>
            <a:r>
              <a:rPr lang="da-DK" sz="2200" dirty="0">
                <a:gradFill>
                  <a:gsLst>
                    <a:gs pos="1250">
                      <a:schemeClr val="tx1"/>
                    </a:gs>
                    <a:gs pos="100000">
                      <a:schemeClr val="tx1"/>
                    </a:gs>
                  </a:gsLst>
                  <a:lin ang="5400000" scaled="0"/>
                </a:gradFill>
              </a:rPr>
              <a:t>    Content-Type: application/json; charset=utf-8</a:t>
            </a:r>
          </a:p>
          <a:p>
            <a:pPr>
              <a:lnSpc>
                <a:spcPct val="90000"/>
              </a:lnSpc>
            </a:pPr>
            <a:r>
              <a:rPr lang="da-DK" sz="2200" dirty="0">
                <a:gradFill>
                  <a:gsLst>
                    <a:gs pos="1250">
                      <a:schemeClr val="tx1"/>
                    </a:gs>
                    <a:gs pos="100000">
                      <a:schemeClr val="tx1"/>
                    </a:gs>
                  </a:gsLst>
                  <a:lin ang="5400000" scaled="0"/>
                </a:gradFill>
              </a:rPr>
              <a:t>    Authorization: Bearer ey...</a:t>
            </a:r>
          </a:p>
          <a:p>
            <a:pPr>
              <a:lnSpc>
                <a:spcPct val="90000"/>
              </a:lnSpc>
            </a:pPr>
            <a:r>
              <a:rPr lang="da-DK" sz="2200" b="1" dirty="0">
                <a:gradFill>
                  <a:gsLst>
                    <a:gs pos="1250">
                      <a:schemeClr val="tx1"/>
                    </a:gs>
                    <a:gs pos="100000">
                      <a:schemeClr val="tx1"/>
                    </a:gs>
                  </a:gsLst>
                  <a:lin ang="5400000" scaled="0"/>
                </a:gradFill>
              </a:rPr>
              <a:t>Body</a:t>
            </a:r>
            <a:r>
              <a:rPr lang="da-DK" sz="2200" dirty="0">
                <a:gradFill>
                  <a:gsLst>
                    <a:gs pos="1250">
                      <a:schemeClr val="tx1"/>
                    </a:gs>
                    <a:gs pos="100000">
                      <a:schemeClr val="tx1"/>
                    </a:gs>
                  </a:gsLst>
                  <a:lin ang="5400000" scaled="0"/>
                </a:gradFill>
              </a:rPr>
              <a:t>:</a:t>
            </a:r>
          </a:p>
          <a:p>
            <a:pPr>
              <a:lnSpc>
                <a:spcPct val="90000"/>
              </a:lnSpc>
            </a:pPr>
            <a:r>
              <a:rPr lang="da-DK" sz="2200" dirty="0">
                <a:latin typeface="Consolas" panose="020B0609020204030204" pitchFamily="49" charset="0"/>
              </a:rPr>
              <a:t>  </a:t>
            </a:r>
            <a:r>
              <a:rPr lang="da-DK" sz="2200" dirty="0">
                <a:gradFill>
                  <a:gsLst>
                    <a:gs pos="1250">
                      <a:schemeClr val="tx1"/>
                    </a:gs>
                    <a:gs pos="100000">
                      <a:schemeClr val="tx1"/>
                    </a:gs>
                  </a:gsLst>
                  <a:lin ang="5400000" scaled="0"/>
                </a:gradFill>
                <a:latin typeface="Consolas" panose="020B0609020204030204" pitchFamily="49" charset="0"/>
              </a:rPr>
              <a:t>{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"name": "Bender",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"species": "Robot",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"planet": "Earth"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a:t>
            </a: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3637" cy="5683250"/>
          </a:xfrm>
          <a:prstGeom prst="rect">
            <a:avLst/>
          </a:prstGeom>
        </p:spPr>
        <p:txBody>
          <a:bodyPr wrap="square" anchor="ctr">
            <a:normAutofit/>
          </a:bodyPr>
          <a:lstStyle/>
          <a:p>
            <a:r>
              <a:rPr lang="da-DK" sz="3600">
                <a:solidFill>
                  <a:schemeClr val="tx1"/>
                </a:solidFill>
              </a:rPr>
              <a:t>HTTP request</a:t>
            </a:r>
            <a:endParaRPr lang="LID4096" sz="3600">
              <a:solidFill>
                <a:schemeClr val="tx1"/>
              </a:solidFill>
            </a:endParaRPr>
          </a:p>
        </p:txBody>
      </p:sp>
    </p:spTree>
    <p:extLst>
      <p:ext uri="{BB962C8B-B14F-4D97-AF65-F5344CB8AC3E}">
        <p14:creationId xmlns:p14="http://schemas.microsoft.com/office/powerpoint/2010/main" val="2681140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118A33-8AF7-4F48-9885-502FC98B932A}"/>
              </a:ext>
            </a:extLst>
          </p:cNvPr>
          <p:cNvSpPr>
            <a:spLocks noGrp="1"/>
          </p:cNvSpPr>
          <p:nvPr>
            <p:ph type="body" sz="quarter" idx="10"/>
          </p:nvPr>
        </p:nvSpPr>
        <p:spPr>
          <a:xfrm>
            <a:off x="4938315" y="585788"/>
            <a:ext cx="6669658" cy="5683250"/>
          </a:xfrm>
          <a:prstGeom prst="rect">
            <a:avLst/>
          </a:prstGeom>
        </p:spPr>
        <p:txBody>
          <a:bodyPr wrap="square" anchor="ctr">
            <a:normAutofit fontScale="92500" lnSpcReduction="10000"/>
          </a:bodyPr>
          <a:lstStyle/>
          <a:p>
            <a:r>
              <a:rPr lang="da-DK" sz="2400" b="1" dirty="0"/>
              <a:t>Status-Code</a:t>
            </a:r>
            <a:r>
              <a:rPr lang="da-DK" sz="2400" dirty="0"/>
              <a:t>: 201</a:t>
            </a:r>
          </a:p>
          <a:p>
            <a:r>
              <a:rPr lang="da-DK" sz="2400" b="1" dirty="0"/>
              <a:t>Header</a:t>
            </a:r>
            <a:r>
              <a:rPr lang="da-DK" sz="2400" dirty="0"/>
              <a:t>:</a:t>
            </a:r>
          </a:p>
          <a:p>
            <a:r>
              <a:rPr lang="da-DK" sz="2400" dirty="0"/>
              <a:t>     Content-Type: application/json; charset=utf-8</a:t>
            </a:r>
          </a:p>
          <a:p>
            <a:r>
              <a:rPr lang="da-DK" sz="2400" dirty="0"/>
              <a:t>     Location: </a:t>
            </a:r>
            <a:r>
              <a:rPr lang="da-DK" sz="2400" dirty="0">
                <a:hlinkClick r:id="rId2"/>
              </a:rPr>
              <a:t>https://futurama.com/api/characters/42</a:t>
            </a:r>
            <a:endParaRPr lang="da-DK" sz="2400" dirty="0"/>
          </a:p>
          <a:p>
            <a:r>
              <a:rPr lang="da-DK" sz="2400" b="1" dirty="0"/>
              <a:t>Body</a:t>
            </a:r>
            <a:r>
              <a:rPr lang="da-DK" sz="2400" dirty="0"/>
              <a:t>:</a:t>
            </a:r>
          </a:p>
          <a:p>
            <a:r>
              <a:rPr lang="da-DK" sz="2400" dirty="0">
                <a:latin typeface="Consolas" panose="020B0609020204030204" pitchFamily="49" charset="0"/>
              </a:rPr>
              <a:t>  { </a:t>
            </a:r>
          </a:p>
          <a:p>
            <a:r>
              <a:rPr lang="da-DK" sz="2400" dirty="0">
                <a:latin typeface="Consolas" panose="020B0609020204030204" pitchFamily="49" charset="0"/>
              </a:rPr>
              <a:t>    "id": 42,</a:t>
            </a:r>
          </a:p>
          <a:p>
            <a:r>
              <a:rPr lang="da-DK" sz="2400" dirty="0">
                <a:latin typeface="Consolas" panose="020B0609020204030204" pitchFamily="49" charset="0"/>
              </a:rPr>
              <a:t>    "name": "Bender", </a:t>
            </a:r>
          </a:p>
          <a:p>
            <a:r>
              <a:rPr lang="da-DK" sz="2400" dirty="0">
                <a:latin typeface="Consolas" panose="020B0609020204030204" pitchFamily="49" charset="0"/>
              </a:rPr>
              <a:t>    "species": "Robot", </a:t>
            </a:r>
          </a:p>
          <a:p>
            <a:r>
              <a:rPr lang="da-DK" sz="2400" dirty="0">
                <a:latin typeface="Consolas" panose="020B0609020204030204" pitchFamily="49" charset="0"/>
              </a:rPr>
              <a:t>    "planet": "Earth" </a:t>
            </a:r>
          </a:p>
          <a:p>
            <a:r>
              <a:rPr lang="da-DK" sz="2400" dirty="0">
                <a:latin typeface="Consolas" panose="020B0609020204030204" pitchFamily="49" charset="0"/>
              </a:rPr>
              <a:t>  }</a:t>
            </a:r>
            <a:endParaRPr lang="en-DK" sz="2400" dirty="0">
              <a:latin typeface="Consolas" panose="020B0609020204030204" pitchFamily="49" charset="0"/>
            </a:endParaRP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3637" cy="5683250"/>
          </a:xfrm>
          <a:prstGeom prst="rect">
            <a:avLst/>
          </a:prstGeom>
        </p:spPr>
        <p:txBody>
          <a:bodyPr wrap="square" anchor="ctr">
            <a:normAutofit/>
          </a:bodyPr>
          <a:lstStyle/>
          <a:p>
            <a:r>
              <a:rPr lang="da-DK" sz="3600" dirty="0">
                <a:solidFill>
                  <a:schemeClr val="tx1"/>
                </a:solidFill>
              </a:rPr>
              <a:t>HTTP response</a:t>
            </a:r>
            <a:endParaRPr lang="LID4096" sz="3600" dirty="0">
              <a:solidFill>
                <a:schemeClr val="tx1"/>
              </a:solidFill>
            </a:endParaRPr>
          </a:p>
        </p:txBody>
      </p:sp>
    </p:spTree>
    <p:extLst>
      <p:ext uri="{BB962C8B-B14F-4D97-AF65-F5344CB8AC3E}">
        <p14:creationId xmlns:p14="http://schemas.microsoft.com/office/powerpoint/2010/main" val="137723079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ASP.NET Core</a:t>
            </a:r>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Model – View – Controller</a:t>
            </a:r>
          </a:p>
        </p:txBody>
      </p:sp>
      <p:pic>
        <p:nvPicPr>
          <p:cNvPr id="1026" name="Picture 2">
            <a:extLst>
              <a:ext uri="{FF2B5EF4-FFF2-40B4-BE49-F238E27FC236}">
                <a16:creationId xmlns:a16="http://schemas.microsoft.com/office/drawing/2014/main" id="{B6F16716-1D7E-4287-A9CF-F382F1B3B5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8247" y="1435100"/>
            <a:ext cx="8670743" cy="4833938"/>
          </a:xfrm>
          <a:prstGeom prst="rect">
            <a:avLst/>
          </a:prstGeom>
          <a:solidFill>
            <a:srgbClr val="FFFFFF"/>
          </a:solidFill>
        </p:spPr>
      </p:pic>
    </p:spTree>
    <p:extLst>
      <p:ext uri="{BB962C8B-B14F-4D97-AF65-F5344CB8AC3E}">
        <p14:creationId xmlns:p14="http://schemas.microsoft.com/office/powerpoint/2010/main" val="117962446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ASP.NET Web API</a:t>
            </a:r>
          </a:p>
        </p:txBody>
      </p:sp>
      <p:pic>
        <p:nvPicPr>
          <p:cNvPr id="1026" name="Picture 2">
            <a:extLst>
              <a:ext uri="{FF2B5EF4-FFF2-40B4-BE49-F238E27FC236}">
                <a16:creationId xmlns:a16="http://schemas.microsoft.com/office/drawing/2014/main" id="{B6F16716-1D7E-4287-A9CF-F382F1B3B5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8247" y="1435100"/>
            <a:ext cx="8670743" cy="4833938"/>
          </a:xfrm>
          <a:prstGeom prst="rect">
            <a:avLst/>
          </a:prstGeom>
          <a:solidFill>
            <a:srgbClr val="FFFFFF"/>
          </a:solidFill>
        </p:spPr>
      </p:pic>
      <p:sp>
        <p:nvSpPr>
          <p:cNvPr id="6" name="Cross 5">
            <a:extLst>
              <a:ext uri="{FF2B5EF4-FFF2-40B4-BE49-F238E27FC236}">
                <a16:creationId xmlns:a16="http://schemas.microsoft.com/office/drawing/2014/main" id="{AD63F907-FAC3-49EE-85F9-216063531F00}"/>
              </a:ext>
            </a:extLst>
          </p:cNvPr>
          <p:cNvSpPr/>
          <p:nvPr/>
        </p:nvSpPr>
        <p:spPr bwMode="auto">
          <a:xfrm rot="2700000">
            <a:off x="4860860" y="1711176"/>
            <a:ext cx="1795311" cy="1803050"/>
          </a:xfrm>
          <a:prstGeom prst="plus">
            <a:avLst>
              <a:gd name="adj" fmla="val 48785"/>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DBBA0AD4-02F3-420E-A656-372CE40EC576}"/>
              </a:ext>
            </a:extLst>
          </p:cNvPr>
          <p:cNvSpPr txBox="1"/>
          <p:nvPr/>
        </p:nvSpPr>
        <p:spPr>
          <a:xfrm>
            <a:off x="1763413" y="3561080"/>
            <a:ext cx="2569174" cy="492443"/>
          </a:xfrm>
          <a:prstGeom prst="rect">
            <a:avLst/>
          </a:prstGeom>
          <a:noFill/>
        </p:spPr>
        <p:txBody>
          <a:bodyPr wrap="square" lIns="0" tIns="0" rIns="0" bIns="0" rtlCol="0">
            <a:spAutoFit/>
          </a:bodyPr>
          <a:lstStyle/>
          <a:p>
            <a:pPr algn="ctr"/>
            <a:r>
              <a:rPr lang="da-DK" sz="3200" b="1" dirty="0">
                <a:solidFill>
                  <a:srgbClr val="FF0000"/>
                </a:solidFill>
              </a:rPr>
              <a:t>Application</a:t>
            </a:r>
            <a:endParaRPr lang="LID4096" sz="3200" b="1" dirty="0" err="1">
              <a:solidFill>
                <a:srgbClr val="FF0000"/>
              </a:solidFill>
            </a:endParaRPr>
          </a:p>
        </p:txBody>
      </p:sp>
    </p:spTree>
    <p:extLst>
      <p:ext uri="{BB962C8B-B14F-4D97-AF65-F5344CB8AC3E}">
        <p14:creationId xmlns:p14="http://schemas.microsoft.com/office/powerpoint/2010/main" val="290874128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ASP.NET Core Web API</a:t>
            </a:r>
            <a:endParaRPr lang="LID4096" dirty="0"/>
          </a:p>
        </p:txBody>
      </p:sp>
      <p:sp>
        <p:nvSpPr>
          <p:cNvPr id="2" name="Text Placeholder 1">
            <a:extLst>
              <a:ext uri="{FF2B5EF4-FFF2-40B4-BE49-F238E27FC236}">
                <a16:creationId xmlns:a16="http://schemas.microsoft.com/office/drawing/2014/main" id="{FCF8E29F-78D2-4E86-ADEC-3102CBD0DCB7}"/>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400043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B8C0-9D81-4CE6-A060-06A99B81A288}"/>
              </a:ext>
            </a:extLst>
          </p:cNvPr>
          <p:cNvSpPr>
            <a:spLocks noGrp="1"/>
          </p:cNvSpPr>
          <p:nvPr>
            <p:ph type="title"/>
          </p:nvPr>
        </p:nvSpPr>
        <p:spPr/>
        <p:txBody>
          <a:bodyPr/>
          <a:lstStyle/>
          <a:p>
            <a:r>
              <a:rPr lang="da-DK" dirty="0"/>
              <a:t>Controller</a:t>
            </a:r>
            <a:endParaRPr lang="LID4096" dirty="0"/>
          </a:p>
        </p:txBody>
      </p:sp>
      <p:sp>
        <p:nvSpPr>
          <p:cNvPr id="4" name="Text Placeholder 3">
            <a:extLst>
              <a:ext uri="{FF2B5EF4-FFF2-40B4-BE49-F238E27FC236}">
                <a16:creationId xmlns:a16="http://schemas.microsoft.com/office/drawing/2014/main" id="{F6C0445C-EBEC-44A3-A8A8-7F7E2ADC1EFD}"/>
              </a:ext>
            </a:extLst>
          </p:cNvPr>
          <p:cNvSpPr>
            <a:spLocks noGrp="1"/>
          </p:cNvSpPr>
          <p:nvPr>
            <p:ph type="body" sz="quarter" idx="10"/>
          </p:nvPr>
        </p:nvSpPr>
        <p:spPr>
          <a:xfrm>
            <a:off x="586390" y="1434370"/>
            <a:ext cx="11018520" cy="4481227"/>
          </a:xfrm>
        </p:spPr>
        <p:txBody>
          <a:bodyPr/>
          <a:lstStyle/>
          <a:p>
            <a:r>
              <a:rPr lang="da-DK" b="1" dirty="0"/>
              <a:t>Class</a:t>
            </a:r>
            <a:endParaRPr lang="da-DK" dirty="0"/>
          </a:p>
          <a:p>
            <a:r>
              <a:rPr lang="da-DK" dirty="0"/>
              <a:t>Derive from </a:t>
            </a:r>
            <a:r>
              <a:rPr lang="da-DK" dirty="0">
                <a:latin typeface="Consolas" panose="020B0609020204030204" pitchFamily="49" charset="0"/>
              </a:rPr>
              <a:t>ControllerBase</a:t>
            </a:r>
          </a:p>
          <a:p>
            <a:r>
              <a:rPr lang="da-DK" dirty="0"/>
              <a:t>Decorate with </a:t>
            </a:r>
            <a:r>
              <a:rPr lang="da-DK" dirty="0">
                <a:latin typeface="Consolas" panose="020B0609020204030204" pitchFamily="49" charset="0"/>
              </a:rPr>
              <a:t>[ApiController] </a:t>
            </a:r>
            <a:r>
              <a:rPr lang="da-DK" dirty="0"/>
              <a:t>and </a:t>
            </a:r>
            <a:r>
              <a:rPr lang="da-DK" dirty="0">
                <a:latin typeface="Consolas" panose="020B0609020204030204" pitchFamily="49" charset="0"/>
              </a:rPr>
              <a:t>[Route("[controller]")]</a:t>
            </a:r>
          </a:p>
          <a:p>
            <a:endParaRPr lang="da-DK" dirty="0"/>
          </a:p>
          <a:p>
            <a:r>
              <a:rPr lang="da-DK" b="1" dirty="0"/>
              <a:t>Method</a:t>
            </a:r>
            <a:endParaRPr lang="da-DK" dirty="0"/>
          </a:p>
          <a:p>
            <a:r>
              <a:rPr lang="da-DK" dirty="0"/>
              <a:t>Decorate with </a:t>
            </a:r>
            <a:r>
              <a:rPr lang="da-DK" dirty="0">
                <a:latin typeface="Consolas" panose="020B0609020204030204" pitchFamily="49" charset="0"/>
              </a:rPr>
              <a:t>[HttpGet]</a:t>
            </a:r>
            <a:r>
              <a:rPr lang="da-DK" dirty="0"/>
              <a:t>, </a:t>
            </a:r>
            <a:r>
              <a:rPr lang="da-DK" dirty="0">
                <a:latin typeface="Consolas" panose="020B0609020204030204" pitchFamily="49" charset="0"/>
              </a:rPr>
              <a:t>[HttpPost]</a:t>
            </a:r>
            <a:r>
              <a:rPr lang="da-DK" dirty="0"/>
              <a:t>, </a:t>
            </a:r>
            <a:r>
              <a:rPr lang="da-DK" dirty="0">
                <a:latin typeface="Consolas" panose="020B0609020204030204" pitchFamily="49" charset="0"/>
              </a:rPr>
              <a:t>[HttpPut]</a:t>
            </a:r>
            <a:r>
              <a:rPr lang="da-DK" dirty="0"/>
              <a:t>, </a:t>
            </a:r>
            <a:r>
              <a:rPr lang="da-DK" dirty="0">
                <a:latin typeface="Consolas" panose="020B0609020204030204" pitchFamily="49" charset="0"/>
              </a:rPr>
              <a:t>[HttpDelete]</a:t>
            </a:r>
          </a:p>
          <a:p>
            <a:r>
              <a:rPr lang="da-DK" dirty="0"/>
              <a:t>Return </a:t>
            </a:r>
            <a:r>
              <a:rPr lang="da-DK" i="1" dirty="0"/>
              <a:t>specific type, </a:t>
            </a:r>
            <a:r>
              <a:rPr lang="da-DK" dirty="0">
                <a:latin typeface="Consolas" panose="020B0609020204030204" pitchFamily="49" charset="0"/>
              </a:rPr>
              <a:t>IActionResult</a:t>
            </a:r>
            <a:r>
              <a:rPr lang="da-DK" dirty="0"/>
              <a:t>, or </a:t>
            </a:r>
            <a:r>
              <a:rPr lang="da-DK" dirty="0">
                <a:latin typeface="Consolas" panose="020B0609020204030204" pitchFamily="49" charset="0"/>
              </a:rPr>
              <a:t>ActionResult&lt;T&gt; </a:t>
            </a:r>
            <a:r>
              <a:rPr lang="da-DK" dirty="0"/>
              <a:t>- or </a:t>
            </a:r>
            <a:r>
              <a:rPr lang="da-DK" dirty="0">
                <a:latin typeface="Consolas" panose="020B0609020204030204" pitchFamily="49" charset="0"/>
              </a:rPr>
              <a:t>Task&lt;...&gt;</a:t>
            </a:r>
            <a:r>
              <a:rPr lang="da-DK" i="1" dirty="0"/>
              <a:t>.</a:t>
            </a:r>
            <a:endParaRPr lang="da-DK" dirty="0"/>
          </a:p>
          <a:p>
            <a:endParaRPr lang="da-DK" dirty="0"/>
          </a:p>
        </p:txBody>
      </p:sp>
    </p:spTree>
    <p:extLst>
      <p:ext uri="{BB962C8B-B14F-4D97-AF65-F5344CB8AC3E}">
        <p14:creationId xmlns:p14="http://schemas.microsoft.com/office/powerpoint/2010/main" val="387322345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831E37-CFC3-45A2-ABA0-186B25F673A3}"/>
              </a:ext>
            </a:extLst>
          </p:cNvPr>
          <p:cNvSpPr>
            <a:spLocks noGrp="1"/>
          </p:cNvSpPr>
          <p:nvPr>
            <p:ph type="title"/>
          </p:nvPr>
        </p:nvSpPr>
        <p:spPr/>
        <p:txBody>
          <a:bodyPr/>
          <a:lstStyle/>
          <a:p>
            <a:r>
              <a:rPr lang="da-DK" dirty="0"/>
              <a:t>ASP.NET (Web API) best practices</a:t>
            </a:r>
            <a:endParaRPr lang="LID4096" dirty="0"/>
          </a:p>
        </p:txBody>
      </p:sp>
    </p:spTree>
    <p:extLst>
      <p:ext uri="{BB962C8B-B14F-4D97-AF65-F5344CB8AC3E}">
        <p14:creationId xmlns:p14="http://schemas.microsoft.com/office/powerpoint/2010/main" val="19422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7C2FE32-9C0B-45BB-96EB-A3E0BE33C077}"/>
              </a:ext>
            </a:extLst>
          </p:cNvPr>
          <p:cNvSpPr>
            <a:spLocks noGrp="1"/>
          </p:cNvSpPr>
          <p:nvPr>
            <p:ph type="title"/>
          </p:nvPr>
        </p:nvSpPr>
        <p:spPr>
          <a:xfrm>
            <a:off x="1314263" y="2967335"/>
            <a:ext cx="9563474" cy="923330"/>
          </a:xfrm>
        </p:spPr>
        <p:txBody>
          <a:bodyPr/>
          <a:lstStyle/>
          <a:p>
            <a:pPr algn="ctr"/>
            <a:r>
              <a:rPr lang="da-DK" sz="6000" dirty="0"/>
              <a:t>Async ≠ Parallel ≠ Threads</a:t>
            </a:r>
            <a:endParaRPr lang="en-DK" sz="6000" dirty="0"/>
          </a:p>
        </p:txBody>
      </p:sp>
      <p:sp>
        <p:nvSpPr>
          <p:cNvPr id="9" name="Speech Bubble: Rectangle 8">
            <a:extLst>
              <a:ext uri="{FF2B5EF4-FFF2-40B4-BE49-F238E27FC236}">
                <a16:creationId xmlns:a16="http://schemas.microsoft.com/office/drawing/2014/main" id="{BF9C32B2-AED5-4391-9672-96939827B9A3}"/>
              </a:ext>
            </a:extLst>
          </p:cNvPr>
          <p:cNvSpPr/>
          <p:nvPr/>
        </p:nvSpPr>
        <p:spPr bwMode="auto">
          <a:xfrm>
            <a:off x="1484997" y="5158938"/>
            <a:ext cx="3017487" cy="1280145"/>
          </a:xfrm>
          <a:prstGeom prst="wedgeRectCallout">
            <a:avLst>
              <a:gd name="adj1" fmla="val -22620"/>
              <a:gd name="adj2" fmla="val -150159"/>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Non-blocking UI, background tasks,</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asynchronous</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Speech Bubble: Rectangle 9">
            <a:extLst>
              <a:ext uri="{FF2B5EF4-FFF2-40B4-BE49-F238E27FC236}">
                <a16:creationId xmlns:a16="http://schemas.microsoft.com/office/drawing/2014/main" id="{97790DC4-B256-4513-B054-4E8F0CC1CB1B}"/>
              </a:ext>
            </a:extLst>
          </p:cNvPr>
          <p:cNvSpPr/>
          <p:nvPr/>
        </p:nvSpPr>
        <p:spPr bwMode="auto">
          <a:xfrm>
            <a:off x="4603395" y="955900"/>
            <a:ext cx="3017487" cy="1280145"/>
          </a:xfrm>
          <a:prstGeom prst="wedgeRectCallout">
            <a:avLst>
              <a:gd name="adj1" fmla="val -12014"/>
              <a:gd name="adj2" fmla="val 123257"/>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Speed</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Multiprocessor</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Parallel execution</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10">
            <a:extLst>
              <a:ext uri="{FF2B5EF4-FFF2-40B4-BE49-F238E27FC236}">
                <a16:creationId xmlns:a16="http://schemas.microsoft.com/office/drawing/2014/main" id="{00C29540-3973-45AB-A664-193A69022C64}"/>
              </a:ext>
            </a:extLst>
          </p:cNvPr>
          <p:cNvSpPr/>
          <p:nvPr/>
        </p:nvSpPr>
        <p:spPr bwMode="auto">
          <a:xfrm>
            <a:off x="7620882" y="4518866"/>
            <a:ext cx="3017487" cy="1280145"/>
          </a:xfrm>
          <a:prstGeom prst="wedgeRectCallout">
            <a:avLst>
              <a:gd name="adj1" fmla="val 2296"/>
              <a:gd name="adj2" fmla="val -107301"/>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Low-level building block</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Do not use directly!</a:t>
            </a:r>
            <a:endParaRPr lang="en-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59765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53F1-2ECF-465E-8A78-765C9B6723DE}"/>
              </a:ext>
            </a:extLst>
          </p:cNvPr>
          <p:cNvSpPr>
            <a:spLocks noGrp="1"/>
          </p:cNvSpPr>
          <p:nvPr>
            <p:ph type="title"/>
          </p:nvPr>
        </p:nvSpPr>
        <p:spPr/>
        <p:txBody>
          <a:bodyPr/>
          <a:lstStyle/>
          <a:p>
            <a:r>
              <a:rPr lang="da-DK" dirty="0"/>
              <a:t>Be RESTful</a:t>
            </a:r>
            <a:endParaRPr lang="LID4096" dirty="0"/>
          </a:p>
        </p:txBody>
      </p:sp>
      <p:sp>
        <p:nvSpPr>
          <p:cNvPr id="3" name="Text Placeholder 2">
            <a:extLst>
              <a:ext uri="{FF2B5EF4-FFF2-40B4-BE49-F238E27FC236}">
                <a16:creationId xmlns:a16="http://schemas.microsoft.com/office/drawing/2014/main" id="{E584C438-7BD9-46E8-AF3A-FFB7D8F31073}"/>
              </a:ext>
            </a:extLst>
          </p:cNvPr>
          <p:cNvSpPr>
            <a:spLocks noGrp="1"/>
          </p:cNvSpPr>
          <p:nvPr>
            <p:ph type="body" sz="quarter" idx="10"/>
          </p:nvPr>
        </p:nvSpPr>
        <p:spPr>
          <a:xfrm>
            <a:off x="586390" y="1434370"/>
            <a:ext cx="11018520" cy="1698927"/>
          </a:xfrm>
        </p:spPr>
        <p:txBody>
          <a:bodyPr/>
          <a:lstStyle/>
          <a:p>
            <a:r>
              <a:rPr lang="da-DK" sz="2400" dirty="0"/>
              <a:t>Use proper status codes</a:t>
            </a:r>
          </a:p>
          <a:p>
            <a:r>
              <a:rPr lang="da-DK" sz="2400" dirty="0"/>
              <a:t>Use meaningful routes</a:t>
            </a:r>
          </a:p>
          <a:p>
            <a:r>
              <a:rPr lang="da-DK" sz="2400" dirty="0"/>
              <a:t>Use proper HTTP methods</a:t>
            </a:r>
          </a:p>
          <a:p>
            <a:r>
              <a:rPr lang="da-DK" sz="2400" dirty="0"/>
              <a:t>Don’t throw exceptions</a:t>
            </a:r>
            <a:endParaRPr lang="LID4096" sz="2400" dirty="0"/>
          </a:p>
        </p:txBody>
      </p:sp>
    </p:spTree>
    <p:extLst>
      <p:ext uri="{BB962C8B-B14F-4D97-AF65-F5344CB8AC3E}">
        <p14:creationId xmlns:p14="http://schemas.microsoft.com/office/powerpoint/2010/main" val="3821072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53F1-2ECF-465E-8A78-765C9B6723DE}"/>
              </a:ext>
            </a:extLst>
          </p:cNvPr>
          <p:cNvSpPr>
            <a:spLocks noGrp="1"/>
          </p:cNvSpPr>
          <p:nvPr>
            <p:ph type="title"/>
          </p:nvPr>
        </p:nvSpPr>
        <p:spPr/>
        <p:txBody>
          <a:bodyPr/>
          <a:lstStyle/>
          <a:p>
            <a:r>
              <a:rPr lang="da-DK" dirty="0"/>
              <a:t>Use </a:t>
            </a:r>
            <a:r>
              <a:rPr lang="da-DK" i="1" dirty="0"/>
              <a:t>user secrets</a:t>
            </a:r>
            <a:r>
              <a:rPr lang="da-DK" dirty="0"/>
              <a:t> in development</a:t>
            </a:r>
            <a:endParaRPr lang="LID4096" dirty="0"/>
          </a:p>
        </p:txBody>
      </p:sp>
      <p:sp>
        <p:nvSpPr>
          <p:cNvPr id="3" name="Text Placeholder 2">
            <a:extLst>
              <a:ext uri="{FF2B5EF4-FFF2-40B4-BE49-F238E27FC236}">
                <a16:creationId xmlns:a16="http://schemas.microsoft.com/office/drawing/2014/main" id="{E584C438-7BD9-46E8-AF3A-FFB7D8F31073}"/>
              </a:ext>
            </a:extLst>
          </p:cNvPr>
          <p:cNvSpPr>
            <a:spLocks noGrp="1"/>
          </p:cNvSpPr>
          <p:nvPr>
            <p:ph type="body" sz="quarter" idx="10"/>
          </p:nvPr>
        </p:nvSpPr>
        <p:spPr>
          <a:xfrm>
            <a:off x="586390" y="1434370"/>
            <a:ext cx="11018520" cy="1625060"/>
          </a:xfrm>
        </p:spPr>
        <p:txBody>
          <a:bodyPr/>
          <a:lstStyle/>
          <a:p>
            <a:r>
              <a:rPr lang="da-DK" sz="2400" dirty="0">
                <a:latin typeface="Consolas" panose="020B0609020204030204" pitchFamily="49" charset="0"/>
              </a:rPr>
              <a:t>dotnet user-secrets init</a:t>
            </a:r>
          </a:p>
          <a:p>
            <a:r>
              <a:rPr lang="da-DK" sz="2400" dirty="0">
                <a:latin typeface="Consolas" panose="020B0609020204030204" pitchFamily="49" charset="0"/>
              </a:rPr>
              <a:t>dotnet user-secrets set "ConnectionStrings:&lt;connectionstring-name&gt;" "&lt;connnection-string&gt;"</a:t>
            </a:r>
          </a:p>
          <a:p>
            <a:endParaRPr lang="LID4096" sz="2400" dirty="0"/>
          </a:p>
        </p:txBody>
      </p:sp>
    </p:spTree>
    <p:extLst>
      <p:ext uri="{BB962C8B-B14F-4D97-AF65-F5344CB8AC3E}">
        <p14:creationId xmlns:p14="http://schemas.microsoft.com/office/powerpoint/2010/main" val="15759482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9457-4710-4974-8036-3C5C835EC485}"/>
              </a:ext>
            </a:extLst>
          </p:cNvPr>
          <p:cNvSpPr>
            <a:spLocks noGrp="1"/>
          </p:cNvSpPr>
          <p:nvPr>
            <p:ph type="title"/>
          </p:nvPr>
        </p:nvSpPr>
        <p:spPr/>
        <p:txBody>
          <a:bodyPr/>
          <a:lstStyle/>
          <a:p>
            <a:r>
              <a:rPr lang="da-DK" dirty="0"/>
              <a:t>Use built-in IoC container</a:t>
            </a:r>
            <a:endParaRPr lang="LID4096" dirty="0"/>
          </a:p>
        </p:txBody>
      </p:sp>
      <p:sp>
        <p:nvSpPr>
          <p:cNvPr id="3" name="Text Placeholder 2">
            <a:extLst>
              <a:ext uri="{FF2B5EF4-FFF2-40B4-BE49-F238E27FC236}">
                <a16:creationId xmlns:a16="http://schemas.microsoft.com/office/drawing/2014/main" id="{7B686F4D-992A-457E-9814-68BBA05C9644}"/>
              </a:ext>
            </a:extLst>
          </p:cNvPr>
          <p:cNvSpPr>
            <a:spLocks noGrp="1"/>
          </p:cNvSpPr>
          <p:nvPr>
            <p:ph type="body" sz="quarter" idx="10"/>
          </p:nvPr>
        </p:nvSpPr>
        <p:spPr>
          <a:xfrm>
            <a:off x="586390" y="1434370"/>
            <a:ext cx="11018520" cy="1828193"/>
          </a:xfrm>
        </p:spPr>
        <p:txBody>
          <a:bodyPr/>
          <a:lstStyle/>
          <a:p>
            <a:r>
              <a:rPr lang="da-DK" sz="1800" dirty="0">
                <a:latin typeface="Consolas" panose="020B0609020204030204" pitchFamily="49" charset="0"/>
              </a:rPr>
              <a:t>services.AddDbContext&lt;MyContext&gt;(o =&gt; </a:t>
            </a:r>
            <a:br>
              <a:rPr lang="da-DK" sz="1800" dirty="0">
                <a:latin typeface="Consolas" panose="020B0609020204030204" pitchFamily="49" charset="0"/>
              </a:rPr>
            </a:br>
            <a:r>
              <a:rPr lang="da-DK" sz="1800" dirty="0">
                <a:latin typeface="Consolas" panose="020B0609020204030204" pitchFamily="49" charset="0"/>
              </a:rPr>
              <a:t>    o.UseSqlServer(Configuration.GetConnectionString("MyConnectionStringName"))</a:t>
            </a:r>
            <a:br>
              <a:rPr lang="da-DK" sz="1800" dirty="0">
                <a:latin typeface="Consolas" panose="020B0609020204030204" pitchFamily="49" charset="0"/>
              </a:rPr>
            </a:br>
            <a:r>
              <a:rPr lang="da-DK" sz="1800" dirty="0">
                <a:latin typeface="Consolas" panose="020B0609020204030204" pitchFamily="49" charset="0"/>
              </a:rPr>
              <a:t>);</a:t>
            </a:r>
          </a:p>
          <a:p>
            <a:r>
              <a:rPr lang="da-DK" sz="1800" dirty="0">
                <a:latin typeface="Consolas" panose="020B0609020204030204" pitchFamily="49" charset="0"/>
              </a:rPr>
              <a:t>services.AddScoped&lt;IMyContext, MyContext&gt;();</a:t>
            </a:r>
          </a:p>
          <a:p>
            <a:r>
              <a:rPr lang="da-DK" sz="1800" dirty="0">
                <a:latin typeface="Consolas" panose="020B0609020204030204" pitchFamily="49" charset="0"/>
              </a:rPr>
              <a:t>services.AddScoped&lt;IMyRepository, MyRepository&gt;();</a:t>
            </a:r>
          </a:p>
          <a:p>
            <a:endParaRPr lang="LID4096" sz="1800" dirty="0">
              <a:latin typeface="Consolas" panose="020B0609020204030204" pitchFamily="49" charset="0"/>
            </a:endParaRPr>
          </a:p>
        </p:txBody>
      </p:sp>
    </p:spTree>
    <p:extLst>
      <p:ext uri="{BB962C8B-B14F-4D97-AF65-F5344CB8AC3E}">
        <p14:creationId xmlns:p14="http://schemas.microsoft.com/office/powerpoint/2010/main" val="300324747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19B1-093E-4A6C-BACF-1E8BCD1EB59C}"/>
              </a:ext>
            </a:extLst>
          </p:cNvPr>
          <p:cNvSpPr>
            <a:spLocks noGrp="1"/>
          </p:cNvSpPr>
          <p:nvPr>
            <p:ph type="title"/>
          </p:nvPr>
        </p:nvSpPr>
        <p:spPr/>
        <p:txBody>
          <a:bodyPr/>
          <a:lstStyle/>
          <a:p>
            <a:r>
              <a:rPr lang="da-DK" dirty="0"/>
              <a:t>Consider running migrations on load</a:t>
            </a:r>
            <a:endParaRPr lang="LID4096" dirty="0"/>
          </a:p>
        </p:txBody>
      </p:sp>
      <p:sp>
        <p:nvSpPr>
          <p:cNvPr id="3" name="Text Placeholder 2">
            <a:extLst>
              <a:ext uri="{FF2B5EF4-FFF2-40B4-BE49-F238E27FC236}">
                <a16:creationId xmlns:a16="http://schemas.microsoft.com/office/drawing/2014/main" id="{8F460DE8-2CBD-4E6D-AC3B-E24AF02A3E19}"/>
              </a:ext>
            </a:extLst>
          </p:cNvPr>
          <p:cNvSpPr>
            <a:spLocks noGrp="1"/>
          </p:cNvSpPr>
          <p:nvPr>
            <p:ph type="body" sz="quarter" idx="10"/>
          </p:nvPr>
        </p:nvSpPr>
        <p:spPr>
          <a:xfrm>
            <a:off x="586390" y="1434370"/>
            <a:ext cx="11018520" cy="2462213"/>
          </a:xfrm>
        </p:spPr>
        <p:txBody>
          <a:bodyPr/>
          <a:lstStyle/>
          <a:p>
            <a:r>
              <a:rPr lang="da-DK" sz="2000" dirty="0">
                <a:latin typeface="Consolas" panose="020B0609020204030204" pitchFamily="49" charset="0"/>
              </a:rPr>
              <a:t>using (var serviceScope = app.ApplicationServices</a:t>
            </a:r>
            <a:br>
              <a:rPr lang="da-DK" sz="2000" dirty="0">
                <a:latin typeface="Consolas" panose="020B0609020204030204" pitchFamily="49" charset="0"/>
              </a:rPr>
            </a:br>
            <a:r>
              <a:rPr lang="da-DK" sz="2000" dirty="0">
                <a:latin typeface="Consolas" panose="020B0609020204030204" pitchFamily="49" charset="0"/>
              </a:rPr>
              <a:t>    .GetRequiredService&lt;IServiceScopeFactory&gt;().CreateScope())</a:t>
            </a:r>
          </a:p>
          <a:p>
            <a:r>
              <a:rPr lang="da-DK" sz="2000" dirty="0">
                <a:latin typeface="Consolas" panose="020B0609020204030204" pitchFamily="49" charset="0"/>
              </a:rPr>
              <a:t>{</a:t>
            </a:r>
          </a:p>
          <a:p>
            <a:r>
              <a:rPr lang="da-DK" sz="2000" dirty="0">
                <a:latin typeface="Consolas" panose="020B0609020204030204" pitchFamily="49" charset="0"/>
              </a:rPr>
              <a:t>    var context = serviceScope.ServiceProvider.GetService&lt;SuperheroContext&gt;();</a:t>
            </a:r>
          </a:p>
          <a:p>
            <a:r>
              <a:rPr lang="da-DK" sz="2000" dirty="0">
                <a:latin typeface="Consolas" panose="020B0609020204030204" pitchFamily="49" charset="0"/>
              </a:rPr>
              <a:t>    context.Database.Migrate();</a:t>
            </a:r>
          </a:p>
          <a:p>
            <a:r>
              <a:rPr lang="da-DK" sz="2000" dirty="0">
                <a:latin typeface="Consolas" panose="020B0609020204030204" pitchFamily="49" charset="0"/>
              </a:rPr>
              <a:t>}</a:t>
            </a:r>
          </a:p>
          <a:p>
            <a:endParaRPr lang="LID4096" sz="2000" dirty="0">
              <a:latin typeface="Consolas" panose="020B0609020204030204" pitchFamily="49" charset="0"/>
            </a:endParaRPr>
          </a:p>
        </p:txBody>
      </p:sp>
    </p:spTree>
    <p:extLst>
      <p:ext uri="{BB962C8B-B14F-4D97-AF65-F5344CB8AC3E}">
        <p14:creationId xmlns:p14="http://schemas.microsoft.com/office/powerpoint/2010/main" val="284850967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20CA4-57E3-4887-BBF1-90132065754E}"/>
              </a:ext>
            </a:extLst>
          </p:cNvPr>
          <p:cNvSpPr>
            <a:spLocks noGrp="1"/>
          </p:cNvSpPr>
          <p:nvPr>
            <p:ph type="title"/>
          </p:nvPr>
        </p:nvSpPr>
        <p:spPr>
          <a:xfrm>
            <a:off x="588263" y="457200"/>
            <a:ext cx="11018520" cy="553998"/>
          </a:xfrm>
        </p:spPr>
        <p:txBody>
          <a:bodyPr/>
          <a:lstStyle/>
          <a:p>
            <a:r>
              <a:rPr lang="da-DK" dirty="0"/>
              <a:t>Support the OpenAPI Specification (Swagger)</a:t>
            </a:r>
            <a:endParaRPr lang="LID4096" dirty="0"/>
          </a:p>
        </p:txBody>
      </p:sp>
      <p:sp>
        <p:nvSpPr>
          <p:cNvPr id="3" name="Text Placeholder 2">
            <a:extLst>
              <a:ext uri="{FF2B5EF4-FFF2-40B4-BE49-F238E27FC236}">
                <a16:creationId xmlns:a16="http://schemas.microsoft.com/office/drawing/2014/main" id="{33381EC3-2A80-46B5-80F4-1F536895ED55}"/>
              </a:ext>
            </a:extLst>
          </p:cNvPr>
          <p:cNvSpPr>
            <a:spLocks noGrp="1"/>
          </p:cNvSpPr>
          <p:nvPr>
            <p:ph type="body" sz="quarter" idx="10"/>
          </p:nvPr>
        </p:nvSpPr>
        <p:spPr>
          <a:xfrm>
            <a:off x="586390" y="1434370"/>
            <a:ext cx="11018520" cy="4739759"/>
          </a:xfrm>
        </p:spPr>
        <p:txBody>
          <a:bodyPr/>
          <a:lstStyle/>
          <a:p>
            <a:r>
              <a:rPr lang="da-DK" sz="2000" dirty="0">
                <a:latin typeface="Consolas" panose="020B0609020204030204" pitchFamily="49" charset="0"/>
              </a:rPr>
              <a:t>dotnet add package Swashbuckle.AspNetCore --version 5.0.0-rc4</a:t>
            </a:r>
          </a:p>
          <a:p>
            <a:endParaRPr lang="da-DK" sz="2000" dirty="0">
              <a:latin typeface="Consolas" panose="020B0609020204030204" pitchFamily="49" charset="0"/>
            </a:endParaRPr>
          </a:p>
          <a:p>
            <a:r>
              <a:rPr lang="da-DK" sz="2000" dirty="0">
                <a:latin typeface="Consolas" panose="020B0609020204030204" pitchFamily="49" charset="0"/>
              </a:rPr>
              <a:t>services.AddSwaggerGen(c =&gt;</a:t>
            </a:r>
          </a:p>
          <a:p>
            <a:r>
              <a:rPr lang="da-DK" sz="2000" dirty="0">
                <a:latin typeface="Consolas" panose="020B0609020204030204" pitchFamily="49" charset="0"/>
              </a:rPr>
              <a:t>{</a:t>
            </a:r>
          </a:p>
          <a:p>
            <a:r>
              <a:rPr lang="da-DK" sz="2000" dirty="0">
                <a:latin typeface="Consolas" panose="020B0609020204030204" pitchFamily="49" charset="0"/>
              </a:rPr>
              <a:t>    c.SwaggerDoc("v1", new OpenApiInfo { Title = "My API", Version = "v1" });</a:t>
            </a:r>
          </a:p>
          <a:p>
            <a:r>
              <a:rPr lang="da-DK" sz="2000" dirty="0">
                <a:latin typeface="Consolas" panose="020B0609020204030204" pitchFamily="49" charset="0"/>
              </a:rPr>
              <a:t>});</a:t>
            </a:r>
          </a:p>
          <a:p>
            <a:endParaRPr lang="da-DK" sz="2000" dirty="0">
              <a:latin typeface="Consolas" panose="020B0609020204030204" pitchFamily="49" charset="0"/>
            </a:endParaRPr>
          </a:p>
          <a:p>
            <a:r>
              <a:rPr lang="da-DK" sz="2000" dirty="0">
                <a:latin typeface="Consolas" panose="020B0609020204030204" pitchFamily="49" charset="0"/>
              </a:rPr>
              <a:t>app.UseSwagger();</a:t>
            </a:r>
          </a:p>
          <a:p>
            <a:r>
              <a:rPr lang="da-DK" sz="2000" dirty="0">
                <a:latin typeface="Consolas" panose="020B0609020204030204" pitchFamily="49" charset="0"/>
              </a:rPr>
              <a:t>app.UseSwaggerUI(c =&gt;</a:t>
            </a:r>
          </a:p>
          <a:p>
            <a:r>
              <a:rPr lang="da-DK" sz="2000" dirty="0">
                <a:latin typeface="Consolas" panose="020B0609020204030204" pitchFamily="49" charset="0"/>
              </a:rPr>
              <a:t>{</a:t>
            </a:r>
          </a:p>
          <a:p>
            <a:r>
              <a:rPr lang="da-DK" sz="2000" dirty="0">
                <a:latin typeface="Consolas" panose="020B0609020204030204" pitchFamily="49" charset="0"/>
              </a:rPr>
              <a:t>    c.SwaggerEndpoint("/swagger/v1/swagger.json", "My API V1");</a:t>
            </a:r>
          </a:p>
          <a:p>
            <a:r>
              <a:rPr lang="da-DK" sz="2000" dirty="0">
                <a:latin typeface="Consolas" panose="020B0609020204030204" pitchFamily="49" charset="0"/>
              </a:rPr>
              <a:t>    c.RoutePrefix = string.Empty;</a:t>
            </a:r>
          </a:p>
          <a:p>
            <a:r>
              <a:rPr lang="da-DK" sz="2000" dirty="0">
                <a:latin typeface="Consolas" panose="020B0609020204030204" pitchFamily="49" charset="0"/>
              </a:rPr>
              <a:t>});</a:t>
            </a:r>
          </a:p>
        </p:txBody>
      </p:sp>
    </p:spTree>
    <p:extLst>
      <p:ext uri="{BB962C8B-B14F-4D97-AF65-F5344CB8AC3E}">
        <p14:creationId xmlns:p14="http://schemas.microsoft.com/office/powerpoint/2010/main" val="171724663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4CDD-F28E-4DC5-8ACD-120919865C6C}"/>
              </a:ext>
            </a:extLst>
          </p:cNvPr>
          <p:cNvSpPr>
            <a:spLocks noGrp="1"/>
          </p:cNvSpPr>
          <p:nvPr>
            <p:ph type="title"/>
          </p:nvPr>
        </p:nvSpPr>
        <p:spPr/>
        <p:txBody>
          <a:bodyPr/>
          <a:lstStyle/>
          <a:p>
            <a:r>
              <a:rPr lang="da-DK" dirty="0"/>
              <a:t>Support HTTPS </a:t>
            </a:r>
            <a:r>
              <a:rPr lang="da-DK" i="1" dirty="0"/>
              <a:t>only</a:t>
            </a:r>
            <a:endParaRPr lang="LID4096" dirty="0"/>
          </a:p>
        </p:txBody>
      </p:sp>
      <p:sp>
        <p:nvSpPr>
          <p:cNvPr id="3" name="Text Placeholder 2">
            <a:extLst>
              <a:ext uri="{FF2B5EF4-FFF2-40B4-BE49-F238E27FC236}">
                <a16:creationId xmlns:a16="http://schemas.microsoft.com/office/drawing/2014/main" id="{C2D5E3DA-283B-4FF6-AE04-6896AF4FB8D4}"/>
              </a:ext>
            </a:extLst>
          </p:cNvPr>
          <p:cNvSpPr>
            <a:spLocks noGrp="1"/>
          </p:cNvSpPr>
          <p:nvPr>
            <p:ph type="body" sz="quarter" idx="10"/>
          </p:nvPr>
        </p:nvSpPr>
        <p:spPr>
          <a:xfrm>
            <a:off x="586390" y="1434370"/>
            <a:ext cx="11018520" cy="1465016"/>
          </a:xfrm>
        </p:spPr>
        <p:txBody>
          <a:bodyPr/>
          <a:lstStyle/>
          <a:p>
            <a:r>
              <a:rPr lang="da-DK" dirty="0"/>
              <a:t>dotnet dev-certs https --trust</a:t>
            </a:r>
          </a:p>
          <a:p>
            <a:endParaRPr lang="da-DK" dirty="0"/>
          </a:p>
          <a:p>
            <a:r>
              <a:rPr lang="da-DK" dirty="0"/>
              <a:t>app.UseHttpsRedirection();</a:t>
            </a:r>
          </a:p>
        </p:txBody>
      </p:sp>
    </p:spTree>
    <p:extLst>
      <p:ext uri="{BB962C8B-B14F-4D97-AF65-F5344CB8AC3E}">
        <p14:creationId xmlns:p14="http://schemas.microsoft.com/office/powerpoint/2010/main" val="152791483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A950-9493-4E46-AEE8-298E13FD15F3}"/>
              </a:ext>
            </a:extLst>
          </p:cNvPr>
          <p:cNvSpPr>
            <a:spLocks noGrp="1"/>
          </p:cNvSpPr>
          <p:nvPr>
            <p:ph type="title"/>
          </p:nvPr>
        </p:nvSpPr>
        <p:spPr/>
        <p:txBody>
          <a:bodyPr/>
          <a:lstStyle/>
          <a:p>
            <a:r>
              <a:rPr lang="da-DK" dirty="0"/>
              <a:t>Standardize on lowercase urls</a:t>
            </a:r>
            <a:endParaRPr lang="LID4096" dirty="0"/>
          </a:p>
        </p:txBody>
      </p:sp>
      <p:sp>
        <p:nvSpPr>
          <p:cNvPr id="3" name="Text Placeholder 2">
            <a:extLst>
              <a:ext uri="{FF2B5EF4-FFF2-40B4-BE49-F238E27FC236}">
                <a16:creationId xmlns:a16="http://schemas.microsoft.com/office/drawing/2014/main" id="{9C7BB376-FD3D-4653-802F-9CF769DF494F}"/>
              </a:ext>
            </a:extLst>
          </p:cNvPr>
          <p:cNvSpPr>
            <a:spLocks noGrp="1"/>
          </p:cNvSpPr>
          <p:nvPr>
            <p:ph type="body" sz="quarter" idx="10"/>
          </p:nvPr>
        </p:nvSpPr>
        <p:spPr>
          <a:xfrm>
            <a:off x="586390" y="1434370"/>
            <a:ext cx="11018520" cy="369332"/>
          </a:xfrm>
        </p:spPr>
        <p:txBody>
          <a:bodyPr/>
          <a:lstStyle/>
          <a:p>
            <a:r>
              <a:rPr lang="en-US" sz="2400" dirty="0" err="1">
                <a:latin typeface="Consolas" panose="020B0609020204030204" pitchFamily="49" charset="0"/>
              </a:rPr>
              <a:t>services.AddRouting</a:t>
            </a:r>
            <a:r>
              <a:rPr lang="en-US" sz="2400" dirty="0">
                <a:latin typeface="Consolas" panose="020B0609020204030204" pitchFamily="49" charset="0"/>
              </a:rPr>
              <a:t>(options =&gt; </a:t>
            </a:r>
            <a:r>
              <a:rPr lang="en-US" sz="2400" dirty="0" err="1">
                <a:latin typeface="Consolas" panose="020B0609020204030204" pitchFamily="49" charset="0"/>
              </a:rPr>
              <a:t>options.LowercaseUrls</a:t>
            </a:r>
            <a:r>
              <a:rPr lang="en-US" sz="2400" dirty="0">
                <a:latin typeface="Consolas" panose="020B0609020204030204" pitchFamily="49" charset="0"/>
              </a:rPr>
              <a:t> = true);</a:t>
            </a:r>
          </a:p>
        </p:txBody>
      </p:sp>
    </p:spTree>
    <p:extLst>
      <p:ext uri="{BB962C8B-B14F-4D97-AF65-F5344CB8AC3E}">
        <p14:creationId xmlns:p14="http://schemas.microsoft.com/office/powerpoint/2010/main" val="159736007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F6D1-0F0B-4FA1-8637-E942CB8DF76D}"/>
              </a:ext>
            </a:extLst>
          </p:cNvPr>
          <p:cNvSpPr>
            <a:spLocks noGrp="1"/>
          </p:cNvSpPr>
          <p:nvPr>
            <p:ph type="title"/>
          </p:nvPr>
        </p:nvSpPr>
        <p:spPr/>
        <p:txBody>
          <a:bodyPr/>
          <a:lstStyle/>
          <a:p>
            <a:r>
              <a:rPr lang="da-DK" dirty="0"/>
              <a:t>Secure your Web API</a:t>
            </a:r>
            <a:endParaRPr lang="LID4096" dirty="0"/>
          </a:p>
        </p:txBody>
      </p:sp>
      <p:sp>
        <p:nvSpPr>
          <p:cNvPr id="3" name="Text Placeholder 2">
            <a:extLst>
              <a:ext uri="{FF2B5EF4-FFF2-40B4-BE49-F238E27FC236}">
                <a16:creationId xmlns:a16="http://schemas.microsoft.com/office/drawing/2014/main" id="{60A2BDAF-D7A7-4D2D-A949-E17E505F4BFE}"/>
              </a:ext>
            </a:extLst>
          </p:cNvPr>
          <p:cNvSpPr>
            <a:spLocks noGrp="1"/>
          </p:cNvSpPr>
          <p:nvPr>
            <p:ph type="body" sz="quarter" idx="10"/>
          </p:nvPr>
        </p:nvSpPr>
        <p:spPr>
          <a:xfrm>
            <a:off x="586390" y="1434370"/>
            <a:ext cx="11018520" cy="1465016"/>
          </a:xfrm>
        </p:spPr>
        <p:txBody>
          <a:bodyPr/>
          <a:lstStyle/>
          <a:p>
            <a:r>
              <a:rPr lang="da-DK" dirty="0"/>
              <a:t>Azure AD (lecture 11)</a:t>
            </a:r>
          </a:p>
          <a:p>
            <a:r>
              <a:rPr lang="da-DK" dirty="0"/>
              <a:t>Azure AD B2C</a:t>
            </a:r>
          </a:p>
          <a:p>
            <a:r>
              <a:rPr lang="da-DK" dirty="0"/>
              <a:t>Other 3rd party</a:t>
            </a:r>
          </a:p>
        </p:txBody>
      </p:sp>
      <p:sp>
        <p:nvSpPr>
          <p:cNvPr id="6" name="Rectangle: Rounded Corners 5">
            <a:extLst>
              <a:ext uri="{FF2B5EF4-FFF2-40B4-BE49-F238E27FC236}">
                <a16:creationId xmlns:a16="http://schemas.microsoft.com/office/drawing/2014/main" id="{B292E731-DA6E-4C15-A6AE-BE40C8311ED4}"/>
              </a:ext>
            </a:extLst>
          </p:cNvPr>
          <p:cNvSpPr/>
          <p:nvPr/>
        </p:nvSpPr>
        <p:spPr bwMode="auto">
          <a:xfrm>
            <a:off x="1734820" y="2550160"/>
            <a:ext cx="8722360" cy="175768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da-DK" sz="3600" dirty="0">
                <a:gradFill>
                  <a:gsLst>
                    <a:gs pos="0">
                      <a:srgbClr val="FFFFFF"/>
                    </a:gs>
                    <a:gs pos="100000">
                      <a:srgbClr val="FFFFFF"/>
                    </a:gs>
                  </a:gsLst>
                  <a:lin ang="5400000" scaled="0"/>
                </a:gradFill>
                <a:ea typeface="Segoe UI" pitchFamily="34" charset="0"/>
                <a:cs typeface="Segoe UI" pitchFamily="34" charset="0"/>
              </a:rPr>
              <a:t>Do not write your own security layer!!!</a:t>
            </a:r>
            <a:endParaRPr lang="LID4096" sz="36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35562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XML</a:t>
            </a:r>
            <a:endParaRPr lang="LID4096" dirty="0"/>
          </a:p>
        </p:txBody>
      </p:sp>
    </p:spTree>
    <p:extLst>
      <p:ext uri="{BB962C8B-B14F-4D97-AF65-F5344CB8AC3E}">
        <p14:creationId xmlns:p14="http://schemas.microsoft.com/office/powerpoint/2010/main" val="330630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XML</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767185"/>
          </a:xfrm>
        </p:spPr>
        <p:txBody>
          <a:bodyPr/>
          <a:lstStyle/>
          <a:p>
            <a:r>
              <a:rPr lang="en-US" sz="3600" dirty="0" err="1"/>
              <a:t>eXtensible</a:t>
            </a:r>
            <a:r>
              <a:rPr lang="en-US" sz="3600" dirty="0"/>
              <a:t> Markup Language</a:t>
            </a:r>
          </a:p>
          <a:p>
            <a:r>
              <a:rPr lang="en-US" sz="3600" dirty="0"/>
              <a:t>Markup language like HTML</a:t>
            </a:r>
          </a:p>
          <a:p>
            <a:r>
              <a:rPr lang="en-US" sz="3600" dirty="0"/>
              <a:t>Designed to carry data, not to display data</a:t>
            </a:r>
          </a:p>
          <a:p>
            <a:r>
              <a:rPr lang="en-US" sz="3600" dirty="0"/>
              <a:t>Tags are not predefined – You must define your own tags</a:t>
            </a:r>
          </a:p>
          <a:p>
            <a:r>
              <a:rPr lang="en-US" sz="3600" dirty="0"/>
              <a:t>Designed to be self-descriptive</a:t>
            </a:r>
          </a:p>
        </p:txBody>
      </p:sp>
    </p:spTree>
    <p:extLst>
      <p:ext uri="{BB962C8B-B14F-4D97-AF65-F5344CB8AC3E}">
        <p14:creationId xmlns:p14="http://schemas.microsoft.com/office/powerpoint/2010/main" val="1434301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XML Does Not Do Anything</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1107996"/>
          </a:xfrm>
        </p:spPr>
        <p:txBody>
          <a:bodyPr/>
          <a:lstStyle/>
          <a:p>
            <a:r>
              <a:rPr lang="en-US" sz="3600" dirty="0"/>
              <a:t>XML was created to structure, store, and transport information</a:t>
            </a:r>
          </a:p>
        </p:txBody>
      </p:sp>
      <p:sp>
        <p:nvSpPr>
          <p:cNvPr id="5" name="Rectangle 4">
            <a:extLst>
              <a:ext uri="{FF2B5EF4-FFF2-40B4-BE49-F238E27FC236}">
                <a16:creationId xmlns:a16="http://schemas.microsoft.com/office/drawing/2014/main" id="{80153ED9-6CC5-4FC9-B47F-3F3C79FA4BD0}"/>
              </a:ext>
            </a:extLst>
          </p:cNvPr>
          <p:cNvSpPr/>
          <p:nvPr/>
        </p:nvSpPr>
        <p:spPr>
          <a:xfrm>
            <a:off x="1706960" y="3350379"/>
            <a:ext cx="8778081" cy="3108543"/>
          </a:xfrm>
          <a:prstGeom prst="rect">
            <a:avLst/>
          </a:prstGeom>
        </p:spPr>
        <p:txBody>
          <a:bodyPr wrap="square">
            <a:spAutoFit/>
          </a:bodyPr>
          <a:lstStyle/>
          <a:p>
            <a:r>
              <a:rPr lang="en-US" sz="2800" dirty="0">
                <a:latin typeface="Consolas" panose="020B0609020204030204" pitchFamily="49" charset="0"/>
                <a:cs typeface="Consolas" panose="020B0609020204030204" pitchFamily="49" charset="0"/>
              </a:rPr>
              <a:t>&lt;?xml version="1.0" encoding="UTF-8"?&gt; </a:t>
            </a:r>
          </a:p>
          <a:p>
            <a:r>
              <a:rPr lang="en-US" sz="2800" dirty="0">
                <a:latin typeface="Consolas" panose="020B0609020204030204" pitchFamily="49" charset="0"/>
                <a:cs typeface="Consolas" panose="020B0609020204030204" pitchFamily="49" charset="0"/>
              </a:rPr>
              <a:t>&lt;note id="1"&gt;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&lt;to&gt;Kathleen B.&lt;/to&gt;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&lt;from&gt;Tom W.&lt;/from&gt;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&lt;subject&gt;Reminder&lt;/subject&gt;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&lt;body&gt;Don't forget small change!&lt;/body&gt;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&lt;/note&gt;</a:t>
            </a:r>
          </a:p>
        </p:txBody>
      </p:sp>
    </p:spTree>
    <p:extLst>
      <p:ext uri="{BB962C8B-B14F-4D97-AF65-F5344CB8AC3E}">
        <p14:creationId xmlns:p14="http://schemas.microsoft.com/office/powerpoint/2010/main" val="3864865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How Can XML be Used?</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976473"/>
          </a:xfrm>
        </p:spPr>
        <p:txBody>
          <a:bodyPr/>
          <a:lstStyle/>
          <a:p>
            <a:r>
              <a:rPr lang="da-DK" dirty="0"/>
              <a:t>Separates data from HTML</a:t>
            </a:r>
          </a:p>
          <a:p>
            <a:r>
              <a:rPr lang="da-DK" dirty="0"/>
              <a:t>Simplifies data sharing</a:t>
            </a:r>
          </a:p>
          <a:p>
            <a:r>
              <a:rPr lang="da-DK" dirty="0"/>
              <a:t>Simplifies data transport</a:t>
            </a:r>
          </a:p>
          <a:p>
            <a:r>
              <a:rPr lang="da-DK" dirty="0"/>
              <a:t>Simplifies platform changes</a:t>
            </a:r>
          </a:p>
          <a:p>
            <a:r>
              <a:rPr lang="en-US" dirty="0"/>
              <a:t>Used to create new (Internet) languages</a:t>
            </a:r>
          </a:p>
          <a:p>
            <a:pPr lvl="1"/>
            <a:r>
              <a:rPr lang="da-DK" dirty="0"/>
              <a:t>XHTML </a:t>
            </a:r>
          </a:p>
          <a:p>
            <a:pPr lvl="1"/>
            <a:r>
              <a:rPr lang="da-DK" dirty="0"/>
              <a:t>WSDL for describing web services</a:t>
            </a:r>
          </a:p>
          <a:p>
            <a:pPr lvl="1"/>
            <a:r>
              <a:rPr lang="da-DK" dirty="0"/>
              <a:t>RSS and ATOM for news feeds</a:t>
            </a:r>
          </a:p>
          <a:p>
            <a:pPr lvl="1"/>
            <a:r>
              <a:rPr lang="da-DK" dirty="0"/>
              <a:t>XAML</a:t>
            </a:r>
          </a:p>
        </p:txBody>
      </p:sp>
    </p:spTree>
    <p:extLst>
      <p:ext uri="{BB962C8B-B14F-4D97-AF65-F5344CB8AC3E}">
        <p14:creationId xmlns:p14="http://schemas.microsoft.com/office/powerpoint/2010/main" val="3255969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JSON</a:t>
            </a:r>
            <a:endParaRPr lang="LID4096" dirty="0"/>
          </a:p>
        </p:txBody>
      </p:sp>
    </p:spTree>
    <p:extLst>
      <p:ext uri="{BB962C8B-B14F-4D97-AF65-F5344CB8AC3E}">
        <p14:creationId xmlns:p14="http://schemas.microsoft.com/office/powerpoint/2010/main" val="5673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2548390"/>
          </a:xfrm>
        </p:spPr>
        <p:txBody>
          <a:bodyPr/>
          <a:lstStyle/>
          <a:p>
            <a:r>
              <a:rPr lang="en-US" sz="3600" dirty="0"/>
              <a:t>JavaScript Object Notation</a:t>
            </a:r>
          </a:p>
          <a:p>
            <a:r>
              <a:rPr lang="en-US" sz="3600" dirty="0"/>
              <a:t>Lightweight text-data interchange format</a:t>
            </a:r>
          </a:p>
          <a:p>
            <a:r>
              <a:rPr lang="en-US" sz="3600" dirty="0"/>
              <a:t>Language independent (uses JavaScript syntax)</a:t>
            </a:r>
          </a:p>
          <a:p>
            <a:r>
              <a:rPr lang="en-US" sz="3600" dirty="0"/>
              <a:t>"Self-describing" and easy to understand</a:t>
            </a:r>
          </a:p>
        </p:txBody>
      </p:sp>
    </p:spTree>
    <p:extLst>
      <p:ext uri="{BB962C8B-B14F-4D97-AF65-F5344CB8AC3E}">
        <p14:creationId xmlns:p14="http://schemas.microsoft.com/office/powerpoint/2010/main" val="586281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docProps/app.xml><?xml version="1.0" encoding="utf-8"?>
<Properties xmlns="http://schemas.openxmlformats.org/officeDocument/2006/extended-properties" xmlns:vt="http://schemas.openxmlformats.org/officeDocument/2006/docPropsVTypes">
  <TotalTime>67</TotalTime>
  <Words>1179</Words>
  <Application>Microsoft Office PowerPoint</Application>
  <PresentationFormat>Widescreen</PresentationFormat>
  <Paragraphs>255</Paragraphs>
  <Slides>37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37</vt:i4>
      </vt:variant>
    </vt:vector>
  </HeadingPairs>
  <TitlesOfParts>
    <vt:vector size="44" baseType="lpstr">
      <vt:lpstr>Arial</vt:lpstr>
      <vt:lpstr>Consolas</vt:lpstr>
      <vt:lpstr>Segoe UI</vt:lpstr>
      <vt:lpstr>Segoe UI Semibold</vt:lpstr>
      <vt:lpstr>Wingdings</vt:lpstr>
      <vt:lpstr>White Template</vt:lpstr>
      <vt:lpstr>Black Template</vt:lpstr>
      <vt:lpstr>JSON and the REST ASP.NET Core</vt:lpstr>
      <vt:lpstr>Agenda</vt:lpstr>
      <vt:lpstr>Async ≠ Parallel ≠ Threads</vt:lpstr>
      <vt:lpstr>XML</vt:lpstr>
      <vt:lpstr>XML</vt:lpstr>
      <vt:lpstr>XML Does Not Do Anything</vt:lpstr>
      <vt:lpstr>How Can XML be Used?</vt:lpstr>
      <vt:lpstr>JSON</vt:lpstr>
      <vt:lpstr>JSON</vt:lpstr>
      <vt:lpstr>JSON Syntax</vt:lpstr>
      <vt:lpstr>JSON Name/Value Pairs</vt:lpstr>
      <vt:lpstr>JSON Data Types</vt:lpstr>
      <vt:lpstr>Examples</vt:lpstr>
      <vt:lpstr>Best of both worlds?</vt:lpstr>
      <vt:lpstr>REST</vt:lpstr>
      <vt:lpstr>HTTP request</vt:lpstr>
      <vt:lpstr>HTTP response</vt:lpstr>
      <vt:lpstr>REST</vt:lpstr>
      <vt:lpstr>HTTP status codes </vt:lpstr>
      <vt:lpstr>HTTP headers</vt:lpstr>
      <vt:lpstr>Why REST?</vt:lpstr>
      <vt:lpstr>HTTP request</vt:lpstr>
      <vt:lpstr>HTTP response</vt:lpstr>
      <vt:lpstr>ASP.NET Core</vt:lpstr>
      <vt:lpstr>Model – View – Controller</vt:lpstr>
      <vt:lpstr>ASP.NET Web API</vt:lpstr>
      <vt:lpstr>ASP.NET Core Web API</vt:lpstr>
      <vt:lpstr>Controller</vt:lpstr>
      <vt:lpstr>ASP.NET (Web API) best practices</vt:lpstr>
      <vt:lpstr>Be RESTful</vt:lpstr>
      <vt:lpstr>Use user secrets in development</vt:lpstr>
      <vt:lpstr>Use built-in IoC container</vt:lpstr>
      <vt:lpstr>Consider running migrations on load</vt:lpstr>
      <vt:lpstr>Support the OpenAPI Specification (Swagger)</vt:lpstr>
      <vt:lpstr>Support HTTPS only</vt:lpstr>
      <vt:lpstr>Standardize on lowercase urls</vt:lpstr>
      <vt:lpstr>Secure your Web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 and the REST ASP.NET Core</dc:title>
  <dc:creator>Rasmus Lystrøm</dc:creator>
  <cp:lastModifiedBy>Rasmus Lystrøm</cp:lastModifiedBy>
  <cp:revision>11</cp:revision>
  <dcterms:created xsi:type="dcterms:W3CDTF">2019-11-08T07:34:11Z</dcterms:created>
  <dcterms:modified xsi:type="dcterms:W3CDTF">2019-11-08T13:06:54Z</dcterms:modified>
</cp:coreProperties>
</file>