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30"/>
  </p:notesMasterIdLst>
  <p:handoutMasterIdLst>
    <p:handoutMasterId r:id="rId31"/>
  </p:handoutMasterIdLst>
  <p:sldIdLst>
    <p:sldId id="1663" r:id="rId6"/>
    <p:sldId id="1677" r:id="rId7"/>
    <p:sldId id="1695" r:id="rId8"/>
    <p:sldId id="1685" r:id="rId9"/>
    <p:sldId id="1697" r:id="rId10"/>
    <p:sldId id="1687" r:id="rId11"/>
    <p:sldId id="1696" r:id="rId12"/>
    <p:sldId id="1688" r:id="rId13"/>
    <p:sldId id="1682" r:id="rId14"/>
    <p:sldId id="1683" r:id="rId15"/>
    <p:sldId id="1664" r:id="rId16"/>
    <p:sldId id="1689" r:id="rId17"/>
    <p:sldId id="1690" r:id="rId18"/>
    <p:sldId id="1666" r:id="rId19"/>
    <p:sldId id="1670" r:id="rId20"/>
    <p:sldId id="1691" r:id="rId21"/>
    <p:sldId id="1686" r:id="rId22"/>
    <p:sldId id="1692" r:id="rId23"/>
    <p:sldId id="1667" r:id="rId24"/>
    <p:sldId id="1698" r:id="rId25"/>
    <p:sldId id="1693" r:id="rId26"/>
    <p:sldId id="1668" r:id="rId27"/>
    <p:sldId id="1694" r:id="rId28"/>
    <p:sldId id="1671"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95"/>
            <p14:sldId id="1685"/>
            <p14:sldId id="1697"/>
            <p14:sldId id="1687"/>
            <p14:sldId id="1696"/>
            <p14:sldId id="1688"/>
            <p14:sldId id="1682"/>
            <p14:sldId id="1683"/>
            <p14:sldId id="1664"/>
            <p14:sldId id="1689"/>
            <p14:sldId id="1690"/>
            <p14:sldId id="1666"/>
            <p14:sldId id="1670"/>
            <p14:sldId id="1691"/>
            <p14:sldId id="1686"/>
            <p14:sldId id="1692"/>
            <p14:sldId id="1667"/>
            <p14:sldId id="1698"/>
            <p14:sldId id="1693"/>
            <p14:sldId id="1668"/>
            <p14:sldId id="1694"/>
            <p14:sldId id="16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76" d="100"/>
          <a:sy n="76" d="100"/>
        </p:scale>
        <p:origin x="27" y="52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11/1/2019 11:46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11/1/2019 10:01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11/1/2019 10:01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Asynchronous and Parallel Programming in C♯</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Threads</a:t>
            </a:r>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C3B0CF-2931-4E85-BC9E-3726B0AEB0FF}"/>
              </a:ext>
            </a:extLst>
          </p:cNvPr>
          <p:cNvPicPr>
            <a:picLocks noChangeAspect="1"/>
          </p:cNvPicPr>
          <p:nvPr/>
        </p:nvPicPr>
        <p:blipFill rotWithShape="1">
          <a:blip r:embed="rId2">
            <a:extLst>
              <a:ext uri="{28A0092B-C50C-407E-A947-70E740481C1C}">
                <a14:useLocalDpi xmlns:a14="http://schemas.microsoft.com/office/drawing/2010/main" val="0"/>
              </a:ext>
            </a:extLst>
          </a:blip>
          <a:srcRect t="7704" b="7947"/>
          <a:stretch/>
        </p:blipFill>
        <p:spPr>
          <a:xfrm>
            <a:off x="0" y="0"/>
            <a:ext cx="12192000" cy="6857999"/>
          </a:xfrm>
          <a:prstGeom prst="rect">
            <a:avLst/>
          </a:prstGeom>
          <a:noFill/>
        </p:spPr>
      </p:pic>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sz="3600" dirty="0">
                <a:solidFill>
                  <a:schemeClr val="bg1"/>
                </a:solidFill>
              </a:rPr>
              <a:t>Race Condition</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p:txBody>
          <a:bodyPr/>
          <a:lstStyle/>
          <a:p>
            <a:r>
              <a:rPr lang="en-US" dirty="0"/>
              <a:t>Race Condition</a:t>
            </a:r>
            <a:endParaRPr lang="LID4096" dirty="0"/>
          </a:p>
        </p:txBody>
      </p:sp>
      <p:sp>
        <p:nvSpPr>
          <p:cNvPr id="3" name="Content Placeholder 2">
            <a:extLst>
              <a:ext uri="{FF2B5EF4-FFF2-40B4-BE49-F238E27FC236}">
                <a16:creationId xmlns:a16="http://schemas.microsoft.com/office/drawing/2014/main" id="{91E52816-A315-4C5E-A620-391C613BD5E2}"/>
              </a:ext>
            </a:extLst>
          </p:cNvPr>
          <p:cNvSpPr>
            <a:spLocks noGrp="1"/>
          </p:cNvSpPr>
          <p:nvPr>
            <p:ph sz="quarter" idx="10"/>
          </p:nvPr>
        </p:nvSpPr>
        <p:spPr>
          <a:xfrm>
            <a:off x="584200" y="1435100"/>
            <a:ext cx="11018838" cy="3545586"/>
          </a:xfrm>
        </p:spPr>
        <p:txBody>
          <a:bodyPr/>
          <a:lstStyle/>
          <a:p>
            <a:pPr marL="0" indent="0">
              <a:buNone/>
            </a:pPr>
            <a:r>
              <a:rPr lang="en-US" sz="3600" dirty="0"/>
              <a:t>Behavior of a program where the output is </a:t>
            </a:r>
            <a:r>
              <a:rPr lang="en-US" sz="3600" b="1" dirty="0"/>
              <a:t>dependent</a:t>
            </a:r>
            <a:r>
              <a:rPr lang="en-US" sz="3600" dirty="0"/>
              <a:t> on the </a:t>
            </a:r>
            <a:r>
              <a:rPr lang="en-US" sz="3600" b="1" dirty="0"/>
              <a:t>sequence</a:t>
            </a:r>
            <a:r>
              <a:rPr lang="en-US" sz="3600" dirty="0"/>
              <a:t> or </a:t>
            </a:r>
            <a:r>
              <a:rPr lang="en-US" sz="3600" b="1" dirty="0"/>
              <a:t>timing</a:t>
            </a:r>
            <a:r>
              <a:rPr lang="en-US" sz="3600" dirty="0"/>
              <a:t> of other </a:t>
            </a:r>
            <a:r>
              <a:rPr lang="en-US" sz="3600" b="1" dirty="0"/>
              <a:t>uncontrollable</a:t>
            </a:r>
            <a:r>
              <a:rPr lang="en-US" sz="3600" dirty="0"/>
              <a:t> events. </a:t>
            </a:r>
          </a:p>
          <a:p>
            <a:pPr marL="0" indent="0">
              <a:buNone/>
            </a:pPr>
            <a:endParaRPr lang="en-US" sz="3600" dirty="0"/>
          </a:p>
          <a:p>
            <a:pPr marL="0" indent="0">
              <a:buNone/>
            </a:pPr>
            <a:r>
              <a:rPr lang="en-US" sz="3600" dirty="0">
                <a:sym typeface="Wingdings" panose="05000000000000000000" pitchFamily="2" charset="2"/>
              </a:rPr>
              <a:t> Bug, when events do not happen in the order the</a:t>
            </a:r>
            <a:r>
              <a:rPr lang="en-US" sz="3600" dirty="0"/>
              <a:t> programmer intended.</a:t>
            </a:r>
            <a:endParaRPr lang="da-DK" sz="3600" dirty="0"/>
          </a:p>
        </p:txBody>
      </p:sp>
    </p:spTree>
    <p:extLst>
      <p:ext uri="{BB962C8B-B14F-4D97-AF65-F5344CB8AC3E}">
        <p14:creationId xmlns:p14="http://schemas.microsoft.com/office/powerpoint/2010/main" val="2093532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Race Condition</a:t>
            </a:r>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92428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7454ED-A5B4-4B71-B751-BAFBEF375614}"/>
              </a:ext>
            </a:extLst>
          </p:cNvPr>
          <p:cNvPicPr>
            <a:picLocks noGrp="1" noChangeAspect="1"/>
          </p:cNvPicPr>
          <p:nvPr>
            <p:ph sz="quarter" idx="10"/>
          </p:nvPr>
        </p:nvPicPr>
        <p:blipFill rotWithShape="1">
          <a:blip r:embed="rId2">
            <a:extLst>
              <a:ext uri="{28A0092B-C50C-407E-A947-70E740481C1C}">
                <a14:useLocalDpi xmlns:a14="http://schemas.microsoft.com/office/drawing/2010/main" val="0"/>
              </a:ext>
            </a:extLst>
          </a:blip>
          <a:srcRect t="10835" b="6088"/>
          <a:stretch/>
        </p:blipFill>
        <p:spPr>
          <a:xfrm>
            <a:off x="0" y="0"/>
            <a:ext cx="12446000" cy="6858000"/>
          </a:xfrm>
          <a:prstGeom prst="rect">
            <a:avLst/>
          </a:prstGeom>
        </p:spPr>
      </p:pic>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a:xfrm>
            <a:off x="588263" y="457200"/>
            <a:ext cx="11018520" cy="553998"/>
          </a:xfrm>
        </p:spPr>
        <p:txBody>
          <a:bodyPr/>
          <a:lstStyle/>
          <a:p>
            <a:r>
              <a:rPr lang="en-US">
                <a:solidFill>
                  <a:schemeClr val="bg1"/>
                </a:solidFill>
              </a:rPr>
              <a:t>Deadlock</a:t>
            </a:r>
            <a:endParaRPr lang="en-US" dirty="0">
              <a:solidFill>
                <a:schemeClr val="bg1"/>
              </a:solidFill>
            </a:endParaRPr>
          </a:p>
        </p:txBody>
      </p:sp>
    </p:spTree>
    <p:extLst>
      <p:ext uri="{BB962C8B-B14F-4D97-AF65-F5344CB8AC3E}">
        <p14:creationId xmlns:p14="http://schemas.microsoft.com/office/powerpoint/2010/main" val="9856690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a:t>Deadlock</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1661993"/>
          </a:xfrm>
        </p:spPr>
        <p:txBody>
          <a:bodyPr/>
          <a:lstStyle/>
          <a:p>
            <a:r>
              <a:rPr lang="en-US" sz="3600" dirty="0"/>
              <a:t>A situation in which two or more competing actions are each waiting for the other to finish, and thus neither ever does.</a:t>
            </a:r>
            <a:endParaRPr lang="da-DK" sz="3600" dirty="0"/>
          </a:p>
        </p:txBody>
      </p:sp>
    </p:spTree>
    <p:extLst>
      <p:ext uri="{BB962C8B-B14F-4D97-AF65-F5344CB8AC3E}">
        <p14:creationId xmlns:p14="http://schemas.microsoft.com/office/powerpoint/2010/main" val="16555903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Deadlock</a:t>
            </a:r>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145790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1F24-3C6C-4CB2-8E7B-35FD39E3D81D}"/>
              </a:ext>
            </a:extLst>
          </p:cNvPr>
          <p:cNvSpPr>
            <a:spLocks noGrp="1"/>
          </p:cNvSpPr>
          <p:nvPr>
            <p:ph type="title"/>
          </p:nvPr>
        </p:nvSpPr>
        <p:spPr/>
        <p:txBody>
          <a:bodyPr/>
          <a:lstStyle/>
          <a:p>
            <a:r>
              <a:rPr lang="en-US" dirty="0"/>
              <a:t>Task Parallel Library</a:t>
            </a:r>
            <a:endParaRPr lang="LID4096" dirty="0"/>
          </a:p>
        </p:txBody>
      </p:sp>
      <p:sp>
        <p:nvSpPr>
          <p:cNvPr id="3" name="Text Placeholder 2">
            <a:extLst>
              <a:ext uri="{FF2B5EF4-FFF2-40B4-BE49-F238E27FC236}">
                <a16:creationId xmlns:a16="http://schemas.microsoft.com/office/drawing/2014/main" id="{26A5AC53-87BD-4EBB-A249-1D87DE001A48}"/>
              </a:ext>
            </a:extLst>
          </p:cNvPr>
          <p:cNvSpPr>
            <a:spLocks noGrp="1"/>
          </p:cNvSpPr>
          <p:nvPr>
            <p:ph type="body" sz="quarter" idx="10"/>
          </p:nvPr>
        </p:nvSpPr>
        <p:spPr>
          <a:xfrm>
            <a:off x="586390" y="1434370"/>
            <a:ext cx="11018520" cy="5207579"/>
          </a:xfrm>
        </p:spPr>
        <p:txBody>
          <a:bodyPr/>
          <a:lstStyle/>
          <a:p>
            <a:r>
              <a:rPr lang="en-US" sz="3600" dirty="0" err="1"/>
              <a:t>Task.Run</a:t>
            </a:r>
            <a:endParaRPr lang="en-US" sz="3600" dirty="0"/>
          </a:p>
          <a:p>
            <a:r>
              <a:rPr lang="en-US" sz="3600" dirty="0" err="1"/>
              <a:t>Task.Factory</a:t>
            </a:r>
            <a:r>
              <a:rPr lang="en-US" sz="3600" dirty="0"/>
              <a:t>…</a:t>
            </a:r>
          </a:p>
          <a:p>
            <a:r>
              <a:rPr lang="en-US" sz="3600" dirty="0" err="1"/>
              <a:t>Task.Delay</a:t>
            </a:r>
            <a:endParaRPr lang="en-US" sz="3600" dirty="0"/>
          </a:p>
          <a:p>
            <a:r>
              <a:rPr lang="en-US" sz="3600" dirty="0" err="1"/>
              <a:t>Parallel.For</a:t>
            </a:r>
            <a:endParaRPr lang="en-US" sz="3600" dirty="0"/>
          </a:p>
          <a:p>
            <a:r>
              <a:rPr lang="en-US" sz="3600" dirty="0" err="1"/>
              <a:t>Parallel.ForEach</a:t>
            </a:r>
            <a:endParaRPr lang="en-US" sz="3600" dirty="0"/>
          </a:p>
          <a:p>
            <a:r>
              <a:rPr lang="en-US" sz="3600" dirty="0" err="1"/>
              <a:t>Parallel.Invoke</a:t>
            </a:r>
            <a:endParaRPr lang="en-US" sz="3600" dirty="0"/>
          </a:p>
          <a:p>
            <a:endParaRPr lang="en-US" sz="3600" dirty="0"/>
          </a:p>
          <a:p>
            <a:r>
              <a:rPr lang="en-US" sz="3600" dirty="0"/>
              <a:t>Parallel </a:t>
            </a:r>
            <a:r>
              <a:rPr lang="en-US" sz="3600" dirty="0" err="1"/>
              <a:t>Linq</a:t>
            </a:r>
            <a:r>
              <a:rPr lang="en-US" sz="3600" dirty="0"/>
              <a:t> </a:t>
            </a:r>
            <a:r>
              <a:rPr lang="en-US" sz="3600" dirty="0">
                <a:sym typeface="Wingdings" panose="05000000000000000000" pitchFamily="2" charset="2"/>
              </a:rPr>
              <a:t></a:t>
            </a:r>
            <a:r>
              <a:rPr lang="en-US" sz="3600" dirty="0"/>
              <a:t> .</a:t>
            </a:r>
            <a:r>
              <a:rPr lang="en-US" sz="3600" dirty="0" err="1"/>
              <a:t>AsParallel</a:t>
            </a:r>
            <a:r>
              <a:rPr lang="en-US" sz="3600" dirty="0"/>
              <a:t>()</a:t>
            </a:r>
          </a:p>
        </p:txBody>
      </p:sp>
    </p:spTree>
    <p:extLst>
      <p:ext uri="{BB962C8B-B14F-4D97-AF65-F5344CB8AC3E}">
        <p14:creationId xmlns:p14="http://schemas.microsoft.com/office/powerpoint/2010/main" val="26237490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5216" y="3033223"/>
            <a:ext cx="9144000" cy="498598"/>
          </a:xfrm>
        </p:spPr>
        <p:txBody>
          <a:bodyPr/>
          <a:lstStyle/>
          <a:p>
            <a:r>
              <a:rPr lang="da-DK" dirty="0"/>
              <a:t>Task Parallel Library</a:t>
            </a:r>
            <a:endParaRPr lang="en-US" dirty="0"/>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96262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da-DK" dirty="0"/>
              <a:t>System.Collections.Concurrent</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2548390"/>
          </a:xfrm>
        </p:spPr>
        <p:txBody>
          <a:bodyPr/>
          <a:lstStyle/>
          <a:p>
            <a:r>
              <a:rPr lang="en-US" sz="3600" dirty="0" err="1"/>
              <a:t>ConcurrentQueue</a:t>
            </a:r>
            <a:r>
              <a:rPr lang="en-US" sz="3600" dirty="0"/>
              <a:t>&lt;T&gt;</a:t>
            </a:r>
          </a:p>
          <a:p>
            <a:r>
              <a:rPr lang="en-US" sz="3600" dirty="0" err="1"/>
              <a:t>ConcurrentStack</a:t>
            </a:r>
            <a:r>
              <a:rPr lang="en-US" sz="3600" dirty="0"/>
              <a:t>&lt;T&gt;</a:t>
            </a:r>
          </a:p>
          <a:p>
            <a:r>
              <a:rPr lang="en-US" sz="3600" dirty="0" err="1"/>
              <a:t>BlockingCollection</a:t>
            </a:r>
            <a:r>
              <a:rPr lang="en-US" sz="3600" dirty="0"/>
              <a:t>&lt;T&gt;</a:t>
            </a:r>
          </a:p>
          <a:p>
            <a:r>
              <a:rPr lang="en-US" sz="3600" dirty="0" err="1"/>
              <a:t>ConcurrentDictionary</a:t>
            </a:r>
            <a:r>
              <a:rPr lang="en-US" sz="3600" dirty="0"/>
              <a:t>&lt;</a:t>
            </a:r>
            <a:r>
              <a:rPr lang="en-US" sz="3600" dirty="0" err="1"/>
              <a:t>TKey</a:t>
            </a:r>
            <a:r>
              <a:rPr lang="en-US" sz="3600" dirty="0"/>
              <a:t>, TValue&gt;</a:t>
            </a:r>
          </a:p>
        </p:txBody>
      </p:sp>
    </p:spTree>
    <p:extLst>
      <p:ext uri="{BB962C8B-B14F-4D97-AF65-F5344CB8AC3E}">
        <p14:creationId xmlns:p14="http://schemas.microsoft.com/office/powerpoint/2010/main" val="36916590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016210"/>
          </a:xfrm>
        </p:spPr>
        <p:txBody>
          <a:bodyPr/>
          <a:lstStyle/>
          <a:p>
            <a:r>
              <a:rPr lang="en-US" dirty="0"/>
              <a:t>Multithreading</a:t>
            </a:r>
          </a:p>
          <a:p>
            <a:r>
              <a:rPr lang="en-US" dirty="0"/>
              <a:t>Concurrency</a:t>
            </a:r>
          </a:p>
          <a:p>
            <a:r>
              <a:rPr lang="en-US" dirty="0"/>
              <a:t>Threads</a:t>
            </a:r>
          </a:p>
          <a:p>
            <a:r>
              <a:rPr lang="en-US" dirty="0"/>
              <a:t>Task Parallel Library</a:t>
            </a:r>
          </a:p>
          <a:p>
            <a:r>
              <a:rPr lang="en-US" dirty="0"/>
              <a:t>Asynchronous Programming</a:t>
            </a:r>
          </a:p>
          <a:p>
            <a:r>
              <a:rPr lang="en-US" dirty="0"/>
              <a:t>Async ≠ Parallel ≠ Threads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da-DK" dirty="0"/>
              <a:t>Asynchronous Programming</a:t>
            </a:r>
            <a:endParaRPr lang="en-US" dirty="0"/>
          </a:p>
        </p:txBody>
      </p:sp>
    </p:spTree>
    <p:extLst>
      <p:ext uri="{BB962C8B-B14F-4D97-AF65-F5344CB8AC3E}">
        <p14:creationId xmlns:p14="http://schemas.microsoft.com/office/powerpoint/2010/main" val="348671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da-DK" dirty="0"/>
              <a:t>Asynchronous Programming</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2769989"/>
          </a:xfrm>
        </p:spPr>
        <p:txBody>
          <a:bodyPr/>
          <a:lstStyle/>
          <a:p>
            <a:r>
              <a:rPr lang="en-US" sz="3600" b="1" dirty="0"/>
              <a:t>Asynchronous programming</a:t>
            </a:r>
            <a:r>
              <a:rPr lang="en-US" sz="3600" dirty="0"/>
              <a:t> is a means of parallel </a:t>
            </a:r>
            <a:r>
              <a:rPr lang="en-US" sz="3600" b="1" dirty="0"/>
              <a:t>programming</a:t>
            </a:r>
            <a:r>
              <a:rPr lang="en-US" sz="3600" dirty="0"/>
              <a:t> in which a unit of work runs separately from the main application thread and notifies the calling thread of its completion, failure or progress.</a:t>
            </a:r>
            <a:endParaRPr lang="en-US" sz="4000" dirty="0">
              <a:latin typeface="Consolas" panose="020B0609020204030204" pitchFamily="49" charset="0"/>
            </a:endParaRPr>
          </a:p>
        </p:txBody>
      </p:sp>
    </p:spTree>
    <p:extLst>
      <p:ext uri="{BB962C8B-B14F-4D97-AF65-F5344CB8AC3E}">
        <p14:creationId xmlns:p14="http://schemas.microsoft.com/office/powerpoint/2010/main" val="7994425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da-DK" dirty="0"/>
              <a:t>async/await</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5121402"/>
          </a:xfrm>
        </p:spPr>
        <p:txBody>
          <a:bodyPr/>
          <a:lstStyle/>
          <a:p>
            <a:r>
              <a:rPr lang="en-US" sz="3200" dirty="0">
                <a:latin typeface="Consolas" panose="020B0609020204030204" pitchFamily="49" charset="0"/>
              </a:rPr>
              <a:t>async</a:t>
            </a:r>
            <a:r>
              <a:rPr lang="en-US" sz="3200" dirty="0"/>
              <a:t> </a:t>
            </a:r>
            <a:r>
              <a:rPr lang="en-US" sz="3200" dirty="0">
                <a:sym typeface="Wingdings" panose="05000000000000000000" pitchFamily="2" charset="2"/>
              </a:rPr>
              <a:t></a:t>
            </a:r>
          </a:p>
          <a:p>
            <a:endParaRPr lang="en-US" sz="3200" dirty="0">
              <a:sym typeface="Wingdings" panose="05000000000000000000" pitchFamily="2" charset="2"/>
            </a:endParaRPr>
          </a:p>
          <a:p>
            <a:r>
              <a:rPr lang="en-US" sz="3200" dirty="0">
                <a:sym typeface="Wingdings" panose="05000000000000000000" pitchFamily="2" charset="2"/>
              </a:rPr>
              <a:t>Method must return </a:t>
            </a:r>
            <a:r>
              <a:rPr lang="en-US" sz="3200" dirty="0">
                <a:latin typeface="Consolas" panose="020B0609020204030204" pitchFamily="49" charset="0"/>
                <a:sym typeface="Wingdings" panose="05000000000000000000" pitchFamily="2" charset="2"/>
              </a:rPr>
              <a:t>void</a:t>
            </a:r>
            <a:r>
              <a:rPr lang="en-US" sz="3200" dirty="0">
                <a:sym typeface="Wingdings" panose="05000000000000000000" pitchFamily="2" charset="2"/>
              </a:rPr>
              <a:t>, </a:t>
            </a:r>
            <a:r>
              <a:rPr lang="en-US" sz="3200" dirty="0">
                <a:latin typeface="Consolas" panose="020B0609020204030204" pitchFamily="49" charset="0"/>
                <a:sym typeface="Wingdings" panose="05000000000000000000" pitchFamily="2" charset="2"/>
              </a:rPr>
              <a:t>Task</a:t>
            </a:r>
            <a:r>
              <a:rPr lang="en-US" sz="3200" dirty="0">
                <a:sym typeface="Wingdings" panose="05000000000000000000" pitchFamily="2" charset="2"/>
              </a:rPr>
              <a:t>, </a:t>
            </a:r>
            <a:r>
              <a:rPr lang="en-US" sz="3200" dirty="0">
                <a:latin typeface="Consolas" panose="020B0609020204030204" pitchFamily="49" charset="0"/>
                <a:sym typeface="Wingdings" panose="05000000000000000000" pitchFamily="2" charset="2"/>
              </a:rPr>
              <a:t>Task&lt;T&gt;</a:t>
            </a:r>
            <a:r>
              <a:rPr lang="en-US" sz="3200" dirty="0">
                <a:sym typeface="Wingdings" panose="05000000000000000000" pitchFamily="2" charset="2"/>
              </a:rPr>
              <a:t>, or a task-like type. </a:t>
            </a:r>
          </a:p>
          <a:p>
            <a:r>
              <a:rPr lang="en-US" sz="3200" dirty="0">
                <a:sym typeface="Wingdings" panose="05000000000000000000" pitchFamily="2" charset="2"/>
              </a:rPr>
              <a:t>Specifically: a type, which satisfy the </a:t>
            </a:r>
            <a:r>
              <a:rPr lang="en-US" sz="3200" dirty="0">
                <a:latin typeface="Consolas" panose="020B0609020204030204" pitchFamily="49" charset="0"/>
                <a:sym typeface="Wingdings" panose="05000000000000000000" pitchFamily="2" charset="2"/>
              </a:rPr>
              <a:t>async</a:t>
            </a:r>
            <a:r>
              <a:rPr lang="en-US" sz="3200" dirty="0">
                <a:sym typeface="Wingdings" panose="05000000000000000000" pitchFamily="2" charset="2"/>
              </a:rPr>
              <a:t> pattern, meaning a </a:t>
            </a:r>
            <a:r>
              <a:rPr lang="en-US" sz="3200" dirty="0" err="1">
                <a:latin typeface="Consolas" panose="020B0609020204030204" pitchFamily="49" charset="0"/>
                <a:sym typeface="Wingdings" panose="05000000000000000000" pitchFamily="2" charset="2"/>
              </a:rPr>
              <a:t>GetAwaiter</a:t>
            </a:r>
            <a:r>
              <a:rPr lang="en-US" sz="3200" dirty="0">
                <a:sym typeface="Wingdings" panose="05000000000000000000" pitchFamily="2" charset="2"/>
              </a:rPr>
              <a:t> method must be accessible.</a:t>
            </a:r>
          </a:p>
          <a:p>
            <a:endParaRPr lang="en-US" sz="3200" dirty="0">
              <a:latin typeface="Consolas" panose="020B0609020204030204" pitchFamily="49" charset="0"/>
              <a:sym typeface="Wingdings" panose="05000000000000000000" pitchFamily="2" charset="2"/>
            </a:endParaRPr>
          </a:p>
          <a:p>
            <a:r>
              <a:rPr lang="en-US" sz="3200" dirty="0">
                <a:latin typeface="Consolas" panose="020B0609020204030204" pitchFamily="49" charset="0"/>
                <a:sym typeface="Wingdings" panose="05000000000000000000" pitchFamily="2" charset="2"/>
              </a:rPr>
              <a:t>await</a:t>
            </a:r>
            <a:r>
              <a:rPr lang="en-US" sz="3200" i="1" dirty="0">
                <a:sym typeface="Wingdings" panose="05000000000000000000" pitchFamily="2" charset="2"/>
              </a:rPr>
              <a:t> </a:t>
            </a:r>
            <a:r>
              <a:rPr lang="en-US" sz="3200" dirty="0">
                <a:sym typeface="Wingdings" panose="05000000000000000000" pitchFamily="2" charset="2"/>
              </a:rPr>
              <a:t> Await task(s)…</a:t>
            </a:r>
          </a:p>
          <a:p>
            <a:endParaRPr lang="en-US" sz="3200" dirty="0">
              <a:sym typeface="Wingdings" panose="05000000000000000000" pitchFamily="2" charset="2"/>
            </a:endParaRPr>
          </a:p>
          <a:p>
            <a:r>
              <a:rPr lang="en-US" sz="3200" dirty="0">
                <a:sym typeface="Wingdings" panose="05000000000000000000" pitchFamily="2" charset="2"/>
              </a:rPr>
              <a:t>Note: </a:t>
            </a:r>
            <a:r>
              <a:rPr lang="en-US" sz="3200" dirty="0">
                <a:latin typeface="Consolas" panose="020B0609020204030204" pitchFamily="49" charset="0"/>
                <a:sym typeface="Wingdings" panose="05000000000000000000" pitchFamily="2" charset="2"/>
              </a:rPr>
              <a:t>Main</a:t>
            </a:r>
            <a:r>
              <a:rPr lang="en-US" sz="3200" dirty="0">
                <a:sym typeface="Wingdings" panose="05000000000000000000" pitchFamily="2" charset="2"/>
              </a:rPr>
              <a:t> and </a:t>
            </a:r>
            <a:r>
              <a:rPr lang="en-US" sz="3200" i="1" dirty="0">
                <a:sym typeface="Wingdings" panose="05000000000000000000" pitchFamily="2" charset="2"/>
              </a:rPr>
              <a:t>test</a:t>
            </a:r>
            <a:r>
              <a:rPr lang="en-US" sz="3200" dirty="0">
                <a:sym typeface="Wingdings" panose="05000000000000000000" pitchFamily="2" charset="2"/>
              </a:rPr>
              <a:t> methods must return </a:t>
            </a:r>
            <a:r>
              <a:rPr lang="en-US" sz="3200" dirty="0">
                <a:latin typeface="Consolas" panose="020B0609020204030204" pitchFamily="49" charset="0"/>
                <a:sym typeface="Wingdings" panose="05000000000000000000" pitchFamily="2" charset="2"/>
              </a:rPr>
              <a:t>Task</a:t>
            </a:r>
            <a:endParaRPr lang="en-US" sz="3200" dirty="0">
              <a:latin typeface="Consolas" panose="020B0609020204030204" pitchFamily="49" charset="0"/>
            </a:endParaRPr>
          </a:p>
        </p:txBody>
      </p:sp>
    </p:spTree>
    <p:extLst>
      <p:ext uri="{BB962C8B-B14F-4D97-AF65-F5344CB8AC3E}">
        <p14:creationId xmlns:p14="http://schemas.microsoft.com/office/powerpoint/2010/main" val="86653109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5216" y="3033223"/>
            <a:ext cx="9144000" cy="498598"/>
          </a:xfrm>
        </p:spPr>
        <p:txBody>
          <a:bodyPr/>
          <a:lstStyle/>
          <a:p>
            <a:r>
              <a:rPr lang="da-DK" dirty="0"/>
              <a:t>async/await</a:t>
            </a:r>
            <a:endParaRPr lang="en-US" dirty="0"/>
          </a:p>
        </p:txBody>
      </p:sp>
      <p:sp>
        <p:nvSpPr>
          <p:cNvPr id="2" name="Text Placeholder 1">
            <a:extLst>
              <a:ext uri="{FF2B5EF4-FFF2-40B4-BE49-F238E27FC236}">
                <a16:creationId xmlns:a16="http://schemas.microsoft.com/office/drawing/2014/main" id="{D4EC3320-6A99-4D17-8DE5-33849E4DA12D}"/>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30156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7C2FE32-9C0B-45BB-96EB-A3E0BE33C077}"/>
              </a:ext>
            </a:extLst>
          </p:cNvPr>
          <p:cNvSpPr>
            <a:spLocks noGrp="1"/>
          </p:cNvSpPr>
          <p:nvPr>
            <p:ph type="title"/>
          </p:nvPr>
        </p:nvSpPr>
        <p:spPr>
          <a:xfrm>
            <a:off x="1314263" y="2967335"/>
            <a:ext cx="9563474" cy="923330"/>
          </a:xfrm>
        </p:spPr>
        <p:txBody>
          <a:bodyPr/>
          <a:lstStyle/>
          <a:p>
            <a:pPr algn="ctr"/>
            <a:r>
              <a:rPr lang="da-DK" sz="6000" dirty="0"/>
              <a:t>Async ≠ Parallel ≠ Threads</a:t>
            </a:r>
            <a:endParaRPr lang="en-DK" sz="6000" dirty="0"/>
          </a:p>
        </p:txBody>
      </p:sp>
      <p:sp>
        <p:nvSpPr>
          <p:cNvPr id="9" name="Speech Bubble: Rectangle 8">
            <a:extLst>
              <a:ext uri="{FF2B5EF4-FFF2-40B4-BE49-F238E27FC236}">
                <a16:creationId xmlns:a16="http://schemas.microsoft.com/office/drawing/2014/main" id="{BF9C32B2-AED5-4391-9672-96939827B9A3}"/>
              </a:ext>
            </a:extLst>
          </p:cNvPr>
          <p:cNvSpPr/>
          <p:nvPr/>
        </p:nvSpPr>
        <p:spPr bwMode="auto">
          <a:xfrm>
            <a:off x="1484997" y="5158938"/>
            <a:ext cx="3017487" cy="1280145"/>
          </a:xfrm>
          <a:prstGeom prst="wedgeRectCallout">
            <a:avLst>
              <a:gd name="adj1" fmla="val -22620"/>
              <a:gd name="adj2" fmla="val -15015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Non-blocking UI, background tasks,</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asynchronous</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9">
            <a:extLst>
              <a:ext uri="{FF2B5EF4-FFF2-40B4-BE49-F238E27FC236}">
                <a16:creationId xmlns:a16="http://schemas.microsoft.com/office/drawing/2014/main" id="{97790DC4-B256-4513-B054-4E8F0CC1CB1B}"/>
              </a:ext>
            </a:extLst>
          </p:cNvPr>
          <p:cNvSpPr/>
          <p:nvPr/>
        </p:nvSpPr>
        <p:spPr bwMode="auto">
          <a:xfrm>
            <a:off x="4603395" y="955900"/>
            <a:ext cx="3017487" cy="1280145"/>
          </a:xfrm>
          <a:prstGeom prst="wedgeRectCallout">
            <a:avLst>
              <a:gd name="adj1" fmla="val -12014"/>
              <a:gd name="adj2" fmla="val 123257"/>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Speed</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Multiprocessor</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Parallel execution</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10">
            <a:extLst>
              <a:ext uri="{FF2B5EF4-FFF2-40B4-BE49-F238E27FC236}">
                <a16:creationId xmlns:a16="http://schemas.microsoft.com/office/drawing/2014/main" id="{00C29540-3973-45AB-A664-193A69022C64}"/>
              </a:ext>
            </a:extLst>
          </p:cNvPr>
          <p:cNvSpPr/>
          <p:nvPr/>
        </p:nvSpPr>
        <p:spPr bwMode="auto">
          <a:xfrm>
            <a:off x="7620882" y="4518866"/>
            <a:ext cx="3017487" cy="1280145"/>
          </a:xfrm>
          <a:prstGeom prst="wedgeRectCallout">
            <a:avLst>
              <a:gd name="adj1" fmla="val 2296"/>
              <a:gd name="adj2" fmla="val -107301"/>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Low-level building block</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Do not use directly!</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5976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Multithreading</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Multithreading</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767185"/>
          </a:xfrm>
        </p:spPr>
        <p:txBody>
          <a:bodyPr/>
          <a:lstStyle/>
          <a:p>
            <a:r>
              <a:rPr lang="en-US" sz="3600" dirty="0"/>
              <a:t>Enables executing several pieces of code simultaneously</a:t>
            </a:r>
          </a:p>
          <a:p>
            <a:endParaRPr lang="en-US" sz="3600" dirty="0"/>
          </a:p>
          <a:p>
            <a:r>
              <a:rPr lang="en-US" sz="3600" dirty="0"/>
              <a:t>Leverage multicore CPUs</a:t>
            </a:r>
          </a:p>
          <a:p>
            <a:r>
              <a:rPr lang="en-US" sz="3600" dirty="0"/>
              <a:t>Speed</a:t>
            </a:r>
          </a:p>
          <a:p>
            <a:r>
              <a:rPr lang="en-US" sz="3600" dirty="0"/>
              <a:t>The operating system decides the order</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Concurrency</a:t>
            </a:r>
            <a:endParaRPr lang="LID4096" dirty="0"/>
          </a:p>
        </p:txBody>
      </p:sp>
    </p:spTree>
    <p:extLst>
      <p:ext uri="{BB962C8B-B14F-4D97-AF65-F5344CB8AC3E}">
        <p14:creationId xmlns:p14="http://schemas.microsoft.com/office/powerpoint/2010/main" val="567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Concurrency</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877985"/>
          </a:xfrm>
        </p:spPr>
        <p:txBody>
          <a:bodyPr/>
          <a:lstStyle/>
          <a:p>
            <a:r>
              <a:rPr lang="en-US" sz="3600" dirty="0"/>
              <a:t>A property of systems in which several computations are executing </a:t>
            </a:r>
            <a:r>
              <a:rPr lang="en-US" sz="3600" b="1" dirty="0"/>
              <a:t>simultaneously</a:t>
            </a:r>
            <a:r>
              <a:rPr lang="en-US" sz="3600" dirty="0"/>
              <a:t>, and potentially interacting with each other. The computations may be executing on multiple cores in the same chip, preemptively time-shared threads on the same processor, or executed on physically separated processors.</a:t>
            </a:r>
            <a:endParaRPr lang="da-DK" sz="3600" dirty="0"/>
          </a:p>
        </p:txBody>
      </p:sp>
    </p:spTree>
    <p:extLst>
      <p:ext uri="{BB962C8B-B14F-4D97-AF65-F5344CB8AC3E}">
        <p14:creationId xmlns:p14="http://schemas.microsoft.com/office/powerpoint/2010/main" val="586281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en-US" dirty="0"/>
              <a:t>Threads</a:t>
            </a:r>
            <a:endParaRPr lang="LID4096" dirty="0"/>
          </a:p>
        </p:txBody>
      </p:sp>
    </p:spTree>
    <p:extLst>
      <p:ext uri="{BB962C8B-B14F-4D97-AF65-F5344CB8AC3E}">
        <p14:creationId xmlns:p14="http://schemas.microsoft.com/office/powerpoint/2010/main" val="5548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Threads</a:t>
            </a:r>
          </a:p>
        </p:txBody>
      </p:sp>
      <p:grpSp>
        <p:nvGrpSpPr>
          <p:cNvPr id="6" name="Group 5">
            <a:extLst>
              <a:ext uri="{FF2B5EF4-FFF2-40B4-BE49-F238E27FC236}">
                <a16:creationId xmlns:a16="http://schemas.microsoft.com/office/drawing/2014/main" id="{0192D126-741F-439B-93B5-2A643B09EC95}"/>
              </a:ext>
            </a:extLst>
          </p:cNvPr>
          <p:cNvGrpSpPr/>
          <p:nvPr/>
        </p:nvGrpSpPr>
        <p:grpSpPr>
          <a:xfrm>
            <a:off x="2392774" y="2125677"/>
            <a:ext cx="2011658" cy="1645902"/>
            <a:chOff x="1920111" y="2765750"/>
            <a:chExt cx="2011658" cy="1645902"/>
          </a:xfrm>
        </p:grpSpPr>
        <p:sp>
          <p:nvSpPr>
            <p:cNvPr id="7" name="Rectangle 6">
              <a:extLst>
                <a:ext uri="{FF2B5EF4-FFF2-40B4-BE49-F238E27FC236}">
                  <a16:creationId xmlns:a16="http://schemas.microsoft.com/office/drawing/2014/main" id="{1BC96E6F-8D3E-4257-AE63-C25692FE7A06}"/>
                </a:ext>
              </a:extLst>
            </p:cNvPr>
            <p:cNvSpPr/>
            <p:nvPr/>
          </p:nvSpPr>
          <p:spPr bwMode="auto">
            <a:xfrm>
              <a:off x="1920111" y="2765750"/>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A75D0A1D-B739-40D6-97F6-9DF6276F1CE6}"/>
                </a:ext>
              </a:extLst>
            </p:cNvPr>
            <p:cNvSpPr/>
            <p:nvPr/>
          </p:nvSpPr>
          <p:spPr bwMode="auto">
            <a:xfrm>
              <a:off x="1920111" y="3588701"/>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D7C73FEB-3BD8-4963-B5F5-09EBDDFC302A}"/>
              </a:ext>
            </a:extLst>
          </p:cNvPr>
          <p:cNvGrpSpPr/>
          <p:nvPr/>
        </p:nvGrpSpPr>
        <p:grpSpPr>
          <a:xfrm>
            <a:off x="6208876" y="1759921"/>
            <a:ext cx="2011658" cy="3291804"/>
            <a:chOff x="5577671" y="1759921"/>
            <a:chExt cx="2011658" cy="3291804"/>
          </a:xfrm>
        </p:grpSpPr>
        <p:sp>
          <p:nvSpPr>
            <p:cNvPr id="10" name="Rectangle 9">
              <a:extLst>
                <a:ext uri="{FF2B5EF4-FFF2-40B4-BE49-F238E27FC236}">
                  <a16:creationId xmlns:a16="http://schemas.microsoft.com/office/drawing/2014/main" id="{90177F46-A389-4DB9-A5E0-5D8B7BF27A23}"/>
                </a:ext>
              </a:extLst>
            </p:cNvPr>
            <p:cNvSpPr/>
            <p:nvPr/>
          </p:nvSpPr>
          <p:spPr bwMode="auto">
            <a:xfrm>
              <a:off x="5577671" y="3405823"/>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3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61802115-E40D-41B1-95DA-8F84E68FBDE6}"/>
                </a:ext>
              </a:extLst>
            </p:cNvPr>
            <p:cNvSpPr/>
            <p:nvPr/>
          </p:nvSpPr>
          <p:spPr bwMode="auto">
            <a:xfrm>
              <a:off x="5577671" y="4228774"/>
              <a:ext cx="2011658" cy="822951"/>
            </a:xfrm>
            <a:prstGeom prst="rect">
              <a:avLst/>
            </a:prstGeom>
            <a:solidFill>
              <a:srgbClr val="442359"/>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Heap</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9165435-D272-4CEC-8ABD-130F9CF67424}"/>
                </a:ext>
              </a:extLst>
            </p:cNvPr>
            <p:cNvSpPr/>
            <p:nvPr/>
          </p:nvSpPr>
          <p:spPr bwMode="auto">
            <a:xfrm>
              <a:off x="5577671" y="2582872"/>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2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8346976-1747-4FEC-B56C-52DA94168FBD}"/>
                </a:ext>
              </a:extLst>
            </p:cNvPr>
            <p:cNvSpPr/>
            <p:nvPr/>
          </p:nvSpPr>
          <p:spPr bwMode="auto">
            <a:xfrm>
              <a:off x="5577671" y="1759921"/>
              <a:ext cx="2011658" cy="822951"/>
            </a:xfrm>
            <a:prstGeom prst="rect">
              <a:avLst/>
            </a:prstGeom>
            <a:solidFill>
              <a:srgbClr val="00188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Thread 1 Stack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extBox 13">
            <a:extLst>
              <a:ext uri="{FF2B5EF4-FFF2-40B4-BE49-F238E27FC236}">
                <a16:creationId xmlns:a16="http://schemas.microsoft.com/office/drawing/2014/main" id="{2644F98C-EDC6-4B50-B5B7-155319398F46}"/>
              </a:ext>
            </a:extLst>
          </p:cNvPr>
          <p:cNvSpPr txBox="1"/>
          <p:nvPr/>
        </p:nvSpPr>
        <p:spPr>
          <a:xfrm>
            <a:off x="1777037" y="4411652"/>
            <a:ext cx="324313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Single Threaded Program</a:t>
            </a:r>
            <a:endParaRPr lang="da-DK" sz="2000" dirty="0">
              <a:gradFill>
                <a:gsLst>
                  <a:gs pos="2917">
                    <a:schemeClr val="tx1"/>
                  </a:gs>
                  <a:gs pos="30000">
                    <a:schemeClr val="tx1"/>
                  </a:gs>
                </a:gsLst>
                <a:lin ang="5400000" scaled="0"/>
              </a:gradFill>
            </a:endParaRPr>
          </a:p>
        </p:txBody>
      </p:sp>
      <p:sp>
        <p:nvSpPr>
          <p:cNvPr id="15" name="TextBox 14">
            <a:extLst>
              <a:ext uri="{FF2B5EF4-FFF2-40B4-BE49-F238E27FC236}">
                <a16:creationId xmlns:a16="http://schemas.microsoft.com/office/drawing/2014/main" id="{0EE106DA-ACB7-4B3A-A4B3-876760B53153}"/>
              </a:ext>
            </a:extLst>
          </p:cNvPr>
          <p:cNvSpPr txBox="1"/>
          <p:nvPr/>
        </p:nvSpPr>
        <p:spPr>
          <a:xfrm>
            <a:off x="6114610" y="5723364"/>
            <a:ext cx="3020314"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Multithreaded Program</a:t>
            </a:r>
            <a:endParaRPr lang="da-DK" sz="2000" dirty="0">
              <a:gradFill>
                <a:gsLst>
                  <a:gs pos="2917">
                    <a:schemeClr val="tx1"/>
                  </a:gs>
                  <a:gs pos="30000">
                    <a:schemeClr val="tx1"/>
                  </a:gs>
                </a:gsLst>
                <a:lin ang="5400000" scaled="0"/>
              </a:gradFill>
            </a:endParaRPr>
          </a:p>
        </p:txBody>
      </p:sp>
      <p:cxnSp>
        <p:nvCxnSpPr>
          <p:cNvPr id="16" name="Straight Arrow Connector 15">
            <a:extLst>
              <a:ext uri="{FF2B5EF4-FFF2-40B4-BE49-F238E27FC236}">
                <a16:creationId xmlns:a16="http://schemas.microsoft.com/office/drawing/2014/main" id="{FC94CA28-EADE-4141-A3A0-6757D79C8BA2}"/>
              </a:ext>
            </a:extLst>
          </p:cNvPr>
          <p:cNvCxnSpPr>
            <a:endCxn id="13" idx="3"/>
          </p:cNvCxnSpPr>
          <p:nvPr/>
        </p:nvCxnSpPr>
        <p:spPr>
          <a:xfrm flipH="1" flipV="1">
            <a:off x="8220534" y="2171397"/>
            <a:ext cx="1144401" cy="82295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E665F9-67C9-4BA3-8402-D31CE53291F4}"/>
              </a:ext>
            </a:extLst>
          </p:cNvPr>
          <p:cNvCxnSpPr>
            <a:endCxn id="12" idx="3"/>
          </p:cNvCxnSpPr>
          <p:nvPr/>
        </p:nvCxnSpPr>
        <p:spPr>
          <a:xfrm flipH="1">
            <a:off x="8220534" y="2993804"/>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3D8C37-02A8-4338-8FC9-82265179E8B4}"/>
              </a:ext>
            </a:extLst>
          </p:cNvPr>
          <p:cNvCxnSpPr>
            <a:endCxn id="10" idx="3"/>
          </p:cNvCxnSpPr>
          <p:nvPr/>
        </p:nvCxnSpPr>
        <p:spPr>
          <a:xfrm flipH="1">
            <a:off x="8220534" y="2993804"/>
            <a:ext cx="1144401" cy="8234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ECEC2C-AB4B-48AA-8E1B-C87EEF108BE1}"/>
              </a:ext>
            </a:extLst>
          </p:cNvPr>
          <p:cNvCxnSpPr/>
          <p:nvPr/>
        </p:nvCxnSpPr>
        <p:spPr>
          <a:xfrm flipH="1">
            <a:off x="8220534" y="4639706"/>
            <a:ext cx="1144401" cy="5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57EF534-DC52-45EA-9697-3058E798BC4B}"/>
              </a:ext>
            </a:extLst>
          </p:cNvPr>
          <p:cNvSpPr txBox="1"/>
          <p:nvPr/>
        </p:nvSpPr>
        <p:spPr>
          <a:xfrm>
            <a:off x="9281191" y="2708116"/>
            <a:ext cx="1133772"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Private</a:t>
            </a:r>
            <a:endParaRPr lang="da-DK" sz="2000" dirty="0">
              <a:gradFill>
                <a:gsLst>
                  <a:gs pos="2917">
                    <a:schemeClr val="tx1"/>
                  </a:gs>
                  <a:gs pos="30000">
                    <a:schemeClr val="tx1"/>
                  </a:gs>
                </a:gsLst>
                <a:lin ang="5400000" scaled="0"/>
              </a:gradFill>
            </a:endParaRPr>
          </a:p>
        </p:txBody>
      </p:sp>
      <p:sp>
        <p:nvSpPr>
          <p:cNvPr id="21" name="TextBox 20">
            <a:extLst>
              <a:ext uri="{FF2B5EF4-FFF2-40B4-BE49-F238E27FC236}">
                <a16:creationId xmlns:a16="http://schemas.microsoft.com/office/drawing/2014/main" id="{786C41D1-0C6A-4671-BA56-3423676C235C}"/>
              </a:ext>
            </a:extLst>
          </p:cNvPr>
          <p:cNvSpPr txBox="1"/>
          <p:nvPr/>
        </p:nvSpPr>
        <p:spPr>
          <a:xfrm>
            <a:off x="9261955" y="4353474"/>
            <a:ext cx="1153008" cy="572464"/>
          </a:xfrm>
          <a:prstGeom prst="rect">
            <a:avLst/>
          </a:prstGeom>
          <a:noFill/>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Shared</a:t>
            </a:r>
            <a:endParaRPr lang="da-DK"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084841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Threads Example</a:t>
            </a:r>
          </a:p>
        </p:txBody>
      </p:sp>
      <p:pic>
        <p:nvPicPr>
          <p:cNvPr id="6" name="Picture 3">
            <a:extLst>
              <a:ext uri="{FF2B5EF4-FFF2-40B4-BE49-F238E27FC236}">
                <a16:creationId xmlns:a16="http://schemas.microsoft.com/office/drawing/2014/main" id="{BDC3E3B9-62FC-4AE6-B09D-3E09BD70633B}"/>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079667" y="2142064"/>
            <a:ext cx="10027904" cy="342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734237"/>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116</TotalTime>
  <Words>399</Words>
  <Application>Microsoft Office PowerPoint</Application>
  <PresentationFormat>Widescreen</PresentationFormat>
  <Paragraphs>90</Paragraphs>
  <Slides>24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Consolas</vt:lpstr>
      <vt:lpstr>Segoe UI</vt:lpstr>
      <vt:lpstr>Segoe UI Semibold</vt:lpstr>
      <vt:lpstr>Wingdings</vt:lpstr>
      <vt:lpstr>White Template</vt:lpstr>
      <vt:lpstr>Black Template</vt:lpstr>
      <vt:lpstr>Asynchronous and Parallel Programming in C♯</vt:lpstr>
      <vt:lpstr>Agenda</vt:lpstr>
      <vt:lpstr>Multithreading</vt:lpstr>
      <vt:lpstr>Multithreading</vt:lpstr>
      <vt:lpstr>Concurrency</vt:lpstr>
      <vt:lpstr>Concurrency</vt:lpstr>
      <vt:lpstr>Threads</vt:lpstr>
      <vt:lpstr>Threads</vt:lpstr>
      <vt:lpstr>Threads Example</vt:lpstr>
      <vt:lpstr>Threads</vt:lpstr>
      <vt:lpstr>Race Condition</vt:lpstr>
      <vt:lpstr>Race Condition</vt:lpstr>
      <vt:lpstr>Race Condition</vt:lpstr>
      <vt:lpstr>Deadlock</vt:lpstr>
      <vt:lpstr>Deadlock</vt:lpstr>
      <vt:lpstr>Deadlock</vt:lpstr>
      <vt:lpstr>Task Parallel Library</vt:lpstr>
      <vt:lpstr>Task Parallel Library</vt:lpstr>
      <vt:lpstr>System.Collections.Concurrent</vt:lpstr>
      <vt:lpstr>Asynchronous Programming</vt:lpstr>
      <vt:lpstr>Asynchronous Programming</vt:lpstr>
      <vt:lpstr>async/await</vt:lpstr>
      <vt:lpstr>async/await</vt:lpstr>
      <vt:lpstr>Async ≠ Parallel ≠ Threads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and Parallel Programming in C♯</dc:title>
  <dc:creator>Rasmus Lystrøm</dc:creator>
  <cp:lastModifiedBy>Rasmus Lystrøm</cp:lastModifiedBy>
  <cp:revision>8</cp:revision>
  <dcterms:created xsi:type="dcterms:W3CDTF">2019-10-28T13:52:31Z</dcterms:created>
  <dcterms:modified xsi:type="dcterms:W3CDTF">2019-11-01T10:47:32Z</dcterms:modified>
</cp:coreProperties>
</file>