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77" r:id="rId7"/>
    <p:sldId id="1733" r:id="rId8"/>
    <p:sldId id="1700" r:id="rId9"/>
    <p:sldId id="1735" r:id="rId10"/>
    <p:sldId id="1746" r:id="rId11"/>
    <p:sldId id="1747" r:id="rId12"/>
    <p:sldId id="1695" r:id="rId13"/>
    <p:sldId id="1729" r:id="rId14"/>
    <p:sldId id="1730" r:id="rId15"/>
    <p:sldId id="1685" r:id="rId16"/>
    <p:sldId id="1699" r:id="rId17"/>
    <p:sldId id="1731" r:id="rId18"/>
    <p:sldId id="1683" r:id="rId19"/>
    <p:sldId id="1740" r:id="rId20"/>
    <p:sldId id="1737" r:id="rId21"/>
    <p:sldId id="1738" r:id="rId22"/>
    <p:sldId id="1741" r:id="rId23"/>
    <p:sldId id="1742" r:id="rId24"/>
    <p:sldId id="1739" r:id="rId25"/>
    <p:sldId id="1744" r:id="rId26"/>
    <p:sldId id="1745" r:id="rId27"/>
    <p:sldId id="1743"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733"/>
            <p14:sldId id="1700"/>
            <p14:sldId id="1735"/>
            <p14:sldId id="1746"/>
            <p14:sldId id="1747"/>
            <p14:sldId id="1695"/>
            <p14:sldId id="1729"/>
            <p14:sldId id="1730"/>
            <p14:sldId id="1685"/>
            <p14:sldId id="1699"/>
            <p14:sldId id="1731"/>
            <p14:sldId id="1683"/>
            <p14:sldId id="1740"/>
            <p14:sldId id="1737"/>
            <p14:sldId id="1738"/>
            <p14:sldId id="1741"/>
            <p14:sldId id="1742"/>
            <p14:sldId id="1739"/>
            <p14:sldId id="1744"/>
            <p14:sldId id="1745"/>
            <p14:sldId id="17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120" d="100"/>
          <a:sy n="120" d="100"/>
        </p:scale>
        <p:origin x="84" y="27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11/25/2019 8:44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11/25/2019 8:44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11/25/2019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irtyhands.wordpress.com/" TargetMode="Externa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codemag.com/article/1911092" TargetMode="Externa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codemag.com/article/1911092"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Apps and XAML, </a:t>
            </a:r>
            <a:br>
              <a:rPr lang="en-US" dirty="0"/>
            </a:br>
            <a:r>
              <a:rPr lang="en-US" dirty="0"/>
              <a:t>UWP and </a:t>
            </a:r>
            <a:r>
              <a:rPr lang="en-US" dirty="0" err="1"/>
              <a:t>Xamarin.Forms</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52383"/>
          </a:xfrm>
        </p:spPr>
        <p:txBody>
          <a:bodyPr/>
          <a:lstStyle/>
          <a:p>
            <a:pPr>
              <a:lnSpc>
                <a:spcPct val="150000"/>
              </a:lnSpc>
            </a:pPr>
            <a:r>
              <a:rPr lang="en-US" sz="2400" dirty="0"/>
              <a:t>Markup language for declaratively designing and creating application UIs</a:t>
            </a:r>
          </a:p>
          <a:p>
            <a:pPr>
              <a:lnSpc>
                <a:spcPct val="150000"/>
              </a:lnSpc>
            </a:pPr>
            <a:r>
              <a:rPr lang="en-US" sz="2400" dirty="0"/>
              <a:t>XAML maps XML markup to objects in the .NET Framework</a:t>
            </a:r>
          </a:p>
          <a:p>
            <a:pPr>
              <a:lnSpc>
                <a:spcPct val="150000"/>
              </a:lnSpc>
            </a:pPr>
            <a:r>
              <a:rPr lang="en-US" sz="2400" dirty="0"/>
              <a:t>Every tag maps to a class and every attribute to a property</a:t>
            </a:r>
          </a:p>
          <a:p>
            <a:pPr>
              <a:lnSpc>
                <a:spcPct val="150000"/>
              </a:lnSpc>
            </a:pPr>
            <a:r>
              <a:rPr lang="en-US" sz="2400" dirty="0"/>
              <a:t>Markup and procedural code are peers in functionality and performance</a:t>
            </a:r>
          </a:p>
          <a:p>
            <a:pPr>
              <a:lnSpc>
                <a:spcPct val="150000"/>
              </a:lnSpc>
            </a:pPr>
            <a:r>
              <a:rPr lang="en-US" sz="2400" dirty="0"/>
              <a:t>Code and markup are both first class citizens</a:t>
            </a:r>
          </a:p>
          <a:p>
            <a:pPr>
              <a:lnSpc>
                <a:spcPct val="150000"/>
              </a:lnSpc>
            </a:pPr>
            <a:r>
              <a:rPr lang="en-US" sz="2400" dirty="0"/>
              <a:t>Consistent model between UI, documents, and media</a:t>
            </a:r>
          </a:p>
          <a:p>
            <a:pPr>
              <a:lnSpc>
                <a:spcPct val="150000"/>
              </a:lnSpc>
            </a:pPr>
            <a:r>
              <a:rPr lang="en-US" sz="2400" dirty="0"/>
              <a:t>Compiled to code</a:t>
            </a:r>
          </a:p>
        </p:txBody>
      </p:sp>
    </p:spTree>
    <p:extLst>
      <p:ext uri="{BB962C8B-B14F-4D97-AF65-F5344CB8AC3E}">
        <p14:creationId xmlns:p14="http://schemas.microsoft.com/office/powerpoint/2010/main" val="1830250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XAML Markup vs. Code</a:t>
            </a:r>
          </a:p>
        </p:txBody>
      </p:sp>
      <p:sp>
        <p:nvSpPr>
          <p:cNvPr id="6" name="Rectangle 5">
            <a:extLst>
              <a:ext uri="{FF2B5EF4-FFF2-40B4-BE49-F238E27FC236}">
                <a16:creationId xmlns:a16="http://schemas.microsoft.com/office/drawing/2014/main" id="{62D66D9F-4DDC-4582-89D4-A3CB41106DD2}"/>
              </a:ext>
            </a:extLst>
          </p:cNvPr>
          <p:cNvSpPr/>
          <p:nvPr/>
        </p:nvSpPr>
        <p:spPr bwMode="auto">
          <a:xfrm>
            <a:off x="5171293" y="3801182"/>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D9A47DE-476C-4B46-BDFC-86CA86A1DC4C}"/>
              </a:ext>
            </a:extLst>
          </p:cNvPr>
          <p:cNvSpPr/>
          <p:nvPr/>
        </p:nvSpPr>
        <p:spPr>
          <a:xfrm>
            <a:off x="2301281" y="5326322"/>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8" name="Rectangle 7">
            <a:extLst>
              <a:ext uri="{FF2B5EF4-FFF2-40B4-BE49-F238E27FC236}">
                <a16:creationId xmlns:a16="http://schemas.microsoft.com/office/drawing/2014/main" id="{A09A0821-17CA-49DF-8D53-59E846228451}"/>
              </a:ext>
            </a:extLst>
          </p:cNvPr>
          <p:cNvSpPr/>
          <p:nvPr/>
        </p:nvSpPr>
        <p:spPr>
          <a:xfrm>
            <a:off x="4006465" y="1438787"/>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Tree>
    <p:extLst>
      <p:ext uri="{BB962C8B-B14F-4D97-AF65-F5344CB8AC3E}">
        <p14:creationId xmlns:p14="http://schemas.microsoft.com/office/powerpoint/2010/main" val="14343019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a:t>
            </a:r>
            <a:endParaRPr lang="en-US" dirty="0"/>
          </a:p>
        </p:txBody>
      </p:sp>
      <p:sp>
        <p:nvSpPr>
          <p:cNvPr id="7" name="Rectangle 6">
            <a:extLst>
              <a:ext uri="{FF2B5EF4-FFF2-40B4-BE49-F238E27FC236}">
                <a16:creationId xmlns:a16="http://schemas.microsoft.com/office/drawing/2014/main" id="{591F9D17-5530-429C-99AB-860D2AD63B00}"/>
              </a:ext>
            </a:extLst>
          </p:cNvPr>
          <p:cNvSpPr/>
          <p:nvPr/>
        </p:nvSpPr>
        <p:spPr>
          <a:xfrm>
            <a:off x="1661209"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8651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MainPage.xaml.cs</a:t>
            </a:r>
            <a:endParaRPr lang="en-US" dirty="0"/>
          </a:p>
        </p:txBody>
      </p:sp>
      <p:sp>
        <p:nvSpPr>
          <p:cNvPr id="4" name="Rectangle 3">
            <a:extLst>
              <a:ext uri="{FF2B5EF4-FFF2-40B4-BE49-F238E27FC236}">
                <a16:creationId xmlns:a16="http://schemas.microsoft.com/office/drawing/2014/main" id="{D46D0282-D7C3-40D7-AA64-BF80F0C332F8}"/>
              </a:ext>
            </a:extLst>
          </p:cNvPr>
          <p:cNvSpPr/>
          <p:nvPr/>
        </p:nvSpPr>
        <p:spPr>
          <a:xfrm>
            <a:off x="1706928"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5689334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err="1"/>
              <a:t>Xamarin.Forms</a:t>
            </a:r>
            <a:endParaRPr lang="en-US" dirty="0"/>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Code Behind</a:t>
            </a:r>
          </a:p>
        </p:txBody>
      </p:sp>
      <p:sp>
        <p:nvSpPr>
          <p:cNvPr id="4" name="Rectangle 3">
            <a:extLst>
              <a:ext uri="{FF2B5EF4-FFF2-40B4-BE49-F238E27FC236}">
                <a16:creationId xmlns:a16="http://schemas.microsoft.com/office/drawing/2014/main" id="{EC39608E-86B6-4485-B6F0-8922BE2BF456}"/>
              </a:ext>
            </a:extLst>
          </p:cNvPr>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6" name="Rectangle 5">
            <a:extLst>
              <a:ext uri="{FF2B5EF4-FFF2-40B4-BE49-F238E27FC236}">
                <a16:creationId xmlns:a16="http://schemas.microsoft.com/office/drawing/2014/main" id="{33967CEE-045A-4AE8-8594-7491BBAA2C62}"/>
              </a:ext>
            </a:extLst>
          </p:cNvPr>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7" name="Picture 6">
            <a:extLst>
              <a:ext uri="{FF2B5EF4-FFF2-40B4-BE49-F238E27FC236}">
                <a16:creationId xmlns:a16="http://schemas.microsoft.com/office/drawing/2014/main" id="{AA61A5AC-B869-4AC7-98CE-71B0E6E180DC}"/>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8" name="Rectangle 7">
            <a:extLst>
              <a:ext uri="{FF2B5EF4-FFF2-40B4-BE49-F238E27FC236}">
                <a16:creationId xmlns:a16="http://schemas.microsoft.com/office/drawing/2014/main" id="{0E6EEAE5-732C-4474-AA38-34ECD597023F}"/>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1279930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MVVM</a:t>
            </a:r>
            <a:endParaRPr lang="LID4096" dirty="0"/>
          </a:p>
        </p:txBody>
      </p:sp>
    </p:spTree>
    <p:extLst>
      <p:ext uri="{BB962C8B-B14F-4D97-AF65-F5344CB8AC3E}">
        <p14:creationId xmlns:p14="http://schemas.microsoft.com/office/powerpoint/2010/main" val="5212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The Model-View-</a:t>
            </a:r>
            <a:r>
              <a:rPr lang="en-US" dirty="0" err="1"/>
              <a:t>ViewModel</a:t>
            </a:r>
            <a:r>
              <a:rPr lang="en-US" dirty="0"/>
              <a:t> Pattern</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825937"/>
          </a:xfrm>
        </p:spPr>
        <p:txBody>
          <a:bodyPr/>
          <a:lstStyle/>
          <a:p>
            <a:r>
              <a:rPr lang="en-US" dirty="0"/>
              <a:t>Separation of logic and presentation</a:t>
            </a:r>
          </a:p>
          <a:p>
            <a:endParaRPr lang="en-US" dirty="0"/>
          </a:p>
          <a:p>
            <a:r>
              <a:rPr lang="en-US" dirty="0"/>
              <a:t>Having event handlers in the code-behind is bad for testing, since you cannot mock away the view</a:t>
            </a:r>
          </a:p>
          <a:p>
            <a:endParaRPr lang="en-US" dirty="0"/>
          </a:p>
          <a:p>
            <a:r>
              <a:rPr lang="en-US" dirty="0"/>
              <a:t>Changing the design of the view often also requires changes in the code, since every element has its different event handlers</a:t>
            </a:r>
          </a:p>
          <a:p>
            <a:endParaRPr lang="en-US" dirty="0"/>
          </a:p>
          <a:p>
            <a:r>
              <a:rPr lang="en-US" dirty="0"/>
              <a:t>The logic is tightly bound to the view. It's not possible to reuse the logic in an other view</a:t>
            </a:r>
          </a:p>
        </p:txBody>
      </p:sp>
    </p:spTree>
    <p:extLst>
      <p:ext uri="{BB962C8B-B14F-4D97-AF65-F5344CB8AC3E}">
        <p14:creationId xmlns:p14="http://schemas.microsoft.com/office/powerpoint/2010/main" val="38171323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MVVM</a:t>
            </a:r>
          </a:p>
        </p:txBody>
      </p:sp>
      <p:pic>
        <p:nvPicPr>
          <p:cNvPr id="7" name="Content Placeholder 6">
            <a:extLst>
              <a:ext uri="{FF2B5EF4-FFF2-40B4-BE49-F238E27FC236}">
                <a16:creationId xmlns:a16="http://schemas.microsoft.com/office/drawing/2014/main" id="{9DE7A8C2-BC4B-4DA2-B961-22FEAE3A48C4}"/>
              </a:ext>
            </a:extLst>
          </p:cNvPr>
          <p:cNvPicPr>
            <a:picLocks noGrp="1" noChangeAspect="1"/>
          </p:cNvPicPr>
          <p:nvPr>
            <p:ph sz="quarter" idx="10"/>
          </p:nvPr>
        </p:nvPicPr>
        <p:blipFill>
          <a:blip r:embed="rId2"/>
          <a:stretch>
            <a:fillRect/>
          </a:stretch>
        </p:blipFill>
        <p:spPr>
          <a:xfrm>
            <a:off x="255342" y="2514129"/>
            <a:ext cx="11676554" cy="2675880"/>
          </a:xfrm>
          <a:prstGeom prst="rect">
            <a:avLst/>
          </a:prstGeom>
        </p:spPr>
      </p:pic>
    </p:spTree>
    <p:extLst>
      <p:ext uri="{BB962C8B-B14F-4D97-AF65-F5344CB8AC3E}">
        <p14:creationId xmlns:p14="http://schemas.microsoft.com/office/powerpoint/2010/main" val="30769710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MVVM</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15663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496085"/>
          </a:xfrm>
        </p:spPr>
        <p:txBody>
          <a:bodyPr/>
          <a:lstStyle/>
          <a:p>
            <a:pPr>
              <a:lnSpc>
                <a:spcPct val="150000"/>
              </a:lnSpc>
            </a:pPr>
            <a:r>
              <a:rPr lang="en-US" dirty="0"/>
              <a:t>UI Frameworks for </a:t>
            </a:r>
          </a:p>
          <a:p>
            <a:pPr>
              <a:lnSpc>
                <a:spcPct val="150000"/>
              </a:lnSpc>
            </a:pPr>
            <a:r>
              <a:rPr lang="en-US" dirty="0"/>
              <a:t>XAML</a:t>
            </a:r>
          </a:p>
          <a:p>
            <a:pPr>
              <a:lnSpc>
                <a:spcPct val="150000"/>
              </a:lnSpc>
            </a:pPr>
            <a:r>
              <a:rPr lang="en-US" dirty="0"/>
              <a:t>Universal Windows Platform (UWP)</a:t>
            </a:r>
          </a:p>
          <a:p>
            <a:pPr>
              <a:lnSpc>
                <a:spcPct val="150000"/>
              </a:lnSpc>
            </a:pPr>
            <a:r>
              <a:rPr lang="en-US" dirty="0" err="1"/>
              <a:t>Xamarin.Forms</a:t>
            </a:r>
            <a:endParaRPr lang="en-US" dirty="0"/>
          </a:p>
          <a:p>
            <a:pPr>
              <a:lnSpc>
                <a:spcPct val="150000"/>
              </a:lnSpc>
            </a:pPr>
            <a:r>
              <a:rPr lang="en-US" dirty="0"/>
              <a:t>MVVM</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a:t>
            </a:r>
            <a:r>
              <a:rPr lang="da-DK" dirty="0" err="1"/>
              <a:t>concepts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3533275"/>
          </a:xfrm>
        </p:spPr>
        <p:txBody>
          <a:bodyPr/>
          <a:lstStyle/>
          <a:p>
            <a:r>
              <a:rPr lang="en-US" dirty="0"/>
              <a:t>There is conceptually only ever one MODEL</a:t>
            </a:r>
          </a:p>
          <a:p>
            <a:endParaRPr lang="en-US" dirty="0"/>
          </a:p>
          <a:p>
            <a:r>
              <a:rPr lang="en-US" dirty="0"/>
              <a:t>Code in code-behind should be ABSOLUTELY MINIMAL</a:t>
            </a:r>
          </a:p>
          <a:p>
            <a:endParaRPr lang="en-US" dirty="0"/>
          </a:p>
          <a:p>
            <a:r>
              <a:rPr lang="en-US" dirty="0"/>
              <a:t>A </a:t>
            </a:r>
            <a:r>
              <a:rPr lang="en-US" dirty="0" err="1"/>
              <a:t>ViewModel</a:t>
            </a:r>
            <a:r>
              <a:rPr lang="en-US" dirty="0"/>
              <a:t> should ALWAYS implement </a:t>
            </a:r>
            <a:r>
              <a:rPr lang="en-US" dirty="0" err="1">
                <a:latin typeface="Consolas" panose="020B0609020204030204" pitchFamily="49" charset="0"/>
              </a:rPr>
              <a:t>INotifyPropertyChanged</a:t>
            </a:r>
            <a:endParaRPr lang="en-US" dirty="0">
              <a:latin typeface="Consolas" panose="020B0609020204030204" pitchFamily="49" charset="0"/>
            </a:endParaRPr>
          </a:p>
          <a:p>
            <a:endParaRPr lang="en-US" dirty="0"/>
          </a:p>
          <a:p>
            <a:r>
              <a:rPr lang="en-US" dirty="0"/>
              <a:t>A </a:t>
            </a:r>
            <a:r>
              <a:rPr lang="en-US" dirty="0" err="1"/>
              <a:t>ViewModel</a:t>
            </a:r>
            <a:r>
              <a:rPr lang="en-US" dirty="0"/>
              <a:t> may be used for more than one view</a:t>
            </a:r>
          </a:p>
        </p:txBody>
      </p:sp>
    </p:spTree>
    <p:extLst>
      <p:ext uri="{BB962C8B-B14F-4D97-AF65-F5344CB8AC3E}">
        <p14:creationId xmlns:p14="http://schemas.microsoft.com/office/powerpoint/2010/main" val="8966869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FFE1-2BEE-4A25-A74C-45C92FB36D9F}"/>
              </a:ext>
            </a:extLst>
          </p:cNvPr>
          <p:cNvSpPr>
            <a:spLocks noGrp="1"/>
          </p:cNvSpPr>
          <p:nvPr>
            <p:ph type="title"/>
          </p:nvPr>
        </p:nvSpPr>
        <p:spPr/>
        <p:txBody>
          <a:bodyPr/>
          <a:lstStyle/>
          <a:p>
            <a:r>
              <a:rPr lang="da-DK" dirty="0"/>
              <a:t>MVVM Design Patterns</a:t>
            </a:r>
            <a:endParaRPr lang="LID4096" dirty="0"/>
          </a:p>
        </p:txBody>
      </p:sp>
      <p:sp>
        <p:nvSpPr>
          <p:cNvPr id="4" name="Text Placeholder 3">
            <a:extLst>
              <a:ext uri="{FF2B5EF4-FFF2-40B4-BE49-F238E27FC236}">
                <a16:creationId xmlns:a16="http://schemas.microsoft.com/office/drawing/2014/main" id="{B4AE2008-FC30-498C-9A5E-D336854BEB4B}"/>
              </a:ext>
            </a:extLst>
          </p:cNvPr>
          <p:cNvSpPr>
            <a:spLocks noGrp="1"/>
          </p:cNvSpPr>
          <p:nvPr>
            <p:ph type="body" sz="quarter" idx="10"/>
          </p:nvPr>
        </p:nvSpPr>
        <p:spPr>
          <a:xfrm>
            <a:off x="586390" y="1434370"/>
            <a:ext cx="11018520" cy="3533275"/>
          </a:xfrm>
        </p:spPr>
        <p:txBody>
          <a:bodyPr/>
          <a:lstStyle/>
          <a:p>
            <a:r>
              <a:rPr lang="da-DK" dirty="0"/>
              <a:t>Observer Pattern: </a:t>
            </a:r>
          </a:p>
          <a:p>
            <a:pPr marL="457200" indent="-457200">
              <a:buFont typeface="Arial" panose="020B0604020202020204" pitchFamily="34" charset="0"/>
              <a:buChar char="•"/>
            </a:pPr>
            <a:r>
              <a:rPr lang="da-DK" dirty="0" err="1">
                <a:latin typeface="Consolas" panose="020B0609020204030204" pitchFamily="49" charset="0"/>
              </a:rPr>
              <a:t>INotifyPropertyChanged</a:t>
            </a:r>
            <a:endParaRPr lang="da-DK" dirty="0">
              <a:latin typeface="Consolas" panose="020B0609020204030204" pitchFamily="49" charset="0"/>
            </a:endParaRPr>
          </a:p>
          <a:p>
            <a:pPr marL="457200" indent="-457200">
              <a:buFont typeface="Arial" panose="020B0604020202020204" pitchFamily="34" charset="0"/>
              <a:buChar char="•"/>
            </a:pPr>
            <a:r>
              <a:rPr lang="da-DK" dirty="0" err="1">
                <a:latin typeface="Consolas" panose="020B0609020204030204" pitchFamily="49" charset="0"/>
              </a:rPr>
              <a:t>ObservableCollection</a:t>
            </a:r>
            <a:r>
              <a:rPr lang="da-DK" dirty="0">
                <a:latin typeface="Consolas" panose="020B0609020204030204" pitchFamily="49" charset="0"/>
              </a:rPr>
              <a:t>&lt;T&gt;</a:t>
            </a:r>
          </a:p>
          <a:p>
            <a:pPr marL="457200" indent="-457200">
              <a:buFont typeface="Arial" panose="020B0604020202020204" pitchFamily="34" charset="0"/>
              <a:buChar char="•"/>
            </a:pPr>
            <a:r>
              <a:rPr lang="da-DK" dirty="0" err="1">
                <a:latin typeface="Consolas" panose="020B0609020204030204" pitchFamily="49" charset="0"/>
              </a:rPr>
              <a:t>MessagingCenter</a:t>
            </a:r>
            <a:endParaRPr lang="da-DK" dirty="0">
              <a:latin typeface="Consolas" panose="020B0609020204030204" pitchFamily="49" charset="0"/>
            </a:endParaRPr>
          </a:p>
          <a:p>
            <a:pPr marL="457200" indent="-457200">
              <a:buFont typeface="Arial" panose="020B0604020202020204" pitchFamily="34" charset="0"/>
              <a:buChar char="•"/>
            </a:pPr>
            <a:endParaRPr lang="da-DK" dirty="0"/>
          </a:p>
          <a:p>
            <a:r>
              <a:rPr lang="da-DK" dirty="0"/>
              <a:t>Command Pattern:</a:t>
            </a:r>
          </a:p>
          <a:p>
            <a:pPr marL="457200" indent="-457200">
              <a:buFont typeface="Arial" panose="020B0604020202020204" pitchFamily="34" charset="0"/>
              <a:buChar char="•"/>
            </a:pPr>
            <a:r>
              <a:rPr lang="da-DK" dirty="0" err="1">
                <a:latin typeface="Consolas" panose="020B0609020204030204" pitchFamily="49" charset="0"/>
              </a:rPr>
              <a:t>ICommand</a:t>
            </a:r>
            <a:endParaRPr lang="LID4096" dirty="0">
              <a:latin typeface="Consolas" panose="020B0609020204030204" pitchFamily="49" charset="0"/>
            </a:endParaRPr>
          </a:p>
        </p:txBody>
      </p:sp>
    </p:spTree>
    <p:extLst>
      <p:ext uri="{BB962C8B-B14F-4D97-AF65-F5344CB8AC3E}">
        <p14:creationId xmlns:p14="http://schemas.microsoft.com/office/powerpoint/2010/main" val="17228181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69B9-2C9A-41B1-A54C-5B410862EF02}"/>
              </a:ext>
            </a:extLst>
          </p:cNvPr>
          <p:cNvSpPr>
            <a:spLocks noGrp="1"/>
          </p:cNvSpPr>
          <p:nvPr>
            <p:ph type="title"/>
          </p:nvPr>
        </p:nvSpPr>
        <p:spPr/>
        <p:txBody>
          <a:bodyPr/>
          <a:lstStyle/>
          <a:p>
            <a:r>
              <a:rPr lang="da-DK" dirty="0" err="1"/>
              <a:t>Xamarin.Forms</a:t>
            </a:r>
            <a:r>
              <a:rPr lang="da-DK" dirty="0"/>
              <a:t> / UWP </a:t>
            </a:r>
            <a:r>
              <a:rPr lang="da-DK" dirty="0" err="1"/>
              <a:t>gotchas</a:t>
            </a:r>
            <a:endParaRPr lang="LID4096" dirty="0"/>
          </a:p>
        </p:txBody>
      </p:sp>
      <p:sp>
        <p:nvSpPr>
          <p:cNvPr id="3" name="Text Placeholder 2">
            <a:extLst>
              <a:ext uri="{FF2B5EF4-FFF2-40B4-BE49-F238E27FC236}">
                <a16:creationId xmlns:a16="http://schemas.microsoft.com/office/drawing/2014/main" id="{E6488D89-36F5-4B93-B16E-C2FA66AF3F49}"/>
              </a:ext>
            </a:extLst>
          </p:cNvPr>
          <p:cNvSpPr>
            <a:spLocks noGrp="1"/>
          </p:cNvSpPr>
          <p:nvPr>
            <p:ph type="body" sz="quarter" idx="10"/>
          </p:nvPr>
        </p:nvSpPr>
        <p:spPr>
          <a:xfrm>
            <a:off x="586390" y="1434370"/>
            <a:ext cx="11018520" cy="4776692"/>
          </a:xfrm>
        </p:spPr>
        <p:txBody>
          <a:bodyPr/>
          <a:lstStyle/>
          <a:p>
            <a:pPr marL="342900" indent="-342900">
              <a:buFont typeface="Arial" panose="020B0604020202020204" pitchFamily="34" charset="0"/>
              <a:buChar char="•"/>
            </a:pPr>
            <a:r>
              <a:rPr lang="da-DK" dirty="0"/>
              <a:t>Mobile app must </a:t>
            </a:r>
            <a:r>
              <a:rPr lang="da-DK" dirty="0" err="1"/>
              <a:t>be</a:t>
            </a:r>
            <a:r>
              <a:rPr lang="da-DK" dirty="0"/>
              <a:t> set to </a:t>
            </a:r>
            <a:r>
              <a:rPr lang="da-DK" i="1" dirty="0" err="1"/>
              <a:t>Build</a:t>
            </a:r>
            <a:r>
              <a:rPr lang="da-DK" dirty="0"/>
              <a:t> and </a:t>
            </a:r>
            <a:r>
              <a:rPr lang="da-DK" i="1" dirty="0" err="1"/>
              <a:t>Deploy</a:t>
            </a:r>
            <a:r>
              <a:rPr lang="da-DK" dirty="0"/>
              <a:t> in </a:t>
            </a:r>
            <a:r>
              <a:rPr lang="da-DK" i="1" dirty="0"/>
              <a:t>solution </a:t>
            </a:r>
            <a:r>
              <a:rPr lang="da-DK" i="1" dirty="0" err="1"/>
              <a:t>configuration</a:t>
            </a:r>
            <a:endParaRPr lang="da-DK" i="1" dirty="0"/>
          </a:p>
          <a:p>
            <a:pPr marL="342900" indent="-342900">
              <a:buFont typeface="Arial" panose="020B0604020202020204" pitchFamily="34" charset="0"/>
              <a:buChar char="•"/>
            </a:pPr>
            <a:r>
              <a:rPr lang="da-DK" dirty="0"/>
              <a:t>If API and mobile app in same </a:t>
            </a:r>
            <a:r>
              <a:rPr lang="da-DK" dirty="0" err="1"/>
              <a:t>project</a:t>
            </a:r>
            <a:r>
              <a:rPr lang="da-DK" dirty="0"/>
              <a:t>: </a:t>
            </a:r>
            <a:r>
              <a:rPr lang="da-DK" dirty="0" err="1"/>
              <a:t>Use</a:t>
            </a:r>
            <a:r>
              <a:rPr lang="da-DK" dirty="0"/>
              <a:t> multiple startup </a:t>
            </a:r>
            <a:r>
              <a:rPr lang="da-DK" dirty="0" err="1"/>
              <a:t>projects</a:t>
            </a:r>
            <a:endParaRPr lang="da-DK" dirty="0"/>
          </a:p>
          <a:p>
            <a:pPr marL="342900" indent="-342900">
              <a:buFont typeface="Arial" panose="020B0604020202020204" pitchFamily="34" charset="0"/>
              <a:buChar char="•"/>
            </a:pPr>
            <a:r>
              <a:rPr lang="da-DK" dirty="0"/>
              <a:t>Source in C:\git or </a:t>
            </a:r>
            <a:r>
              <a:rPr lang="da-DK" dirty="0" err="1"/>
              <a:t>similar</a:t>
            </a:r>
            <a:endParaRPr lang="da-DK" dirty="0"/>
          </a:p>
          <a:p>
            <a:pPr marL="342900" indent="-342900">
              <a:buFont typeface="Arial" panose="020B0604020202020204" pitchFamily="34" charset="0"/>
              <a:buChar char="•"/>
            </a:pPr>
            <a:r>
              <a:rPr lang="da-DK" dirty="0"/>
              <a:t>HTTPS not </a:t>
            </a:r>
            <a:r>
              <a:rPr lang="da-DK" dirty="0" err="1"/>
              <a:t>possible</a:t>
            </a:r>
            <a:r>
              <a:rPr lang="da-DK" dirty="0"/>
              <a:t> for </a:t>
            </a:r>
            <a:r>
              <a:rPr lang="da-DK" i="1" dirty="0" err="1"/>
              <a:t>localhost</a:t>
            </a:r>
            <a:r>
              <a:rPr lang="da-DK" dirty="0"/>
              <a:t>:</a:t>
            </a:r>
          </a:p>
          <a:p>
            <a:pPr marL="571500" lvl="1" indent="-342900">
              <a:buFont typeface="Arial" panose="020B0604020202020204" pitchFamily="34" charset="0"/>
              <a:buChar char="•"/>
            </a:pPr>
            <a:r>
              <a:rPr lang="da-DK" sz="1600" dirty="0"/>
              <a:t>Manifest: </a:t>
            </a:r>
            <a:r>
              <a:rPr lang="da-DK" sz="1600" dirty="0">
                <a:latin typeface="Consolas" panose="020B0609020204030204" pitchFamily="49" charset="0"/>
              </a:rPr>
              <a:t>&lt;</a:t>
            </a:r>
            <a:r>
              <a:rPr lang="da-DK" sz="1600" dirty="0" err="1">
                <a:latin typeface="Consolas" panose="020B0609020204030204" pitchFamily="49" charset="0"/>
              </a:rPr>
              <a:t>application</a:t>
            </a:r>
            <a:r>
              <a:rPr lang="da-DK" sz="1600" dirty="0">
                <a:latin typeface="Consolas" panose="020B0609020204030204" pitchFamily="49" charset="0"/>
              </a:rPr>
              <a:t> </a:t>
            </a:r>
            <a:r>
              <a:rPr lang="da-DK" sz="1600" dirty="0" err="1">
                <a:latin typeface="Consolas" panose="020B0609020204030204" pitchFamily="49" charset="0"/>
              </a:rPr>
              <a:t>android:usesCleartextTraffic</a:t>
            </a:r>
            <a:r>
              <a:rPr lang="da-DK" sz="1600" dirty="0">
                <a:latin typeface="Consolas" panose="020B0609020204030204" pitchFamily="49" charset="0"/>
              </a:rPr>
              <a:t>="true"&gt;&lt;/</a:t>
            </a:r>
            <a:r>
              <a:rPr lang="da-DK" sz="1600" dirty="0" err="1">
                <a:latin typeface="Consolas" panose="020B0609020204030204" pitchFamily="49" charset="0"/>
              </a:rPr>
              <a:t>application</a:t>
            </a:r>
            <a:r>
              <a:rPr lang="da-DK" sz="1600" dirty="0">
                <a:latin typeface="Consolas" panose="020B0609020204030204" pitchFamily="49" charset="0"/>
              </a:rPr>
              <a:t>&gt;</a:t>
            </a:r>
          </a:p>
          <a:p>
            <a:pPr marL="342900" indent="-342900">
              <a:buFont typeface="Arial" panose="020B0604020202020204" pitchFamily="34" charset="0"/>
              <a:buChar char="•"/>
            </a:pPr>
            <a:r>
              <a:rPr lang="da-DK" dirty="0" err="1"/>
              <a:t>Move</a:t>
            </a:r>
            <a:r>
              <a:rPr lang="da-DK" dirty="0"/>
              <a:t> </a:t>
            </a:r>
            <a:r>
              <a:rPr lang="da-DK" dirty="0" err="1">
                <a:latin typeface="Consolas" panose="020B0609020204030204" pitchFamily="49" charset="0"/>
              </a:rPr>
              <a:t>app.UseHttpsRedirection</a:t>
            </a:r>
            <a:r>
              <a:rPr lang="da-DK" dirty="0">
                <a:latin typeface="Consolas" panose="020B0609020204030204" pitchFamily="49" charset="0"/>
              </a:rPr>
              <a:t>();</a:t>
            </a:r>
            <a:r>
              <a:rPr lang="da-DK" dirty="0"/>
              <a:t> to </a:t>
            </a:r>
            <a:r>
              <a:rPr lang="da-DK" i="1" dirty="0" err="1"/>
              <a:t>prod</a:t>
            </a:r>
            <a:r>
              <a:rPr lang="da-DK" dirty="0"/>
              <a:t>.</a:t>
            </a:r>
          </a:p>
          <a:p>
            <a:pPr marL="342900" indent="-342900">
              <a:buFont typeface="Arial" panose="020B0604020202020204" pitchFamily="34" charset="0"/>
              <a:buChar char="•"/>
            </a:pPr>
            <a:r>
              <a:rPr lang="da-DK" dirty="0"/>
              <a:t>Run Web API with </a:t>
            </a:r>
            <a:r>
              <a:rPr lang="da-DK" i="1" dirty="0" err="1"/>
              <a:t>kestrel</a:t>
            </a:r>
            <a:r>
              <a:rPr lang="da-DK" dirty="0"/>
              <a:t>.</a:t>
            </a:r>
          </a:p>
          <a:p>
            <a:pPr marL="342900" indent="-342900">
              <a:buFont typeface="Arial" panose="020B0604020202020204" pitchFamily="34" charset="0"/>
              <a:buChar char="•"/>
            </a:pPr>
            <a:r>
              <a:rPr lang="da-DK" dirty="0" err="1"/>
              <a:t>Don’t</a:t>
            </a:r>
            <a:r>
              <a:rPr lang="da-DK" dirty="0"/>
              <a:t> </a:t>
            </a:r>
            <a:r>
              <a:rPr lang="da-DK" dirty="0" err="1">
                <a:latin typeface="Consolas" panose="020B0609020204030204" pitchFamily="49" charset="0"/>
              </a:rPr>
              <a:t>try</a:t>
            </a:r>
            <a:r>
              <a:rPr lang="da-DK" dirty="0"/>
              <a:t>/</a:t>
            </a:r>
            <a:r>
              <a:rPr lang="da-DK" dirty="0" err="1">
                <a:latin typeface="Consolas" panose="020B0609020204030204" pitchFamily="49" charset="0"/>
              </a:rPr>
              <a:t>catch</a:t>
            </a:r>
            <a:r>
              <a:rPr lang="da-DK" dirty="0"/>
              <a:t> </a:t>
            </a:r>
            <a:r>
              <a:rPr lang="da-DK" dirty="0" err="1"/>
              <a:t>until</a:t>
            </a:r>
            <a:r>
              <a:rPr lang="da-DK" dirty="0"/>
              <a:t> </a:t>
            </a:r>
            <a:r>
              <a:rPr lang="da-DK" dirty="0" err="1"/>
              <a:t>you</a:t>
            </a:r>
            <a:r>
              <a:rPr lang="da-DK" dirty="0"/>
              <a:t> </a:t>
            </a:r>
            <a:r>
              <a:rPr lang="da-DK" dirty="0" err="1"/>
              <a:t>know</a:t>
            </a:r>
            <a:r>
              <a:rPr lang="da-DK" dirty="0"/>
              <a:t> </a:t>
            </a:r>
            <a:r>
              <a:rPr lang="da-DK" dirty="0" err="1"/>
              <a:t>what</a:t>
            </a:r>
            <a:r>
              <a:rPr lang="da-DK" dirty="0"/>
              <a:t> </a:t>
            </a:r>
            <a:r>
              <a:rPr lang="da-DK" dirty="0" err="1"/>
              <a:t>errors</a:t>
            </a:r>
            <a:r>
              <a:rPr lang="da-DK" dirty="0"/>
              <a:t> </a:t>
            </a:r>
            <a:r>
              <a:rPr lang="da-DK" dirty="0" err="1"/>
              <a:t>you</a:t>
            </a:r>
            <a:r>
              <a:rPr lang="da-DK" dirty="0"/>
              <a:t> </a:t>
            </a:r>
            <a:r>
              <a:rPr lang="da-DK" dirty="0" err="1"/>
              <a:t>want</a:t>
            </a:r>
            <a:r>
              <a:rPr lang="da-DK" dirty="0"/>
              <a:t> to handle!</a:t>
            </a:r>
          </a:p>
          <a:p>
            <a:pPr marL="342900" indent="-342900">
              <a:buFont typeface="Arial" panose="020B0604020202020204" pitchFamily="34" charset="0"/>
              <a:buChar char="•"/>
            </a:pPr>
            <a:r>
              <a:rPr lang="da-DK" dirty="0" err="1"/>
              <a:t>Enable</a:t>
            </a:r>
            <a:r>
              <a:rPr lang="da-DK" dirty="0"/>
              <a:t> XAML Hot </a:t>
            </a:r>
            <a:r>
              <a:rPr lang="da-DK" dirty="0" err="1"/>
              <a:t>Reload</a:t>
            </a:r>
            <a:endParaRPr lang="da-DK" dirty="0"/>
          </a:p>
        </p:txBody>
      </p:sp>
    </p:spTree>
    <p:extLst>
      <p:ext uri="{BB962C8B-B14F-4D97-AF65-F5344CB8AC3E}">
        <p14:creationId xmlns:p14="http://schemas.microsoft.com/office/powerpoint/2010/main" val="21760731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Tips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1982081"/>
          </a:xfrm>
        </p:spPr>
        <p:txBody>
          <a:bodyPr/>
          <a:lstStyle/>
          <a:p>
            <a:r>
              <a:rPr lang="en-US" dirty="0"/>
              <a:t>Don’t use frameworks:</a:t>
            </a:r>
          </a:p>
          <a:p>
            <a:endParaRPr lang="en-US" dirty="0"/>
          </a:p>
          <a:p>
            <a:r>
              <a:rPr lang="en-US" dirty="0"/>
              <a:t>MVVM Light</a:t>
            </a:r>
          </a:p>
          <a:p>
            <a:r>
              <a:rPr lang="en-US" dirty="0"/>
              <a:t>Template 10</a:t>
            </a:r>
          </a:p>
        </p:txBody>
      </p:sp>
      <p:grpSp>
        <p:nvGrpSpPr>
          <p:cNvPr id="5" name="Group 4">
            <a:extLst>
              <a:ext uri="{FF2B5EF4-FFF2-40B4-BE49-F238E27FC236}">
                <a16:creationId xmlns:a16="http://schemas.microsoft.com/office/drawing/2014/main" id="{1ABD2A96-C273-4AB9-A25A-E379BC170800}"/>
              </a:ext>
            </a:extLst>
          </p:cNvPr>
          <p:cNvGrpSpPr/>
          <p:nvPr/>
        </p:nvGrpSpPr>
        <p:grpSpPr>
          <a:xfrm>
            <a:off x="1561882" y="395964"/>
            <a:ext cx="9068236" cy="6066072"/>
            <a:chOff x="835874" y="936971"/>
            <a:chExt cx="7654816" cy="5120584"/>
          </a:xfrm>
        </p:grpSpPr>
        <p:pic>
          <p:nvPicPr>
            <p:cNvPr id="8" name="Picture 4" descr="dirty hands">
              <a:extLst>
                <a:ext uri="{FF2B5EF4-FFF2-40B4-BE49-F238E27FC236}">
                  <a16:creationId xmlns:a16="http://schemas.microsoft.com/office/drawing/2014/main" id="{51978FDD-4894-47C3-82B8-463DBAE45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AC4FBC3-F004-40E0-A032-E113E5D9B3C7}"/>
                </a:ext>
              </a:extLst>
            </p:cNvPr>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
        <p:nvSpPr>
          <p:cNvPr id="10" name="Rectangle 9">
            <a:extLst>
              <a:ext uri="{FF2B5EF4-FFF2-40B4-BE49-F238E27FC236}">
                <a16:creationId xmlns:a16="http://schemas.microsoft.com/office/drawing/2014/main" id="{628E9E52-02BF-4F17-9C94-4421EDE6CE89}"/>
              </a:ext>
            </a:extLst>
          </p:cNvPr>
          <p:cNvSpPr/>
          <p:nvPr/>
        </p:nvSpPr>
        <p:spPr>
          <a:xfrm>
            <a:off x="7118047" y="6430217"/>
            <a:ext cx="5073953" cy="369332"/>
          </a:xfrm>
          <a:prstGeom prst="rect">
            <a:avLst/>
          </a:prstGeom>
        </p:spPr>
        <p:txBody>
          <a:bodyPr wrap="none">
            <a:spAutoFit/>
          </a:bodyPr>
          <a:lstStyle/>
          <a:p>
            <a:pPr algn="r"/>
            <a:r>
              <a:rPr lang="da-DK" dirty="0"/>
              <a:t>Image source: </a:t>
            </a:r>
            <a:r>
              <a:rPr lang="da-DK" dirty="0">
                <a:hlinkClick r:id="rId3"/>
              </a:rPr>
              <a:t>https://dirtyhands.wordpress.com</a:t>
            </a:r>
            <a:r>
              <a:rPr lang="da-DK" dirty="0"/>
              <a:t> </a:t>
            </a:r>
          </a:p>
        </p:txBody>
      </p:sp>
    </p:spTree>
    <p:extLst>
      <p:ext uri="{BB962C8B-B14F-4D97-AF65-F5344CB8AC3E}">
        <p14:creationId xmlns:p14="http://schemas.microsoft.com/office/powerpoint/2010/main" val="375385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UI Frameworks for C♯</a:t>
            </a:r>
            <a:endParaRPr lang="LID4096" dirty="0"/>
          </a:p>
        </p:txBody>
      </p:sp>
    </p:spTree>
    <p:extLst>
      <p:ext uri="{BB962C8B-B14F-4D97-AF65-F5344CB8AC3E}">
        <p14:creationId xmlns:p14="http://schemas.microsoft.com/office/powerpoint/2010/main" val="2071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UI Frameworks for C♯</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499146"/>
          </a:xfrm>
        </p:spPr>
        <p:txBody>
          <a:bodyPr/>
          <a:lstStyle/>
          <a:p>
            <a:r>
              <a:rPr lang="da-DK" dirty="0"/>
              <a:t>Windows Forms</a:t>
            </a:r>
          </a:p>
          <a:p>
            <a:r>
              <a:rPr lang="da-DK" dirty="0"/>
              <a:t>Windows Presentation Foundation</a:t>
            </a:r>
          </a:p>
          <a:p>
            <a:r>
              <a:rPr lang="da-DK" dirty="0"/>
              <a:t>Universal Windows Platform</a:t>
            </a:r>
          </a:p>
          <a:p>
            <a:r>
              <a:rPr lang="da-DK" dirty="0"/>
              <a:t>Xamarin.Forms</a:t>
            </a:r>
          </a:p>
          <a:p>
            <a:r>
              <a:rPr lang="da-DK" dirty="0"/>
              <a:t>Blazor</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Universal Windows Platform vs. </a:t>
            </a:r>
            <a:r>
              <a:rPr lang="en-US" dirty="0" err="1"/>
              <a:t>Xamarin.Forms</a:t>
            </a:r>
            <a:endParaRPr lang="en-US" dirty="0"/>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4200" y="1435100"/>
            <a:ext cx="5212080" cy="2769989"/>
          </a:xfrm>
        </p:spPr>
        <p:txBody>
          <a:bodyPr/>
          <a:lstStyle/>
          <a:p>
            <a:r>
              <a:rPr lang="en-US" dirty="0"/>
              <a:t>UWP</a:t>
            </a:r>
          </a:p>
          <a:p>
            <a:r>
              <a:rPr lang="en-US" dirty="0"/>
              <a:t>Native Windows 10</a:t>
            </a:r>
          </a:p>
          <a:p>
            <a:r>
              <a:rPr lang="en-US"/>
              <a:t>HoloLens</a:t>
            </a:r>
            <a:endParaRPr lang="en-US" dirty="0"/>
          </a:p>
          <a:p>
            <a:r>
              <a:rPr lang="en-US" dirty="0"/>
              <a:t>Surface Hub</a:t>
            </a:r>
          </a:p>
          <a:p>
            <a:r>
              <a:rPr lang="en-US" dirty="0"/>
              <a:t>Surface Pro X</a:t>
            </a:r>
            <a:endParaRPr lang="da-DK" dirty="0"/>
          </a:p>
        </p:txBody>
      </p:sp>
      <p:sp>
        <p:nvSpPr>
          <p:cNvPr id="3" name="Text Placeholder 2">
            <a:extLst>
              <a:ext uri="{FF2B5EF4-FFF2-40B4-BE49-F238E27FC236}">
                <a16:creationId xmlns:a16="http://schemas.microsoft.com/office/drawing/2014/main" id="{8C3AD53F-260B-45DD-BB0B-D743EBFAD7CC}"/>
              </a:ext>
            </a:extLst>
          </p:cNvPr>
          <p:cNvSpPr>
            <a:spLocks noGrp="1"/>
          </p:cNvSpPr>
          <p:nvPr>
            <p:ph type="body" sz="quarter" idx="12"/>
          </p:nvPr>
        </p:nvSpPr>
        <p:spPr>
          <a:xfrm>
            <a:off x="6397171" y="1435100"/>
            <a:ext cx="5212080" cy="2185214"/>
          </a:xfrm>
        </p:spPr>
        <p:txBody>
          <a:bodyPr/>
          <a:lstStyle/>
          <a:p>
            <a:r>
              <a:rPr lang="en-US" dirty="0" err="1"/>
              <a:t>Xamarin.Forms</a:t>
            </a:r>
            <a:endParaRPr lang="en-US" dirty="0"/>
          </a:p>
          <a:p>
            <a:r>
              <a:rPr lang="en-US" dirty="0"/>
              <a:t>iOS</a:t>
            </a:r>
          </a:p>
          <a:p>
            <a:r>
              <a:rPr lang="en-US" dirty="0"/>
              <a:t>Android</a:t>
            </a:r>
          </a:p>
          <a:p>
            <a:r>
              <a:rPr lang="en-US" dirty="0"/>
              <a:t>Windows</a:t>
            </a:r>
            <a:endParaRPr lang="LID4096" dirty="0"/>
          </a:p>
        </p:txBody>
      </p:sp>
    </p:spTree>
    <p:extLst>
      <p:ext uri="{BB962C8B-B14F-4D97-AF65-F5344CB8AC3E}">
        <p14:creationId xmlns:p14="http://schemas.microsoft.com/office/powerpoint/2010/main" val="2635975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F5CB2130-B7D9-4001-98F2-F4E0A8226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450"/>
            <a:ext cx="12192000" cy="5753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5AF6F-6AF2-4391-84C9-70025B58C0E4}"/>
              </a:ext>
            </a:extLst>
          </p:cNvPr>
          <p:cNvSpPr>
            <a:spLocks noGrp="1"/>
          </p:cNvSpPr>
          <p:nvPr>
            <p:ph type="title"/>
          </p:nvPr>
        </p:nvSpPr>
        <p:spPr/>
        <p:txBody>
          <a:bodyPr/>
          <a:lstStyle/>
          <a:p>
            <a:r>
              <a:rPr lang="da-DK" u="sng" dirty="0" err="1"/>
              <a:t>Xamarin</a:t>
            </a:r>
            <a:r>
              <a:rPr lang="da-DK" u="sng" dirty="0"/>
              <a:t> Native</a:t>
            </a:r>
            <a:r>
              <a:rPr lang="da-DK" dirty="0"/>
              <a:t> </a:t>
            </a:r>
            <a:r>
              <a:rPr lang="da-DK" dirty="0" err="1"/>
              <a:t>vs</a:t>
            </a:r>
            <a:r>
              <a:rPr lang="da-DK" dirty="0"/>
              <a:t> </a:t>
            </a:r>
            <a:r>
              <a:rPr lang="da-DK" dirty="0" err="1"/>
              <a:t>Xamarin.Forms</a:t>
            </a:r>
            <a:endParaRPr lang="LID4096" dirty="0"/>
          </a:p>
        </p:txBody>
      </p:sp>
      <p:sp>
        <p:nvSpPr>
          <p:cNvPr id="5" name="Rectangle 4">
            <a:extLst>
              <a:ext uri="{FF2B5EF4-FFF2-40B4-BE49-F238E27FC236}">
                <a16:creationId xmlns:a16="http://schemas.microsoft.com/office/drawing/2014/main" id="{A7DAEA16-6667-4713-ABCF-FF59D6796960}"/>
              </a:ext>
            </a:extLst>
          </p:cNvPr>
          <p:cNvSpPr/>
          <p:nvPr/>
        </p:nvSpPr>
        <p:spPr>
          <a:xfrm>
            <a:off x="6446174" y="6494054"/>
            <a:ext cx="5745826" cy="363946"/>
          </a:xfrm>
          <a:prstGeom prst="rect">
            <a:avLst/>
          </a:prstGeom>
        </p:spPr>
        <p:txBody>
          <a:bodyPr wrap="square">
            <a:spAutoFit/>
          </a:bodyPr>
          <a:lstStyle/>
          <a:p>
            <a:pPr algn="r"/>
            <a:r>
              <a:rPr lang="da-DK" dirty="0"/>
              <a:t>Source: </a:t>
            </a:r>
            <a:r>
              <a:rPr lang="da-DK" dirty="0">
                <a:hlinkClick r:id="rId3"/>
              </a:rPr>
              <a:t>https://www.codemag.com/article/1911092</a:t>
            </a:r>
            <a:endParaRPr lang="LID4096" dirty="0"/>
          </a:p>
        </p:txBody>
      </p:sp>
    </p:spTree>
    <p:extLst>
      <p:ext uri="{BB962C8B-B14F-4D97-AF65-F5344CB8AC3E}">
        <p14:creationId xmlns:p14="http://schemas.microsoft.com/office/powerpoint/2010/main" val="27141578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E4A855-E8B9-42E7-97C6-00BCA8845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450"/>
            <a:ext cx="12192000" cy="5753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5AF6F-6AF2-4391-84C9-70025B58C0E4}"/>
              </a:ext>
            </a:extLst>
          </p:cNvPr>
          <p:cNvSpPr>
            <a:spLocks noGrp="1"/>
          </p:cNvSpPr>
          <p:nvPr>
            <p:ph type="title"/>
          </p:nvPr>
        </p:nvSpPr>
        <p:spPr/>
        <p:txBody>
          <a:bodyPr/>
          <a:lstStyle/>
          <a:p>
            <a:r>
              <a:rPr lang="da-DK" dirty="0" err="1"/>
              <a:t>Xamarin</a:t>
            </a:r>
            <a:r>
              <a:rPr lang="da-DK" dirty="0"/>
              <a:t> Native </a:t>
            </a:r>
            <a:r>
              <a:rPr lang="da-DK" dirty="0" err="1"/>
              <a:t>vs</a:t>
            </a:r>
            <a:r>
              <a:rPr lang="da-DK" dirty="0"/>
              <a:t> </a:t>
            </a:r>
            <a:r>
              <a:rPr lang="da-DK" u="sng" dirty="0" err="1"/>
              <a:t>Xamarin.Forms</a:t>
            </a:r>
            <a:endParaRPr lang="LID4096" u="sng" dirty="0"/>
          </a:p>
        </p:txBody>
      </p:sp>
      <p:sp>
        <p:nvSpPr>
          <p:cNvPr id="5" name="Rectangle 4">
            <a:extLst>
              <a:ext uri="{FF2B5EF4-FFF2-40B4-BE49-F238E27FC236}">
                <a16:creationId xmlns:a16="http://schemas.microsoft.com/office/drawing/2014/main" id="{A7DAEA16-6667-4713-ABCF-FF59D6796960}"/>
              </a:ext>
            </a:extLst>
          </p:cNvPr>
          <p:cNvSpPr/>
          <p:nvPr/>
        </p:nvSpPr>
        <p:spPr>
          <a:xfrm>
            <a:off x="6446174" y="6494054"/>
            <a:ext cx="5745826" cy="363946"/>
          </a:xfrm>
          <a:prstGeom prst="rect">
            <a:avLst/>
          </a:prstGeom>
        </p:spPr>
        <p:txBody>
          <a:bodyPr wrap="square">
            <a:spAutoFit/>
          </a:bodyPr>
          <a:lstStyle/>
          <a:p>
            <a:pPr algn="r"/>
            <a:r>
              <a:rPr lang="da-DK" dirty="0"/>
              <a:t>Source: </a:t>
            </a:r>
            <a:r>
              <a:rPr lang="da-DK" dirty="0">
                <a:hlinkClick r:id="rId3"/>
              </a:rPr>
              <a:t>https://www.codemag.com/article/1911092</a:t>
            </a:r>
            <a:endParaRPr lang="LID4096" dirty="0"/>
          </a:p>
        </p:txBody>
      </p:sp>
    </p:spTree>
    <p:extLst>
      <p:ext uri="{BB962C8B-B14F-4D97-AF65-F5344CB8AC3E}">
        <p14:creationId xmlns:p14="http://schemas.microsoft.com/office/powerpoint/2010/main" val="35372584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XAML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a:t>
            </a:r>
            <a:r>
              <a:rPr lang="en-US" dirty="0" err="1"/>
              <a:t>eXtensible</a:t>
            </a:r>
            <a:r>
              <a:rPr lang="en-US" dirty="0"/>
              <a:t> Application Markup Language</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533275"/>
          </a:xfrm>
        </p:spPr>
        <p:txBody>
          <a:bodyPr/>
          <a:lstStyle/>
          <a:p>
            <a:r>
              <a:rPr lang="en-US" dirty="0"/>
              <a:t>Windows Desktop (WPF)</a:t>
            </a:r>
          </a:p>
          <a:p>
            <a:endParaRPr lang="en-US" dirty="0"/>
          </a:p>
          <a:p>
            <a:r>
              <a:rPr lang="en-US" dirty="0"/>
              <a:t>Windows Universal (anything)</a:t>
            </a:r>
          </a:p>
          <a:p>
            <a:endParaRPr lang="en-US" dirty="0"/>
          </a:p>
          <a:p>
            <a:r>
              <a:rPr lang="en-US" dirty="0" err="1"/>
              <a:t>Xamarin.Forms</a:t>
            </a:r>
            <a:r>
              <a:rPr lang="en-US" dirty="0"/>
              <a:t> (iOS, Android, Windows)</a:t>
            </a:r>
          </a:p>
          <a:p>
            <a:endParaRPr lang="en-US" dirty="0"/>
          </a:p>
          <a:p>
            <a:r>
              <a:rPr lang="en-US" dirty="0"/>
              <a:t>Silverlight (web)</a:t>
            </a:r>
          </a:p>
        </p:txBody>
      </p:sp>
      <p:pic>
        <p:nvPicPr>
          <p:cNvPr id="4" name="Picture 3">
            <a:extLst>
              <a:ext uri="{FF2B5EF4-FFF2-40B4-BE49-F238E27FC236}">
                <a16:creationId xmlns:a16="http://schemas.microsoft.com/office/drawing/2014/main" id="{77D40A17-244E-4BA0-8C0A-E22031B3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778" y="4680675"/>
            <a:ext cx="1780734" cy="1485910"/>
          </a:xfrm>
          <a:prstGeom prst="rect">
            <a:avLst/>
          </a:prstGeom>
        </p:spPr>
      </p:pic>
    </p:spTree>
    <p:extLst>
      <p:ext uri="{BB962C8B-B14F-4D97-AF65-F5344CB8AC3E}">
        <p14:creationId xmlns:p14="http://schemas.microsoft.com/office/powerpoint/2010/main" val="2498383337"/>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232</TotalTime>
  <Words>856</Words>
  <Application>Microsoft Office PowerPoint</Application>
  <PresentationFormat>Widescreen</PresentationFormat>
  <Paragraphs>165</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Black</vt:lpstr>
      <vt:lpstr>Consolas</vt:lpstr>
      <vt:lpstr>Segoe UI</vt:lpstr>
      <vt:lpstr>Segoe UI Semibold</vt:lpstr>
      <vt:lpstr>Wingdings</vt:lpstr>
      <vt:lpstr>White Template</vt:lpstr>
      <vt:lpstr>Black Template</vt:lpstr>
      <vt:lpstr>Apps and XAML,  UWP and Xamarin.Forms</vt:lpstr>
      <vt:lpstr>Agenda</vt:lpstr>
      <vt:lpstr>UI Frameworks for C♯</vt:lpstr>
      <vt:lpstr>UI Frameworks for C♯</vt:lpstr>
      <vt:lpstr>Universal Windows Platform vs. Xamarin.Forms</vt:lpstr>
      <vt:lpstr>Xamarin Native vs Xamarin.Forms</vt:lpstr>
      <vt:lpstr>Xamarin Native vs Xamarin.Forms</vt:lpstr>
      <vt:lpstr>XAML</vt:lpstr>
      <vt:lpstr>XAML = eXtensible Application Markup Language</vt:lpstr>
      <vt:lpstr>XAML</vt:lpstr>
      <vt:lpstr>XAML Markup vs. Code</vt:lpstr>
      <vt:lpstr>MainPage.xaml</vt:lpstr>
      <vt:lpstr>MainPage.xaml.cs</vt:lpstr>
      <vt:lpstr>Xamarin.Forms</vt:lpstr>
      <vt:lpstr>XAML + Code Behind</vt:lpstr>
      <vt:lpstr>MVVM</vt:lpstr>
      <vt:lpstr>The Model-View-ViewModel Pattern</vt:lpstr>
      <vt:lpstr>MVVM</vt:lpstr>
      <vt:lpstr>MVVM</vt:lpstr>
      <vt:lpstr>MVVM concepts</vt:lpstr>
      <vt:lpstr>MVVM Design Patterns</vt:lpstr>
      <vt:lpstr>Xamarin.Forms / UWP gotchas</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20</cp:revision>
  <dcterms:created xsi:type="dcterms:W3CDTF">2019-11-18T13:51:42Z</dcterms:created>
  <dcterms:modified xsi:type="dcterms:W3CDTF">2019-11-25T07:51:47Z</dcterms:modified>
</cp:coreProperties>
</file>