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0"/>
  </p:notesMasterIdLst>
  <p:handoutMasterIdLst>
    <p:handoutMasterId r:id="rId21"/>
  </p:handoutMasterIdLst>
  <p:sldIdLst>
    <p:sldId id="880" r:id="rId5"/>
    <p:sldId id="1074" r:id="rId6"/>
    <p:sldId id="1083" r:id="rId7"/>
    <p:sldId id="1084" r:id="rId8"/>
    <p:sldId id="1085" r:id="rId9"/>
    <p:sldId id="1087" r:id="rId10"/>
    <p:sldId id="1089" r:id="rId11"/>
    <p:sldId id="1077" r:id="rId12"/>
    <p:sldId id="1086" r:id="rId13"/>
    <p:sldId id="1076" r:id="rId14"/>
    <p:sldId id="1115" r:id="rId15"/>
    <p:sldId id="1088" r:id="rId16"/>
    <p:sldId id="1079" r:id="rId17"/>
    <p:sldId id="1080" r:id="rId18"/>
    <p:sldId id="1090" r:id="rId19"/>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1074"/>
            <p14:sldId id="1083"/>
            <p14:sldId id="1084"/>
            <p14:sldId id="1085"/>
            <p14:sldId id="1087"/>
            <p14:sldId id="1089"/>
            <p14:sldId id="1077"/>
            <p14:sldId id="1086"/>
            <p14:sldId id="1076"/>
            <p14:sldId id="1115"/>
            <p14:sldId id="1088"/>
            <p14:sldId id="1079"/>
            <p14:sldId id="1080"/>
            <p14:sldId id="1090"/>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333333"/>
    <a:srgbClr val="00188F"/>
    <a:srgbClr val="007233"/>
    <a:srgbClr val="000000"/>
    <a:srgbClr val="0072C6"/>
    <a:srgbClr val="FF8C00"/>
    <a:srgbClr val="442359"/>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91" autoAdjust="0"/>
    <p:restoredTop sz="93033" autoAdjust="0"/>
  </p:normalViewPr>
  <p:slideViewPr>
    <p:cSldViewPr>
      <p:cViewPr varScale="1">
        <p:scale>
          <a:sx n="93" d="100"/>
          <a:sy n="93" d="100"/>
        </p:scale>
        <p:origin x="396" y="60"/>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9/12/2019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9/12/2019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49C454-5D88-4CAA-AF72-C1EAB34BF7DF}"/>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Lambdas and LINQ</a:t>
            </a:r>
            <a:endParaRPr lang="en-US" sz="2800" dirty="0"/>
          </a:p>
        </p:txBody>
      </p:sp>
      <p:sp>
        <p:nvSpPr>
          <p:cNvPr id="5" name="Text Placeholder 4"/>
          <p:cNvSpPr>
            <a:spLocks noGrp="1"/>
          </p:cNvSpPr>
          <p:nvPr>
            <p:ph type="body" sz="quarter" idx="14"/>
          </p:nvPr>
        </p:nvSpPr>
        <p:spPr>
          <a:xfrm>
            <a:off x="274209" y="3954457"/>
            <a:ext cx="4204800"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en-US" dirty="0">
                <a:hlinkClick r:id="rId2"/>
              </a:rPr>
              <a:t>rnie@itu.dk</a:t>
            </a:r>
            <a:endParaRPr lang="en-US" dirty="0"/>
          </a:p>
          <a:p>
            <a:pPr marL="0" indent="0">
              <a:buNone/>
            </a:pPr>
            <a:endParaRPr lang="en-US" dirty="0"/>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1AFD-B920-4857-97AF-D8602EF83934}"/>
              </a:ext>
            </a:extLst>
          </p:cNvPr>
          <p:cNvSpPr>
            <a:spLocks noGrp="1"/>
          </p:cNvSpPr>
          <p:nvPr>
            <p:ph type="title"/>
          </p:nvPr>
        </p:nvSpPr>
        <p:spPr/>
        <p:txBody>
          <a:bodyPr/>
          <a:lstStyle/>
          <a:p>
            <a:r>
              <a:rPr lang="da-DK" dirty="0">
                <a:solidFill>
                  <a:schemeClr val="tx1"/>
                </a:solidFill>
              </a:rPr>
              <a:t>Anonymous types</a:t>
            </a:r>
            <a:endParaRPr lang="en-DK" dirty="0">
              <a:solidFill>
                <a:schemeClr val="tx1"/>
              </a:solidFill>
            </a:endParaRPr>
          </a:p>
        </p:txBody>
      </p:sp>
      <p:sp>
        <p:nvSpPr>
          <p:cNvPr id="4" name="Rectangle 3">
            <a:extLst>
              <a:ext uri="{FF2B5EF4-FFF2-40B4-BE49-F238E27FC236}">
                <a16:creationId xmlns:a16="http://schemas.microsoft.com/office/drawing/2014/main" id="{E02FC8F9-731D-4401-BCDE-201D956FD525}"/>
              </a:ext>
            </a:extLst>
          </p:cNvPr>
          <p:cNvSpPr/>
          <p:nvPr/>
        </p:nvSpPr>
        <p:spPr>
          <a:xfrm>
            <a:off x="822843" y="2758599"/>
            <a:ext cx="7679290" cy="2862322"/>
          </a:xfrm>
          <a:prstGeom prst="rect">
            <a:avLst/>
          </a:prstGeom>
        </p:spPr>
        <p:txBody>
          <a:bodyPr wrap="square">
            <a:spAutoFit/>
          </a:bodyPr>
          <a:lstStyle/>
          <a:p>
            <a:r>
              <a:rPr lang="da-DK" sz="3600" dirty="0">
                <a:solidFill>
                  <a:srgbClr val="0000FF"/>
                </a:solidFill>
                <a:latin typeface="Consolas" panose="020B0609020204030204" pitchFamily="49" charset="0"/>
              </a:rPr>
              <a:t>var</a:t>
            </a:r>
            <a:r>
              <a:rPr lang="da-DK" sz="3600" dirty="0">
                <a:solidFill>
                  <a:srgbClr val="000000"/>
                </a:solidFill>
                <a:latin typeface="Consolas" panose="020B0609020204030204" pitchFamily="49" charset="0"/>
              </a:rPr>
              <a:t> question = </a:t>
            </a:r>
            <a:r>
              <a:rPr lang="da-DK" sz="3600" dirty="0">
                <a:solidFill>
                  <a:srgbClr val="0000FF"/>
                </a:solidFill>
                <a:latin typeface="Consolas" panose="020B0609020204030204" pitchFamily="49" charset="0"/>
              </a:rPr>
              <a:t>new</a:t>
            </a:r>
            <a:endParaRPr lang="da-DK" sz="3600" dirty="0">
              <a:solidFill>
                <a:srgbClr val="000000"/>
              </a:solidFill>
              <a:latin typeface="Consolas" panose="020B0609020204030204" pitchFamily="49" charset="0"/>
            </a:endParaRPr>
          </a:p>
          <a:p>
            <a:r>
              <a:rPr lang="en-DK" sz="3600" dirty="0">
                <a:solidFill>
                  <a:srgbClr val="000000"/>
                </a:solidFill>
                <a:latin typeface="Consolas" panose="020B0609020204030204" pitchFamily="49" charset="0"/>
              </a:rPr>
              <a:t>{</a:t>
            </a:r>
          </a:p>
          <a:p>
            <a:r>
              <a:rPr lang="da-DK" sz="3600" dirty="0">
                <a:solidFill>
                  <a:srgbClr val="000000"/>
                </a:solidFill>
                <a:latin typeface="Consolas" panose="020B0609020204030204" pitchFamily="49" charset="0"/>
              </a:rPr>
              <a:t>    Title = </a:t>
            </a:r>
            <a:r>
              <a:rPr lang="da-DK" sz="3600" dirty="0">
                <a:solidFill>
                  <a:srgbClr val="A31515"/>
                </a:solidFill>
                <a:latin typeface="Consolas" panose="020B0609020204030204" pitchFamily="49" charset="0"/>
              </a:rPr>
              <a:t>"The answer...?"</a:t>
            </a:r>
            <a:r>
              <a:rPr lang="da-DK" sz="3600" dirty="0">
                <a:solidFill>
                  <a:srgbClr val="000000"/>
                </a:solidFill>
                <a:latin typeface="Consolas" panose="020B0609020204030204" pitchFamily="49" charset="0"/>
              </a:rPr>
              <a:t>,</a:t>
            </a:r>
          </a:p>
          <a:p>
            <a:r>
              <a:rPr lang="da-DK" sz="3600" dirty="0">
                <a:solidFill>
                  <a:srgbClr val="000000"/>
                </a:solidFill>
                <a:latin typeface="Consolas" panose="020B0609020204030204" pitchFamily="49" charset="0"/>
              </a:rPr>
              <a:t>    Answer = 42</a:t>
            </a:r>
          </a:p>
          <a:p>
            <a:r>
              <a:rPr lang="en-DK" sz="3600" dirty="0">
                <a:solidFill>
                  <a:srgbClr val="000000"/>
                </a:solidFill>
                <a:latin typeface="Consolas" panose="020B0609020204030204" pitchFamily="49" charset="0"/>
              </a:rPr>
              <a:t>};</a:t>
            </a:r>
            <a:endParaRPr lang="en-DK" sz="3600" dirty="0"/>
          </a:p>
        </p:txBody>
      </p:sp>
    </p:spTree>
    <p:extLst>
      <p:ext uri="{BB962C8B-B14F-4D97-AF65-F5344CB8AC3E}">
        <p14:creationId xmlns:p14="http://schemas.microsoft.com/office/powerpoint/2010/main" val="16821195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BB43-C779-4AD3-994C-8396608A8AE2}"/>
              </a:ext>
            </a:extLst>
          </p:cNvPr>
          <p:cNvSpPr>
            <a:spLocks noGrp="1"/>
          </p:cNvSpPr>
          <p:nvPr>
            <p:ph type="title"/>
          </p:nvPr>
        </p:nvSpPr>
        <p:spPr/>
        <p:txBody>
          <a:bodyPr/>
          <a:lstStyle/>
          <a:p>
            <a:r>
              <a:rPr lang="en-US" dirty="0"/>
              <a:t>(Tuples)</a:t>
            </a:r>
            <a:endParaRPr lang="en-DK" dirty="0"/>
          </a:p>
        </p:txBody>
      </p:sp>
      <p:sp>
        <p:nvSpPr>
          <p:cNvPr id="4" name="Rectangle 3">
            <a:extLst>
              <a:ext uri="{FF2B5EF4-FFF2-40B4-BE49-F238E27FC236}">
                <a16:creationId xmlns:a16="http://schemas.microsoft.com/office/drawing/2014/main" id="{9FD6BFE7-CFD6-4E3E-A954-A14742D5DD61}"/>
              </a:ext>
            </a:extLst>
          </p:cNvPr>
          <p:cNvSpPr/>
          <p:nvPr/>
        </p:nvSpPr>
        <p:spPr>
          <a:xfrm>
            <a:off x="639965" y="2555159"/>
            <a:ext cx="8045046" cy="2862322"/>
          </a:xfrm>
          <a:prstGeom prst="rect">
            <a:avLst/>
          </a:prstGeom>
        </p:spPr>
        <p:txBody>
          <a:bodyPr wrap="square">
            <a:spAutoFit/>
          </a:bodyPr>
          <a:lstStyle/>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s = </a:t>
            </a:r>
            <a:r>
              <a:rPr lang="en-US" dirty="0" err="1">
                <a:solidFill>
                  <a:srgbClr val="000000"/>
                </a:solidFill>
                <a:latin typeface="Consolas" panose="020B0609020204030204" pitchFamily="49" charset="0"/>
              </a:rPr>
              <a:t>Tuple.Create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"Clark Kent"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"Superman"</a:t>
            </a:r>
            <a:r>
              <a:rPr lang="en-US"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b = (</a:t>
            </a:r>
            <a:r>
              <a:rPr lang="da-DK" dirty="0">
                <a:solidFill>
                  <a:srgbClr val="A31515"/>
                </a:solidFill>
                <a:latin typeface="Consolas" panose="020B0609020204030204" pitchFamily="49" charset="0"/>
              </a:rPr>
              <a:t>"Bruce Wayne"</a:t>
            </a:r>
            <a:r>
              <a:rPr lang="da-DK" dirty="0">
                <a:solidFill>
                  <a:srgbClr val="000000"/>
                </a:solidFill>
                <a:latin typeface="Consolas" panose="020B0609020204030204" pitchFamily="49" charset="0"/>
              </a:rPr>
              <a:t>, </a:t>
            </a:r>
            <a:r>
              <a:rPr lang="da-DK" dirty="0">
                <a:solidFill>
                  <a:srgbClr val="A31515"/>
                </a:solidFill>
                <a:latin typeface="Consolas" panose="020B0609020204030204" pitchFamily="49" charset="0"/>
              </a:rPr>
              <a:t>"Batman"</a:t>
            </a:r>
            <a:r>
              <a:rPr lang="da-DK"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f = (name: </a:t>
            </a:r>
            <a:r>
              <a:rPr lang="en-US" dirty="0">
                <a:solidFill>
                  <a:srgbClr val="A31515"/>
                </a:solidFill>
                <a:latin typeface="Consolas" panose="020B0609020204030204" pitchFamily="49" charset="0"/>
              </a:rPr>
              <a:t>"Barry Allen"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alterEgo</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"The Flash"</a:t>
            </a:r>
            <a:r>
              <a:rPr lang="en-US" dirty="0">
                <a:solidFill>
                  <a:srgbClr val="000000"/>
                </a:solidFill>
                <a:latin typeface="Consolas" panose="020B0609020204030204" pitchFamily="49" charset="0"/>
              </a:rPr>
              <a:t>);</a:t>
            </a:r>
            <a:endParaRPr lang="en-DK" dirty="0">
              <a:solidFill>
                <a:srgbClr val="000000"/>
              </a:solidFill>
              <a:latin typeface="Consolas" panose="020B0609020204030204" pitchFamily="49" charset="0"/>
            </a:endParaRP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IEnumerable&lt;(</a:t>
            </a:r>
            <a:r>
              <a:rPr lang="da-DK" dirty="0">
                <a:solidFill>
                  <a:srgbClr val="0000FF"/>
                </a:solidFill>
                <a:latin typeface="Consolas" panose="020B0609020204030204" pitchFamily="49" charset="0"/>
              </a:rPr>
              <a:t>float</a:t>
            </a:r>
            <a:r>
              <a:rPr lang="da-DK" dirty="0">
                <a:solidFill>
                  <a:srgbClr val="000000"/>
                </a:solidFill>
                <a:latin typeface="Consolas" panose="020B0609020204030204" pitchFamily="49" charset="0"/>
              </a:rPr>
              <a:t> x, </a:t>
            </a:r>
            <a:r>
              <a:rPr lang="da-DK" dirty="0">
                <a:solidFill>
                  <a:srgbClr val="0000FF"/>
                </a:solidFill>
                <a:latin typeface="Consolas" panose="020B0609020204030204" pitchFamily="49" charset="0"/>
              </a:rPr>
              <a:t>float</a:t>
            </a:r>
            <a:r>
              <a:rPr lang="da-DK" dirty="0">
                <a:solidFill>
                  <a:srgbClr val="000000"/>
                </a:solidFill>
                <a:latin typeface="Consolas" panose="020B0609020204030204" pitchFamily="49" charset="0"/>
              </a:rPr>
              <a:t> y)&gt; GenerateCoordinates()</a:t>
            </a:r>
          </a:p>
          <a:p>
            <a:r>
              <a:rPr lang="en-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yield</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(1.3f, 23.45f);</a:t>
            </a:r>
          </a:p>
          <a:p>
            <a:r>
              <a:rPr lang="en-DK" dirty="0">
                <a:solidFill>
                  <a:srgbClr val="000000"/>
                </a:solidFill>
                <a:latin typeface="Consolas" panose="020B0609020204030204" pitchFamily="49" charset="0"/>
              </a:rPr>
              <a:t>}</a:t>
            </a:r>
            <a:endParaRPr lang="en-DK" dirty="0"/>
          </a:p>
        </p:txBody>
      </p:sp>
    </p:spTree>
    <p:extLst>
      <p:ext uri="{BB962C8B-B14F-4D97-AF65-F5344CB8AC3E}">
        <p14:creationId xmlns:p14="http://schemas.microsoft.com/office/powerpoint/2010/main" val="272085942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D193-5C5B-425A-B216-0F912B9D18CF}"/>
              </a:ext>
            </a:extLst>
          </p:cNvPr>
          <p:cNvSpPr>
            <a:spLocks noGrp="1"/>
          </p:cNvSpPr>
          <p:nvPr>
            <p:ph type="title"/>
          </p:nvPr>
        </p:nvSpPr>
        <p:spPr/>
        <p:txBody>
          <a:bodyPr/>
          <a:lstStyle/>
          <a:p>
            <a:r>
              <a:rPr lang="da-DK" dirty="0">
                <a:solidFill>
                  <a:schemeClr val="tx1"/>
                </a:solidFill>
              </a:rPr>
              <a:t>Extension methods 1/2</a:t>
            </a:r>
            <a:endParaRPr lang="en-DK" dirty="0"/>
          </a:p>
        </p:txBody>
      </p:sp>
      <p:sp>
        <p:nvSpPr>
          <p:cNvPr id="4" name="Rectangle 3">
            <a:extLst>
              <a:ext uri="{FF2B5EF4-FFF2-40B4-BE49-F238E27FC236}">
                <a16:creationId xmlns:a16="http://schemas.microsoft.com/office/drawing/2014/main" id="{E3968415-47E2-4088-9379-E9655644F318}"/>
              </a:ext>
            </a:extLst>
          </p:cNvPr>
          <p:cNvSpPr/>
          <p:nvPr/>
        </p:nvSpPr>
        <p:spPr>
          <a:xfrm>
            <a:off x="365647" y="1759921"/>
            <a:ext cx="8593680" cy="4247317"/>
          </a:xfrm>
          <a:prstGeom prst="rect">
            <a:avLst/>
          </a:prstGeom>
        </p:spPr>
        <p:txBody>
          <a:bodyPr wrap="square">
            <a:spAutoFit/>
          </a:bodyPr>
          <a:lstStyle/>
          <a:p>
            <a:r>
              <a:rPr lang="da-DK" dirty="0">
                <a:solidFill>
                  <a:srgbClr val="000000"/>
                </a:solidFill>
                <a:latin typeface="Consolas" panose="020B0609020204030204" pitchFamily="49" charset="0"/>
              </a:rPr>
              <a:t>IEnumerable&lt;City&gt; cities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a:t>
            </a:r>
          </a:p>
          <a:p>
            <a:r>
              <a:rPr lang="en-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City { Id = 1, Name = </a:t>
            </a:r>
            <a:r>
              <a:rPr lang="en-US" dirty="0">
                <a:solidFill>
                  <a:srgbClr val="A31515"/>
                </a:solidFill>
                <a:latin typeface="Consolas" panose="020B0609020204030204" pitchFamily="49" charset="0"/>
              </a:rPr>
              <a:t>"Berlin"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City { Id = 2, Name = </a:t>
            </a:r>
            <a:r>
              <a:rPr lang="en-US" dirty="0">
                <a:solidFill>
                  <a:srgbClr val="A31515"/>
                </a:solidFill>
                <a:latin typeface="Consolas" panose="020B0609020204030204" pitchFamily="49" charset="0"/>
              </a:rPr>
              <a:t>"Hamburg"</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City { Id = 3, Name = </a:t>
            </a:r>
            <a:r>
              <a:rPr lang="en-US" dirty="0">
                <a:solidFill>
                  <a:srgbClr val="A31515"/>
                </a:solidFill>
                <a:latin typeface="Consolas" panose="020B0609020204030204" pitchFamily="49" charset="0"/>
              </a:rPr>
              <a:t>"Frankfurt"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City { Id = 4, Name = </a:t>
            </a:r>
            <a:r>
              <a:rPr lang="en-US" dirty="0">
                <a:solidFill>
                  <a:srgbClr val="A31515"/>
                </a:solidFill>
                <a:latin typeface="Consolas" panose="020B0609020204030204" pitchFamily="49" charset="0"/>
              </a:rPr>
              <a:t>"Munich"</a:t>
            </a:r>
            <a:r>
              <a:rPr lang="en-US"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count = cities.Count();</a:t>
            </a:r>
          </a:p>
          <a:p>
            <a:endParaRPr lang="en-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sorted = cities.OrderBy(c =&gt; c.Name);</a:t>
            </a:r>
          </a:p>
          <a:p>
            <a:endParaRPr lang="en-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filtered = </a:t>
            </a:r>
            <a:r>
              <a:rPr lang="en-US" dirty="0" err="1">
                <a:solidFill>
                  <a:srgbClr val="000000"/>
                </a:solidFill>
                <a:latin typeface="Consolas" panose="020B0609020204030204" pitchFamily="49" charset="0"/>
              </a:rPr>
              <a:t>cities.Where</a:t>
            </a:r>
            <a:r>
              <a:rPr lang="en-US" dirty="0">
                <a:solidFill>
                  <a:srgbClr val="000000"/>
                </a:solidFill>
                <a:latin typeface="Consolas" panose="020B0609020204030204" pitchFamily="49" charset="0"/>
              </a:rPr>
              <a:t>(c =&gt; </a:t>
            </a:r>
            <a:r>
              <a:rPr lang="en-US" dirty="0" err="1">
                <a:solidFill>
                  <a:srgbClr val="000000"/>
                </a:solidFill>
                <a:latin typeface="Consolas" panose="020B0609020204030204" pitchFamily="49" charset="0"/>
              </a:rPr>
              <a:t>c.Name.Contains</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i</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pick = </a:t>
            </a:r>
            <a:r>
              <a:rPr lang="en-US" dirty="0" err="1">
                <a:solidFill>
                  <a:srgbClr val="000000"/>
                </a:solidFill>
                <a:latin typeface="Consolas" panose="020B0609020204030204" pitchFamily="49" charset="0"/>
              </a:rPr>
              <a:t>cities.FirstOrDefault</a:t>
            </a:r>
            <a:r>
              <a:rPr lang="en-US" dirty="0">
                <a:solidFill>
                  <a:srgbClr val="000000"/>
                </a:solidFill>
                <a:latin typeface="Consolas" panose="020B0609020204030204" pitchFamily="49" charset="0"/>
              </a:rPr>
              <a:t>(c =&gt; </a:t>
            </a:r>
            <a:r>
              <a:rPr lang="en-US" dirty="0" err="1">
                <a:solidFill>
                  <a:srgbClr val="000000"/>
                </a:solidFill>
                <a:latin typeface="Consolas" panose="020B0609020204030204" pitchFamily="49" charset="0"/>
              </a:rPr>
              <a:t>c.Id</a:t>
            </a:r>
            <a:r>
              <a:rPr lang="en-US" dirty="0">
                <a:solidFill>
                  <a:srgbClr val="000000"/>
                </a:solidFill>
                <a:latin typeface="Consolas" panose="020B0609020204030204" pitchFamily="49" charset="0"/>
              </a:rPr>
              <a:t> == 2);</a:t>
            </a:r>
            <a:endParaRPr lang="en-DK" dirty="0"/>
          </a:p>
        </p:txBody>
      </p:sp>
    </p:spTree>
    <p:extLst>
      <p:ext uri="{BB962C8B-B14F-4D97-AF65-F5344CB8AC3E}">
        <p14:creationId xmlns:p14="http://schemas.microsoft.com/office/powerpoint/2010/main" val="15931474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07818-683D-4EEA-A10C-10356ADE157F}"/>
              </a:ext>
            </a:extLst>
          </p:cNvPr>
          <p:cNvSpPr>
            <a:spLocks noGrp="1"/>
          </p:cNvSpPr>
          <p:nvPr>
            <p:ph type="title"/>
          </p:nvPr>
        </p:nvSpPr>
        <p:spPr/>
        <p:txBody>
          <a:bodyPr/>
          <a:lstStyle/>
          <a:p>
            <a:r>
              <a:rPr lang="da-DK" dirty="0">
                <a:solidFill>
                  <a:schemeClr val="tx1"/>
                </a:solidFill>
              </a:rPr>
              <a:t>Extension methods 2/2</a:t>
            </a:r>
            <a:endParaRPr lang="en-DK" dirty="0">
              <a:solidFill>
                <a:schemeClr val="tx1"/>
              </a:solidFill>
            </a:endParaRPr>
          </a:p>
        </p:txBody>
      </p:sp>
      <p:sp>
        <p:nvSpPr>
          <p:cNvPr id="4" name="Rectangle 3">
            <a:extLst>
              <a:ext uri="{FF2B5EF4-FFF2-40B4-BE49-F238E27FC236}">
                <a16:creationId xmlns:a16="http://schemas.microsoft.com/office/drawing/2014/main" id="{7104F46B-6161-47DD-990B-1732A08C717B}"/>
              </a:ext>
            </a:extLst>
          </p:cNvPr>
          <p:cNvSpPr/>
          <p:nvPr/>
        </p:nvSpPr>
        <p:spPr>
          <a:xfrm>
            <a:off x="548526" y="1650604"/>
            <a:ext cx="8227924" cy="2585323"/>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static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Extensions</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WordCount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str)</a:t>
            </a:r>
          </a:p>
          <a:p>
            <a:r>
              <a:rPr lang="en-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str.Split(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char</a:t>
            </a:r>
            <a:r>
              <a:rPr lang="da-DK" dirty="0">
                <a:solidFill>
                  <a:srgbClr val="000000"/>
                </a:solidFill>
                <a:latin typeface="Consolas" panose="020B0609020204030204" pitchFamily="49" charset="0"/>
              </a:rPr>
              <a:t>[] { </a:t>
            </a:r>
            <a:r>
              <a:rPr lang="da-DK" dirty="0">
                <a:solidFill>
                  <a:srgbClr val="A31515"/>
                </a:solidFill>
                <a:latin typeface="Consolas" panose="020B0609020204030204" pitchFamily="49" charset="0"/>
              </a:rPr>
              <a:t>' '</a:t>
            </a:r>
            <a:r>
              <a:rPr lang="da-DK" dirty="0">
                <a:solidFill>
                  <a:srgbClr val="000000"/>
                </a:solidFill>
                <a:latin typeface="Consolas" panose="020B0609020204030204" pitchFamily="49" charset="0"/>
              </a:rPr>
              <a:t>, </a:t>
            </a:r>
            <a:r>
              <a:rPr lang="da-DK" dirty="0">
                <a:solidFill>
                  <a:srgbClr val="A31515"/>
                </a:solidFill>
                <a:latin typeface="Consolas" panose="020B0609020204030204" pitchFamily="49" charset="0"/>
              </a:rPr>
              <a:t>'.'</a:t>
            </a:r>
            <a:r>
              <a:rPr lang="da-DK" dirty="0">
                <a:solidFill>
                  <a:srgbClr val="000000"/>
                </a:solidFill>
                <a:latin typeface="Consolas" panose="020B0609020204030204" pitchFamily="49" charset="0"/>
              </a:rPr>
              <a:t>, </a:t>
            </a:r>
            <a:r>
              <a:rPr lang="da-DK" dirty="0">
                <a:solidFill>
                  <a:srgbClr val="A31515"/>
                </a:solidFill>
                <a:latin typeface="Consolas" panose="020B0609020204030204" pitchFamily="49" charset="0"/>
              </a:rPr>
              <a:t>'?'</a:t>
            </a:r>
            <a:r>
              <a:rPr lang="da-DK" dirty="0">
                <a:solidFill>
                  <a:srgbClr val="000000"/>
                </a:solidFill>
                <a:latin typeface="Consolas" panose="020B0609020204030204" pitchFamily="49" charset="0"/>
              </a:rPr>
              <a:t> }, </a:t>
            </a:r>
          </a:p>
          <a:p>
            <a:r>
              <a:rPr lang="da-DK" dirty="0">
                <a:solidFill>
                  <a:srgbClr val="000000"/>
                </a:solidFill>
                <a:latin typeface="Consolas" panose="020B0609020204030204" pitchFamily="49" charset="0"/>
              </a:rPr>
              <a:t>            StringSplitOptions.RemoveEmptyEntries).Length;</a:t>
            </a:r>
          </a:p>
          <a:p>
            <a:r>
              <a:rPr lang="en-DK"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a:t>
            </a:r>
            <a:endParaRPr lang="en-DK" dirty="0"/>
          </a:p>
        </p:txBody>
      </p:sp>
    </p:spTree>
    <p:extLst>
      <p:ext uri="{BB962C8B-B14F-4D97-AF65-F5344CB8AC3E}">
        <p14:creationId xmlns:p14="http://schemas.microsoft.com/office/powerpoint/2010/main" val="259972943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DE14-6E24-4435-99D0-DCA6EBAA14E8}"/>
              </a:ext>
            </a:extLst>
          </p:cNvPr>
          <p:cNvSpPr>
            <a:spLocks noGrp="1"/>
          </p:cNvSpPr>
          <p:nvPr>
            <p:ph type="title"/>
          </p:nvPr>
        </p:nvSpPr>
        <p:spPr/>
        <p:txBody>
          <a:bodyPr/>
          <a:lstStyle/>
          <a:p>
            <a:r>
              <a:rPr lang="da-DK" dirty="0">
                <a:solidFill>
                  <a:schemeClr val="tx1"/>
                </a:solidFill>
              </a:rPr>
              <a:t>LINQ</a:t>
            </a:r>
            <a:endParaRPr lang="en-DK" dirty="0">
              <a:solidFill>
                <a:schemeClr val="tx1"/>
              </a:solidFill>
            </a:endParaRPr>
          </a:p>
        </p:txBody>
      </p:sp>
      <p:sp>
        <p:nvSpPr>
          <p:cNvPr id="4" name="Rectangle 3">
            <a:extLst>
              <a:ext uri="{FF2B5EF4-FFF2-40B4-BE49-F238E27FC236}">
                <a16:creationId xmlns:a16="http://schemas.microsoft.com/office/drawing/2014/main" id="{127F945E-3ED5-4672-96D8-A10E3F4CD622}"/>
              </a:ext>
            </a:extLst>
          </p:cNvPr>
          <p:cNvSpPr/>
          <p:nvPr/>
        </p:nvSpPr>
        <p:spPr>
          <a:xfrm>
            <a:off x="914282" y="2125677"/>
            <a:ext cx="7313534" cy="3139321"/>
          </a:xfrm>
          <a:prstGeom prst="rect">
            <a:avLst/>
          </a:prstGeom>
        </p:spPr>
        <p:txBody>
          <a:bodyPr wrap="square">
            <a:spAutoFit/>
          </a:bodyPr>
          <a:lstStyle/>
          <a:p>
            <a:r>
              <a:rPr lang="da-DK" dirty="0">
                <a:solidFill>
                  <a:srgbClr val="000000"/>
                </a:solidFill>
                <a:latin typeface="Consolas" panose="020B0609020204030204" pitchFamily="49" charset="0"/>
              </a:rPr>
              <a:t>IEnumerable&lt;City&gt; cities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a:t>
            </a:r>
          </a:p>
          <a:p>
            <a:r>
              <a:rPr lang="en-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City { Id = 1, Name = </a:t>
            </a:r>
            <a:r>
              <a:rPr lang="en-US" dirty="0">
                <a:solidFill>
                  <a:srgbClr val="A31515"/>
                </a:solidFill>
                <a:latin typeface="Consolas" panose="020B0609020204030204" pitchFamily="49" charset="0"/>
              </a:rPr>
              <a:t>"Berlin"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City { Id = 2, Name = </a:t>
            </a:r>
            <a:r>
              <a:rPr lang="en-US" dirty="0">
                <a:solidFill>
                  <a:srgbClr val="A31515"/>
                </a:solidFill>
                <a:latin typeface="Consolas" panose="020B0609020204030204" pitchFamily="49" charset="0"/>
              </a:rPr>
              <a:t>"Hamburg"</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City { Id = 3, Name = </a:t>
            </a:r>
            <a:r>
              <a:rPr lang="en-US" dirty="0">
                <a:solidFill>
                  <a:srgbClr val="A31515"/>
                </a:solidFill>
                <a:latin typeface="Consolas" panose="020B0609020204030204" pitchFamily="49" charset="0"/>
              </a:rPr>
              <a:t>"Frankfurt"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City { Id = 4, Name = </a:t>
            </a:r>
            <a:r>
              <a:rPr lang="en-US" dirty="0">
                <a:solidFill>
                  <a:srgbClr val="A31515"/>
                </a:solidFill>
                <a:latin typeface="Consolas" panose="020B0609020204030204" pitchFamily="49" charset="0"/>
              </a:rPr>
              <a:t>"Munich"</a:t>
            </a:r>
            <a:r>
              <a:rPr lang="en-US"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sorted =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cities</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c.Name.Contains</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i</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 N = </a:t>
            </a:r>
            <a:r>
              <a:rPr lang="en-US" dirty="0" err="1">
                <a:solidFill>
                  <a:srgbClr val="000000"/>
                </a:solidFill>
                <a:latin typeface="Consolas" panose="020B0609020204030204" pitchFamily="49" charset="0"/>
              </a:rPr>
              <a:t>c.Name</a:t>
            </a:r>
            <a:r>
              <a:rPr lang="en-US" dirty="0">
                <a:solidFill>
                  <a:srgbClr val="000000"/>
                </a:solidFill>
                <a:latin typeface="Consolas" panose="020B0609020204030204" pitchFamily="49" charset="0"/>
              </a:rPr>
              <a:t> };</a:t>
            </a:r>
            <a:endParaRPr lang="en-DK" dirty="0"/>
          </a:p>
        </p:txBody>
      </p:sp>
    </p:spTree>
    <p:extLst>
      <p:ext uri="{BB962C8B-B14F-4D97-AF65-F5344CB8AC3E}">
        <p14:creationId xmlns:p14="http://schemas.microsoft.com/office/powerpoint/2010/main" val="16545229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738-B653-42B8-94AA-ADBBEC718096}"/>
              </a:ext>
            </a:extLst>
          </p:cNvPr>
          <p:cNvSpPr>
            <a:spLocks noGrp="1"/>
          </p:cNvSpPr>
          <p:nvPr>
            <p:ph type="title"/>
          </p:nvPr>
        </p:nvSpPr>
        <p:spPr/>
        <p:txBody>
          <a:bodyPr/>
          <a:lstStyle/>
          <a:p>
            <a:r>
              <a:rPr lang="en-US" dirty="0">
                <a:solidFill>
                  <a:schemeClr val="tx1"/>
                </a:solidFill>
              </a:rPr>
              <a:t>LINQ demo</a:t>
            </a:r>
            <a:br>
              <a:rPr lang="en-US" dirty="0">
                <a:solidFill>
                  <a:schemeClr val="tx1"/>
                </a:solidFill>
              </a:rPr>
            </a:br>
            <a:endParaRPr lang="en-DK" dirty="0">
              <a:solidFill>
                <a:schemeClr val="tx1"/>
              </a:solidFill>
            </a:endParaRPr>
          </a:p>
        </p:txBody>
      </p:sp>
    </p:spTree>
    <p:extLst>
      <p:ext uri="{BB962C8B-B14F-4D97-AF65-F5344CB8AC3E}">
        <p14:creationId xmlns:p14="http://schemas.microsoft.com/office/powerpoint/2010/main" val="21433871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Agenda</a:t>
            </a:r>
          </a:p>
        </p:txBody>
      </p:sp>
      <p:sp>
        <p:nvSpPr>
          <p:cNvPr id="4" name="Text Placeholder 3"/>
          <p:cNvSpPr>
            <a:spLocks noGrp="1"/>
          </p:cNvSpPr>
          <p:nvPr>
            <p:ph type="body" sz="quarter" idx="10"/>
          </p:nvPr>
        </p:nvSpPr>
        <p:spPr>
          <a:xfrm>
            <a:off x="274209" y="1212850"/>
            <a:ext cx="8778240" cy="5558445"/>
          </a:xfrm>
        </p:spPr>
        <p:txBody>
          <a:bodyPr numCol="1"/>
          <a:lstStyle/>
          <a:p>
            <a:r>
              <a:rPr lang="en-US" dirty="0">
                <a:solidFill>
                  <a:schemeClr val="bg1"/>
                </a:solidFill>
              </a:rPr>
              <a:t>Properties</a:t>
            </a:r>
          </a:p>
          <a:p>
            <a:r>
              <a:rPr lang="en-US" dirty="0">
                <a:solidFill>
                  <a:schemeClr val="bg1"/>
                </a:solidFill>
              </a:rPr>
              <a:t>Anonymous methods</a:t>
            </a:r>
          </a:p>
          <a:p>
            <a:r>
              <a:rPr lang="en-US" dirty="0">
                <a:solidFill>
                  <a:schemeClr val="bg1"/>
                </a:solidFill>
              </a:rPr>
              <a:t>Delegates</a:t>
            </a:r>
          </a:p>
          <a:p>
            <a:r>
              <a:rPr lang="en-US" dirty="0">
                <a:solidFill>
                  <a:schemeClr val="bg1"/>
                </a:solidFill>
              </a:rPr>
              <a:t>Lambda expressions</a:t>
            </a:r>
          </a:p>
          <a:p>
            <a:r>
              <a:rPr lang="en-US" dirty="0">
                <a:solidFill>
                  <a:schemeClr val="bg1"/>
                </a:solidFill>
              </a:rPr>
              <a:t>Local functions</a:t>
            </a:r>
          </a:p>
          <a:p>
            <a:r>
              <a:rPr lang="en-US" dirty="0">
                <a:solidFill>
                  <a:schemeClr val="bg1"/>
                </a:solidFill>
              </a:rPr>
              <a:t>Anonymous types</a:t>
            </a:r>
          </a:p>
          <a:p>
            <a:r>
              <a:rPr lang="en-US" dirty="0">
                <a:solidFill>
                  <a:schemeClr val="bg1"/>
                </a:solidFill>
              </a:rPr>
              <a:t>Tuples</a:t>
            </a:r>
          </a:p>
          <a:p>
            <a:r>
              <a:rPr lang="en-US" dirty="0">
                <a:solidFill>
                  <a:schemeClr val="bg1"/>
                </a:solidFill>
              </a:rPr>
              <a:t>Extension methods</a:t>
            </a:r>
          </a:p>
          <a:p>
            <a:r>
              <a:rPr lang="en-US" dirty="0">
                <a:solidFill>
                  <a:schemeClr val="bg1"/>
                </a:solidFill>
              </a:rPr>
              <a:t>LINQ</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D67DF-2E32-4DA9-B662-BEF694DB1445}"/>
              </a:ext>
            </a:extLst>
          </p:cNvPr>
          <p:cNvSpPr>
            <a:spLocks noGrp="1"/>
          </p:cNvSpPr>
          <p:nvPr>
            <p:ph type="title"/>
          </p:nvPr>
        </p:nvSpPr>
        <p:spPr/>
        <p:txBody>
          <a:bodyPr/>
          <a:lstStyle/>
          <a:p>
            <a:r>
              <a:rPr lang="en-US" dirty="0"/>
              <a:t>Properties 1/4</a:t>
            </a:r>
            <a:endParaRPr lang="en-DK" dirty="0"/>
          </a:p>
        </p:txBody>
      </p:sp>
      <p:sp>
        <p:nvSpPr>
          <p:cNvPr id="4" name="Rectangle 3">
            <a:extLst>
              <a:ext uri="{FF2B5EF4-FFF2-40B4-BE49-F238E27FC236}">
                <a16:creationId xmlns:a16="http://schemas.microsoft.com/office/drawing/2014/main" id="{B04C821D-54E1-4D55-BC89-24364B9B6E23}"/>
              </a:ext>
            </a:extLst>
          </p:cNvPr>
          <p:cNvSpPr/>
          <p:nvPr/>
        </p:nvSpPr>
        <p:spPr>
          <a:xfrm>
            <a:off x="1369891" y="2620100"/>
            <a:ext cx="6585194" cy="1477328"/>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City</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 set</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9912479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B38D-CAAB-463B-8859-AEA7D4ACC940}"/>
              </a:ext>
            </a:extLst>
          </p:cNvPr>
          <p:cNvSpPr>
            <a:spLocks noGrp="1"/>
          </p:cNvSpPr>
          <p:nvPr>
            <p:ph type="title"/>
          </p:nvPr>
        </p:nvSpPr>
        <p:spPr/>
        <p:txBody>
          <a:bodyPr/>
          <a:lstStyle/>
          <a:p>
            <a:r>
              <a:rPr lang="en-US" dirty="0"/>
              <a:t>Properties 2/3</a:t>
            </a:r>
            <a:endParaRPr lang="en-DK" dirty="0"/>
          </a:p>
        </p:txBody>
      </p:sp>
      <p:sp>
        <p:nvSpPr>
          <p:cNvPr id="4" name="Rectangle 3">
            <a:extLst>
              <a:ext uri="{FF2B5EF4-FFF2-40B4-BE49-F238E27FC236}">
                <a16:creationId xmlns:a16="http://schemas.microsoft.com/office/drawing/2014/main" id="{F8B9C1FF-BDD7-4A3D-9306-E794515DDFD6}"/>
              </a:ext>
            </a:extLst>
          </p:cNvPr>
          <p:cNvSpPr/>
          <p:nvPr/>
        </p:nvSpPr>
        <p:spPr>
          <a:xfrm>
            <a:off x="455501" y="2066102"/>
            <a:ext cx="8413974" cy="2308324"/>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City</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a:t>
            </a:r>
            <a:r>
              <a:rPr lang="da-DK" dirty="0">
                <a:solidFill>
                  <a:srgbClr val="000000"/>
                </a:solidFill>
                <a:latin typeface="Consolas" panose="020B0609020204030204" pitchFamily="49" charset="0"/>
              </a:rPr>
              <a:t> _id;</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=&gt; _id;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=&gt; _id = value; }</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string</a:t>
            </a:r>
            <a:r>
              <a:rPr lang="da-DK" dirty="0">
                <a:solidFill>
                  <a:srgbClr val="000000"/>
                </a:solidFill>
                <a:latin typeface="Consolas" panose="020B0609020204030204" pitchFamily="49" charset="0"/>
              </a:rPr>
              <a:t> _name;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=&gt; _name;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=&gt; _name = value; }</a:t>
            </a:r>
          </a:p>
          <a:p>
            <a:r>
              <a:rPr lang="en-DK" dirty="0">
                <a:solidFill>
                  <a:srgbClr val="000000"/>
                </a:solidFill>
                <a:latin typeface="Consolas" panose="020B0609020204030204" pitchFamily="49" charset="0"/>
              </a:rPr>
              <a:t>}</a:t>
            </a:r>
            <a:endParaRPr lang="en-DK" dirty="0"/>
          </a:p>
        </p:txBody>
      </p:sp>
    </p:spTree>
    <p:extLst>
      <p:ext uri="{BB962C8B-B14F-4D97-AF65-F5344CB8AC3E}">
        <p14:creationId xmlns:p14="http://schemas.microsoft.com/office/powerpoint/2010/main" val="21839434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A4A2-89B2-4DAE-8606-2A61C033B5A4}"/>
              </a:ext>
            </a:extLst>
          </p:cNvPr>
          <p:cNvSpPr>
            <a:spLocks noGrp="1"/>
          </p:cNvSpPr>
          <p:nvPr>
            <p:ph type="title"/>
          </p:nvPr>
        </p:nvSpPr>
        <p:spPr/>
        <p:txBody>
          <a:bodyPr/>
          <a:lstStyle/>
          <a:p>
            <a:r>
              <a:rPr lang="en-US" dirty="0"/>
              <a:t>Properties 3/3</a:t>
            </a:r>
            <a:endParaRPr lang="en-DK" dirty="0"/>
          </a:p>
        </p:txBody>
      </p:sp>
      <p:sp>
        <p:nvSpPr>
          <p:cNvPr id="4" name="Rectangle 3">
            <a:extLst>
              <a:ext uri="{FF2B5EF4-FFF2-40B4-BE49-F238E27FC236}">
                <a16:creationId xmlns:a16="http://schemas.microsoft.com/office/drawing/2014/main" id="{EB3C62DC-0EAF-473B-9570-48D17F87789A}"/>
              </a:ext>
            </a:extLst>
          </p:cNvPr>
          <p:cNvSpPr/>
          <p:nvPr/>
        </p:nvSpPr>
        <p:spPr>
          <a:xfrm>
            <a:off x="273049" y="1851360"/>
            <a:ext cx="8778876"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City</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a:t>
            </a:r>
            <a:r>
              <a:rPr lang="da-DK" dirty="0">
                <a:solidFill>
                  <a:srgbClr val="000000"/>
                </a:solidFill>
                <a:latin typeface="Consolas" panose="020B0609020204030204" pitchFamily="49" charset="0"/>
              </a:rPr>
              <a:t> _id;</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a:t>
            </a:r>
            <a:r>
              <a:rPr lang="da-DK" dirty="0">
                <a:solidFill>
                  <a:srgbClr val="000000"/>
                </a:solidFill>
                <a:latin typeface="Consolas" panose="020B0609020204030204" pitchFamily="49" charset="0"/>
              </a:rPr>
              <a:t> Id</a:t>
            </a:r>
          </a:p>
          <a:p>
            <a:r>
              <a:rPr lang="en-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get</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_id;</a:t>
            </a:r>
          </a:p>
          <a:p>
            <a:r>
              <a:rPr lang="en-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set</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Place setter validation logic here if required</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_id = value;</a:t>
            </a:r>
          </a:p>
          <a:p>
            <a:r>
              <a:rPr lang="en-DK"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a:t>
            </a:r>
            <a:endParaRPr lang="en-DK" dirty="0"/>
          </a:p>
        </p:txBody>
      </p:sp>
    </p:spTree>
    <p:extLst>
      <p:ext uri="{BB962C8B-B14F-4D97-AF65-F5344CB8AC3E}">
        <p14:creationId xmlns:p14="http://schemas.microsoft.com/office/powerpoint/2010/main" val="25454433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166141-A6DF-495F-91FB-484706192513}"/>
              </a:ext>
            </a:extLst>
          </p:cNvPr>
          <p:cNvSpPr>
            <a:spLocks noGrp="1"/>
          </p:cNvSpPr>
          <p:nvPr>
            <p:ph type="title"/>
          </p:nvPr>
        </p:nvSpPr>
        <p:spPr>
          <a:xfrm>
            <a:off x="273050" y="295275"/>
            <a:ext cx="8778875" cy="917575"/>
          </a:xfrm>
        </p:spPr>
        <p:txBody>
          <a:bodyPr/>
          <a:lstStyle/>
          <a:p>
            <a:r>
              <a:rPr lang="da-DK" dirty="0">
                <a:solidFill>
                  <a:schemeClr val="tx1"/>
                </a:solidFill>
              </a:rPr>
              <a:t>Delegates</a:t>
            </a:r>
            <a:endParaRPr lang="en-DK" dirty="0">
              <a:solidFill>
                <a:schemeClr val="tx1"/>
              </a:solidFill>
            </a:endParaRPr>
          </a:p>
        </p:txBody>
      </p:sp>
      <p:sp>
        <p:nvSpPr>
          <p:cNvPr id="6" name="Rectangle 5">
            <a:extLst>
              <a:ext uri="{FF2B5EF4-FFF2-40B4-BE49-F238E27FC236}">
                <a16:creationId xmlns:a16="http://schemas.microsoft.com/office/drawing/2014/main" id="{1CB9438D-B5A4-401E-A605-6ABC86937C87}"/>
              </a:ext>
            </a:extLst>
          </p:cNvPr>
          <p:cNvSpPr/>
          <p:nvPr/>
        </p:nvSpPr>
        <p:spPr>
          <a:xfrm>
            <a:off x="548526" y="1789103"/>
            <a:ext cx="8227924" cy="3477875"/>
          </a:xfrm>
          <a:prstGeom prst="rect">
            <a:avLst/>
          </a:prstGeom>
        </p:spPr>
        <p:txBody>
          <a:bodyPr wrap="square">
            <a:spAutoFit/>
          </a:bodyPr>
          <a:lstStyle/>
          <a:p>
            <a:r>
              <a:rPr lang="da-DK" sz="2000" dirty="0">
                <a:solidFill>
                  <a:srgbClr val="0000FF"/>
                </a:solidFill>
                <a:latin typeface="Consolas" panose="020B0609020204030204" pitchFamily="49" charset="0"/>
              </a:rPr>
              <a:t>public</a:t>
            </a:r>
            <a:r>
              <a:rPr lang="da-DK" sz="2000" dirty="0">
                <a:solidFill>
                  <a:srgbClr val="000000"/>
                </a:solidFill>
                <a:latin typeface="Consolas" panose="020B0609020204030204" pitchFamily="49" charset="0"/>
              </a:rPr>
              <a:t> </a:t>
            </a:r>
            <a:r>
              <a:rPr lang="da-DK" sz="2000" dirty="0">
                <a:solidFill>
                  <a:srgbClr val="0000FF"/>
                </a:solidFill>
                <a:latin typeface="Consolas" panose="020B0609020204030204" pitchFamily="49" charset="0"/>
              </a:rPr>
              <a:t>delegate</a:t>
            </a:r>
            <a:r>
              <a:rPr lang="da-DK" sz="2000" dirty="0">
                <a:solidFill>
                  <a:srgbClr val="000000"/>
                </a:solidFill>
                <a:latin typeface="Consolas" panose="020B0609020204030204" pitchFamily="49" charset="0"/>
              </a:rPr>
              <a:t> </a:t>
            </a:r>
            <a:r>
              <a:rPr lang="da-DK" sz="2000" dirty="0">
                <a:solidFill>
                  <a:srgbClr val="0000FF"/>
                </a:solidFill>
                <a:latin typeface="Consolas" panose="020B0609020204030204" pitchFamily="49" charset="0"/>
              </a:rPr>
              <a:t>int</a:t>
            </a:r>
            <a:r>
              <a:rPr lang="da-DK" sz="2000" dirty="0">
                <a:solidFill>
                  <a:srgbClr val="000000"/>
                </a:solidFill>
                <a:latin typeface="Consolas" panose="020B0609020204030204" pitchFamily="49" charset="0"/>
              </a:rPr>
              <a:t> </a:t>
            </a:r>
            <a:r>
              <a:rPr lang="da-DK" sz="2000" dirty="0">
                <a:solidFill>
                  <a:srgbClr val="2B91AF"/>
                </a:solidFill>
                <a:latin typeface="Consolas" panose="020B0609020204030204" pitchFamily="49" charset="0"/>
              </a:rPr>
              <a:t>BinaryOperation</a:t>
            </a:r>
            <a:r>
              <a:rPr lang="da-DK" sz="2000" dirty="0">
                <a:solidFill>
                  <a:srgbClr val="000000"/>
                </a:solidFill>
                <a:latin typeface="Consolas" panose="020B0609020204030204" pitchFamily="49" charset="0"/>
              </a:rPr>
              <a:t>(</a:t>
            </a:r>
            <a:r>
              <a:rPr lang="da-DK" sz="2000" dirty="0">
                <a:solidFill>
                  <a:srgbClr val="0000FF"/>
                </a:solidFill>
                <a:latin typeface="Consolas" panose="020B0609020204030204" pitchFamily="49" charset="0"/>
              </a:rPr>
              <a:t>int</a:t>
            </a:r>
            <a:r>
              <a:rPr lang="da-DK" sz="2000" dirty="0">
                <a:solidFill>
                  <a:srgbClr val="000000"/>
                </a:solidFill>
                <a:latin typeface="Consolas" panose="020B0609020204030204" pitchFamily="49" charset="0"/>
              </a:rPr>
              <a:t> x, </a:t>
            </a:r>
            <a:r>
              <a:rPr lang="da-DK" sz="2000" dirty="0">
                <a:solidFill>
                  <a:srgbClr val="0000FF"/>
                </a:solidFill>
                <a:latin typeface="Consolas" panose="020B0609020204030204" pitchFamily="49" charset="0"/>
              </a:rPr>
              <a:t>int</a:t>
            </a:r>
            <a:r>
              <a:rPr lang="da-DK" sz="2000" dirty="0">
                <a:solidFill>
                  <a:srgbClr val="000000"/>
                </a:solidFill>
                <a:latin typeface="Consolas" panose="020B0609020204030204" pitchFamily="49" charset="0"/>
              </a:rPr>
              <a:t> y);</a:t>
            </a:r>
          </a:p>
          <a:p>
            <a:endParaRPr lang="en-DK"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static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Main(</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args</a:t>
            </a:r>
            <a:r>
              <a:rPr lang="en-US" sz="2000" dirty="0">
                <a:solidFill>
                  <a:srgbClr val="000000"/>
                </a:solidFill>
                <a:latin typeface="Consolas" panose="020B0609020204030204" pitchFamily="49" charset="0"/>
              </a:rPr>
              <a:t>)</a:t>
            </a:r>
          </a:p>
          <a:p>
            <a:r>
              <a:rPr lang="en-DK" sz="2000" dirty="0">
                <a:solidFill>
                  <a:srgbClr val="000000"/>
                </a:solidFill>
                <a:latin typeface="Consolas" panose="020B0609020204030204" pitchFamily="49" charset="0"/>
              </a:rPr>
              <a:t>{</a:t>
            </a:r>
          </a:p>
          <a:p>
            <a:r>
              <a:rPr lang="da-DK" sz="2000" dirty="0">
                <a:solidFill>
                  <a:srgbClr val="000000"/>
                </a:solidFill>
                <a:latin typeface="Consolas" panose="020B0609020204030204" pitchFamily="49" charset="0"/>
              </a:rPr>
              <a:t>    </a:t>
            </a:r>
            <a:r>
              <a:rPr lang="da-DK" sz="2000" dirty="0">
                <a:solidFill>
                  <a:srgbClr val="0000FF"/>
                </a:solidFill>
                <a:latin typeface="Consolas" panose="020B0609020204030204" pitchFamily="49" charset="0"/>
              </a:rPr>
              <a:t>var</a:t>
            </a:r>
            <a:r>
              <a:rPr lang="da-DK" sz="2000" dirty="0">
                <a:solidFill>
                  <a:srgbClr val="000000"/>
                </a:solidFill>
                <a:latin typeface="Consolas" panose="020B0609020204030204" pitchFamily="49" charset="0"/>
              </a:rPr>
              <a:t> add = </a:t>
            </a:r>
            <a:r>
              <a:rPr lang="da-DK" sz="2000" dirty="0">
                <a:solidFill>
                  <a:srgbClr val="0000FF"/>
                </a:solidFill>
                <a:latin typeface="Consolas" panose="020B0609020204030204" pitchFamily="49" charset="0"/>
              </a:rPr>
              <a:t>new</a:t>
            </a:r>
            <a:r>
              <a:rPr lang="da-DK" sz="2000" dirty="0">
                <a:solidFill>
                  <a:srgbClr val="000000"/>
                </a:solidFill>
                <a:latin typeface="Consolas" panose="020B0609020204030204" pitchFamily="49" charset="0"/>
              </a:rPr>
              <a:t> BinaryOperation(</a:t>
            </a:r>
          </a:p>
          <a:p>
            <a:r>
              <a:rPr lang="da-DK" sz="2000" dirty="0">
                <a:solidFill>
                  <a:srgbClr val="000000"/>
                </a:solidFill>
                <a:latin typeface="Consolas" panose="020B0609020204030204" pitchFamily="49" charset="0"/>
              </a:rPr>
              <a:t>        </a:t>
            </a:r>
            <a:r>
              <a:rPr lang="da-DK" sz="2000" dirty="0">
                <a:solidFill>
                  <a:srgbClr val="0000FF"/>
                </a:solidFill>
                <a:latin typeface="Consolas" panose="020B0609020204030204" pitchFamily="49" charset="0"/>
              </a:rPr>
              <a:t>delegate</a:t>
            </a:r>
            <a:r>
              <a:rPr lang="da-DK" sz="2000" dirty="0">
                <a:solidFill>
                  <a:srgbClr val="000000"/>
                </a:solidFill>
                <a:latin typeface="Consolas" panose="020B0609020204030204" pitchFamily="49" charset="0"/>
              </a:rPr>
              <a:t> (</a:t>
            </a:r>
            <a:r>
              <a:rPr lang="da-DK" sz="2000" dirty="0">
                <a:solidFill>
                  <a:srgbClr val="0000FF"/>
                </a:solidFill>
                <a:latin typeface="Consolas" panose="020B0609020204030204" pitchFamily="49" charset="0"/>
              </a:rPr>
              <a:t>int</a:t>
            </a:r>
            <a:r>
              <a:rPr lang="da-DK" sz="2000" dirty="0">
                <a:solidFill>
                  <a:srgbClr val="000000"/>
                </a:solidFill>
                <a:latin typeface="Consolas" panose="020B0609020204030204" pitchFamily="49" charset="0"/>
              </a:rPr>
              <a:t> x, </a:t>
            </a:r>
            <a:r>
              <a:rPr lang="da-DK" sz="2000" dirty="0">
                <a:solidFill>
                  <a:srgbClr val="0000FF"/>
                </a:solidFill>
                <a:latin typeface="Consolas" panose="020B0609020204030204" pitchFamily="49" charset="0"/>
              </a:rPr>
              <a:t>int</a:t>
            </a:r>
            <a:r>
              <a:rPr lang="da-DK" sz="2000" dirty="0">
                <a:solidFill>
                  <a:srgbClr val="000000"/>
                </a:solidFill>
                <a:latin typeface="Consolas" panose="020B0609020204030204" pitchFamily="49" charset="0"/>
              </a:rPr>
              <a:t> y)</a:t>
            </a:r>
          </a:p>
          <a:p>
            <a:r>
              <a:rPr lang="en-DK" sz="2000" dirty="0">
                <a:solidFill>
                  <a:srgbClr val="000000"/>
                </a:solidFill>
                <a:latin typeface="Consolas" panose="020B0609020204030204" pitchFamily="49" charset="0"/>
              </a:rPr>
              <a:t>        {</a:t>
            </a:r>
          </a:p>
          <a:p>
            <a:r>
              <a:rPr lang="da-DK" sz="2000" dirty="0">
                <a:solidFill>
                  <a:srgbClr val="000000"/>
                </a:solidFill>
                <a:latin typeface="Consolas" panose="020B0609020204030204" pitchFamily="49" charset="0"/>
              </a:rPr>
              <a:t>            </a:t>
            </a:r>
            <a:r>
              <a:rPr lang="da-DK" sz="2000" dirty="0">
                <a:solidFill>
                  <a:srgbClr val="0000FF"/>
                </a:solidFill>
                <a:latin typeface="Consolas" panose="020B0609020204030204" pitchFamily="49" charset="0"/>
              </a:rPr>
              <a:t>return</a:t>
            </a:r>
            <a:r>
              <a:rPr lang="da-DK" sz="2000" dirty="0">
                <a:solidFill>
                  <a:srgbClr val="000000"/>
                </a:solidFill>
                <a:latin typeface="Consolas" panose="020B0609020204030204" pitchFamily="49" charset="0"/>
              </a:rPr>
              <a:t> x + y;</a:t>
            </a:r>
          </a:p>
          <a:p>
            <a:r>
              <a:rPr lang="en-DK" sz="2000" dirty="0">
                <a:solidFill>
                  <a:srgbClr val="000000"/>
                </a:solidFill>
                <a:latin typeface="Consolas" panose="020B0609020204030204" pitchFamily="49" charset="0"/>
              </a:rPr>
              <a:t>        }</a:t>
            </a:r>
          </a:p>
          <a:p>
            <a:r>
              <a:rPr lang="en-DK" sz="2000" dirty="0">
                <a:solidFill>
                  <a:srgbClr val="000000"/>
                </a:solidFill>
                <a:latin typeface="Consolas" panose="020B0609020204030204" pitchFamily="49" charset="0"/>
              </a:rPr>
              <a:t>    );</a:t>
            </a:r>
          </a:p>
          <a:p>
            <a:r>
              <a:rPr lang="en-DK" sz="2000" dirty="0">
                <a:solidFill>
                  <a:srgbClr val="000000"/>
                </a:solidFill>
                <a:latin typeface="Consolas" panose="020B0609020204030204" pitchFamily="49" charset="0"/>
              </a:rPr>
              <a:t>}</a:t>
            </a:r>
            <a:endParaRPr lang="en-DK" sz="2000" dirty="0"/>
          </a:p>
        </p:txBody>
      </p:sp>
    </p:spTree>
    <p:extLst>
      <p:ext uri="{BB962C8B-B14F-4D97-AF65-F5344CB8AC3E}">
        <p14:creationId xmlns:p14="http://schemas.microsoft.com/office/powerpoint/2010/main" val="25661463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738-B653-42B8-94AA-ADBBEC718096}"/>
              </a:ext>
            </a:extLst>
          </p:cNvPr>
          <p:cNvSpPr>
            <a:spLocks noGrp="1"/>
          </p:cNvSpPr>
          <p:nvPr>
            <p:ph type="title"/>
          </p:nvPr>
        </p:nvSpPr>
        <p:spPr/>
        <p:txBody>
          <a:bodyPr/>
          <a:lstStyle/>
          <a:p>
            <a:r>
              <a:rPr lang="en-US" dirty="0">
                <a:solidFill>
                  <a:schemeClr val="tx1"/>
                </a:solidFill>
              </a:rPr>
              <a:t>Delegates demo</a:t>
            </a:r>
            <a:br>
              <a:rPr lang="en-US" dirty="0">
                <a:solidFill>
                  <a:schemeClr val="tx1"/>
                </a:solidFill>
              </a:rPr>
            </a:br>
            <a:endParaRPr lang="en-DK" dirty="0">
              <a:solidFill>
                <a:schemeClr val="tx1"/>
              </a:solidFill>
            </a:endParaRPr>
          </a:p>
        </p:txBody>
      </p:sp>
    </p:spTree>
    <p:extLst>
      <p:ext uri="{BB962C8B-B14F-4D97-AF65-F5344CB8AC3E}">
        <p14:creationId xmlns:p14="http://schemas.microsoft.com/office/powerpoint/2010/main" val="37098226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41A11-0D1D-4DC0-B06E-1D720CEE2C74}"/>
              </a:ext>
            </a:extLst>
          </p:cNvPr>
          <p:cNvSpPr>
            <a:spLocks noGrp="1"/>
          </p:cNvSpPr>
          <p:nvPr>
            <p:ph type="title"/>
          </p:nvPr>
        </p:nvSpPr>
        <p:spPr/>
        <p:txBody>
          <a:bodyPr/>
          <a:lstStyle/>
          <a:p>
            <a:r>
              <a:rPr lang="da-DK" dirty="0">
                <a:solidFill>
                  <a:schemeClr val="tx1"/>
                </a:solidFill>
              </a:rPr>
              <a:t>Lambda Expressions</a:t>
            </a:r>
            <a:endParaRPr lang="en-DK" dirty="0">
              <a:solidFill>
                <a:schemeClr val="tx1"/>
              </a:solidFill>
            </a:endParaRPr>
          </a:p>
        </p:txBody>
      </p:sp>
      <p:sp>
        <p:nvSpPr>
          <p:cNvPr id="4" name="Rectangle 3">
            <a:extLst>
              <a:ext uri="{FF2B5EF4-FFF2-40B4-BE49-F238E27FC236}">
                <a16:creationId xmlns:a16="http://schemas.microsoft.com/office/drawing/2014/main" id="{98E8FD98-0A82-43F6-B18B-E41BE923934C}"/>
              </a:ext>
            </a:extLst>
          </p:cNvPr>
          <p:cNvSpPr/>
          <p:nvPr/>
        </p:nvSpPr>
        <p:spPr>
          <a:xfrm>
            <a:off x="639965" y="2481601"/>
            <a:ext cx="8045046" cy="1631216"/>
          </a:xfrm>
          <a:prstGeom prst="rect">
            <a:avLst/>
          </a:prstGeom>
        </p:spPr>
        <p:txBody>
          <a:bodyPr wrap="square">
            <a:spAutoFit/>
          </a:bodyPr>
          <a:lstStyle/>
          <a:p>
            <a:r>
              <a:rPr lang="en-US" sz="2000" dirty="0">
                <a:solidFill>
                  <a:srgbClr val="000000"/>
                </a:solidFill>
                <a:latin typeface="Consolas" panose="020B0609020204030204" pitchFamily="49" charset="0"/>
              </a:rPr>
              <a:t>Action&lt;</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&gt; write = s =&gt; </a:t>
            </a:r>
            <a:r>
              <a:rPr lang="en-US" sz="2000" dirty="0" err="1">
                <a:solidFill>
                  <a:srgbClr val="000000"/>
                </a:solidFill>
                <a:latin typeface="Consolas" panose="020B0609020204030204" pitchFamily="49" charset="0"/>
              </a:rPr>
              <a:t>Console.WriteLine</a:t>
            </a:r>
            <a:r>
              <a:rPr lang="en-US" sz="2000" dirty="0">
                <a:solidFill>
                  <a:srgbClr val="000000"/>
                </a:solidFill>
                <a:latin typeface="Consolas" panose="020B0609020204030204" pitchFamily="49" charset="0"/>
              </a:rPr>
              <a:t>(s);</a:t>
            </a:r>
          </a:p>
          <a:p>
            <a:endParaRPr lang="en-DK"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Predicate&lt;City&gt; b = c =&gt; </a:t>
            </a:r>
            <a:r>
              <a:rPr lang="en-US" sz="2000" dirty="0" err="1">
                <a:solidFill>
                  <a:srgbClr val="000000"/>
                </a:solidFill>
                <a:latin typeface="Consolas" panose="020B0609020204030204" pitchFamily="49" charset="0"/>
              </a:rPr>
              <a:t>c.Name.StartsWith</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"B"</a:t>
            </a:r>
            <a:r>
              <a:rPr lang="en-US" sz="2000" dirty="0">
                <a:solidFill>
                  <a:srgbClr val="000000"/>
                </a:solidFill>
                <a:latin typeface="Consolas" panose="020B0609020204030204" pitchFamily="49" charset="0"/>
              </a:rPr>
              <a:t>);</a:t>
            </a:r>
          </a:p>
          <a:p>
            <a:endParaRPr lang="en-DK" sz="2000" dirty="0">
              <a:solidFill>
                <a:srgbClr val="000000"/>
              </a:solidFill>
              <a:latin typeface="Consolas" panose="020B0609020204030204" pitchFamily="49" charset="0"/>
            </a:endParaRPr>
          </a:p>
          <a:p>
            <a:r>
              <a:rPr lang="da-DK" sz="2000" dirty="0">
                <a:solidFill>
                  <a:srgbClr val="000000"/>
                </a:solidFill>
                <a:latin typeface="Consolas" panose="020B0609020204030204" pitchFamily="49" charset="0"/>
              </a:rPr>
              <a:t>Func&lt;</a:t>
            </a:r>
            <a:r>
              <a:rPr lang="da-DK" sz="2000" dirty="0">
                <a:solidFill>
                  <a:srgbClr val="0000FF"/>
                </a:solidFill>
                <a:latin typeface="Consolas" panose="020B0609020204030204" pitchFamily="49" charset="0"/>
              </a:rPr>
              <a:t>int</a:t>
            </a:r>
            <a:r>
              <a:rPr lang="da-DK" sz="2000" dirty="0">
                <a:solidFill>
                  <a:srgbClr val="000000"/>
                </a:solidFill>
                <a:latin typeface="Consolas" panose="020B0609020204030204" pitchFamily="49" charset="0"/>
              </a:rPr>
              <a:t>, </a:t>
            </a:r>
            <a:r>
              <a:rPr lang="da-DK" sz="2000" dirty="0">
                <a:solidFill>
                  <a:srgbClr val="0000FF"/>
                </a:solidFill>
                <a:latin typeface="Consolas" panose="020B0609020204030204" pitchFamily="49" charset="0"/>
              </a:rPr>
              <a:t>int</a:t>
            </a:r>
            <a:r>
              <a:rPr lang="da-DK" sz="2000" dirty="0">
                <a:solidFill>
                  <a:srgbClr val="000000"/>
                </a:solidFill>
                <a:latin typeface="Consolas" panose="020B0609020204030204" pitchFamily="49" charset="0"/>
              </a:rPr>
              <a:t>&gt; square = a =&gt; a * a;</a:t>
            </a:r>
          </a:p>
        </p:txBody>
      </p:sp>
    </p:spTree>
    <p:extLst>
      <p:ext uri="{BB962C8B-B14F-4D97-AF65-F5344CB8AC3E}">
        <p14:creationId xmlns:p14="http://schemas.microsoft.com/office/powerpoint/2010/main" val="246145258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CB6B-E202-44B9-A487-C22DC946B9A9}"/>
              </a:ext>
            </a:extLst>
          </p:cNvPr>
          <p:cNvSpPr>
            <a:spLocks noGrp="1"/>
          </p:cNvSpPr>
          <p:nvPr>
            <p:ph type="title"/>
          </p:nvPr>
        </p:nvSpPr>
        <p:spPr/>
        <p:txBody>
          <a:bodyPr/>
          <a:lstStyle/>
          <a:p>
            <a:r>
              <a:rPr lang="en-US" dirty="0"/>
              <a:t>(Local functions)</a:t>
            </a:r>
            <a:endParaRPr lang="en-DK" dirty="0"/>
          </a:p>
        </p:txBody>
      </p:sp>
      <p:sp>
        <p:nvSpPr>
          <p:cNvPr id="4" name="Rectangle 3">
            <a:extLst>
              <a:ext uri="{FF2B5EF4-FFF2-40B4-BE49-F238E27FC236}">
                <a16:creationId xmlns:a16="http://schemas.microsoft.com/office/drawing/2014/main" id="{7BA356A6-BBED-4FAF-8F14-ED2B7A6D212B}"/>
              </a:ext>
            </a:extLst>
          </p:cNvPr>
          <p:cNvSpPr/>
          <p:nvPr/>
        </p:nvSpPr>
        <p:spPr>
          <a:xfrm>
            <a:off x="365648" y="2481601"/>
            <a:ext cx="8593680" cy="2677656"/>
          </a:xfrm>
          <a:prstGeom prst="rect">
            <a:avLst/>
          </a:prstGeom>
        </p:spPr>
        <p:txBody>
          <a:bodyPr wrap="square">
            <a:spAutoFit/>
          </a:bodyPr>
          <a:lstStyle/>
          <a:p>
            <a:r>
              <a:rPr lang="en-US" sz="2800" dirty="0">
                <a:solidFill>
                  <a:srgbClr val="0000FF"/>
                </a:solidFill>
                <a:latin typeface="Consolas" panose="020B0609020204030204" pitchFamily="49" charset="0"/>
              </a:rPr>
              <a:t>static</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void</a:t>
            </a:r>
            <a:r>
              <a:rPr lang="en-US" sz="2800" dirty="0">
                <a:solidFill>
                  <a:srgbClr val="000000"/>
                </a:solidFill>
                <a:latin typeface="Consolas" panose="020B0609020204030204" pitchFamily="49" charset="0"/>
              </a:rPr>
              <a:t> Main(</a:t>
            </a:r>
            <a:r>
              <a:rPr lang="en-US" sz="2800" dirty="0">
                <a:solidFill>
                  <a:srgbClr val="0000FF"/>
                </a:solidFill>
                <a:latin typeface="Consolas" panose="020B0609020204030204" pitchFamily="49" charset="0"/>
              </a:rPr>
              <a:t>string</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args</a:t>
            </a:r>
            <a:r>
              <a:rPr lang="en-US" sz="2800" dirty="0">
                <a:solidFill>
                  <a:srgbClr val="000000"/>
                </a:solidFill>
                <a:latin typeface="Consolas" panose="020B0609020204030204" pitchFamily="49" charset="0"/>
              </a:rPr>
              <a:t>)</a:t>
            </a:r>
          </a:p>
          <a:p>
            <a:r>
              <a:rPr lang="en-DK"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int</a:t>
            </a:r>
            <a:r>
              <a:rPr lang="en-US" sz="2800" dirty="0">
                <a:solidFill>
                  <a:srgbClr val="000000"/>
                </a:solidFill>
                <a:latin typeface="Consolas" panose="020B0609020204030204" pitchFamily="49" charset="0"/>
              </a:rPr>
              <a:t> square(</a:t>
            </a:r>
            <a:r>
              <a:rPr lang="en-US" sz="2800" dirty="0">
                <a:solidFill>
                  <a:srgbClr val="0000FF"/>
                </a:solidFill>
                <a:latin typeface="Consolas" panose="020B0609020204030204" pitchFamily="49" charset="0"/>
              </a:rPr>
              <a:t>int</a:t>
            </a:r>
            <a:r>
              <a:rPr lang="en-US" sz="2800" dirty="0">
                <a:solidFill>
                  <a:srgbClr val="000000"/>
                </a:solidFill>
                <a:latin typeface="Consolas" panose="020B0609020204030204" pitchFamily="49" charset="0"/>
              </a:rPr>
              <a:t> a) { </a:t>
            </a:r>
            <a:r>
              <a:rPr lang="en-US" sz="2800" dirty="0">
                <a:solidFill>
                  <a:srgbClr val="0000FF"/>
                </a:solidFill>
                <a:latin typeface="Consolas" panose="020B0609020204030204" pitchFamily="49" charset="0"/>
              </a:rPr>
              <a:t>return</a:t>
            </a:r>
            <a:r>
              <a:rPr lang="en-US" sz="2800" dirty="0">
                <a:solidFill>
                  <a:srgbClr val="000000"/>
                </a:solidFill>
                <a:latin typeface="Consolas" panose="020B0609020204030204" pitchFamily="49" charset="0"/>
              </a:rPr>
              <a:t> a * a; };</a:t>
            </a:r>
          </a:p>
          <a:p>
            <a:endParaRPr lang="en-DK" sz="2800" dirty="0">
              <a:solidFill>
                <a:srgbClr val="000000"/>
              </a:solidFill>
              <a:latin typeface="Consolas" panose="020B0609020204030204" pitchFamily="49" charset="0"/>
            </a:endParaRPr>
          </a:p>
          <a:p>
            <a:r>
              <a:rPr lang="da-DK" sz="2800" dirty="0">
                <a:solidFill>
                  <a:srgbClr val="000000"/>
                </a:solidFill>
                <a:latin typeface="Consolas" panose="020B0609020204030204" pitchFamily="49" charset="0"/>
              </a:rPr>
              <a:t>    Console.WriteLine(square(16));</a:t>
            </a:r>
          </a:p>
          <a:p>
            <a:r>
              <a:rPr lang="en-DK" sz="2800" dirty="0">
                <a:solidFill>
                  <a:srgbClr val="000000"/>
                </a:solidFill>
                <a:latin typeface="Consolas" panose="020B0609020204030204" pitchFamily="49" charset="0"/>
              </a:rPr>
              <a:t>}</a:t>
            </a:r>
            <a:endParaRPr lang="en-DK" sz="2800" dirty="0"/>
          </a:p>
        </p:txBody>
      </p:sp>
    </p:spTree>
    <p:extLst>
      <p:ext uri="{BB962C8B-B14F-4D97-AF65-F5344CB8AC3E}">
        <p14:creationId xmlns:p14="http://schemas.microsoft.com/office/powerpoint/2010/main" val="1494595017"/>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17864</TotalTime>
  <Words>642</Words>
  <Application>Microsoft Office PowerPoint</Application>
  <PresentationFormat>Custom</PresentationFormat>
  <Paragraphs>129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Consolas</vt:lpstr>
      <vt:lpstr>Segoe UI</vt:lpstr>
      <vt:lpstr>Segoe UI Light</vt:lpstr>
      <vt:lpstr>Wingdings</vt:lpstr>
      <vt:lpstr>MSVID_White_4x3_2012-08-18</vt:lpstr>
      <vt:lpstr>C♯ Lambdas and LINQ</vt:lpstr>
      <vt:lpstr>Agenda</vt:lpstr>
      <vt:lpstr>Properties 1/4</vt:lpstr>
      <vt:lpstr>Properties 2/3</vt:lpstr>
      <vt:lpstr>Properties 3/3</vt:lpstr>
      <vt:lpstr>Delegates</vt:lpstr>
      <vt:lpstr>Delegates demo </vt:lpstr>
      <vt:lpstr>Lambda Expressions</vt:lpstr>
      <vt:lpstr>(Local functions)</vt:lpstr>
      <vt:lpstr>Anonymous types</vt:lpstr>
      <vt:lpstr>(Tuples)</vt:lpstr>
      <vt:lpstr>Extension methods 1/2</vt:lpstr>
      <vt:lpstr>Extension methods 2/2</vt:lpstr>
      <vt:lpstr>LINQ</vt:lpstr>
      <vt:lpstr>LINQ demo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153</cp:revision>
  <dcterms:created xsi:type="dcterms:W3CDTF">2012-05-22T07:38:31Z</dcterms:created>
  <dcterms:modified xsi:type="dcterms:W3CDTF">2019-09-12T20:19:37Z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