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6DC7F-CCA6-4F58-E937-CD9C0F19A4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F7E10C-BEE3-A76C-4269-71B01A6CAE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E63680-03C3-02CD-BDCD-7DCCBEAEC76E}"/>
              </a:ext>
            </a:extLst>
          </p:cNvPr>
          <p:cNvSpPr>
            <a:spLocks noGrp="1"/>
          </p:cNvSpPr>
          <p:nvPr>
            <p:ph type="dt" sz="half" idx="10"/>
          </p:nvPr>
        </p:nvSpPr>
        <p:spPr/>
        <p:txBody>
          <a:bodyPr/>
          <a:lstStyle/>
          <a:p>
            <a:fld id="{E9CFC3BA-C3E2-415E-8407-B00ADFC6A948}" type="datetimeFigureOut">
              <a:rPr lang="en-IN" smtClean="0"/>
              <a:t>13-05-2022</a:t>
            </a:fld>
            <a:endParaRPr lang="en-IN"/>
          </a:p>
        </p:txBody>
      </p:sp>
      <p:sp>
        <p:nvSpPr>
          <p:cNvPr id="5" name="Footer Placeholder 4">
            <a:extLst>
              <a:ext uri="{FF2B5EF4-FFF2-40B4-BE49-F238E27FC236}">
                <a16:creationId xmlns:a16="http://schemas.microsoft.com/office/drawing/2014/main" id="{2AF04630-B5E0-1300-E2C7-38AE508C1F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014EC5-233D-F35A-2298-294AA6B4226F}"/>
              </a:ext>
            </a:extLst>
          </p:cNvPr>
          <p:cNvSpPr>
            <a:spLocks noGrp="1"/>
          </p:cNvSpPr>
          <p:nvPr>
            <p:ph type="sldNum" sz="quarter" idx="12"/>
          </p:nvPr>
        </p:nvSpPr>
        <p:spPr/>
        <p:txBody>
          <a:bodyPr/>
          <a:lstStyle/>
          <a:p>
            <a:fld id="{65920440-E518-4A09-8F6C-3F6C5E1EADFA}" type="slidenum">
              <a:rPr lang="en-IN" smtClean="0"/>
              <a:t>‹#›</a:t>
            </a:fld>
            <a:endParaRPr lang="en-IN"/>
          </a:p>
        </p:txBody>
      </p:sp>
    </p:spTree>
    <p:extLst>
      <p:ext uri="{BB962C8B-B14F-4D97-AF65-F5344CB8AC3E}">
        <p14:creationId xmlns:p14="http://schemas.microsoft.com/office/powerpoint/2010/main" val="20329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E7A92-7D75-B77C-F54E-1BDBB58057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60AFCB-CB38-8270-BE1E-89A610AC82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3A5A5E-6B61-B039-B9DD-54C133E2BE13}"/>
              </a:ext>
            </a:extLst>
          </p:cNvPr>
          <p:cNvSpPr>
            <a:spLocks noGrp="1"/>
          </p:cNvSpPr>
          <p:nvPr>
            <p:ph type="dt" sz="half" idx="10"/>
          </p:nvPr>
        </p:nvSpPr>
        <p:spPr/>
        <p:txBody>
          <a:bodyPr/>
          <a:lstStyle/>
          <a:p>
            <a:fld id="{E9CFC3BA-C3E2-415E-8407-B00ADFC6A948}" type="datetimeFigureOut">
              <a:rPr lang="en-IN" smtClean="0"/>
              <a:t>13-05-2022</a:t>
            </a:fld>
            <a:endParaRPr lang="en-IN"/>
          </a:p>
        </p:txBody>
      </p:sp>
      <p:sp>
        <p:nvSpPr>
          <p:cNvPr id="5" name="Footer Placeholder 4">
            <a:extLst>
              <a:ext uri="{FF2B5EF4-FFF2-40B4-BE49-F238E27FC236}">
                <a16:creationId xmlns:a16="http://schemas.microsoft.com/office/drawing/2014/main" id="{9F1DA79D-0F35-C513-8E96-F40D3E8265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879B1C-6A81-C9E7-3275-69AF95C5C7CA}"/>
              </a:ext>
            </a:extLst>
          </p:cNvPr>
          <p:cNvSpPr>
            <a:spLocks noGrp="1"/>
          </p:cNvSpPr>
          <p:nvPr>
            <p:ph type="sldNum" sz="quarter" idx="12"/>
          </p:nvPr>
        </p:nvSpPr>
        <p:spPr/>
        <p:txBody>
          <a:bodyPr/>
          <a:lstStyle/>
          <a:p>
            <a:fld id="{65920440-E518-4A09-8F6C-3F6C5E1EADFA}" type="slidenum">
              <a:rPr lang="en-IN" smtClean="0"/>
              <a:t>‹#›</a:t>
            </a:fld>
            <a:endParaRPr lang="en-IN"/>
          </a:p>
        </p:txBody>
      </p:sp>
    </p:spTree>
    <p:extLst>
      <p:ext uri="{BB962C8B-B14F-4D97-AF65-F5344CB8AC3E}">
        <p14:creationId xmlns:p14="http://schemas.microsoft.com/office/powerpoint/2010/main" val="1208946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845BBB-F633-6DC3-C861-97482D6F3E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121483-2BDA-8B89-15D2-855392A9AB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1D38CE-4E1C-E393-1B97-7737CC948598}"/>
              </a:ext>
            </a:extLst>
          </p:cNvPr>
          <p:cNvSpPr>
            <a:spLocks noGrp="1"/>
          </p:cNvSpPr>
          <p:nvPr>
            <p:ph type="dt" sz="half" idx="10"/>
          </p:nvPr>
        </p:nvSpPr>
        <p:spPr/>
        <p:txBody>
          <a:bodyPr/>
          <a:lstStyle/>
          <a:p>
            <a:fld id="{E9CFC3BA-C3E2-415E-8407-B00ADFC6A948}" type="datetimeFigureOut">
              <a:rPr lang="en-IN" smtClean="0"/>
              <a:t>13-05-2022</a:t>
            </a:fld>
            <a:endParaRPr lang="en-IN"/>
          </a:p>
        </p:txBody>
      </p:sp>
      <p:sp>
        <p:nvSpPr>
          <p:cNvPr id="5" name="Footer Placeholder 4">
            <a:extLst>
              <a:ext uri="{FF2B5EF4-FFF2-40B4-BE49-F238E27FC236}">
                <a16:creationId xmlns:a16="http://schemas.microsoft.com/office/drawing/2014/main" id="{B908528A-67EF-B362-72A1-F16545FEFA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BABEBC-92A0-4EE5-9063-4E6315566AEC}"/>
              </a:ext>
            </a:extLst>
          </p:cNvPr>
          <p:cNvSpPr>
            <a:spLocks noGrp="1"/>
          </p:cNvSpPr>
          <p:nvPr>
            <p:ph type="sldNum" sz="quarter" idx="12"/>
          </p:nvPr>
        </p:nvSpPr>
        <p:spPr/>
        <p:txBody>
          <a:bodyPr/>
          <a:lstStyle/>
          <a:p>
            <a:fld id="{65920440-E518-4A09-8F6C-3F6C5E1EADFA}" type="slidenum">
              <a:rPr lang="en-IN" smtClean="0"/>
              <a:t>‹#›</a:t>
            </a:fld>
            <a:endParaRPr lang="en-IN"/>
          </a:p>
        </p:txBody>
      </p:sp>
    </p:spTree>
    <p:extLst>
      <p:ext uri="{BB962C8B-B14F-4D97-AF65-F5344CB8AC3E}">
        <p14:creationId xmlns:p14="http://schemas.microsoft.com/office/powerpoint/2010/main" val="255922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41E21-EC15-59DC-39A5-D20A8642E4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E3FAEC-9DC3-667A-0C1A-C2B578F969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6BBFEC-1FE8-6F01-BF13-13CD5AC586DB}"/>
              </a:ext>
            </a:extLst>
          </p:cNvPr>
          <p:cNvSpPr>
            <a:spLocks noGrp="1"/>
          </p:cNvSpPr>
          <p:nvPr>
            <p:ph type="dt" sz="half" idx="10"/>
          </p:nvPr>
        </p:nvSpPr>
        <p:spPr/>
        <p:txBody>
          <a:bodyPr/>
          <a:lstStyle/>
          <a:p>
            <a:fld id="{E9CFC3BA-C3E2-415E-8407-B00ADFC6A948}" type="datetimeFigureOut">
              <a:rPr lang="en-IN" smtClean="0"/>
              <a:t>13-05-2022</a:t>
            </a:fld>
            <a:endParaRPr lang="en-IN"/>
          </a:p>
        </p:txBody>
      </p:sp>
      <p:sp>
        <p:nvSpPr>
          <p:cNvPr id="5" name="Footer Placeholder 4">
            <a:extLst>
              <a:ext uri="{FF2B5EF4-FFF2-40B4-BE49-F238E27FC236}">
                <a16:creationId xmlns:a16="http://schemas.microsoft.com/office/drawing/2014/main" id="{0A01D75A-7D45-C9BB-953C-B9BE63BB69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BD389B-A0C2-F9E0-9878-BE30A8D0A4E7}"/>
              </a:ext>
            </a:extLst>
          </p:cNvPr>
          <p:cNvSpPr>
            <a:spLocks noGrp="1"/>
          </p:cNvSpPr>
          <p:nvPr>
            <p:ph type="sldNum" sz="quarter" idx="12"/>
          </p:nvPr>
        </p:nvSpPr>
        <p:spPr/>
        <p:txBody>
          <a:bodyPr/>
          <a:lstStyle/>
          <a:p>
            <a:fld id="{65920440-E518-4A09-8F6C-3F6C5E1EADFA}" type="slidenum">
              <a:rPr lang="en-IN" smtClean="0"/>
              <a:t>‹#›</a:t>
            </a:fld>
            <a:endParaRPr lang="en-IN"/>
          </a:p>
        </p:txBody>
      </p:sp>
    </p:spTree>
    <p:extLst>
      <p:ext uri="{BB962C8B-B14F-4D97-AF65-F5344CB8AC3E}">
        <p14:creationId xmlns:p14="http://schemas.microsoft.com/office/powerpoint/2010/main" val="1077395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C39F2-8AD1-A396-286B-587181E8DC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EA3D0E-F2D2-268D-BC21-6C9EC63542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6334ED-281D-EBFF-456E-D968150631EA}"/>
              </a:ext>
            </a:extLst>
          </p:cNvPr>
          <p:cNvSpPr>
            <a:spLocks noGrp="1"/>
          </p:cNvSpPr>
          <p:nvPr>
            <p:ph type="dt" sz="half" idx="10"/>
          </p:nvPr>
        </p:nvSpPr>
        <p:spPr/>
        <p:txBody>
          <a:bodyPr/>
          <a:lstStyle/>
          <a:p>
            <a:fld id="{E9CFC3BA-C3E2-415E-8407-B00ADFC6A948}" type="datetimeFigureOut">
              <a:rPr lang="en-IN" smtClean="0"/>
              <a:t>13-05-2022</a:t>
            </a:fld>
            <a:endParaRPr lang="en-IN"/>
          </a:p>
        </p:txBody>
      </p:sp>
      <p:sp>
        <p:nvSpPr>
          <p:cNvPr id="5" name="Footer Placeholder 4">
            <a:extLst>
              <a:ext uri="{FF2B5EF4-FFF2-40B4-BE49-F238E27FC236}">
                <a16:creationId xmlns:a16="http://schemas.microsoft.com/office/drawing/2014/main" id="{28978E5B-3873-A767-29C6-0265DADB0B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F2EE89-C2FC-72A3-CD30-56AAA91D57FD}"/>
              </a:ext>
            </a:extLst>
          </p:cNvPr>
          <p:cNvSpPr>
            <a:spLocks noGrp="1"/>
          </p:cNvSpPr>
          <p:nvPr>
            <p:ph type="sldNum" sz="quarter" idx="12"/>
          </p:nvPr>
        </p:nvSpPr>
        <p:spPr/>
        <p:txBody>
          <a:bodyPr/>
          <a:lstStyle/>
          <a:p>
            <a:fld id="{65920440-E518-4A09-8F6C-3F6C5E1EADFA}" type="slidenum">
              <a:rPr lang="en-IN" smtClean="0"/>
              <a:t>‹#›</a:t>
            </a:fld>
            <a:endParaRPr lang="en-IN"/>
          </a:p>
        </p:txBody>
      </p:sp>
    </p:spTree>
    <p:extLst>
      <p:ext uri="{BB962C8B-B14F-4D97-AF65-F5344CB8AC3E}">
        <p14:creationId xmlns:p14="http://schemas.microsoft.com/office/powerpoint/2010/main" val="4224808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5D13B-BB3F-69C6-4718-00FE1879AE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4900BB-9CD2-E4AB-B48D-DDB8DDE086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5D5C42-ED9F-8DE2-F969-A684E19043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6A15071-41D3-45B6-5287-F956BAD72757}"/>
              </a:ext>
            </a:extLst>
          </p:cNvPr>
          <p:cNvSpPr>
            <a:spLocks noGrp="1"/>
          </p:cNvSpPr>
          <p:nvPr>
            <p:ph type="dt" sz="half" idx="10"/>
          </p:nvPr>
        </p:nvSpPr>
        <p:spPr/>
        <p:txBody>
          <a:bodyPr/>
          <a:lstStyle/>
          <a:p>
            <a:fld id="{E9CFC3BA-C3E2-415E-8407-B00ADFC6A948}" type="datetimeFigureOut">
              <a:rPr lang="en-IN" smtClean="0"/>
              <a:t>13-05-2022</a:t>
            </a:fld>
            <a:endParaRPr lang="en-IN"/>
          </a:p>
        </p:txBody>
      </p:sp>
      <p:sp>
        <p:nvSpPr>
          <p:cNvPr id="6" name="Footer Placeholder 5">
            <a:extLst>
              <a:ext uri="{FF2B5EF4-FFF2-40B4-BE49-F238E27FC236}">
                <a16:creationId xmlns:a16="http://schemas.microsoft.com/office/drawing/2014/main" id="{65B315AE-03CE-8E45-EB68-35CEB7676E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FB3C3C-583F-D08E-D25D-267E796327E6}"/>
              </a:ext>
            </a:extLst>
          </p:cNvPr>
          <p:cNvSpPr>
            <a:spLocks noGrp="1"/>
          </p:cNvSpPr>
          <p:nvPr>
            <p:ph type="sldNum" sz="quarter" idx="12"/>
          </p:nvPr>
        </p:nvSpPr>
        <p:spPr/>
        <p:txBody>
          <a:bodyPr/>
          <a:lstStyle/>
          <a:p>
            <a:fld id="{65920440-E518-4A09-8F6C-3F6C5E1EADFA}" type="slidenum">
              <a:rPr lang="en-IN" smtClean="0"/>
              <a:t>‹#›</a:t>
            </a:fld>
            <a:endParaRPr lang="en-IN"/>
          </a:p>
        </p:txBody>
      </p:sp>
    </p:spTree>
    <p:extLst>
      <p:ext uri="{BB962C8B-B14F-4D97-AF65-F5344CB8AC3E}">
        <p14:creationId xmlns:p14="http://schemas.microsoft.com/office/powerpoint/2010/main" val="41968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DA09F-4E29-9CF2-2DD0-AAED2FA8AD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29632C-59BA-6F07-7D39-9B6B18E4F2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EF29A5-7794-0C36-A94F-42E2CD14B4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0EEA25-858A-6967-A811-59C8F7FCEE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B170C7-0A43-2B92-16AD-A84A208DC7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4CFE44-7729-8D29-5F7E-10637E9C4E23}"/>
              </a:ext>
            </a:extLst>
          </p:cNvPr>
          <p:cNvSpPr>
            <a:spLocks noGrp="1"/>
          </p:cNvSpPr>
          <p:nvPr>
            <p:ph type="dt" sz="half" idx="10"/>
          </p:nvPr>
        </p:nvSpPr>
        <p:spPr/>
        <p:txBody>
          <a:bodyPr/>
          <a:lstStyle/>
          <a:p>
            <a:fld id="{E9CFC3BA-C3E2-415E-8407-B00ADFC6A948}" type="datetimeFigureOut">
              <a:rPr lang="en-IN" smtClean="0"/>
              <a:t>13-05-2022</a:t>
            </a:fld>
            <a:endParaRPr lang="en-IN"/>
          </a:p>
        </p:txBody>
      </p:sp>
      <p:sp>
        <p:nvSpPr>
          <p:cNvPr id="8" name="Footer Placeholder 7">
            <a:extLst>
              <a:ext uri="{FF2B5EF4-FFF2-40B4-BE49-F238E27FC236}">
                <a16:creationId xmlns:a16="http://schemas.microsoft.com/office/drawing/2014/main" id="{C9C30EA0-A410-5E09-52D0-8432763CD6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703739-2F35-99B8-B1E1-0B1DDADC914B}"/>
              </a:ext>
            </a:extLst>
          </p:cNvPr>
          <p:cNvSpPr>
            <a:spLocks noGrp="1"/>
          </p:cNvSpPr>
          <p:nvPr>
            <p:ph type="sldNum" sz="quarter" idx="12"/>
          </p:nvPr>
        </p:nvSpPr>
        <p:spPr/>
        <p:txBody>
          <a:bodyPr/>
          <a:lstStyle/>
          <a:p>
            <a:fld id="{65920440-E518-4A09-8F6C-3F6C5E1EADFA}" type="slidenum">
              <a:rPr lang="en-IN" smtClean="0"/>
              <a:t>‹#›</a:t>
            </a:fld>
            <a:endParaRPr lang="en-IN"/>
          </a:p>
        </p:txBody>
      </p:sp>
    </p:spTree>
    <p:extLst>
      <p:ext uri="{BB962C8B-B14F-4D97-AF65-F5344CB8AC3E}">
        <p14:creationId xmlns:p14="http://schemas.microsoft.com/office/powerpoint/2010/main" val="2553802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DEB2F-6339-7BD1-0F13-7F5A2A2EE9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662357-5006-5AC6-BD07-889B427779FA}"/>
              </a:ext>
            </a:extLst>
          </p:cNvPr>
          <p:cNvSpPr>
            <a:spLocks noGrp="1"/>
          </p:cNvSpPr>
          <p:nvPr>
            <p:ph type="dt" sz="half" idx="10"/>
          </p:nvPr>
        </p:nvSpPr>
        <p:spPr/>
        <p:txBody>
          <a:bodyPr/>
          <a:lstStyle/>
          <a:p>
            <a:fld id="{E9CFC3BA-C3E2-415E-8407-B00ADFC6A948}" type="datetimeFigureOut">
              <a:rPr lang="en-IN" smtClean="0"/>
              <a:t>13-05-2022</a:t>
            </a:fld>
            <a:endParaRPr lang="en-IN"/>
          </a:p>
        </p:txBody>
      </p:sp>
      <p:sp>
        <p:nvSpPr>
          <p:cNvPr id="4" name="Footer Placeholder 3">
            <a:extLst>
              <a:ext uri="{FF2B5EF4-FFF2-40B4-BE49-F238E27FC236}">
                <a16:creationId xmlns:a16="http://schemas.microsoft.com/office/drawing/2014/main" id="{D0C4AAA7-1454-E4CC-7466-524BE53BEE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1466B9F-C879-68CE-88F2-5DDC5F7CA63A}"/>
              </a:ext>
            </a:extLst>
          </p:cNvPr>
          <p:cNvSpPr>
            <a:spLocks noGrp="1"/>
          </p:cNvSpPr>
          <p:nvPr>
            <p:ph type="sldNum" sz="quarter" idx="12"/>
          </p:nvPr>
        </p:nvSpPr>
        <p:spPr/>
        <p:txBody>
          <a:bodyPr/>
          <a:lstStyle/>
          <a:p>
            <a:fld id="{65920440-E518-4A09-8F6C-3F6C5E1EADFA}" type="slidenum">
              <a:rPr lang="en-IN" smtClean="0"/>
              <a:t>‹#›</a:t>
            </a:fld>
            <a:endParaRPr lang="en-IN"/>
          </a:p>
        </p:txBody>
      </p:sp>
    </p:spTree>
    <p:extLst>
      <p:ext uri="{BB962C8B-B14F-4D97-AF65-F5344CB8AC3E}">
        <p14:creationId xmlns:p14="http://schemas.microsoft.com/office/powerpoint/2010/main" val="2712296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200F54-0EA4-C0F7-7625-2EE6CD9C106E}"/>
              </a:ext>
            </a:extLst>
          </p:cNvPr>
          <p:cNvSpPr>
            <a:spLocks noGrp="1"/>
          </p:cNvSpPr>
          <p:nvPr>
            <p:ph type="dt" sz="half" idx="10"/>
          </p:nvPr>
        </p:nvSpPr>
        <p:spPr/>
        <p:txBody>
          <a:bodyPr/>
          <a:lstStyle/>
          <a:p>
            <a:fld id="{E9CFC3BA-C3E2-415E-8407-B00ADFC6A948}" type="datetimeFigureOut">
              <a:rPr lang="en-IN" smtClean="0"/>
              <a:t>13-05-2022</a:t>
            </a:fld>
            <a:endParaRPr lang="en-IN"/>
          </a:p>
        </p:txBody>
      </p:sp>
      <p:sp>
        <p:nvSpPr>
          <p:cNvPr id="3" name="Footer Placeholder 2">
            <a:extLst>
              <a:ext uri="{FF2B5EF4-FFF2-40B4-BE49-F238E27FC236}">
                <a16:creationId xmlns:a16="http://schemas.microsoft.com/office/drawing/2014/main" id="{F083FDD0-353D-2C5F-99DC-1C1120DA5E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CFAAD9-1B13-7B6A-E160-38FDE566244E}"/>
              </a:ext>
            </a:extLst>
          </p:cNvPr>
          <p:cNvSpPr>
            <a:spLocks noGrp="1"/>
          </p:cNvSpPr>
          <p:nvPr>
            <p:ph type="sldNum" sz="quarter" idx="12"/>
          </p:nvPr>
        </p:nvSpPr>
        <p:spPr/>
        <p:txBody>
          <a:bodyPr/>
          <a:lstStyle/>
          <a:p>
            <a:fld id="{65920440-E518-4A09-8F6C-3F6C5E1EADFA}" type="slidenum">
              <a:rPr lang="en-IN" smtClean="0"/>
              <a:t>‹#›</a:t>
            </a:fld>
            <a:endParaRPr lang="en-IN"/>
          </a:p>
        </p:txBody>
      </p:sp>
    </p:spTree>
    <p:extLst>
      <p:ext uri="{BB962C8B-B14F-4D97-AF65-F5344CB8AC3E}">
        <p14:creationId xmlns:p14="http://schemas.microsoft.com/office/powerpoint/2010/main" val="4052054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54D5-F95C-C8F4-F3F5-544AC1278C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68A069-9C57-260A-162C-32C03883AA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ED5AA8-2A60-FDD7-B072-1EAC5E5B2F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6829AA-8588-9888-39E3-516C3FC9FA8C}"/>
              </a:ext>
            </a:extLst>
          </p:cNvPr>
          <p:cNvSpPr>
            <a:spLocks noGrp="1"/>
          </p:cNvSpPr>
          <p:nvPr>
            <p:ph type="dt" sz="half" idx="10"/>
          </p:nvPr>
        </p:nvSpPr>
        <p:spPr/>
        <p:txBody>
          <a:bodyPr/>
          <a:lstStyle/>
          <a:p>
            <a:fld id="{E9CFC3BA-C3E2-415E-8407-B00ADFC6A948}" type="datetimeFigureOut">
              <a:rPr lang="en-IN" smtClean="0"/>
              <a:t>13-05-2022</a:t>
            </a:fld>
            <a:endParaRPr lang="en-IN"/>
          </a:p>
        </p:txBody>
      </p:sp>
      <p:sp>
        <p:nvSpPr>
          <p:cNvPr id="6" name="Footer Placeholder 5">
            <a:extLst>
              <a:ext uri="{FF2B5EF4-FFF2-40B4-BE49-F238E27FC236}">
                <a16:creationId xmlns:a16="http://schemas.microsoft.com/office/drawing/2014/main" id="{3CDF4F56-4BF0-5E52-2FC9-2C80F72299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F395BF-D507-664B-C693-EABAC930A70D}"/>
              </a:ext>
            </a:extLst>
          </p:cNvPr>
          <p:cNvSpPr>
            <a:spLocks noGrp="1"/>
          </p:cNvSpPr>
          <p:nvPr>
            <p:ph type="sldNum" sz="quarter" idx="12"/>
          </p:nvPr>
        </p:nvSpPr>
        <p:spPr/>
        <p:txBody>
          <a:bodyPr/>
          <a:lstStyle/>
          <a:p>
            <a:fld id="{65920440-E518-4A09-8F6C-3F6C5E1EADFA}" type="slidenum">
              <a:rPr lang="en-IN" smtClean="0"/>
              <a:t>‹#›</a:t>
            </a:fld>
            <a:endParaRPr lang="en-IN"/>
          </a:p>
        </p:txBody>
      </p:sp>
    </p:spTree>
    <p:extLst>
      <p:ext uri="{BB962C8B-B14F-4D97-AF65-F5344CB8AC3E}">
        <p14:creationId xmlns:p14="http://schemas.microsoft.com/office/powerpoint/2010/main" val="1698673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B045-FD93-82DC-32CD-FCEAB6D72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A1D984-D878-AAA4-463D-CC02B9ED56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2C6F00-7C3D-4109-3442-108DB24B1F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79D462-BD58-1E88-210C-295354ADBCFA}"/>
              </a:ext>
            </a:extLst>
          </p:cNvPr>
          <p:cNvSpPr>
            <a:spLocks noGrp="1"/>
          </p:cNvSpPr>
          <p:nvPr>
            <p:ph type="dt" sz="half" idx="10"/>
          </p:nvPr>
        </p:nvSpPr>
        <p:spPr/>
        <p:txBody>
          <a:bodyPr/>
          <a:lstStyle/>
          <a:p>
            <a:fld id="{E9CFC3BA-C3E2-415E-8407-B00ADFC6A948}" type="datetimeFigureOut">
              <a:rPr lang="en-IN" smtClean="0"/>
              <a:t>13-05-2022</a:t>
            </a:fld>
            <a:endParaRPr lang="en-IN"/>
          </a:p>
        </p:txBody>
      </p:sp>
      <p:sp>
        <p:nvSpPr>
          <p:cNvPr id="6" name="Footer Placeholder 5">
            <a:extLst>
              <a:ext uri="{FF2B5EF4-FFF2-40B4-BE49-F238E27FC236}">
                <a16:creationId xmlns:a16="http://schemas.microsoft.com/office/drawing/2014/main" id="{1CDBBC4D-F835-D42A-9DA8-D43505BB2C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662AB6-B548-41D3-2259-76C600887498}"/>
              </a:ext>
            </a:extLst>
          </p:cNvPr>
          <p:cNvSpPr>
            <a:spLocks noGrp="1"/>
          </p:cNvSpPr>
          <p:nvPr>
            <p:ph type="sldNum" sz="quarter" idx="12"/>
          </p:nvPr>
        </p:nvSpPr>
        <p:spPr/>
        <p:txBody>
          <a:bodyPr/>
          <a:lstStyle/>
          <a:p>
            <a:fld id="{65920440-E518-4A09-8F6C-3F6C5E1EADFA}" type="slidenum">
              <a:rPr lang="en-IN" smtClean="0"/>
              <a:t>‹#›</a:t>
            </a:fld>
            <a:endParaRPr lang="en-IN"/>
          </a:p>
        </p:txBody>
      </p:sp>
    </p:spTree>
    <p:extLst>
      <p:ext uri="{BB962C8B-B14F-4D97-AF65-F5344CB8AC3E}">
        <p14:creationId xmlns:p14="http://schemas.microsoft.com/office/powerpoint/2010/main" val="560027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28039A-4CC8-B4F9-8934-4A0479CC3E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BB45B6-C883-7AF1-5B0B-C507BADB27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A087BD-25F8-8CA7-2E59-9378A4F613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FC3BA-C3E2-415E-8407-B00ADFC6A948}" type="datetimeFigureOut">
              <a:rPr lang="en-IN" smtClean="0"/>
              <a:t>13-05-2022</a:t>
            </a:fld>
            <a:endParaRPr lang="en-IN"/>
          </a:p>
        </p:txBody>
      </p:sp>
      <p:sp>
        <p:nvSpPr>
          <p:cNvPr id="5" name="Footer Placeholder 4">
            <a:extLst>
              <a:ext uri="{FF2B5EF4-FFF2-40B4-BE49-F238E27FC236}">
                <a16:creationId xmlns:a16="http://schemas.microsoft.com/office/drawing/2014/main" id="{9F6F616B-692F-7BF5-F4BF-BF34004822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05C3FD-60C1-D314-143A-F8ACDAFD19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20440-E518-4A09-8F6C-3F6C5E1EADFA}" type="slidenum">
              <a:rPr lang="en-IN" smtClean="0"/>
              <a:t>‹#›</a:t>
            </a:fld>
            <a:endParaRPr lang="en-IN"/>
          </a:p>
        </p:txBody>
      </p:sp>
    </p:spTree>
    <p:extLst>
      <p:ext uri="{BB962C8B-B14F-4D97-AF65-F5344CB8AC3E}">
        <p14:creationId xmlns:p14="http://schemas.microsoft.com/office/powerpoint/2010/main" val="4022239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741-30CD-6478-6C6D-5DE5C530915D}"/>
              </a:ext>
            </a:extLst>
          </p:cNvPr>
          <p:cNvSpPr>
            <a:spLocks noGrp="1"/>
          </p:cNvSpPr>
          <p:nvPr>
            <p:ph type="ctrTitle"/>
          </p:nvPr>
        </p:nvSpPr>
        <p:spPr>
          <a:xfrm>
            <a:off x="1523999" y="0"/>
            <a:ext cx="9144000" cy="2387600"/>
          </a:xfrm>
        </p:spPr>
        <p:txBody>
          <a:bodyPr/>
          <a:lstStyle/>
          <a:p>
            <a:r>
              <a:rPr lang="en-IN" dirty="0">
                <a:latin typeface="Times New Roman" panose="02020603050405020304" pitchFamily="18" charset="0"/>
                <a:cs typeface="Times New Roman" panose="02020603050405020304" pitchFamily="18" charset="0"/>
              </a:rPr>
              <a:t>Project Presentation</a:t>
            </a:r>
          </a:p>
        </p:txBody>
      </p:sp>
      <p:sp>
        <p:nvSpPr>
          <p:cNvPr id="3" name="Subtitle 2">
            <a:extLst>
              <a:ext uri="{FF2B5EF4-FFF2-40B4-BE49-F238E27FC236}">
                <a16:creationId xmlns:a16="http://schemas.microsoft.com/office/drawing/2014/main" id="{C598D864-6287-F1FB-5FF4-F7D26CD42062}"/>
              </a:ext>
            </a:extLst>
          </p:cNvPr>
          <p:cNvSpPr>
            <a:spLocks noGrp="1"/>
          </p:cNvSpPr>
          <p:nvPr>
            <p:ph type="subTitle" idx="1"/>
          </p:nvPr>
        </p:nvSpPr>
        <p:spPr>
          <a:xfrm>
            <a:off x="1286434" y="2814639"/>
            <a:ext cx="9619129" cy="1655762"/>
          </a:xfrm>
        </p:spPr>
        <p:txBody>
          <a:bodyPr>
            <a:normAutofit fontScale="92500" lnSpcReduction="20000"/>
          </a:bodyPr>
          <a:lstStyle/>
          <a:p>
            <a:r>
              <a:rPr lang="en-IN" sz="4800" kern="1400" spc="-50" dirty="0">
                <a:effectLst/>
                <a:latin typeface="Times New Roman" panose="02020603050405020304" pitchFamily="18" charset="0"/>
                <a:ea typeface="Times New Roman" panose="02020603050405020304" pitchFamily="18" charset="0"/>
                <a:cs typeface="Times New Roman" panose="02020603050405020304" pitchFamily="18" charset="0"/>
              </a:rPr>
              <a:t>Wind-Energy based Path Planning for Electric Unmanned Aerial Vehicles Using Markov Decision Processes</a:t>
            </a:r>
          </a:p>
          <a:p>
            <a:endParaRPr lang="en-IN" dirty="0"/>
          </a:p>
        </p:txBody>
      </p:sp>
      <p:sp>
        <p:nvSpPr>
          <p:cNvPr id="4" name="TextBox 3">
            <a:extLst>
              <a:ext uri="{FF2B5EF4-FFF2-40B4-BE49-F238E27FC236}">
                <a16:creationId xmlns:a16="http://schemas.microsoft.com/office/drawing/2014/main" id="{1D8B3367-A6C5-030D-A272-F83EE82EC8C3}"/>
              </a:ext>
            </a:extLst>
          </p:cNvPr>
          <p:cNvSpPr txBox="1"/>
          <p:nvPr/>
        </p:nvSpPr>
        <p:spPr>
          <a:xfrm>
            <a:off x="7727576" y="4605052"/>
            <a:ext cx="3648636"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Sushil Vemuri 19317</a:t>
            </a:r>
          </a:p>
        </p:txBody>
      </p:sp>
    </p:spTree>
    <p:extLst>
      <p:ext uri="{BB962C8B-B14F-4D97-AF65-F5344CB8AC3E}">
        <p14:creationId xmlns:p14="http://schemas.microsoft.com/office/powerpoint/2010/main" val="854944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1C49-5777-9551-ECFD-DA2CFA9CE5E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Finding Optimal Policy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21EFE64-B8B2-2CB8-9E91-7AD39A27D5F3}"/>
                  </a:ext>
                </a:extLst>
              </p:cNvPr>
              <p:cNvSpPr>
                <a:spLocks noGrp="1"/>
              </p:cNvSpPr>
              <p:nvPr>
                <p:ph idx="1"/>
              </p:nvPr>
            </p:nvSpPr>
            <p:spPr/>
            <p:txBody>
              <a:bodyPr>
                <a:normAutofit/>
              </a:bodyPr>
              <a:lstStyle/>
              <a:p>
                <a:r>
                  <a:rPr lang="en-IN" sz="2000" dirty="0">
                    <a:effectLst/>
                    <a:latin typeface="Arial" panose="020B0604020202020204" pitchFamily="34" charset="0"/>
                    <a:ea typeface="Calibri" panose="020F0502020204030204" pitchFamily="34" charset="0"/>
                    <a:cs typeface="Arial" panose="020B0604020202020204" pitchFamily="34" charset="0"/>
                  </a:rPr>
                  <a:t>The value function (</a:t>
                </a:r>
                <a14:m>
                  <m:oMath xmlns:m="http://schemas.openxmlformats.org/officeDocument/2006/math">
                    <m:r>
                      <a:rPr lang="en-IN" sz="2000" i="1">
                        <a:effectLst/>
                        <a:latin typeface="Cambria Math" panose="02040503050406030204" pitchFamily="18" charset="0"/>
                        <a:ea typeface="Calibri" panose="020F0502020204030204" pitchFamily="34" charset="0"/>
                        <a:cs typeface="Arial" panose="020B0604020202020204" pitchFamily="34" charset="0"/>
                      </a:rPr>
                      <m:t>𝑉</m:t>
                    </m:r>
                    <m:r>
                      <a:rPr lang="en-IN" sz="2000" i="1">
                        <a:effectLst/>
                        <a:latin typeface="Cambria Math" panose="02040503050406030204" pitchFamily="18" charset="0"/>
                        <a:ea typeface="Calibri" panose="020F0502020204030204" pitchFamily="34" charset="0"/>
                        <a:cs typeface="Arial" panose="020B0604020202020204" pitchFamily="34" charset="0"/>
                      </a:rPr>
                      <m:t> (</m:t>
                    </m:r>
                    <m:r>
                      <a:rPr lang="en-IN" sz="2000" i="1">
                        <a:effectLst/>
                        <a:latin typeface="Cambria Math" panose="02040503050406030204" pitchFamily="18" charset="0"/>
                        <a:ea typeface="Calibri" panose="020F0502020204030204" pitchFamily="34" charset="0"/>
                        <a:cs typeface="Arial" panose="020B0604020202020204" pitchFamily="34" charset="0"/>
                      </a:rPr>
                      <m:t>𝑠</m:t>
                    </m:r>
                    <m:r>
                      <a:rPr lang="en-IN" sz="2000" i="1">
                        <a:effectLst/>
                        <a:latin typeface="Cambria Math" panose="02040503050406030204" pitchFamily="18" charset="0"/>
                        <a:ea typeface="Calibri" panose="020F0502020204030204" pitchFamily="34" charset="0"/>
                        <a:cs typeface="Arial" panose="020B0604020202020204" pitchFamily="34" charset="0"/>
                      </a:rPr>
                      <m:t>)</m:t>
                    </m:r>
                  </m:oMath>
                </a14:m>
                <a:r>
                  <a:rPr lang="en-IN" sz="2000" dirty="0">
                    <a:effectLst/>
                    <a:latin typeface="Arial" panose="020B0604020202020204" pitchFamily="34" charset="0"/>
                    <a:ea typeface="Calibri" panose="020F0502020204030204" pitchFamily="34" charset="0"/>
                    <a:cs typeface="Arial" panose="020B0604020202020204" pitchFamily="34" charset="0"/>
                  </a:rPr>
                  <a:t>) for a cell will be equal to</a:t>
                </a:r>
                <a:br>
                  <a:rPr lang="en-IN" sz="2000" dirty="0">
                    <a:effectLst/>
                    <a:latin typeface="Arial" panose="020B0604020202020204" pitchFamily="34" charset="0"/>
                    <a:ea typeface="Calibri" panose="020F0502020204030204" pitchFamily="34" charset="0"/>
                    <a:cs typeface="Arial" panose="020B0604020202020204" pitchFamily="34" charset="0"/>
                  </a:rPr>
                </a:br>
                <a:br>
                  <a:rPr lang="en-IN" sz="2000" dirty="0">
                    <a:effectLst/>
                    <a:latin typeface="Arial" panose="020B0604020202020204" pitchFamily="34" charset="0"/>
                    <a:ea typeface="Calibri" panose="020F0502020204030204" pitchFamily="34" charset="0"/>
                    <a:cs typeface="Arial" panose="020B0604020202020204" pitchFamily="34" charset="0"/>
                  </a:rPr>
                </a:br>
                <a:endParaRPr lang="en-IN" sz="2000" dirty="0">
                  <a:effectLst/>
                  <a:latin typeface="Arial" panose="020B0604020202020204" pitchFamily="34" charset="0"/>
                  <a:ea typeface="Calibri" panose="020F0502020204030204" pitchFamily="34" charset="0"/>
                  <a:cs typeface="Arial" panose="020B0604020202020204" pitchFamily="34" charset="0"/>
                </a:endParaRPr>
              </a:p>
              <a:p>
                <a:r>
                  <a:rPr lang="en-IN" sz="2000" dirty="0">
                    <a:effectLst/>
                    <a:latin typeface="Arial" panose="020B0604020202020204" pitchFamily="34" charset="0"/>
                    <a:ea typeface="Calibri" panose="020F0502020204030204" pitchFamily="34" charset="0"/>
                    <a:cs typeface="Arial" panose="020B0604020202020204" pitchFamily="34" charset="0"/>
                  </a:rPr>
                  <a:t>The optimal value function (</a:t>
                </a:r>
                <a14:m>
                  <m:oMath xmlns:m="http://schemas.openxmlformats.org/officeDocument/2006/math">
                    <m:sSup>
                      <m:sSupPr>
                        <m:ctrlPr>
                          <a:rPr lang="en-IN" sz="2000" i="1">
                            <a:effectLst/>
                            <a:latin typeface="Cambria Math" panose="02040503050406030204" pitchFamily="18" charset="0"/>
                            <a:cs typeface="Arial" panose="020B0604020202020204" pitchFamily="34" charset="0"/>
                          </a:rPr>
                        </m:ctrlPr>
                      </m:sSupPr>
                      <m:e>
                        <m:r>
                          <a:rPr lang="en-IN" sz="2000" i="1">
                            <a:effectLst/>
                            <a:latin typeface="Cambria Math" panose="02040503050406030204" pitchFamily="18" charset="0"/>
                            <a:ea typeface="Calibri" panose="020F0502020204030204" pitchFamily="34" charset="0"/>
                            <a:cs typeface="Arial" panose="020B0604020202020204" pitchFamily="34" charset="0"/>
                          </a:rPr>
                          <m:t>𝑉</m:t>
                        </m:r>
                      </m:e>
                      <m:sup>
                        <m:r>
                          <a:rPr lang="en-IN" sz="2000" i="1">
                            <a:effectLst/>
                            <a:latin typeface="Cambria Math" panose="02040503050406030204" pitchFamily="18" charset="0"/>
                            <a:ea typeface="Calibri" panose="020F0502020204030204" pitchFamily="34" charset="0"/>
                            <a:cs typeface="Arial" panose="020B0604020202020204" pitchFamily="34" charset="0"/>
                          </a:rPr>
                          <m:t>∗</m:t>
                        </m:r>
                      </m:sup>
                    </m:sSup>
                    <m:r>
                      <a:rPr lang="en-IN" sz="2000" i="1">
                        <a:effectLst/>
                        <a:latin typeface="Cambria Math" panose="02040503050406030204" pitchFamily="18" charset="0"/>
                        <a:ea typeface="Calibri" panose="020F0502020204030204" pitchFamily="34" charset="0"/>
                        <a:cs typeface="Arial" panose="020B0604020202020204" pitchFamily="34" charset="0"/>
                      </a:rPr>
                      <m:t>(</m:t>
                    </m:r>
                    <m:r>
                      <a:rPr lang="en-IN" sz="2000" i="1">
                        <a:effectLst/>
                        <a:latin typeface="Cambria Math" panose="02040503050406030204" pitchFamily="18" charset="0"/>
                        <a:ea typeface="Calibri" panose="020F0502020204030204" pitchFamily="34" charset="0"/>
                        <a:cs typeface="Arial" panose="020B0604020202020204" pitchFamily="34" charset="0"/>
                      </a:rPr>
                      <m:t>𝑠</m:t>
                    </m:r>
                    <m:r>
                      <a:rPr lang="en-IN" sz="2000" i="1">
                        <a:effectLst/>
                        <a:latin typeface="Cambria Math" panose="02040503050406030204" pitchFamily="18" charset="0"/>
                        <a:ea typeface="Calibri" panose="020F0502020204030204" pitchFamily="34" charset="0"/>
                        <a:cs typeface="Arial" panose="020B0604020202020204" pitchFamily="34" charset="0"/>
                      </a:rPr>
                      <m:t>)</m:t>
                    </m:r>
                  </m:oMath>
                </a14:m>
                <a:r>
                  <a:rPr lang="en-IN" sz="2000" dirty="0">
                    <a:effectLst/>
                    <a:latin typeface="Arial" panose="020B0604020202020204" pitchFamily="34" charset="0"/>
                    <a:ea typeface="Calibri" panose="020F0502020204030204" pitchFamily="34" charset="0"/>
                    <a:cs typeface="Arial" panose="020B0604020202020204" pitchFamily="34" charset="0"/>
                  </a:rPr>
                  <a:t>) for a cell will be given by,</a:t>
                </a:r>
                <a:br>
                  <a:rPr lang="en-IN" sz="2000" dirty="0">
                    <a:effectLst/>
                    <a:latin typeface="Arial" panose="020B0604020202020204" pitchFamily="34" charset="0"/>
                    <a:ea typeface="Calibri" panose="020F0502020204030204" pitchFamily="34" charset="0"/>
                    <a:cs typeface="Arial" panose="020B0604020202020204" pitchFamily="34" charset="0"/>
                  </a:rPr>
                </a:br>
                <a:br>
                  <a:rPr lang="en-IN" sz="2000" dirty="0">
                    <a:effectLst/>
                    <a:latin typeface="Arial" panose="020B0604020202020204" pitchFamily="34" charset="0"/>
                    <a:ea typeface="Calibri" panose="020F0502020204030204" pitchFamily="34" charset="0"/>
                    <a:cs typeface="Arial" panose="020B0604020202020204" pitchFamily="34" charset="0"/>
                  </a:rPr>
                </a:br>
                <a:endParaRPr lang="en-IN" sz="2000" dirty="0">
                  <a:effectLst/>
                  <a:latin typeface="Arial" panose="020B0604020202020204" pitchFamily="34" charset="0"/>
                  <a:ea typeface="Calibri" panose="020F0502020204030204" pitchFamily="34" charset="0"/>
                  <a:cs typeface="Arial" panose="020B0604020202020204" pitchFamily="34" charset="0"/>
                </a:endParaRPr>
              </a:p>
              <a:p>
                <a:r>
                  <a:rPr lang="en-IN" sz="2000" dirty="0">
                    <a:effectLst/>
                    <a:latin typeface="Arial" panose="020B0604020202020204" pitchFamily="34" charset="0"/>
                    <a:ea typeface="Calibri" panose="020F0502020204030204" pitchFamily="34" charset="0"/>
                    <a:cs typeface="Arial" panose="020B0604020202020204" pitchFamily="34" charset="0"/>
                  </a:rPr>
                  <a:t>where </a:t>
                </a:r>
                <a14:m>
                  <m:oMath xmlns:m="http://schemas.openxmlformats.org/officeDocument/2006/math">
                    <m:r>
                      <a:rPr lang="en-IN" sz="2000" i="1">
                        <a:effectLst/>
                        <a:latin typeface="Cambria Math" panose="02040503050406030204" pitchFamily="18" charset="0"/>
                        <a:ea typeface="Calibri" panose="020F0502020204030204" pitchFamily="34" charset="0"/>
                        <a:cs typeface="Arial" panose="020B0604020202020204" pitchFamily="34" charset="0"/>
                      </a:rPr>
                      <m:t>𝑠</m:t>
                    </m:r>
                  </m:oMath>
                </a14:m>
                <a:r>
                  <a:rPr lang="en-IN" sz="2000" dirty="0">
                    <a:effectLst/>
                    <a:latin typeface="Arial" panose="020B0604020202020204" pitchFamily="34" charset="0"/>
                    <a:ea typeface="Calibri" panose="020F0502020204030204" pitchFamily="34" charset="0"/>
                    <a:cs typeface="Arial" panose="020B0604020202020204" pitchFamily="34" charset="0"/>
                  </a:rPr>
                  <a:t> is the initial state, </a:t>
                </a:r>
                <a14:m>
                  <m:oMath xmlns:m="http://schemas.openxmlformats.org/officeDocument/2006/math">
                    <m:sSup>
                      <m:sSupPr>
                        <m:ctrlPr>
                          <a:rPr lang="en-IN" sz="2000" i="1">
                            <a:effectLst/>
                            <a:latin typeface="Cambria Math" panose="02040503050406030204" pitchFamily="18" charset="0"/>
                            <a:cs typeface="Arial" panose="020B0604020202020204" pitchFamily="34" charset="0"/>
                          </a:rPr>
                        </m:ctrlPr>
                      </m:sSupPr>
                      <m:e>
                        <m:r>
                          <a:rPr lang="en-IN" sz="2000" i="1">
                            <a:effectLst/>
                            <a:latin typeface="Cambria Math" panose="02040503050406030204" pitchFamily="18" charset="0"/>
                            <a:ea typeface="Calibri" panose="020F0502020204030204" pitchFamily="34" charset="0"/>
                            <a:cs typeface="Arial" panose="020B0604020202020204" pitchFamily="34" charset="0"/>
                          </a:rPr>
                          <m:t>𝑠</m:t>
                        </m:r>
                      </m:e>
                      <m:sup>
                        <m:r>
                          <a:rPr lang="en-IN" sz="2000" i="1">
                            <a:effectLst/>
                            <a:latin typeface="Cambria Math" panose="02040503050406030204" pitchFamily="18" charset="0"/>
                            <a:ea typeface="Calibri" panose="020F0502020204030204" pitchFamily="34" charset="0"/>
                            <a:cs typeface="Arial" panose="020B0604020202020204" pitchFamily="34" charset="0"/>
                          </a:rPr>
                          <m:t>′</m:t>
                        </m:r>
                      </m:sup>
                    </m:sSup>
                    <m:r>
                      <a:rPr lang="en-IN" sz="2000" i="1">
                        <a:effectLst/>
                        <a:latin typeface="Cambria Math" panose="02040503050406030204" pitchFamily="18" charset="0"/>
                        <a:ea typeface="Calibri" panose="020F0502020204030204" pitchFamily="34" charset="0"/>
                        <a:cs typeface="Arial" panose="020B0604020202020204" pitchFamily="34" charset="0"/>
                      </a:rPr>
                      <m:t> </m:t>
                    </m:r>
                  </m:oMath>
                </a14:m>
                <a:r>
                  <a:rPr lang="en-IN" sz="2000" dirty="0">
                    <a:effectLst/>
                    <a:latin typeface="Arial" panose="020B0604020202020204" pitchFamily="34" charset="0"/>
                    <a:ea typeface="Calibri" panose="020F0502020204030204" pitchFamily="34" charset="0"/>
                    <a:cs typeface="Arial" panose="020B0604020202020204" pitchFamily="34" charset="0"/>
                  </a:rPr>
                  <a:t>the next possible state, </a:t>
                </a:r>
                <a14:m>
                  <m:oMath xmlns:m="http://schemas.openxmlformats.org/officeDocument/2006/math">
                    <m:sSub>
                      <m:sSubPr>
                        <m:ctrlPr>
                          <a:rPr lang="en-IN" sz="2000" i="1">
                            <a:effectLst/>
                            <a:latin typeface="Cambria Math" panose="02040503050406030204" pitchFamily="18" charset="0"/>
                            <a:cs typeface="Arial" panose="020B0604020202020204" pitchFamily="34" charset="0"/>
                          </a:rPr>
                        </m:ctrlPr>
                      </m:sSubPr>
                      <m:e>
                        <m:r>
                          <a:rPr lang="en-IN" sz="2000" i="1">
                            <a:effectLst/>
                            <a:latin typeface="Cambria Math" panose="02040503050406030204" pitchFamily="18" charset="0"/>
                            <a:ea typeface="Calibri" panose="020F0502020204030204" pitchFamily="34" charset="0"/>
                            <a:cs typeface="Arial" panose="020B0604020202020204" pitchFamily="34" charset="0"/>
                          </a:rPr>
                          <m:t>𝑅</m:t>
                        </m:r>
                      </m:e>
                      <m:sub>
                        <m:r>
                          <a:rPr lang="en-IN" sz="2000" i="1">
                            <a:effectLst/>
                            <a:latin typeface="Cambria Math" panose="02040503050406030204" pitchFamily="18" charset="0"/>
                            <a:ea typeface="Calibri" panose="020F0502020204030204" pitchFamily="34" charset="0"/>
                            <a:cs typeface="Arial" panose="020B0604020202020204" pitchFamily="34" charset="0"/>
                          </a:rPr>
                          <m:t>𝑎</m:t>
                        </m:r>
                      </m:sub>
                    </m:sSub>
                    <m:d>
                      <m:dPr>
                        <m:ctrlPr>
                          <a:rPr lang="en-IN" sz="2000" i="1">
                            <a:effectLst/>
                            <a:latin typeface="Cambria Math" panose="02040503050406030204" pitchFamily="18" charset="0"/>
                            <a:cs typeface="Arial" panose="020B0604020202020204" pitchFamily="34" charset="0"/>
                          </a:rPr>
                        </m:ctrlPr>
                      </m:dPr>
                      <m:e>
                        <m:sSub>
                          <m:sSubPr>
                            <m:ctrlPr>
                              <a:rPr lang="en-IN" sz="2000" i="1">
                                <a:effectLst/>
                                <a:latin typeface="Cambria Math" panose="02040503050406030204" pitchFamily="18" charset="0"/>
                                <a:cs typeface="Arial" panose="020B0604020202020204" pitchFamily="34" charset="0"/>
                              </a:rPr>
                            </m:ctrlPr>
                          </m:sSubPr>
                          <m:e>
                            <m:r>
                              <a:rPr lang="en-IN" sz="2000" i="1">
                                <a:effectLst/>
                                <a:latin typeface="Cambria Math" panose="02040503050406030204" pitchFamily="18" charset="0"/>
                                <a:ea typeface="Calibri" panose="020F0502020204030204" pitchFamily="34" charset="0"/>
                                <a:cs typeface="Arial" panose="020B0604020202020204" pitchFamily="34" charset="0"/>
                              </a:rPr>
                              <m:t>𝑠</m:t>
                            </m:r>
                          </m:e>
                          <m:sub>
                            <m:r>
                              <a:rPr lang="en-IN" sz="2000" i="1">
                                <a:effectLst/>
                                <a:latin typeface="Cambria Math" panose="02040503050406030204" pitchFamily="18" charset="0"/>
                                <a:ea typeface="Calibri" panose="020F0502020204030204" pitchFamily="34" charset="0"/>
                                <a:cs typeface="Arial" panose="020B0604020202020204" pitchFamily="34" charset="0"/>
                              </a:rPr>
                              <m:t>𝑖</m:t>
                            </m:r>
                            <m:r>
                              <a:rPr lang="en-IN" sz="2000" i="1">
                                <a:effectLst/>
                                <a:latin typeface="Cambria Math" panose="02040503050406030204" pitchFamily="18" charset="0"/>
                                <a:ea typeface="Calibri" panose="020F0502020204030204" pitchFamily="34" charset="0"/>
                                <a:cs typeface="Arial" panose="020B0604020202020204" pitchFamily="34" charset="0"/>
                              </a:rPr>
                              <m:t>,</m:t>
                            </m:r>
                            <m:r>
                              <a:rPr lang="en-IN" sz="2000" i="1">
                                <a:effectLst/>
                                <a:latin typeface="Cambria Math" panose="02040503050406030204" pitchFamily="18" charset="0"/>
                                <a:ea typeface="Calibri" panose="020F0502020204030204" pitchFamily="34" charset="0"/>
                                <a:cs typeface="Arial" panose="020B0604020202020204" pitchFamily="34" charset="0"/>
                              </a:rPr>
                              <m:t>𝑗</m:t>
                            </m:r>
                          </m:sub>
                        </m:sSub>
                      </m:e>
                    </m:d>
                    <m:r>
                      <a:rPr lang="en-IN" sz="2000" i="1">
                        <a:effectLst/>
                        <a:latin typeface="Cambria Math" panose="02040503050406030204" pitchFamily="18" charset="0"/>
                        <a:ea typeface="Calibri" panose="020F0502020204030204" pitchFamily="34" charset="0"/>
                        <a:cs typeface="Arial" panose="020B0604020202020204" pitchFamily="34" charset="0"/>
                      </a:rPr>
                      <m:t> </m:t>
                    </m:r>
                  </m:oMath>
                </a14:m>
                <a:r>
                  <a:rPr lang="en-IN" sz="2000" dirty="0">
                    <a:effectLst/>
                    <a:latin typeface="Arial" panose="020B0604020202020204" pitchFamily="34" charset="0"/>
                    <a:ea typeface="Calibri" panose="020F0502020204030204" pitchFamily="34" charset="0"/>
                    <a:cs typeface="Arial" panose="020B0604020202020204" pitchFamily="34" charset="0"/>
                  </a:rPr>
                  <a:t>is the possible reward in state </a:t>
                </a:r>
                <a14:m>
                  <m:oMath xmlns:m="http://schemas.openxmlformats.org/officeDocument/2006/math">
                    <m:sSub>
                      <m:sSubPr>
                        <m:ctrlPr>
                          <a:rPr lang="en-IN" sz="2000" i="1">
                            <a:effectLst/>
                            <a:latin typeface="Cambria Math" panose="02040503050406030204" pitchFamily="18" charset="0"/>
                            <a:cs typeface="Arial" panose="020B0604020202020204" pitchFamily="34" charset="0"/>
                          </a:rPr>
                        </m:ctrlPr>
                      </m:sSubPr>
                      <m:e>
                        <m:r>
                          <a:rPr lang="en-IN" sz="2000" i="1">
                            <a:effectLst/>
                            <a:latin typeface="Cambria Math" panose="02040503050406030204" pitchFamily="18" charset="0"/>
                            <a:ea typeface="Calibri" panose="020F0502020204030204" pitchFamily="34" charset="0"/>
                            <a:cs typeface="Arial" panose="020B0604020202020204" pitchFamily="34" charset="0"/>
                          </a:rPr>
                          <m:t>𝑠</m:t>
                        </m:r>
                      </m:e>
                      <m:sub>
                        <m:r>
                          <a:rPr lang="en-IN" sz="2000" i="1">
                            <a:effectLst/>
                            <a:latin typeface="Cambria Math" panose="02040503050406030204" pitchFamily="18" charset="0"/>
                            <a:ea typeface="Calibri" panose="020F0502020204030204" pitchFamily="34" charset="0"/>
                            <a:cs typeface="Arial" panose="020B0604020202020204" pitchFamily="34" charset="0"/>
                          </a:rPr>
                          <m:t>𝑖</m:t>
                        </m:r>
                        <m:r>
                          <a:rPr lang="en-IN" sz="2000" i="1">
                            <a:effectLst/>
                            <a:latin typeface="Cambria Math" panose="02040503050406030204" pitchFamily="18" charset="0"/>
                            <a:ea typeface="Calibri" panose="020F0502020204030204" pitchFamily="34" charset="0"/>
                            <a:cs typeface="Arial" panose="020B0604020202020204" pitchFamily="34" charset="0"/>
                          </a:rPr>
                          <m:t>,</m:t>
                        </m:r>
                        <m:r>
                          <a:rPr lang="en-IN" sz="2000" i="1">
                            <a:effectLst/>
                            <a:latin typeface="Cambria Math" panose="02040503050406030204" pitchFamily="18" charset="0"/>
                            <a:ea typeface="Calibri" panose="020F0502020204030204" pitchFamily="34" charset="0"/>
                            <a:cs typeface="Arial" panose="020B0604020202020204" pitchFamily="34" charset="0"/>
                          </a:rPr>
                          <m:t>𝑗</m:t>
                        </m:r>
                      </m:sub>
                    </m:sSub>
                  </m:oMath>
                </a14:m>
                <a:r>
                  <a:rPr lang="en-IN" sz="2000" dirty="0">
                    <a:effectLst/>
                    <a:latin typeface="Arial" panose="020B0604020202020204" pitchFamily="34" charset="0"/>
                    <a:ea typeface="Calibri" panose="020F0502020204030204" pitchFamily="34" charset="0"/>
                    <a:cs typeface="Arial" panose="020B0604020202020204" pitchFamily="34" charset="0"/>
                  </a:rPr>
                  <a:t> taken an action </a:t>
                </a:r>
                <a14:m>
                  <m:oMath xmlns:m="http://schemas.openxmlformats.org/officeDocument/2006/math">
                    <m:r>
                      <a:rPr lang="en-IN" sz="2000" i="1">
                        <a:effectLst/>
                        <a:latin typeface="Cambria Math" panose="02040503050406030204" pitchFamily="18" charset="0"/>
                        <a:ea typeface="Calibri" panose="020F0502020204030204" pitchFamily="34" charset="0"/>
                        <a:cs typeface="Arial" panose="020B0604020202020204" pitchFamily="34" charset="0"/>
                      </a:rPr>
                      <m:t>𝑎</m:t>
                    </m:r>
                  </m:oMath>
                </a14:m>
                <a:r>
                  <a:rPr lang="en-IN" sz="2000" dirty="0">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sSub>
                      <m:sSubPr>
                        <m:ctrlPr>
                          <a:rPr lang="en-IN" sz="2000" i="1">
                            <a:effectLst/>
                            <a:latin typeface="Cambria Math" panose="02040503050406030204" pitchFamily="18" charset="0"/>
                            <a:cs typeface="Arial" panose="020B0604020202020204" pitchFamily="34" charset="0"/>
                          </a:rPr>
                        </m:ctrlPr>
                      </m:sSubPr>
                      <m:e>
                        <m:r>
                          <a:rPr lang="en-IN" sz="2000" i="1">
                            <a:effectLst/>
                            <a:latin typeface="Cambria Math" panose="02040503050406030204" pitchFamily="18" charset="0"/>
                            <a:ea typeface="Calibri" panose="020F0502020204030204" pitchFamily="34" charset="0"/>
                            <a:cs typeface="Arial" panose="020B0604020202020204" pitchFamily="34" charset="0"/>
                          </a:rPr>
                          <m:t>𝑃</m:t>
                        </m:r>
                      </m:e>
                      <m:sub>
                        <m:r>
                          <a:rPr lang="en-IN" sz="2000" i="1">
                            <a:effectLst/>
                            <a:latin typeface="Cambria Math" panose="02040503050406030204" pitchFamily="18" charset="0"/>
                            <a:ea typeface="Calibri" panose="020F0502020204030204" pitchFamily="34" charset="0"/>
                            <a:cs typeface="Arial" panose="020B0604020202020204" pitchFamily="34" charset="0"/>
                          </a:rPr>
                          <m:t>𝑠</m:t>
                        </m:r>
                        <m:r>
                          <a:rPr lang="en-IN" sz="2000" i="1">
                            <a:effectLst/>
                            <a:latin typeface="Cambria Math" panose="02040503050406030204" pitchFamily="18" charset="0"/>
                            <a:ea typeface="Calibri" panose="020F0502020204030204" pitchFamily="34" charset="0"/>
                            <a:cs typeface="Arial" panose="020B0604020202020204" pitchFamily="34" charset="0"/>
                          </a:rPr>
                          <m:t>,</m:t>
                        </m:r>
                        <m:r>
                          <a:rPr lang="en-IN" sz="2000" i="1">
                            <a:effectLst/>
                            <a:latin typeface="Cambria Math" panose="02040503050406030204" pitchFamily="18" charset="0"/>
                            <a:ea typeface="Calibri" panose="020F0502020204030204" pitchFamily="34" charset="0"/>
                            <a:cs typeface="Arial" panose="020B0604020202020204" pitchFamily="34" charset="0"/>
                          </a:rPr>
                          <m:t>𝑎</m:t>
                        </m:r>
                      </m:sub>
                    </m:sSub>
                    <m:d>
                      <m:dPr>
                        <m:ctrlPr>
                          <a:rPr lang="en-IN" sz="2000" i="1">
                            <a:effectLst/>
                            <a:latin typeface="Cambria Math" panose="02040503050406030204" pitchFamily="18" charset="0"/>
                            <a:cs typeface="Arial" panose="020B0604020202020204" pitchFamily="34" charset="0"/>
                          </a:rPr>
                        </m:ctrlPr>
                      </m:dPr>
                      <m:e>
                        <m:r>
                          <a:rPr lang="en-IN" sz="2000" i="1">
                            <a:effectLst/>
                            <a:latin typeface="Cambria Math" panose="02040503050406030204" pitchFamily="18" charset="0"/>
                            <a:ea typeface="Calibri" panose="020F0502020204030204" pitchFamily="34" charset="0"/>
                            <a:cs typeface="Arial" panose="020B0604020202020204" pitchFamily="34" charset="0"/>
                          </a:rPr>
                          <m:t>𝑠</m:t>
                        </m:r>
                        <m:r>
                          <a:rPr lang="en-IN" sz="2000" i="1">
                            <a:effectLst/>
                            <a:latin typeface="Cambria Math" panose="02040503050406030204" pitchFamily="18" charset="0"/>
                            <a:ea typeface="Calibri" panose="020F0502020204030204" pitchFamily="34" charset="0"/>
                            <a:cs typeface="Arial" panose="020B0604020202020204" pitchFamily="34" charset="0"/>
                          </a:rPr>
                          <m:t>,</m:t>
                        </m:r>
                        <m:sSup>
                          <m:sSupPr>
                            <m:ctrlPr>
                              <a:rPr lang="en-IN" sz="2000" i="1">
                                <a:effectLst/>
                                <a:latin typeface="Cambria Math" panose="02040503050406030204" pitchFamily="18" charset="0"/>
                                <a:cs typeface="Arial" panose="020B0604020202020204" pitchFamily="34" charset="0"/>
                              </a:rPr>
                            </m:ctrlPr>
                          </m:sSupPr>
                          <m:e>
                            <m:r>
                              <a:rPr lang="en-IN" sz="2000" i="1">
                                <a:effectLst/>
                                <a:latin typeface="Cambria Math" panose="02040503050406030204" pitchFamily="18" charset="0"/>
                                <a:ea typeface="Calibri" panose="020F0502020204030204" pitchFamily="34" charset="0"/>
                                <a:cs typeface="Arial" panose="020B0604020202020204" pitchFamily="34" charset="0"/>
                              </a:rPr>
                              <m:t>𝑠</m:t>
                            </m:r>
                          </m:e>
                          <m:sup>
                            <m:r>
                              <a:rPr lang="en-IN" sz="2000" i="1">
                                <a:effectLst/>
                                <a:latin typeface="Cambria Math" panose="02040503050406030204" pitchFamily="18" charset="0"/>
                                <a:ea typeface="Calibri" panose="020F0502020204030204" pitchFamily="34" charset="0"/>
                                <a:cs typeface="Arial" panose="020B0604020202020204" pitchFamily="34" charset="0"/>
                              </a:rPr>
                              <m:t>′</m:t>
                            </m:r>
                          </m:sup>
                        </m:sSup>
                      </m:e>
                    </m:d>
                    <m:r>
                      <a:rPr lang="en-IN" sz="2000" i="1">
                        <a:effectLst/>
                        <a:latin typeface="Cambria Math" panose="02040503050406030204" pitchFamily="18" charset="0"/>
                        <a:ea typeface="Calibri" panose="020F0502020204030204" pitchFamily="34" charset="0"/>
                        <a:cs typeface="Arial" panose="020B0604020202020204" pitchFamily="34" charset="0"/>
                      </a:rPr>
                      <m:t> </m:t>
                    </m:r>
                  </m:oMath>
                </a14:m>
                <a:r>
                  <a:rPr lang="en-IN" sz="2000" dirty="0">
                    <a:effectLst/>
                    <a:latin typeface="Arial" panose="020B0604020202020204" pitchFamily="34" charset="0"/>
                    <a:ea typeface="Calibri" panose="020F0502020204030204" pitchFamily="34" charset="0"/>
                    <a:cs typeface="Arial" panose="020B0604020202020204" pitchFamily="34" charset="0"/>
                  </a:rPr>
                  <a:t> is the probability of reaching </a:t>
                </a:r>
                <a14:m>
                  <m:oMath xmlns:m="http://schemas.openxmlformats.org/officeDocument/2006/math">
                    <m:r>
                      <a:rPr lang="en-IN" sz="2000" i="1">
                        <a:effectLst/>
                        <a:latin typeface="Cambria Math" panose="02040503050406030204" pitchFamily="18" charset="0"/>
                        <a:ea typeface="Calibri" panose="020F0502020204030204" pitchFamily="34" charset="0"/>
                        <a:cs typeface="Arial" panose="020B0604020202020204" pitchFamily="34" charset="0"/>
                      </a:rPr>
                      <m:t>𝑠</m:t>
                    </m:r>
                    <m:r>
                      <a:rPr lang="en-IN" sz="2000" i="1">
                        <a:effectLst/>
                        <a:latin typeface="Cambria Math" panose="02040503050406030204" pitchFamily="18" charset="0"/>
                        <a:ea typeface="Calibri" panose="020F0502020204030204" pitchFamily="34" charset="0"/>
                        <a:cs typeface="Arial" panose="020B0604020202020204" pitchFamily="34" charset="0"/>
                      </a:rPr>
                      <m:t>′</m:t>
                    </m:r>
                  </m:oMath>
                </a14:m>
                <a:r>
                  <a:rPr lang="en-IN" sz="2000" dirty="0">
                    <a:effectLst/>
                    <a:latin typeface="Arial" panose="020B0604020202020204" pitchFamily="34" charset="0"/>
                    <a:ea typeface="Calibri" panose="020F0502020204030204" pitchFamily="34" charset="0"/>
                    <a:cs typeface="Arial" panose="020B0604020202020204" pitchFamily="34" charset="0"/>
                  </a:rPr>
                  <a:t> while applying action </a:t>
                </a:r>
                <a14:m>
                  <m:oMath xmlns:m="http://schemas.openxmlformats.org/officeDocument/2006/math">
                    <m:r>
                      <a:rPr lang="en-IN" sz="2000" i="1">
                        <a:effectLst/>
                        <a:latin typeface="Cambria Math" panose="02040503050406030204" pitchFamily="18" charset="0"/>
                        <a:ea typeface="Calibri" panose="020F0502020204030204" pitchFamily="34" charset="0"/>
                        <a:cs typeface="Arial" panose="020B0604020202020204" pitchFamily="34" charset="0"/>
                      </a:rPr>
                      <m:t>𝑎</m:t>
                    </m:r>
                  </m:oMath>
                </a14:m>
                <a:r>
                  <a:rPr lang="en-IN" sz="2000" dirty="0">
                    <a:effectLst/>
                    <a:latin typeface="Arial" panose="020B0604020202020204" pitchFamily="34" charset="0"/>
                    <a:ea typeface="Calibri" panose="020F0502020204030204" pitchFamily="34" charset="0"/>
                    <a:cs typeface="Arial" panose="020B0604020202020204" pitchFamily="34" charset="0"/>
                  </a:rPr>
                  <a:t> in state </a:t>
                </a:r>
                <a14:m>
                  <m:oMath xmlns:m="http://schemas.openxmlformats.org/officeDocument/2006/math">
                    <m:sSub>
                      <m:sSubPr>
                        <m:ctrlPr>
                          <a:rPr lang="en-IN" sz="2000" i="1">
                            <a:effectLst/>
                            <a:latin typeface="Cambria Math" panose="02040503050406030204" pitchFamily="18" charset="0"/>
                            <a:cs typeface="Arial" panose="020B0604020202020204" pitchFamily="34" charset="0"/>
                          </a:rPr>
                        </m:ctrlPr>
                      </m:sSubPr>
                      <m:e>
                        <m:r>
                          <a:rPr lang="en-IN" sz="2000" i="1">
                            <a:effectLst/>
                            <a:latin typeface="Cambria Math" panose="02040503050406030204" pitchFamily="18" charset="0"/>
                            <a:ea typeface="Calibri" panose="020F0502020204030204" pitchFamily="34" charset="0"/>
                            <a:cs typeface="Arial" panose="020B0604020202020204" pitchFamily="34" charset="0"/>
                          </a:rPr>
                          <m:t>𝑠</m:t>
                        </m:r>
                      </m:e>
                      <m:sub>
                        <m:r>
                          <a:rPr lang="en-IN" sz="2000" i="1">
                            <a:effectLst/>
                            <a:latin typeface="Cambria Math" panose="02040503050406030204" pitchFamily="18" charset="0"/>
                            <a:ea typeface="Calibri" panose="020F0502020204030204" pitchFamily="34" charset="0"/>
                            <a:cs typeface="Arial" panose="020B0604020202020204" pitchFamily="34" charset="0"/>
                          </a:rPr>
                          <m:t>𝑖</m:t>
                        </m:r>
                        <m:r>
                          <a:rPr lang="en-IN" sz="2000" i="1">
                            <a:effectLst/>
                            <a:latin typeface="Cambria Math" panose="02040503050406030204" pitchFamily="18" charset="0"/>
                            <a:ea typeface="Calibri" panose="020F0502020204030204" pitchFamily="34" charset="0"/>
                            <a:cs typeface="Arial" panose="020B0604020202020204" pitchFamily="34" charset="0"/>
                          </a:rPr>
                          <m:t>,</m:t>
                        </m:r>
                        <m:r>
                          <a:rPr lang="en-IN" sz="2000" i="1">
                            <a:effectLst/>
                            <a:latin typeface="Cambria Math" panose="02040503050406030204" pitchFamily="18" charset="0"/>
                            <a:ea typeface="Calibri" panose="020F0502020204030204" pitchFamily="34" charset="0"/>
                            <a:cs typeface="Arial" panose="020B0604020202020204" pitchFamily="34" charset="0"/>
                          </a:rPr>
                          <m:t>𝑗</m:t>
                        </m:r>
                      </m:sub>
                    </m:sSub>
                  </m:oMath>
                </a14:m>
                <a:r>
                  <a:rPr lang="en-IN" sz="2000" dirty="0">
                    <a:effectLst/>
                    <a:latin typeface="Arial" panose="020B0604020202020204" pitchFamily="34" charset="0"/>
                    <a:ea typeface="Calibri" panose="020F0502020204030204" pitchFamily="34" charset="0"/>
                    <a:cs typeface="Arial" panose="020B0604020202020204" pitchFamily="34" charset="0"/>
                  </a:rPr>
                  <a:t> , and </a:t>
                </a:r>
                <a14:m>
                  <m:oMath xmlns:m="http://schemas.openxmlformats.org/officeDocument/2006/math">
                    <m:r>
                      <a:rPr lang="en-IN" sz="2000" i="1">
                        <a:effectLst/>
                        <a:latin typeface="Cambria Math" panose="02040503050406030204" pitchFamily="18" charset="0"/>
                        <a:ea typeface="Calibri" panose="020F0502020204030204" pitchFamily="34" charset="0"/>
                        <a:cs typeface="Arial" panose="020B0604020202020204" pitchFamily="34" charset="0"/>
                      </a:rPr>
                      <m:t>𝑉</m:t>
                    </m:r>
                    <m:r>
                      <a:rPr lang="en-IN" sz="2000" i="1">
                        <a:effectLst/>
                        <a:latin typeface="Cambria Math" panose="02040503050406030204" pitchFamily="18" charset="0"/>
                        <a:ea typeface="Calibri" panose="020F0502020204030204" pitchFamily="34" charset="0"/>
                        <a:cs typeface="Arial" panose="020B0604020202020204" pitchFamily="34" charset="0"/>
                      </a:rPr>
                      <m:t> (</m:t>
                    </m:r>
                    <m:r>
                      <a:rPr lang="en-IN" sz="2000" i="1">
                        <a:effectLst/>
                        <a:latin typeface="Cambria Math" panose="02040503050406030204" pitchFamily="18" charset="0"/>
                        <a:ea typeface="Calibri" panose="020F0502020204030204" pitchFamily="34" charset="0"/>
                        <a:cs typeface="Arial" panose="020B0604020202020204" pitchFamily="34" charset="0"/>
                      </a:rPr>
                      <m:t>𝑠</m:t>
                    </m:r>
                    <m:r>
                      <a:rPr lang="en-IN" sz="2000" i="1">
                        <a:effectLst/>
                        <a:latin typeface="Cambria Math" panose="02040503050406030204" pitchFamily="18" charset="0"/>
                        <a:ea typeface="Calibri" panose="020F0502020204030204" pitchFamily="34" charset="0"/>
                        <a:cs typeface="Arial" panose="020B0604020202020204" pitchFamily="34" charset="0"/>
                      </a:rPr>
                      <m:t>′)</m:t>
                    </m:r>
                  </m:oMath>
                </a14:m>
                <a:r>
                  <a:rPr lang="en-IN" sz="2000" dirty="0">
                    <a:effectLst/>
                    <a:latin typeface="Arial" panose="020B0604020202020204" pitchFamily="34" charset="0"/>
                    <a:ea typeface="Calibri" panose="020F0502020204030204" pitchFamily="34" charset="0"/>
                    <a:cs typeface="Arial" panose="020B0604020202020204" pitchFamily="34" charset="0"/>
                  </a:rPr>
                  <a:t> is the value function for state </a:t>
                </a:r>
                <a14:m>
                  <m:oMath xmlns:m="http://schemas.openxmlformats.org/officeDocument/2006/math">
                    <m:r>
                      <a:rPr lang="en-IN" sz="2000" i="1">
                        <a:effectLst/>
                        <a:latin typeface="Cambria Math" panose="02040503050406030204" pitchFamily="18" charset="0"/>
                        <a:ea typeface="Calibri" panose="020F0502020204030204" pitchFamily="34" charset="0"/>
                        <a:cs typeface="Arial" panose="020B0604020202020204" pitchFamily="34" charset="0"/>
                      </a:rPr>
                      <m:t>𝑠</m:t>
                    </m:r>
                    <m:r>
                      <a:rPr lang="en-IN" sz="2000" i="1">
                        <a:effectLst/>
                        <a:latin typeface="Cambria Math" panose="02040503050406030204" pitchFamily="18" charset="0"/>
                        <a:ea typeface="Calibri" panose="020F0502020204030204" pitchFamily="34" charset="0"/>
                        <a:cs typeface="Arial" panose="020B0604020202020204" pitchFamily="34" charset="0"/>
                      </a:rPr>
                      <m:t>′</m:t>
                    </m:r>
                  </m:oMath>
                </a14:m>
                <a:r>
                  <a:rPr lang="en-IN" sz="2000" dirty="0">
                    <a:latin typeface="Arial" panose="020B0604020202020204" pitchFamily="34" charset="0"/>
                    <a:cs typeface="Arial" panose="020B0604020202020204" pitchFamily="34" charset="0"/>
                  </a:rPr>
                  <a:t>.</a:t>
                </a:r>
              </a:p>
              <a:p>
                <a:r>
                  <a:rPr lang="en-IN" sz="2000" dirty="0">
                    <a:effectLst/>
                    <a:latin typeface="Arial" panose="020B0604020202020204" pitchFamily="34" charset="0"/>
                    <a:ea typeface="Calibri" panose="020F0502020204030204" pitchFamily="34" charset="0"/>
                    <a:cs typeface="Arial" panose="020B0604020202020204" pitchFamily="34" charset="0"/>
                  </a:rPr>
                  <a:t>Identifying the optimal values </a:t>
                </a:r>
                <a14:m>
                  <m:oMath xmlns:m="http://schemas.openxmlformats.org/officeDocument/2006/math">
                    <m:sSup>
                      <m:sSupPr>
                        <m:ctrlPr>
                          <a:rPr lang="en-IN" sz="2000" i="1">
                            <a:effectLst/>
                            <a:latin typeface="Cambria Math" panose="02040503050406030204" pitchFamily="18" charset="0"/>
                            <a:cs typeface="Arial" panose="020B0604020202020204" pitchFamily="34" charset="0"/>
                          </a:rPr>
                        </m:ctrlPr>
                      </m:sSupPr>
                      <m:e>
                        <m:r>
                          <a:rPr lang="en-IN" sz="2000" i="1">
                            <a:effectLst/>
                            <a:latin typeface="Cambria Math" panose="02040503050406030204" pitchFamily="18" charset="0"/>
                            <a:ea typeface="Calibri" panose="020F0502020204030204" pitchFamily="34" charset="0"/>
                            <a:cs typeface="Arial" panose="020B0604020202020204" pitchFamily="34" charset="0"/>
                          </a:rPr>
                          <m:t>𝑉</m:t>
                        </m:r>
                      </m:e>
                      <m:sup>
                        <m:r>
                          <a:rPr lang="en-IN" sz="2000" i="1">
                            <a:effectLst/>
                            <a:latin typeface="Cambria Math" panose="02040503050406030204" pitchFamily="18" charset="0"/>
                            <a:ea typeface="Calibri" panose="020F0502020204030204" pitchFamily="34" charset="0"/>
                            <a:cs typeface="Arial" panose="020B0604020202020204" pitchFamily="34" charset="0"/>
                          </a:rPr>
                          <m:t>∗</m:t>
                        </m:r>
                      </m:sup>
                    </m:sSup>
                    <m:r>
                      <a:rPr lang="en-IN" sz="2000" i="1">
                        <a:effectLst/>
                        <a:latin typeface="Cambria Math" panose="02040503050406030204" pitchFamily="18" charset="0"/>
                        <a:ea typeface="Calibri" panose="020F0502020204030204" pitchFamily="34" charset="0"/>
                        <a:cs typeface="Arial" panose="020B0604020202020204" pitchFamily="34" charset="0"/>
                      </a:rPr>
                      <m:t>(</m:t>
                    </m:r>
                    <m:r>
                      <a:rPr lang="en-IN" sz="2000" i="1">
                        <a:effectLst/>
                        <a:latin typeface="Cambria Math" panose="02040503050406030204" pitchFamily="18" charset="0"/>
                        <a:ea typeface="Calibri" panose="020F0502020204030204" pitchFamily="34" charset="0"/>
                        <a:cs typeface="Arial" panose="020B0604020202020204" pitchFamily="34" charset="0"/>
                      </a:rPr>
                      <m:t>𝑠</m:t>
                    </m:r>
                    <m:r>
                      <a:rPr lang="en-IN" sz="2000" i="1">
                        <a:effectLst/>
                        <a:latin typeface="Cambria Math" panose="02040503050406030204" pitchFamily="18" charset="0"/>
                        <a:ea typeface="Calibri" panose="020F0502020204030204" pitchFamily="34" charset="0"/>
                        <a:cs typeface="Arial" panose="020B0604020202020204" pitchFamily="34" charset="0"/>
                      </a:rPr>
                      <m:t>)</m:t>
                    </m:r>
                  </m:oMath>
                </a14:m>
                <a:r>
                  <a:rPr lang="en-IN" sz="2000" dirty="0">
                    <a:effectLst/>
                    <a:latin typeface="Arial" panose="020B0604020202020204" pitchFamily="34" charset="0"/>
                    <a:ea typeface="Calibri" panose="020F0502020204030204" pitchFamily="34" charset="0"/>
                    <a:cs typeface="Arial" panose="020B0604020202020204" pitchFamily="34" charset="0"/>
                  </a:rPr>
                  <a:t> will lead to determining the optimal policy </a:t>
                </a:r>
                <a14:m>
                  <m:oMath xmlns:m="http://schemas.openxmlformats.org/officeDocument/2006/math">
                    <m:sSup>
                      <m:sSupPr>
                        <m:ctrlPr>
                          <a:rPr lang="en-IN" sz="2000" i="1">
                            <a:effectLst/>
                            <a:latin typeface="Cambria Math" panose="02040503050406030204" pitchFamily="18" charset="0"/>
                            <a:cs typeface="Arial" panose="020B0604020202020204" pitchFamily="34" charset="0"/>
                          </a:rPr>
                        </m:ctrlPr>
                      </m:sSupPr>
                      <m:e>
                        <m:r>
                          <a:rPr lang="en-IN" sz="2000" i="1">
                            <a:effectLst/>
                            <a:latin typeface="Cambria Math" panose="02040503050406030204" pitchFamily="18" charset="0"/>
                            <a:ea typeface="Calibri" panose="020F0502020204030204" pitchFamily="34" charset="0"/>
                            <a:cs typeface="Arial" panose="020B0604020202020204" pitchFamily="34" charset="0"/>
                          </a:rPr>
                          <m:t>𝜋</m:t>
                        </m:r>
                      </m:e>
                      <m:sup>
                        <m:r>
                          <a:rPr lang="en-IN" sz="2000" i="1">
                            <a:effectLst/>
                            <a:latin typeface="Cambria Math" panose="02040503050406030204" pitchFamily="18" charset="0"/>
                            <a:ea typeface="Calibri" panose="020F0502020204030204" pitchFamily="34" charset="0"/>
                            <a:cs typeface="Arial" panose="020B0604020202020204" pitchFamily="34" charset="0"/>
                          </a:rPr>
                          <m:t>∗</m:t>
                        </m:r>
                      </m:sup>
                    </m:sSup>
                    <m:r>
                      <a:rPr lang="en-IN" sz="2000" i="1">
                        <a:effectLst/>
                        <a:latin typeface="Cambria Math" panose="02040503050406030204" pitchFamily="18" charset="0"/>
                        <a:ea typeface="Calibri" panose="020F0502020204030204" pitchFamily="34" charset="0"/>
                        <a:cs typeface="Arial" panose="020B0604020202020204" pitchFamily="34" charset="0"/>
                      </a:rPr>
                      <m:t>(</m:t>
                    </m:r>
                    <m:r>
                      <a:rPr lang="en-IN" sz="2000" i="1">
                        <a:effectLst/>
                        <a:latin typeface="Cambria Math" panose="02040503050406030204" pitchFamily="18" charset="0"/>
                        <a:ea typeface="Calibri" panose="020F0502020204030204" pitchFamily="34" charset="0"/>
                        <a:cs typeface="Arial" panose="020B0604020202020204" pitchFamily="34" charset="0"/>
                      </a:rPr>
                      <m:t>𝑠</m:t>
                    </m:r>
                    <m:r>
                      <a:rPr lang="en-IN" sz="2000" i="1">
                        <a:effectLst/>
                        <a:latin typeface="Cambria Math" panose="02040503050406030204" pitchFamily="18" charset="0"/>
                        <a:ea typeface="Calibri" panose="020F0502020204030204" pitchFamily="34" charset="0"/>
                        <a:cs typeface="Arial" panose="020B0604020202020204" pitchFamily="34" charset="0"/>
                      </a:rPr>
                      <m:t>)</m:t>
                    </m:r>
                  </m:oMath>
                </a14:m>
                <a:r>
                  <a:rPr lang="en-IN" sz="2000" dirty="0">
                    <a:effectLst/>
                    <a:latin typeface="Arial" panose="020B0604020202020204" pitchFamily="34" charset="0"/>
                    <a:ea typeface="Calibri" panose="020F0502020204030204" pitchFamily="34" charset="0"/>
                    <a:cs typeface="Arial" panose="020B0604020202020204" pitchFamily="34" charset="0"/>
                  </a:rPr>
                  <a:t> using,</a:t>
                </a:r>
                <a:endParaRPr lang="en-IN" sz="2000" dirty="0">
                  <a:latin typeface="Arial" panose="020B0604020202020204" pitchFamily="34" charset="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F21EFE64-B8B2-2CB8-9E91-7AD39A27D5F3}"/>
                  </a:ext>
                </a:extLst>
              </p:cNvPr>
              <p:cNvSpPr>
                <a:spLocks noGrp="1" noRot="1" noChangeAspect="1" noMove="1" noResize="1" noEditPoints="1" noAdjustHandles="1" noChangeArrowheads="1" noChangeShapeType="1" noTextEdit="1"/>
              </p:cNvSpPr>
              <p:nvPr>
                <p:ph idx="1"/>
              </p:nvPr>
            </p:nvSpPr>
            <p:spPr>
              <a:blipFill>
                <a:blip r:embed="rId2"/>
                <a:stretch>
                  <a:fillRect l="-522" t="-1261" r="-754"/>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8069DCF3-5AAE-4591-BE1F-7D1D05AF11B2}"/>
              </a:ext>
            </a:extLst>
          </p:cNvPr>
          <p:cNvPicPr>
            <a:picLocks noChangeAspect="1"/>
          </p:cNvPicPr>
          <p:nvPr/>
        </p:nvPicPr>
        <p:blipFill>
          <a:blip r:embed="rId3"/>
          <a:stretch>
            <a:fillRect/>
          </a:stretch>
        </p:blipFill>
        <p:spPr>
          <a:xfrm>
            <a:off x="1287363" y="2184901"/>
            <a:ext cx="4808637" cy="480102"/>
          </a:xfrm>
          <a:prstGeom prst="rect">
            <a:avLst/>
          </a:prstGeom>
        </p:spPr>
      </p:pic>
      <p:pic>
        <p:nvPicPr>
          <p:cNvPr id="7" name="Picture 6">
            <a:extLst>
              <a:ext uri="{FF2B5EF4-FFF2-40B4-BE49-F238E27FC236}">
                <a16:creationId xmlns:a16="http://schemas.microsoft.com/office/drawing/2014/main" id="{58512AC1-8CE8-C623-7117-099CA94F486C}"/>
              </a:ext>
            </a:extLst>
          </p:cNvPr>
          <p:cNvPicPr>
            <a:picLocks noChangeAspect="1"/>
          </p:cNvPicPr>
          <p:nvPr/>
        </p:nvPicPr>
        <p:blipFill>
          <a:blip r:embed="rId4"/>
          <a:stretch>
            <a:fillRect/>
          </a:stretch>
        </p:blipFill>
        <p:spPr>
          <a:xfrm>
            <a:off x="1287363" y="3164957"/>
            <a:ext cx="5342083" cy="434378"/>
          </a:xfrm>
          <a:prstGeom prst="rect">
            <a:avLst/>
          </a:prstGeom>
        </p:spPr>
      </p:pic>
      <p:pic>
        <p:nvPicPr>
          <p:cNvPr id="9" name="Picture 8">
            <a:extLst>
              <a:ext uri="{FF2B5EF4-FFF2-40B4-BE49-F238E27FC236}">
                <a16:creationId xmlns:a16="http://schemas.microsoft.com/office/drawing/2014/main" id="{BACC6108-A774-60BD-6893-6F632D209EBB}"/>
              </a:ext>
            </a:extLst>
          </p:cNvPr>
          <p:cNvPicPr>
            <a:picLocks noChangeAspect="1"/>
          </p:cNvPicPr>
          <p:nvPr/>
        </p:nvPicPr>
        <p:blipFill>
          <a:blip r:embed="rId5"/>
          <a:stretch>
            <a:fillRect/>
          </a:stretch>
        </p:blipFill>
        <p:spPr>
          <a:xfrm>
            <a:off x="1287363" y="5114117"/>
            <a:ext cx="5532599" cy="556308"/>
          </a:xfrm>
          <a:prstGeom prst="rect">
            <a:avLst/>
          </a:prstGeom>
        </p:spPr>
      </p:pic>
    </p:spTree>
    <p:extLst>
      <p:ext uri="{BB962C8B-B14F-4D97-AF65-F5344CB8AC3E}">
        <p14:creationId xmlns:p14="http://schemas.microsoft.com/office/powerpoint/2010/main" val="255302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9D2AE-2F2B-4710-CC35-3049291CC72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Value Iteration</a:t>
            </a:r>
          </a:p>
        </p:txBody>
      </p:sp>
      <p:sp>
        <p:nvSpPr>
          <p:cNvPr id="3" name="Content Placeholder 2">
            <a:extLst>
              <a:ext uri="{FF2B5EF4-FFF2-40B4-BE49-F238E27FC236}">
                <a16:creationId xmlns:a16="http://schemas.microsoft.com/office/drawing/2014/main" id="{C9C2ED6B-8ED8-9EFD-CAF1-F0624F5D647C}"/>
              </a:ext>
            </a:extLst>
          </p:cNvPr>
          <p:cNvSpPr>
            <a:spLocks noGrp="1"/>
          </p:cNvSpPr>
          <p:nvPr>
            <p:ph idx="1"/>
          </p:nvPr>
        </p:nvSpPr>
        <p:spPr/>
        <p:txBody>
          <a:bodyPr>
            <a:normAutofit/>
          </a:bodyPr>
          <a:lstStyle/>
          <a:p>
            <a:r>
              <a:rPr lang="en-IN" sz="2000" dirty="0">
                <a:effectLst/>
                <a:latin typeface="Arial" panose="020B0604020202020204" pitchFamily="34" charset="0"/>
                <a:ea typeface="Calibri" panose="020F0502020204030204" pitchFamily="34" charset="0"/>
              </a:rPr>
              <a:t>The value Iteration algorithm was implemented to generate the optimal policy.</a:t>
            </a:r>
            <a:endParaRPr lang="en-IN" sz="3200" dirty="0"/>
          </a:p>
        </p:txBody>
      </p:sp>
      <p:pic>
        <p:nvPicPr>
          <p:cNvPr id="4" name="Picture 3">
            <a:extLst>
              <a:ext uri="{FF2B5EF4-FFF2-40B4-BE49-F238E27FC236}">
                <a16:creationId xmlns:a16="http://schemas.microsoft.com/office/drawing/2014/main" id="{03811286-0188-AC19-C758-013FB58C3382}"/>
              </a:ext>
            </a:extLst>
          </p:cNvPr>
          <p:cNvPicPr>
            <a:picLocks noChangeAspect="1"/>
          </p:cNvPicPr>
          <p:nvPr/>
        </p:nvPicPr>
        <p:blipFill>
          <a:blip r:embed="rId2"/>
          <a:stretch>
            <a:fillRect/>
          </a:stretch>
        </p:blipFill>
        <p:spPr>
          <a:xfrm>
            <a:off x="1554217" y="2297107"/>
            <a:ext cx="8659355" cy="4014793"/>
          </a:xfrm>
          <a:prstGeom prst="rect">
            <a:avLst/>
          </a:prstGeom>
        </p:spPr>
      </p:pic>
    </p:spTree>
    <p:extLst>
      <p:ext uri="{BB962C8B-B14F-4D97-AF65-F5344CB8AC3E}">
        <p14:creationId xmlns:p14="http://schemas.microsoft.com/office/powerpoint/2010/main" val="1949442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10BF-9C11-8393-4289-B0C65A9D970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 (Wind field 1)</a:t>
            </a:r>
          </a:p>
        </p:txBody>
      </p:sp>
      <p:pic>
        <p:nvPicPr>
          <p:cNvPr id="5" name="Content Placeholder 4">
            <a:extLst>
              <a:ext uri="{FF2B5EF4-FFF2-40B4-BE49-F238E27FC236}">
                <a16:creationId xmlns:a16="http://schemas.microsoft.com/office/drawing/2014/main" id="{44693117-FE90-D17A-E3B1-54F763A9CEC1}"/>
              </a:ext>
            </a:extLst>
          </p:cNvPr>
          <p:cNvPicPr>
            <a:picLocks noGrp="1" noChangeAspect="1"/>
          </p:cNvPicPr>
          <p:nvPr>
            <p:ph idx="1"/>
          </p:nvPr>
        </p:nvPicPr>
        <p:blipFill>
          <a:blip r:embed="rId2"/>
          <a:stretch>
            <a:fillRect/>
          </a:stretch>
        </p:blipFill>
        <p:spPr>
          <a:xfrm>
            <a:off x="2583136" y="1499825"/>
            <a:ext cx="7025727" cy="5358175"/>
          </a:xfrm>
        </p:spPr>
      </p:pic>
    </p:spTree>
    <p:extLst>
      <p:ext uri="{BB962C8B-B14F-4D97-AF65-F5344CB8AC3E}">
        <p14:creationId xmlns:p14="http://schemas.microsoft.com/office/powerpoint/2010/main" val="825351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E351D-E331-5161-686A-C683DF0EB71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 (Wind field type 2)</a:t>
            </a:r>
          </a:p>
        </p:txBody>
      </p:sp>
      <p:pic>
        <p:nvPicPr>
          <p:cNvPr id="5" name="Content Placeholder 4">
            <a:extLst>
              <a:ext uri="{FF2B5EF4-FFF2-40B4-BE49-F238E27FC236}">
                <a16:creationId xmlns:a16="http://schemas.microsoft.com/office/drawing/2014/main" id="{59F00C88-9ACA-DEBF-0A58-DB4BA4C398BA}"/>
              </a:ext>
            </a:extLst>
          </p:cNvPr>
          <p:cNvPicPr>
            <a:picLocks noGrp="1" noChangeAspect="1"/>
          </p:cNvPicPr>
          <p:nvPr>
            <p:ph idx="1"/>
          </p:nvPr>
        </p:nvPicPr>
        <p:blipFill>
          <a:blip r:embed="rId2"/>
          <a:stretch>
            <a:fillRect/>
          </a:stretch>
        </p:blipFill>
        <p:spPr>
          <a:xfrm>
            <a:off x="2703369" y="1547718"/>
            <a:ext cx="6785262" cy="5229616"/>
          </a:xfrm>
        </p:spPr>
      </p:pic>
    </p:spTree>
    <p:extLst>
      <p:ext uri="{BB962C8B-B14F-4D97-AF65-F5344CB8AC3E}">
        <p14:creationId xmlns:p14="http://schemas.microsoft.com/office/powerpoint/2010/main" val="2319970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9359F-2300-0095-7ADA-46656812AAE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 (Wind field type 3)</a:t>
            </a:r>
          </a:p>
        </p:txBody>
      </p:sp>
      <p:pic>
        <p:nvPicPr>
          <p:cNvPr id="5" name="Content Placeholder 4">
            <a:extLst>
              <a:ext uri="{FF2B5EF4-FFF2-40B4-BE49-F238E27FC236}">
                <a16:creationId xmlns:a16="http://schemas.microsoft.com/office/drawing/2014/main" id="{83AEE34A-E994-FB99-757A-C22569B106D0}"/>
              </a:ext>
            </a:extLst>
          </p:cNvPr>
          <p:cNvPicPr>
            <a:picLocks noGrp="1" noChangeAspect="1"/>
          </p:cNvPicPr>
          <p:nvPr>
            <p:ph idx="1"/>
          </p:nvPr>
        </p:nvPicPr>
        <p:blipFill>
          <a:blip r:embed="rId2"/>
          <a:stretch>
            <a:fillRect/>
          </a:stretch>
        </p:blipFill>
        <p:spPr>
          <a:xfrm>
            <a:off x="2687153" y="1538753"/>
            <a:ext cx="6601600" cy="5130987"/>
          </a:xfrm>
        </p:spPr>
      </p:pic>
    </p:spTree>
    <p:extLst>
      <p:ext uri="{BB962C8B-B14F-4D97-AF65-F5344CB8AC3E}">
        <p14:creationId xmlns:p14="http://schemas.microsoft.com/office/powerpoint/2010/main" val="1062246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40622-1665-17DE-DBBC-B35A47B089F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 (Wind field type 4)</a:t>
            </a:r>
          </a:p>
        </p:txBody>
      </p:sp>
      <p:pic>
        <p:nvPicPr>
          <p:cNvPr id="5" name="Content Placeholder 4">
            <a:extLst>
              <a:ext uri="{FF2B5EF4-FFF2-40B4-BE49-F238E27FC236}">
                <a16:creationId xmlns:a16="http://schemas.microsoft.com/office/drawing/2014/main" id="{AA6013B0-0353-A5BC-9E65-959F75817C4E}"/>
              </a:ext>
            </a:extLst>
          </p:cNvPr>
          <p:cNvPicPr>
            <a:picLocks noGrp="1" noChangeAspect="1"/>
          </p:cNvPicPr>
          <p:nvPr>
            <p:ph idx="1"/>
          </p:nvPr>
        </p:nvPicPr>
        <p:blipFill>
          <a:blip r:embed="rId2"/>
          <a:stretch>
            <a:fillRect/>
          </a:stretch>
        </p:blipFill>
        <p:spPr>
          <a:xfrm>
            <a:off x="2588191" y="1511860"/>
            <a:ext cx="7196785" cy="5193740"/>
          </a:xfrm>
        </p:spPr>
      </p:pic>
    </p:spTree>
    <p:extLst>
      <p:ext uri="{BB962C8B-B14F-4D97-AF65-F5344CB8AC3E}">
        <p14:creationId xmlns:p14="http://schemas.microsoft.com/office/powerpoint/2010/main" val="663960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9D11B-C762-17DD-2474-BAC5E3A408D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Interpreting Results</a:t>
            </a:r>
          </a:p>
        </p:txBody>
      </p:sp>
      <p:sp>
        <p:nvSpPr>
          <p:cNvPr id="3" name="Content Placeholder 2">
            <a:extLst>
              <a:ext uri="{FF2B5EF4-FFF2-40B4-BE49-F238E27FC236}">
                <a16:creationId xmlns:a16="http://schemas.microsoft.com/office/drawing/2014/main" id="{76365256-9196-9F9D-92E0-C8499EE05C4B}"/>
              </a:ext>
            </a:extLst>
          </p:cNvPr>
          <p:cNvSpPr>
            <a:spLocks noGrp="1"/>
          </p:cNvSpPr>
          <p:nvPr>
            <p:ph idx="1"/>
          </p:nvPr>
        </p:nvSpPr>
        <p:spPr/>
        <p:txBody>
          <a:bodyPr>
            <a:normAutofit/>
          </a:bodyPr>
          <a:lstStyle/>
          <a:p>
            <a:endParaRPr lang="en-IN" sz="2400" dirty="0">
              <a:effectLst/>
              <a:latin typeface="Arial" panose="020B0604020202020204" pitchFamily="34" charset="0"/>
              <a:ea typeface="Calibri" panose="020F0502020204030204" pitchFamily="34" charset="0"/>
            </a:endParaRPr>
          </a:p>
          <a:p>
            <a:r>
              <a:rPr lang="en-IN" sz="2400" dirty="0">
                <a:effectLst/>
                <a:latin typeface="Arial" panose="020B0604020202020204" pitchFamily="34" charset="0"/>
                <a:ea typeface="Calibri" panose="020F0502020204030204" pitchFamily="34" charset="0"/>
              </a:rPr>
              <a:t>The algorithm seems to have output the optimal path in case of wind field 1, 2 and 3 but the path in case of wind field 3 does not seem to be the most optimal one.</a:t>
            </a:r>
            <a:br>
              <a:rPr lang="en-IN" sz="2400" dirty="0">
                <a:effectLst/>
                <a:latin typeface="Arial" panose="020B0604020202020204" pitchFamily="34" charset="0"/>
                <a:ea typeface="Calibri" panose="020F0502020204030204" pitchFamily="34" charset="0"/>
              </a:rPr>
            </a:br>
            <a:endParaRPr lang="en-IN" sz="2400" dirty="0">
              <a:effectLst/>
              <a:latin typeface="Arial" panose="020B0604020202020204" pitchFamily="34" charset="0"/>
              <a:ea typeface="Calibri" panose="020F0502020204030204" pitchFamily="34" charset="0"/>
            </a:endParaRPr>
          </a:p>
          <a:p>
            <a:r>
              <a:rPr lang="en-IN" sz="2400" dirty="0">
                <a:effectLst/>
                <a:latin typeface="Arial" panose="020B0604020202020204" pitchFamily="34" charset="0"/>
                <a:ea typeface="Calibri" panose="020F0502020204030204" pitchFamily="34" charset="0"/>
              </a:rPr>
              <a:t>This may be because the -5 reward given for each step may be overpowering the reward due to movement in direction of wind and causing the episode to try to terminate as quickly as possible. This causes the agent to not take longer paths even if it consumes less fuel in doing so.</a:t>
            </a:r>
            <a:endParaRPr lang="en-IN" sz="3600" dirty="0"/>
          </a:p>
        </p:txBody>
      </p:sp>
    </p:spTree>
    <p:extLst>
      <p:ext uri="{BB962C8B-B14F-4D97-AF65-F5344CB8AC3E}">
        <p14:creationId xmlns:p14="http://schemas.microsoft.com/office/powerpoint/2010/main" val="3322680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83CC89-1DC5-B171-68A4-AA42BC25C9E1}"/>
              </a:ext>
            </a:extLst>
          </p:cNvPr>
          <p:cNvPicPr>
            <a:picLocks noChangeAspect="1"/>
          </p:cNvPicPr>
          <p:nvPr/>
        </p:nvPicPr>
        <p:blipFill>
          <a:blip r:embed="rId2"/>
          <a:stretch>
            <a:fillRect/>
          </a:stretch>
        </p:blipFill>
        <p:spPr>
          <a:xfrm>
            <a:off x="8648687" y="365125"/>
            <a:ext cx="2871296" cy="1867087"/>
          </a:xfrm>
          <a:prstGeom prst="rect">
            <a:avLst/>
          </a:prstGeom>
        </p:spPr>
      </p:pic>
      <p:sp>
        <p:nvSpPr>
          <p:cNvPr id="2" name="Title 1">
            <a:extLst>
              <a:ext uri="{FF2B5EF4-FFF2-40B4-BE49-F238E27FC236}">
                <a16:creationId xmlns:a16="http://schemas.microsoft.com/office/drawing/2014/main" id="{3880480B-9DDA-CB70-F56C-91D4AD6EFBD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0C2CC44-850C-7159-0EAB-DCA6298EA441}"/>
              </a:ext>
            </a:extLst>
          </p:cNvPr>
          <p:cNvSpPr>
            <a:spLocks noGrp="1"/>
          </p:cNvSpPr>
          <p:nvPr>
            <p:ph idx="1"/>
          </p:nvPr>
        </p:nvSpPr>
        <p:spPr>
          <a:xfrm>
            <a:off x="838200" y="2342823"/>
            <a:ext cx="10515600" cy="4351338"/>
          </a:xfrm>
        </p:spPr>
        <p:txBody>
          <a:bodyPr>
            <a:normAutofit/>
          </a:bodyPr>
          <a:lstStyle/>
          <a:p>
            <a:r>
              <a:rPr lang="en-IN" sz="2000" dirty="0">
                <a:effectLst/>
                <a:latin typeface="Arial" panose="020B0604020202020204" pitchFamily="34" charset="0"/>
                <a:ea typeface="Calibri" panose="020F0502020204030204" pitchFamily="34" charset="0"/>
              </a:rPr>
              <a:t>Unmanned Aerial Vehicles (UAVs) are small, electric-powered aircraft used in both military and civilian applications. </a:t>
            </a:r>
          </a:p>
          <a:p>
            <a:r>
              <a:rPr lang="en-IN" sz="2000" dirty="0">
                <a:effectLst/>
                <a:latin typeface="Arial" panose="020B0604020202020204" pitchFamily="34" charset="0"/>
                <a:ea typeface="Calibri" panose="020F0502020204030204" pitchFamily="34" charset="0"/>
              </a:rPr>
              <a:t>Coastal or border surveillance, atmospheric and climate research, remote environment, forestry, agricultural, and oceanic monitoring and imagery for the media and real-estate industries are all possible applications for such aircraft.</a:t>
            </a:r>
          </a:p>
          <a:p>
            <a:r>
              <a:rPr lang="en-IN" sz="2000" dirty="0">
                <a:latin typeface="Arial" panose="020B0604020202020204" pitchFamily="34" charset="0"/>
                <a:ea typeface="Calibri" panose="020F0502020204030204" pitchFamily="34" charset="0"/>
              </a:rPr>
              <a:t>O</a:t>
            </a:r>
            <a:r>
              <a:rPr lang="en-IN" sz="2000" dirty="0">
                <a:effectLst/>
                <a:latin typeface="Arial" panose="020B0604020202020204" pitchFamily="34" charset="0"/>
                <a:ea typeface="Calibri" panose="020F0502020204030204" pitchFamily="34" charset="0"/>
              </a:rPr>
              <a:t>ne of the most significant limitations of small UAVs is their flight endurance due to the limited amount of onboard (fuel/battery) that can be carried.</a:t>
            </a:r>
            <a:endParaRPr lang="en-IN" sz="2000" dirty="0">
              <a:latin typeface="Arial" panose="020B0604020202020204" pitchFamily="34" charset="0"/>
              <a:ea typeface="Calibri" panose="020F0502020204030204" pitchFamily="34" charset="0"/>
            </a:endParaRPr>
          </a:p>
          <a:p>
            <a:r>
              <a:rPr lang="en-IN" sz="2000" dirty="0">
                <a:effectLst/>
                <a:latin typeface="Arial" panose="020B0604020202020204" pitchFamily="34" charset="0"/>
                <a:ea typeface="Calibri" panose="020F0502020204030204" pitchFamily="34" charset="0"/>
              </a:rPr>
              <a:t>For planning the best route, it is critical for these vehicles to harness fluctuating and unknown environmental circumstances (horizontal wind, vertical wind) in order to maximise flight length and minimise power usage.</a:t>
            </a:r>
          </a:p>
          <a:p>
            <a:r>
              <a:rPr lang="en-IN" sz="2000" dirty="0">
                <a:effectLst/>
                <a:latin typeface="Arial" panose="020B0604020202020204" pitchFamily="34" charset="0"/>
                <a:ea typeface="Calibri" panose="020F0502020204030204" pitchFamily="34" charset="0"/>
              </a:rPr>
              <a:t>Due of the vehicle's small size, the unpredictable amplitude and direction of the wind can really cause uncontrollable forcing to be applied to it.</a:t>
            </a:r>
            <a:br>
              <a:rPr lang="en-IN" sz="2000" dirty="0">
                <a:effectLst/>
                <a:latin typeface="Arial" panose="020B0604020202020204" pitchFamily="34" charset="0"/>
                <a:ea typeface="Calibri" panose="020F0502020204030204" pitchFamily="34" charset="0"/>
              </a:rPr>
            </a:br>
            <a:endParaRPr lang="en-IN" sz="3200" dirty="0"/>
          </a:p>
        </p:txBody>
      </p:sp>
    </p:spTree>
    <p:extLst>
      <p:ext uri="{BB962C8B-B14F-4D97-AF65-F5344CB8AC3E}">
        <p14:creationId xmlns:p14="http://schemas.microsoft.com/office/powerpoint/2010/main" val="1742231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7D53-FEB5-573E-1E83-2F77DB3E275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 Cont.</a:t>
            </a:r>
          </a:p>
        </p:txBody>
      </p:sp>
      <p:sp>
        <p:nvSpPr>
          <p:cNvPr id="3" name="Content Placeholder 2">
            <a:extLst>
              <a:ext uri="{FF2B5EF4-FFF2-40B4-BE49-F238E27FC236}">
                <a16:creationId xmlns:a16="http://schemas.microsoft.com/office/drawing/2014/main" id="{5FDB0439-DDF7-B51D-C546-5B976CF62DC7}"/>
              </a:ext>
            </a:extLst>
          </p:cNvPr>
          <p:cNvSpPr>
            <a:spLocks noGrp="1"/>
          </p:cNvSpPr>
          <p:nvPr>
            <p:ph idx="1"/>
          </p:nvPr>
        </p:nvSpPr>
        <p:spPr/>
        <p:txBody>
          <a:bodyPr>
            <a:normAutofit/>
          </a:bodyPr>
          <a:lstStyle/>
          <a:p>
            <a:r>
              <a:rPr lang="en-GB" sz="2000" dirty="0">
                <a:latin typeface="Arial" panose="020B0604020202020204" pitchFamily="34" charset="0"/>
                <a:cs typeface="Arial" panose="020B0604020202020204" pitchFamily="34" charset="0"/>
              </a:rPr>
              <a:t>In this work, the authors integrate the uncertainty of the wind field into the wind model and use a Markov Decision Process (MDP) for planning.</a:t>
            </a:r>
          </a:p>
          <a:p>
            <a:r>
              <a:rPr lang="en-GB" sz="2000" dirty="0">
                <a:latin typeface="Arial" panose="020B0604020202020204" pitchFamily="34" charset="0"/>
                <a:cs typeface="Arial" panose="020B0604020202020204" pitchFamily="34" charset="0"/>
              </a:rPr>
              <a:t>The authors proposed that because the wind velocity is uncertain, the next horizontal state may be considered a random variable, and a probability distribution can be constructed over all horizontally adjacent cells.</a:t>
            </a:r>
          </a:p>
          <a:p>
            <a:r>
              <a:rPr lang="en-GB" sz="2000" dirty="0">
                <a:latin typeface="Arial" panose="020B0604020202020204" pitchFamily="34" charset="0"/>
                <a:cs typeface="Arial" panose="020B0604020202020204" pitchFamily="34" charset="0"/>
              </a:rPr>
              <a:t>Therefore, given these transition probabilities from all states the motion planning problem is then to select the actions (horizontal and vertical actuation of the balloon) that minimize time to-goal.</a:t>
            </a:r>
          </a:p>
          <a:p>
            <a:r>
              <a:rPr lang="en-GB" sz="2000" dirty="0">
                <a:latin typeface="Arial" panose="020B0604020202020204" pitchFamily="34" charset="0"/>
                <a:cs typeface="Arial" panose="020B0604020202020204" pitchFamily="34" charset="0"/>
              </a:rPr>
              <a:t>The MDP determines for each given current state, what is the optimal immediate action so that the expected cumulative time-to-goal is minimal.</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1714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34DE-7D00-9CE4-5956-84789A18FDC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Latitudinal UAV Dynamics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ADAF170-2493-C456-F72B-90E5CC1E72A1}"/>
                  </a:ext>
                </a:extLst>
              </p:cNvPr>
              <p:cNvSpPr>
                <a:spLocks noGrp="1"/>
              </p:cNvSpPr>
              <p:nvPr>
                <p:ph idx="1"/>
              </p:nvPr>
            </p:nvSpPr>
            <p:spPr/>
            <p:txBody>
              <a:bodyPr>
                <a:normAutofit/>
              </a:bodyPr>
              <a:lstStyle/>
              <a:p>
                <a:r>
                  <a:rPr lang="en-IN" sz="2000" dirty="0">
                    <a:effectLst/>
                    <a:latin typeface="Arial" panose="020B0604020202020204" pitchFamily="34" charset="0"/>
                    <a:ea typeface="Calibri" panose="020F0502020204030204" pitchFamily="34" charset="0"/>
                  </a:rPr>
                  <a:t>We address this problem as three-dimensional planer problem (movement in three dimensions but not rotation). The three degrees of freedom are represented by the </a:t>
                </a:r>
                <a14:m>
                  <m:oMath xmlns:m="http://schemas.openxmlformats.org/officeDocument/2006/math">
                    <m:r>
                      <a:rPr lang="en-IN" sz="2000" i="1">
                        <a:effectLst/>
                        <a:latin typeface="Cambria Math" panose="02040503050406030204" pitchFamily="18" charset="0"/>
                        <a:ea typeface="Calibri" panose="020F0502020204030204" pitchFamily="34" charset="0"/>
                        <a:cs typeface="Arial" panose="020B0604020202020204" pitchFamily="34" charset="0"/>
                      </a:rPr>
                      <m:t>𝑥</m:t>
                    </m:r>
                    <m:r>
                      <a:rPr lang="en-IN" sz="2000" i="1">
                        <a:effectLst/>
                        <a:latin typeface="Cambria Math" panose="02040503050406030204" pitchFamily="18" charset="0"/>
                        <a:ea typeface="Calibri" panose="020F0502020204030204" pitchFamily="34" charset="0"/>
                        <a:cs typeface="Arial" panose="020B0604020202020204" pitchFamily="34" charset="0"/>
                      </a:rPr>
                      <m:t>−</m:t>
                    </m:r>
                    <m:r>
                      <a:rPr lang="en-IN" sz="2000" i="1">
                        <a:effectLst/>
                        <a:latin typeface="Cambria Math" panose="02040503050406030204" pitchFamily="18" charset="0"/>
                        <a:ea typeface="Calibri" panose="020F0502020204030204" pitchFamily="34" charset="0"/>
                        <a:cs typeface="Arial" panose="020B0604020202020204" pitchFamily="34" charset="0"/>
                      </a:rPr>
                      <m:t>𝑝𝑜𝑠𝑖𝑡𝑖𝑜𝑛</m:t>
                    </m:r>
                  </m:oMath>
                </a14:m>
                <a:r>
                  <a:rPr lang="en-IN" sz="2000" dirty="0">
                    <a:effectLst/>
                    <a:latin typeface="Arial" panose="020B0604020202020204" pitchFamily="34" charset="0"/>
                    <a:ea typeface="Calibri" panose="020F0502020204030204" pitchFamily="34" charset="0"/>
                  </a:rPr>
                  <a:t>, </a:t>
                </a:r>
                <a14:m>
                  <m:oMath xmlns:m="http://schemas.openxmlformats.org/officeDocument/2006/math">
                    <m:r>
                      <a:rPr lang="en-IN" sz="2000" i="1">
                        <a:effectLst/>
                        <a:latin typeface="Cambria Math" panose="02040503050406030204" pitchFamily="18" charset="0"/>
                        <a:ea typeface="Calibri" panose="020F0502020204030204" pitchFamily="34" charset="0"/>
                        <a:cs typeface="Arial" panose="020B0604020202020204" pitchFamily="34" charset="0"/>
                      </a:rPr>
                      <m:t>𝑦</m:t>
                    </m:r>
                    <m:r>
                      <a:rPr lang="en-IN" sz="2000" i="1">
                        <a:effectLst/>
                        <a:latin typeface="Cambria Math" panose="02040503050406030204" pitchFamily="18" charset="0"/>
                        <a:ea typeface="Calibri" panose="020F0502020204030204" pitchFamily="34" charset="0"/>
                        <a:cs typeface="Arial" panose="020B0604020202020204" pitchFamily="34" charset="0"/>
                      </a:rPr>
                      <m:t>−</m:t>
                    </m:r>
                    <m:r>
                      <a:rPr lang="en-IN" sz="2000" i="1">
                        <a:effectLst/>
                        <a:latin typeface="Cambria Math" panose="02040503050406030204" pitchFamily="18" charset="0"/>
                        <a:ea typeface="Calibri" panose="020F0502020204030204" pitchFamily="34" charset="0"/>
                        <a:cs typeface="Arial" panose="020B0604020202020204" pitchFamily="34" charset="0"/>
                      </a:rPr>
                      <m:t>𝑝𝑜𝑠𝑖𝑡𝑜𝑛</m:t>
                    </m:r>
                  </m:oMath>
                </a14:m>
                <a:r>
                  <a:rPr lang="en-IN" sz="2000" dirty="0">
                    <a:effectLst/>
                    <a:latin typeface="Arial" panose="020B0604020202020204" pitchFamily="34" charset="0"/>
                    <a:ea typeface="Calibri" panose="020F0502020204030204" pitchFamily="34" charset="0"/>
                  </a:rPr>
                  <a:t>, and heading angle </a:t>
                </a:r>
                <a14:m>
                  <m:oMath xmlns:m="http://schemas.openxmlformats.org/officeDocument/2006/math">
                    <m:r>
                      <a:rPr lang="en-IN" sz="2000" i="1">
                        <a:effectLst/>
                        <a:latin typeface="Cambria Math" panose="02040503050406030204" pitchFamily="18" charset="0"/>
                        <a:ea typeface="Calibri" panose="020F0502020204030204" pitchFamily="34" charset="0"/>
                        <a:cs typeface="Arial" panose="020B0604020202020204" pitchFamily="34" charset="0"/>
                      </a:rPr>
                      <m:t>𝜓</m:t>
                    </m:r>
                  </m:oMath>
                </a14:m>
                <a:r>
                  <a:rPr lang="en-IN" sz="2000" dirty="0">
                    <a:effectLst/>
                    <a:latin typeface="Arial" panose="020B0604020202020204" pitchFamily="34" charset="0"/>
                    <a:ea typeface="Calibri" panose="020F0502020204030204" pitchFamily="34" charset="0"/>
                  </a:rPr>
                  <a:t>. The height of the UAV </a:t>
                </a:r>
                <a14:m>
                  <m:oMath xmlns:m="http://schemas.openxmlformats.org/officeDocument/2006/math">
                    <m:r>
                      <a:rPr lang="en-IN" sz="2000" i="1">
                        <a:effectLst/>
                        <a:latin typeface="Cambria Math" panose="02040503050406030204" pitchFamily="18" charset="0"/>
                        <a:ea typeface="Calibri" panose="020F0502020204030204" pitchFamily="34" charset="0"/>
                        <a:cs typeface="Arial" panose="020B0604020202020204" pitchFamily="34" charset="0"/>
                      </a:rPr>
                      <m:t>𝑧</m:t>
                    </m:r>
                    <m:r>
                      <a:rPr lang="en-IN" sz="2000" i="1">
                        <a:effectLst/>
                        <a:latin typeface="Cambria Math" panose="02040503050406030204" pitchFamily="18" charset="0"/>
                        <a:ea typeface="Calibri" panose="020F0502020204030204" pitchFamily="34" charset="0"/>
                        <a:cs typeface="Arial" panose="020B0604020202020204" pitchFamily="34" charset="0"/>
                      </a:rPr>
                      <m:t>−</m:t>
                    </m:r>
                    <m:r>
                      <a:rPr lang="en-IN" sz="2000" i="1">
                        <a:effectLst/>
                        <a:latin typeface="Cambria Math" panose="02040503050406030204" pitchFamily="18" charset="0"/>
                        <a:ea typeface="Calibri" panose="020F0502020204030204" pitchFamily="34" charset="0"/>
                        <a:cs typeface="Arial" panose="020B0604020202020204" pitchFamily="34" charset="0"/>
                      </a:rPr>
                      <m:t>𝑝𝑜𝑠𝑖𝑡𝑖𝑜𝑛</m:t>
                    </m:r>
                    <m:r>
                      <a:rPr lang="en-IN" sz="2000" i="1">
                        <a:effectLst/>
                        <a:latin typeface="Cambria Math" panose="02040503050406030204" pitchFamily="18" charset="0"/>
                        <a:ea typeface="Calibri" panose="020F0502020204030204" pitchFamily="34" charset="0"/>
                        <a:cs typeface="Arial" panose="020B0604020202020204" pitchFamily="34" charset="0"/>
                      </a:rPr>
                      <m:t> </m:t>
                    </m:r>
                  </m:oMath>
                </a14:m>
                <a:r>
                  <a:rPr lang="en-IN" sz="2000" dirty="0">
                    <a:effectLst/>
                    <a:latin typeface="Arial" panose="020B0604020202020204" pitchFamily="34" charset="0"/>
                    <a:ea typeface="Calibri" panose="020F0502020204030204" pitchFamily="34" charset="0"/>
                  </a:rPr>
                  <a:t>will remain constant.</a:t>
                </a:r>
              </a:p>
              <a:p>
                <a:endParaRPr lang="en-IN" sz="2000" dirty="0">
                  <a:latin typeface="Arial" panose="020B0604020202020204" pitchFamily="34" charset="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BADAF170-2493-C456-F72B-90E5CC1E72A1}"/>
                  </a:ext>
                </a:extLst>
              </p:cNvPr>
              <p:cNvSpPr>
                <a:spLocks noGrp="1" noRot="1" noChangeAspect="1" noMove="1" noResize="1" noEditPoints="1" noAdjustHandles="1" noChangeArrowheads="1" noChangeShapeType="1" noTextEdit="1"/>
              </p:cNvSpPr>
              <p:nvPr>
                <p:ph idx="1"/>
              </p:nvPr>
            </p:nvSpPr>
            <p:spPr>
              <a:blipFill>
                <a:blip r:embed="rId2"/>
                <a:stretch>
                  <a:fillRect l="-522" t="-1261"/>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66192A5B-5082-D9FA-193B-4D94AAD9FF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456" y="3429000"/>
            <a:ext cx="3792639" cy="2066365"/>
          </a:xfrm>
          <a:prstGeom prst="rect">
            <a:avLst/>
          </a:prstGeom>
        </p:spPr>
      </p:pic>
    </p:spTree>
    <p:extLst>
      <p:ext uri="{BB962C8B-B14F-4D97-AF65-F5344CB8AC3E}">
        <p14:creationId xmlns:p14="http://schemas.microsoft.com/office/powerpoint/2010/main" val="1806285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6AD48-14FF-2A26-9DBA-F1DEF451100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Path Planning</a:t>
            </a:r>
          </a:p>
        </p:txBody>
      </p:sp>
      <p:sp>
        <p:nvSpPr>
          <p:cNvPr id="3" name="Content Placeholder 2">
            <a:extLst>
              <a:ext uri="{FF2B5EF4-FFF2-40B4-BE49-F238E27FC236}">
                <a16:creationId xmlns:a16="http://schemas.microsoft.com/office/drawing/2014/main" id="{2FCD419D-CDBA-793A-9257-C71BCAE9ABE1}"/>
              </a:ext>
            </a:extLst>
          </p:cNvPr>
          <p:cNvSpPr>
            <a:spLocks noGrp="1"/>
          </p:cNvSpPr>
          <p:nvPr>
            <p:ph idx="1"/>
          </p:nvPr>
        </p:nvSpPr>
        <p:spPr>
          <a:xfrm>
            <a:off x="838200" y="1771837"/>
            <a:ext cx="10515600" cy="4351338"/>
          </a:xfrm>
        </p:spPr>
        <p:txBody>
          <a:bodyPr>
            <a:noAutofit/>
          </a:bodyPr>
          <a:lstStyle/>
          <a:p>
            <a:r>
              <a:rPr lang="en-GB" sz="2200" dirty="0">
                <a:latin typeface="Arial" panose="020B0604020202020204" pitchFamily="34" charset="0"/>
                <a:cs typeface="Arial" panose="020B0604020202020204" pitchFamily="34" charset="0"/>
              </a:rPr>
              <a:t>In this work a Markov Decision Process (MDP) is used to find the optimal wind-energy based path for a UAV in the presence of a wind field distribution which provide the best path to follow to minimise the onboard electric power consumption of the UAV.</a:t>
            </a:r>
            <a:br>
              <a:rPr lang="en-GB" sz="2200" dirty="0">
                <a:latin typeface="Arial" panose="020B0604020202020204" pitchFamily="34" charset="0"/>
                <a:cs typeface="Arial" panose="020B0604020202020204" pitchFamily="34" charset="0"/>
              </a:rPr>
            </a:br>
            <a:endParaRPr lang="en-GB" sz="2200" dirty="0">
              <a:latin typeface="Arial" panose="020B0604020202020204" pitchFamily="34" charset="0"/>
              <a:cs typeface="Arial" panose="020B0604020202020204" pitchFamily="34" charset="0"/>
            </a:endParaRPr>
          </a:p>
          <a:p>
            <a:r>
              <a:rPr lang="en-IN" sz="2200" dirty="0">
                <a:effectLst/>
                <a:latin typeface="Arial" panose="020B0604020202020204" pitchFamily="34" charset="0"/>
                <a:ea typeface="Calibri" panose="020F0502020204030204" pitchFamily="34" charset="0"/>
              </a:rPr>
              <a:t>As a result, this problem is readily formulated as a Markov Decision Process (S; A; P; R), where S symbolises the set of potential states of the aircraft; A denotes the set of possible actions of the aircraft; The transition probabilities are represented by P.  For each transition and action, R defines the expected immediate reward.</a:t>
            </a:r>
            <a:br>
              <a:rPr lang="en-IN" sz="2200" dirty="0">
                <a:effectLst/>
                <a:latin typeface="Arial" panose="020B0604020202020204" pitchFamily="34" charset="0"/>
                <a:ea typeface="Calibri" panose="020F0502020204030204" pitchFamily="34" charset="0"/>
              </a:rPr>
            </a:br>
            <a:endParaRPr lang="en-IN" sz="2200" dirty="0">
              <a:effectLst/>
              <a:latin typeface="Arial" panose="020B0604020202020204" pitchFamily="34" charset="0"/>
              <a:ea typeface="Calibri" panose="020F0502020204030204" pitchFamily="34" charset="0"/>
            </a:endParaRPr>
          </a:p>
          <a:p>
            <a:r>
              <a:rPr lang="en-GB" sz="2200" dirty="0">
                <a:latin typeface="Arial" panose="020B0604020202020204" pitchFamily="34" charset="0"/>
                <a:cs typeface="Arial" panose="020B0604020202020204" pitchFamily="34" charset="0"/>
              </a:rPr>
              <a:t>MDP Problem Description: Given two points (Start and Target points) compute a path that minimises energy consumption by exploiting an uncertain, time-varying wind field for a UAV.</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5318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280A-F866-0390-ABD5-E0DF6C09C44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Possible states (S)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57535F8-7F83-9F4F-DE8F-8C4194509449}"/>
                  </a:ext>
                </a:extLst>
              </p:cNvPr>
              <p:cNvSpPr>
                <a:spLocks noGrp="1"/>
              </p:cNvSpPr>
              <p:nvPr>
                <p:ph idx="1"/>
              </p:nvPr>
            </p:nvSpPr>
            <p:spPr/>
            <p:txBody>
              <a:bodyPr>
                <a:normAutofit/>
              </a:bodyPr>
              <a:lstStyle/>
              <a:p>
                <a:r>
                  <a:rPr lang="en-IN" sz="2000" dirty="0">
                    <a:effectLst/>
                    <a:latin typeface="Arial" panose="020B0604020202020204" pitchFamily="34" charset="0"/>
                    <a:ea typeface="Calibri" panose="020F0502020204030204" pitchFamily="34" charset="0"/>
                  </a:rPr>
                  <a:t>The Cartesian coordinates of the state of the UAV at the centre of a cell will be denoted by </a:t>
                </a:r>
                <a14:m>
                  <m:oMath xmlns:m="http://schemas.openxmlformats.org/officeDocument/2006/math">
                    <m:sSub>
                      <m:sSubPr>
                        <m:ctrlPr>
                          <a:rPr lang="en-IN" sz="2000" i="1">
                            <a:effectLst/>
                            <a:latin typeface="Cambria Math" panose="02040503050406030204" pitchFamily="18" charset="0"/>
                            <a:cs typeface="Arial" panose="020B0604020202020204" pitchFamily="34" charset="0"/>
                          </a:rPr>
                        </m:ctrlPr>
                      </m:sSubPr>
                      <m:e>
                        <m:r>
                          <a:rPr lang="en-IN" sz="2000" i="1">
                            <a:effectLst/>
                            <a:latin typeface="Cambria Math" panose="02040503050406030204" pitchFamily="18" charset="0"/>
                            <a:ea typeface="Calibri" panose="020F0502020204030204" pitchFamily="34" charset="0"/>
                            <a:cs typeface="Arial" panose="020B0604020202020204" pitchFamily="34" charset="0"/>
                          </a:rPr>
                          <m:t>𝑆</m:t>
                        </m:r>
                      </m:e>
                      <m:sub>
                        <m:r>
                          <a:rPr lang="en-IN" sz="2000" i="1">
                            <a:effectLst/>
                            <a:latin typeface="Cambria Math" panose="02040503050406030204" pitchFamily="18" charset="0"/>
                            <a:ea typeface="Calibri" panose="020F0502020204030204" pitchFamily="34" charset="0"/>
                            <a:cs typeface="Arial" panose="020B0604020202020204" pitchFamily="34" charset="0"/>
                          </a:rPr>
                          <m:t>𝑖</m:t>
                        </m:r>
                        <m:r>
                          <a:rPr lang="en-IN" sz="2000" i="1">
                            <a:effectLst/>
                            <a:latin typeface="Cambria Math" panose="02040503050406030204" pitchFamily="18" charset="0"/>
                            <a:ea typeface="Calibri" panose="020F0502020204030204" pitchFamily="34" charset="0"/>
                            <a:cs typeface="Arial" panose="020B0604020202020204" pitchFamily="34" charset="0"/>
                          </a:rPr>
                          <m:t>,</m:t>
                        </m:r>
                        <m:r>
                          <a:rPr lang="en-IN" sz="2000" i="1">
                            <a:effectLst/>
                            <a:latin typeface="Cambria Math" panose="02040503050406030204" pitchFamily="18" charset="0"/>
                            <a:ea typeface="Calibri" panose="020F0502020204030204" pitchFamily="34" charset="0"/>
                            <a:cs typeface="Arial" panose="020B0604020202020204" pitchFamily="34" charset="0"/>
                          </a:rPr>
                          <m:t>𝑗</m:t>
                        </m:r>
                      </m:sub>
                    </m:sSub>
                    <m:r>
                      <a:rPr lang="en-IN" sz="2000" i="1">
                        <a:effectLst/>
                        <a:latin typeface="Cambria Math" panose="02040503050406030204" pitchFamily="18" charset="0"/>
                        <a:ea typeface="Calibri" panose="020F0502020204030204" pitchFamily="34" charset="0"/>
                        <a:cs typeface="Arial" panose="020B0604020202020204" pitchFamily="34" charset="0"/>
                      </a:rPr>
                      <m:t>=</m:t>
                    </m:r>
                    <m:sSub>
                      <m:sSubPr>
                        <m:ctrlPr>
                          <a:rPr lang="en-IN" sz="2000" i="1">
                            <a:effectLst/>
                            <a:latin typeface="Cambria Math" panose="02040503050406030204" pitchFamily="18" charset="0"/>
                            <a:cs typeface="Arial" panose="020B0604020202020204" pitchFamily="34" charset="0"/>
                          </a:rPr>
                        </m:ctrlPr>
                      </m:sSubPr>
                      <m:e>
                        <m:r>
                          <a:rPr lang="en-IN" sz="2000" i="1">
                            <a:effectLst/>
                            <a:latin typeface="Cambria Math" panose="02040503050406030204" pitchFamily="18" charset="0"/>
                            <a:ea typeface="Calibri" panose="020F0502020204030204" pitchFamily="34" charset="0"/>
                            <a:cs typeface="Arial" panose="020B0604020202020204" pitchFamily="34" charset="0"/>
                          </a:rPr>
                          <m:t>𝑥</m:t>
                        </m:r>
                      </m:e>
                      <m:sub>
                        <m:r>
                          <a:rPr lang="en-IN" sz="2000" i="1">
                            <a:effectLst/>
                            <a:latin typeface="Cambria Math" panose="02040503050406030204" pitchFamily="18" charset="0"/>
                            <a:ea typeface="Calibri" panose="020F0502020204030204" pitchFamily="34" charset="0"/>
                            <a:cs typeface="Arial" panose="020B0604020202020204" pitchFamily="34" charset="0"/>
                          </a:rPr>
                          <m:t>𝑖</m:t>
                        </m:r>
                        <m:r>
                          <a:rPr lang="en-IN" sz="2000" i="1">
                            <a:effectLst/>
                            <a:latin typeface="Cambria Math" panose="02040503050406030204" pitchFamily="18" charset="0"/>
                            <a:ea typeface="Calibri" panose="020F0502020204030204" pitchFamily="34" charset="0"/>
                            <a:cs typeface="Arial" panose="020B0604020202020204" pitchFamily="34" charset="0"/>
                          </a:rPr>
                          <m:t>,</m:t>
                        </m:r>
                        <m:r>
                          <a:rPr lang="en-IN" sz="2000" i="1">
                            <a:effectLst/>
                            <a:latin typeface="Cambria Math" panose="02040503050406030204" pitchFamily="18" charset="0"/>
                            <a:ea typeface="Calibri" panose="020F0502020204030204" pitchFamily="34" charset="0"/>
                            <a:cs typeface="Arial" panose="020B0604020202020204" pitchFamily="34" charset="0"/>
                          </a:rPr>
                          <m:t>𝑗</m:t>
                        </m:r>
                      </m:sub>
                    </m:sSub>
                    <m:r>
                      <a:rPr lang="en-IN" sz="20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IN" sz="2000" i="1">
                            <a:effectLst/>
                            <a:latin typeface="Cambria Math" panose="02040503050406030204" pitchFamily="18" charset="0"/>
                            <a:cs typeface="Arial" panose="020B0604020202020204" pitchFamily="34" charset="0"/>
                          </a:rPr>
                        </m:ctrlPr>
                      </m:sSubPr>
                      <m:e>
                        <m:r>
                          <a:rPr lang="en-IN" sz="2000" i="1">
                            <a:effectLst/>
                            <a:latin typeface="Cambria Math" panose="02040503050406030204" pitchFamily="18" charset="0"/>
                            <a:ea typeface="Calibri" panose="020F0502020204030204" pitchFamily="34" charset="0"/>
                            <a:cs typeface="Arial" panose="020B0604020202020204" pitchFamily="34" charset="0"/>
                          </a:rPr>
                          <m:t>𝑦</m:t>
                        </m:r>
                      </m:e>
                      <m:sub>
                        <m:r>
                          <a:rPr lang="en-IN" sz="2000" i="1">
                            <a:effectLst/>
                            <a:latin typeface="Cambria Math" panose="02040503050406030204" pitchFamily="18" charset="0"/>
                            <a:ea typeface="Calibri" panose="020F0502020204030204" pitchFamily="34" charset="0"/>
                            <a:cs typeface="Arial" panose="020B0604020202020204" pitchFamily="34" charset="0"/>
                          </a:rPr>
                          <m:t>𝑖</m:t>
                        </m:r>
                        <m:r>
                          <a:rPr lang="en-IN" sz="2000" i="1">
                            <a:effectLst/>
                            <a:latin typeface="Cambria Math" panose="02040503050406030204" pitchFamily="18" charset="0"/>
                            <a:ea typeface="Calibri" panose="020F0502020204030204" pitchFamily="34" charset="0"/>
                            <a:cs typeface="Arial" panose="020B0604020202020204" pitchFamily="34" charset="0"/>
                          </a:rPr>
                          <m:t>,</m:t>
                        </m:r>
                        <m:r>
                          <a:rPr lang="en-IN" sz="2000" i="1">
                            <a:effectLst/>
                            <a:latin typeface="Cambria Math" panose="02040503050406030204" pitchFamily="18" charset="0"/>
                            <a:ea typeface="Calibri" panose="020F0502020204030204" pitchFamily="34" charset="0"/>
                            <a:cs typeface="Arial" panose="020B0604020202020204" pitchFamily="34" charset="0"/>
                          </a:rPr>
                          <m:t>𝑗</m:t>
                        </m:r>
                      </m:sub>
                    </m:sSub>
                    <m:r>
                      <a:rPr lang="en-IN" sz="20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IN" sz="2000" i="1">
                            <a:effectLst/>
                            <a:latin typeface="Cambria Math" panose="02040503050406030204" pitchFamily="18" charset="0"/>
                            <a:cs typeface="Arial" panose="020B0604020202020204" pitchFamily="34" charset="0"/>
                          </a:rPr>
                        </m:ctrlPr>
                      </m:sSubPr>
                      <m:e>
                        <m:r>
                          <a:rPr lang="en-IN" sz="2000" i="1">
                            <a:effectLst/>
                            <a:latin typeface="Cambria Math" panose="02040503050406030204" pitchFamily="18" charset="0"/>
                            <a:ea typeface="Calibri" panose="020F0502020204030204" pitchFamily="34" charset="0"/>
                            <a:cs typeface="Arial" panose="020B0604020202020204" pitchFamily="34" charset="0"/>
                          </a:rPr>
                          <m:t>𝜓</m:t>
                        </m:r>
                      </m:e>
                      <m:sub>
                        <m:r>
                          <a:rPr lang="en-IN" sz="2000" i="1">
                            <a:effectLst/>
                            <a:latin typeface="Cambria Math" panose="02040503050406030204" pitchFamily="18" charset="0"/>
                            <a:ea typeface="Calibri" panose="020F0502020204030204" pitchFamily="34" charset="0"/>
                            <a:cs typeface="Arial" panose="020B0604020202020204" pitchFamily="34" charset="0"/>
                          </a:rPr>
                          <m:t>𝑖</m:t>
                        </m:r>
                        <m:r>
                          <a:rPr lang="en-IN" sz="2000" i="1">
                            <a:effectLst/>
                            <a:latin typeface="Cambria Math" panose="02040503050406030204" pitchFamily="18" charset="0"/>
                            <a:ea typeface="Calibri" panose="020F0502020204030204" pitchFamily="34" charset="0"/>
                            <a:cs typeface="Arial" panose="020B0604020202020204" pitchFamily="34" charset="0"/>
                          </a:rPr>
                          <m:t>,</m:t>
                        </m:r>
                        <m:r>
                          <a:rPr lang="en-IN" sz="2000" i="1">
                            <a:effectLst/>
                            <a:latin typeface="Cambria Math" panose="02040503050406030204" pitchFamily="18" charset="0"/>
                            <a:ea typeface="Calibri" panose="020F0502020204030204" pitchFamily="34" charset="0"/>
                            <a:cs typeface="Arial" panose="020B0604020202020204" pitchFamily="34" charset="0"/>
                          </a:rPr>
                          <m:t>𝑗</m:t>
                        </m:r>
                      </m:sub>
                    </m:sSub>
                  </m:oMath>
                </a14:m>
                <a:r>
                  <a:rPr lang="en-IN" sz="2000" dirty="0">
                    <a:effectLst/>
                    <a:latin typeface="Arial" panose="020B0604020202020204" pitchFamily="34" charset="0"/>
                    <a:ea typeface="Calibri" panose="020F0502020204030204" pitchFamily="34" charset="0"/>
                  </a:rPr>
                  <a:t> where </a:t>
                </a:r>
                <a14:m>
                  <m:oMath xmlns:m="http://schemas.openxmlformats.org/officeDocument/2006/math">
                    <m:sSub>
                      <m:sSubPr>
                        <m:ctrlPr>
                          <a:rPr lang="en-IN" sz="2000" i="1">
                            <a:effectLst/>
                            <a:latin typeface="Cambria Math" panose="02040503050406030204" pitchFamily="18" charset="0"/>
                            <a:cs typeface="Arial" panose="020B0604020202020204" pitchFamily="34" charset="0"/>
                          </a:rPr>
                        </m:ctrlPr>
                      </m:sSubPr>
                      <m:e>
                        <m:r>
                          <a:rPr lang="en-IN" sz="2000" i="1">
                            <a:effectLst/>
                            <a:latin typeface="Cambria Math" panose="02040503050406030204" pitchFamily="18" charset="0"/>
                            <a:ea typeface="Calibri" panose="020F0502020204030204" pitchFamily="34" charset="0"/>
                            <a:cs typeface="Arial" panose="020B0604020202020204" pitchFamily="34" charset="0"/>
                          </a:rPr>
                          <m:t>𝑥</m:t>
                        </m:r>
                      </m:e>
                      <m:sub>
                        <m:r>
                          <a:rPr lang="en-IN" sz="2000" i="1">
                            <a:effectLst/>
                            <a:latin typeface="Cambria Math" panose="02040503050406030204" pitchFamily="18" charset="0"/>
                            <a:ea typeface="Calibri" panose="020F0502020204030204" pitchFamily="34" charset="0"/>
                            <a:cs typeface="Arial" panose="020B0604020202020204" pitchFamily="34" charset="0"/>
                          </a:rPr>
                          <m:t>𝑖</m:t>
                        </m:r>
                        <m:r>
                          <a:rPr lang="en-IN" sz="2000" i="1">
                            <a:effectLst/>
                            <a:latin typeface="Cambria Math" panose="02040503050406030204" pitchFamily="18" charset="0"/>
                            <a:ea typeface="Calibri" panose="020F0502020204030204" pitchFamily="34" charset="0"/>
                            <a:cs typeface="Arial" panose="020B0604020202020204" pitchFamily="34" charset="0"/>
                          </a:rPr>
                          <m:t>,</m:t>
                        </m:r>
                        <m:r>
                          <a:rPr lang="en-IN" sz="2000" i="1">
                            <a:effectLst/>
                            <a:latin typeface="Cambria Math" panose="02040503050406030204" pitchFamily="18" charset="0"/>
                            <a:ea typeface="Calibri" panose="020F0502020204030204" pitchFamily="34" charset="0"/>
                            <a:cs typeface="Arial" panose="020B0604020202020204" pitchFamily="34" charset="0"/>
                          </a:rPr>
                          <m:t>𝑗</m:t>
                        </m:r>
                      </m:sub>
                    </m:sSub>
                  </m:oMath>
                </a14:m>
                <a:r>
                  <a:rPr lang="en-IN" sz="2000" dirty="0">
                    <a:effectLst/>
                    <a:latin typeface="Arial" panose="020B0604020202020204" pitchFamily="34" charset="0"/>
                    <a:ea typeface="Calibri" panose="020F0502020204030204" pitchFamily="34" charset="0"/>
                  </a:rPr>
                  <a:t> , </a:t>
                </a:r>
                <a14:m>
                  <m:oMath xmlns:m="http://schemas.openxmlformats.org/officeDocument/2006/math">
                    <m:sSub>
                      <m:sSubPr>
                        <m:ctrlPr>
                          <a:rPr lang="en-IN" sz="2000" i="1">
                            <a:effectLst/>
                            <a:latin typeface="Cambria Math" panose="02040503050406030204" pitchFamily="18" charset="0"/>
                            <a:cs typeface="Arial" panose="020B0604020202020204" pitchFamily="34" charset="0"/>
                          </a:rPr>
                        </m:ctrlPr>
                      </m:sSubPr>
                      <m:e>
                        <m:r>
                          <a:rPr lang="en-IN" sz="2000" i="1">
                            <a:effectLst/>
                            <a:latin typeface="Cambria Math" panose="02040503050406030204" pitchFamily="18" charset="0"/>
                            <a:ea typeface="Calibri" panose="020F0502020204030204" pitchFamily="34" charset="0"/>
                            <a:cs typeface="Arial" panose="020B0604020202020204" pitchFamily="34" charset="0"/>
                          </a:rPr>
                          <m:t>𝑦</m:t>
                        </m:r>
                      </m:e>
                      <m:sub>
                        <m:r>
                          <a:rPr lang="en-IN" sz="2000" i="1">
                            <a:effectLst/>
                            <a:latin typeface="Cambria Math" panose="02040503050406030204" pitchFamily="18" charset="0"/>
                            <a:ea typeface="Calibri" panose="020F0502020204030204" pitchFamily="34" charset="0"/>
                            <a:cs typeface="Arial" panose="020B0604020202020204" pitchFamily="34" charset="0"/>
                          </a:rPr>
                          <m:t>𝑖</m:t>
                        </m:r>
                        <m:r>
                          <a:rPr lang="en-IN" sz="2000" i="1">
                            <a:effectLst/>
                            <a:latin typeface="Cambria Math" panose="02040503050406030204" pitchFamily="18" charset="0"/>
                            <a:ea typeface="Calibri" panose="020F0502020204030204" pitchFamily="34" charset="0"/>
                            <a:cs typeface="Arial" panose="020B0604020202020204" pitchFamily="34" charset="0"/>
                          </a:rPr>
                          <m:t>,</m:t>
                        </m:r>
                        <m:r>
                          <a:rPr lang="en-IN" sz="2000" i="1">
                            <a:effectLst/>
                            <a:latin typeface="Cambria Math" panose="02040503050406030204" pitchFamily="18" charset="0"/>
                            <a:ea typeface="Calibri" panose="020F0502020204030204" pitchFamily="34" charset="0"/>
                            <a:cs typeface="Arial" panose="020B0604020202020204" pitchFamily="34" charset="0"/>
                          </a:rPr>
                          <m:t>𝑗</m:t>
                        </m:r>
                      </m:sub>
                    </m:sSub>
                  </m:oMath>
                </a14:m>
                <a:r>
                  <a:rPr lang="en-IN" sz="2000" dirty="0">
                    <a:effectLst/>
                    <a:latin typeface="Arial" panose="020B0604020202020204" pitchFamily="34" charset="0"/>
                    <a:ea typeface="Calibri" panose="020F0502020204030204" pitchFamily="34" charset="0"/>
                  </a:rPr>
                  <a:t> , </a:t>
                </a:r>
                <a14:m>
                  <m:oMath xmlns:m="http://schemas.openxmlformats.org/officeDocument/2006/math">
                    <m:sSub>
                      <m:sSubPr>
                        <m:ctrlPr>
                          <a:rPr lang="en-IN" sz="2000" i="1">
                            <a:effectLst/>
                            <a:latin typeface="Cambria Math" panose="02040503050406030204" pitchFamily="18" charset="0"/>
                            <a:cs typeface="Arial" panose="020B0604020202020204" pitchFamily="34" charset="0"/>
                          </a:rPr>
                        </m:ctrlPr>
                      </m:sSubPr>
                      <m:e>
                        <m:r>
                          <a:rPr lang="en-IN" sz="2000" i="1">
                            <a:effectLst/>
                            <a:latin typeface="Cambria Math" panose="02040503050406030204" pitchFamily="18" charset="0"/>
                            <a:ea typeface="Calibri" panose="020F0502020204030204" pitchFamily="34" charset="0"/>
                            <a:cs typeface="Arial" panose="020B0604020202020204" pitchFamily="34" charset="0"/>
                          </a:rPr>
                          <m:t>𝜓</m:t>
                        </m:r>
                      </m:e>
                      <m:sub>
                        <m:r>
                          <a:rPr lang="en-IN" sz="2000" i="1">
                            <a:effectLst/>
                            <a:latin typeface="Cambria Math" panose="02040503050406030204" pitchFamily="18" charset="0"/>
                            <a:ea typeface="Calibri" panose="020F0502020204030204" pitchFamily="34" charset="0"/>
                            <a:cs typeface="Arial" panose="020B0604020202020204" pitchFamily="34" charset="0"/>
                          </a:rPr>
                          <m:t>𝑖</m:t>
                        </m:r>
                        <m:r>
                          <a:rPr lang="en-IN" sz="2000" i="1">
                            <a:effectLst/>
                            <a:latin typeface="Cambria Math" panose="02040503050406030204" pitchFamily="18" charset="0"/>
                            <a:ea typeface="Calibri" panose="020F0502020204030204" pitchFamily="34" charset="0"/>
                            <a:cs typeface="Arial" panose="020B0604020202020204" pitchFamily="34" charset="0"/>
                          </a:rPr>
                          <m:t>,</m:t>
                        </m:r>
                        <m:r>
                          <a:rPr lang="en-IN" sz="2000" i="1">
                            <a:effectLst/>
                            <a:latin typeface="Cambria Math" panose="02040503050406030204" pitchFamily="18" charset="0"/>
                            <a:ea typeface="Calibri" panose="020F0502020204030204" pitchFamily="34" charset="0"/>
                            <a:cs typeface="Arial" panose="020B0604020202020204" pitchFamily="34" charset="0"/>
                          </a:rPr>
                          <m:t>𝑗</m:t>
                        </m:r>
                      </m:sub>
                    </m:sSub>
                  </m:oMath>
                </a14:m>
                <a:r>
                  <a:rPr lang="en-IN" sz="2000" dirty="0">
                    <a:effectLst/>
                    <a:latin typeface="Arial" panose="020B0604020202020204" pitchFamily="34" charset="0"/>
                    <a:ea typeface="Calibri" panose="020F0502020204030204" pitchFamily="34" charset="0"/>
                  </a:rPr>
                  <a:t> denote x position, y position and heading angle for the UAV at </a:t>
                </a:r>
                <a14:m>
                  <m:oMath xmlns:m="http://schemas.openxmlformats.org/officeDocument/2006/math">
                    <m:sSub>
                      <m:sSubPr>
                        <m:ctrlPr>
                          <a:rPr lang="en-IN" sz="2000" i="1">
                            <a:effectLst/>
                            <a:latin typeface="Cambria Math" panose="02040503050406030204" pitchFamily="18" charset="0"/>
                            <a:cs typeface="Arial" panose="020B0604020202020204" pitchFamily="34" charset="0"/>
                          </a:rPr>
                        </m:ctrlPr>
                      </m:sSubPr>
                      <m:e>
                        <m:r>
                          <a:rPr lang="en-IN" sz="2000" i="1">
                            <a:effectLst/>
                            <a:latin typeface="Cambria Math" panose="02040503050406030204" pitchFamily="18" charset="0"/>
                            <a:ea typeface="Calibri" panose="020F0502020204030204" pitchFamily="34" charset="0"/>
                            <a:cs typeface="Arial" panose="020B0604020202020204" pitchFamily="34" charset="0"/>
                          </a:rPr>
                          <m:t>𝑐𝑒𝑙𝑙</m:t>
                        </m:r>
                      </m:e>
                      <m:sub>
                        <m:r>
                          <a:rPr lang="en-IN" sz="2000" i="1">
                            <a:effectLst/>
                            <a:latin typeface="Cambria Math" panose="02040503050406030204" pitchFamily="18" charset="0"/>
                            <a:ea typeface="Calibri" panose="020F0502020204030204" pitchFamily="34" charset="0"/>
                            <a:cs typeface="Arial" panose="020B0604020202020204" pitchFamily="34" charset="0"/>
                          </a:rPr>
                          <m:t>𝑖</m:t>
                        </m:r>
                        <m:r>
                          <a:rPr lang="en-IN" sz="2000" i="1">
                            <a:effectLst/>
                            <a:latin typeface="Cambria Math" panose="02040503050406030204" pitchFamily="18" charset="0"/>
                            <a:ea typeface="Calibri" panose="020F0502020204030204" pitchFamily="34" charset="0"/>
                            <a:cs typeface="Arial" panose="020B0604020202020204" pitchFamily="34" charset="0"/>
                          </a:rPr>
                          <m:t>,</m:t>
                        </m:r>
                        <m:r>
                          <a:rPr lang="en-IN" sz="2000" i="1">
                            <a:effectLst/>
                            <a:latin typeface="Cambria Math" panose="02040503050406030204" pitchFamily="18" charset="0"/>
                            <a:ea typeface="Calibri" panose="020F0502020204030204" pitchFamily="34" charset="0"/>
                            <a:cs typeface="Arial" panose="020B0604020202020204" pitchFamily="34" charset="0"/>
                          </a:rPr>
                          <m:t>𝑗</m:t>
                        </m:r>
                      </m:sub>
                    </m:sSub>
                    <m:r>
                      <a:rPr lang="en-IN" sz="2000" i="1">
                        <a:effectLst/>
                        <a:latin typeface="Cambria Math" panose="02040503050406030204" pitchFamily="18" charset="0"/>
                        <a:ea typeface="Calibri" panose="020F0502020204030204" pitchFamily="34" charset="0"/>
                        <a:cs typeface="Arial" panose="020B0604020202020204" pitchFamily="34" charset="0"/>
                      </a:rPr>
                      <m:t> </m:t>
                    </m:r>
                  </m:oMath>
                </a14:m>
                <a:r>
                  <a:rPr lang="en-IN" sz="2000" dirty="0">
                    <a:effectLst/>
                    <a:latin typeface="Arial" panose="020B0604020202020204" pitchFamily="34" charset="0"/>
                    <a:ea typeface="Calibri" panose="020F0502020204030204" pitchFamily="34" charset="0"/>
                  </a:rPr>
                  <a:t>respectively. </a:t>
                </a:r>
              </a:p>
              <a:p>
                <a:endParaRPr lang="en-IN" sz="2000" dirty="0">
                  <a:effectLst/>
                  <a:latin typeface="Arial" panose="020B0604020202020204" pitchFamily="34" charset="0"/>
                  <a:ea typeface="Calibri" panose="020F0502020204030204" pitchFamily="34" charset="0"/>
                </a:endParaRPr>
              </a:p>
              <a:p>
                <a:r>
                  <a:rPr lang="en-IN" sz="2000" dirty="0">
                    <a:effectLst/>
                    <a:latin typeface="Arial" panose="020B0604020202020204" pitchFamily="34" charset="0"/>
                    <a:ea typeface="Calibri" panose="020F0502020204030204" pitchFamily="34" charset="0"/>
                  </a:rPr>
                  <a:t>Velocity of the aircraft is constant and equal to the Minimum Level-Flight Speed (</a:t>
                </a:r>
                <a14:m>
                  <m:oMath xmlns:m="http://schemas.openxmlformats.org/officeDocument/2006/math">
                    <m:sSub>
                      <m:sSubPr>
                        <m:ctrlPr>
                          <a:rPr lang="en-IN" sz="2000" i="1">
                            <a:effectLst/>
                            <a:latin typeface="Cambria Math" panose="02040503050406030204" pitchFamily="18" charset="0"/>
                            <a:cs typeface="Arial" panose="020B0604020202020204" pitchFamily="34" charset="0"/>
                          </a:rPr>
                        </m:ctrlPr>
                      </m:sSubPr>
                      <m:e>
                        <m:r>
                          <a:rPr lang="en-IN" sz="2000" i="1">
                            <a:effectLst/>
                            <a:latin typeface="Cambria Math" panose="02040503050406030204" pitchFamily="18" charset="0"/>
                            <a:ea typeface="Calibri" panose="020F0502020204030204" pitchFamily="34" charset="0"/>
                            <a:cs typeface="Arial" panose="020B0604020202020204" pitchFamily="34" charset="0"/>
                          </a:rPr>
                          <m:t>𝑉</m:t>
                        </m:r>
                      </m:e>
                      <m:sub>
                        <m:r>
                          <a:rPr lang="en-IN" sz="2000" i="1">
                            <a:effectLst/>
                            <a:latin typeface="Cambria Math" panose="02040503050406030204" pitchFamily="18" charset="0"/>
                            <a:ea typeface="Calibri" panose="020F0502020204030204" pitchFamily="34" charset="0"/>
                            <a:cs typeface="Arial" panose="020B0604020202020204" pitchFamily="34" charset="0"/>
                          </a:rPr>
                          <m:t>𝑚𝑖𝑛</m:t>
                        </m:r>
                      </m:sub>
                    </m:sSub>
                  </m:oMath>
                </a14:m>
                <a:r>
                  <a:rPr lang="en-IN" sz="2000" dirty="0">
                    <a:effectLst/>
                    <a:latin typeface="Arial" panose="020B0604020202020204" pitchFamily="34" charset="0"/>
                    <a:ea typeface="Calibri" panose="020F0502020204030204" pitchFamily="34" charset="0"/>
                  </a:rPr>
                  <a:t>).</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sz="2000" dirty="0">
                  <a:latin typeface="Calibri" panose="020F0502020204030204" pitchFamily="34" charset="0"/>
                  <a:cs typeface="Times New Roman" panose="02020603050405020304" pitchFamily="18" charset="0"/>
                </a:endParaRPr>
              </a:p>
              <a:p>
                <a:r>
                  <a:rPr lang="en-IN" sz="2000" dirty="0">
                    <a:effectLst/>
                    <a:latin typeface="Arial" panose="020B0604020202020204" pitchFamily="34" charset="0"/>
                    <a:ea typeface="Calibri" panose="020F0502020204030204" pitchFamily="34" charset="0"/>
                  </a:rPr>
                  <a:t>The starting state is the state (0,0,3) and the terminal states are </a:t>
                </a:r>
                <a:br>
                  <a:rPr lang="en-IN" sz="2000" dirty="0">
                    <a:effectLst/>
                    <a:latin typeface="Arial" panose="020B0604020202020204" pitchFamily="34" charset="0"/>
                    <a:ea typeface="Calibri" panose="020F0502020204030204" pitchFamily="34" charset="0"/>
                  </a:rPr>
                </a:br>
                <a:r>
                  <a:rPr lang="en-IN" sz="2000" dirty="0">
                    <a:effectLst/>
                    <a:latin typeface="Arial" panose="020B0604020202020204" pitchFamily="34" charset="0"/>
                    <a:ea typeface="Calibri" panose="020F0502020204030204" pitchFamily="34" charset="0"/>
                  </a:rPr>
                  <a:t>the set {(6,6,2),(6,6,3),(6,6,4)}.</a:t>
                </a:r>
                <a:br>
                  <a:rPr lang="en-IN" sz="2000" dirty="0">
                    <a:effectLst/>
                    <a:latin typeface="Arial" panose="020B0604020202020204" pitchFamily="34" charset="0"/>
                    <a:ea typeface="Calibri" panose="020F0502020204030204" pitchFamily="34" charset="0"/>
                  </a:rPr>
                </a:br>
                <a:endParaRPr lang="en-IN" sz="2000" dirty="0">
                  <a:effectLst/>
                  <a:latin typeface="Arial" panose="020B0604020202020204" pitchFamily="34" charset="0"/>
                  <a:ea typeface="Calibri" panose="020F0502020204030204" pitchFamily="34" charset="0"/>
                </a:endParaRPr>
              </a:p>
              <a:p>
                <a:r>
                  <a:rPr lang="en-IN" sz="2000" dirty="0">
                    <a:effectLst/>
                    <a:latin typeface="Arial" panose="020B0604020202020204" pitchFamily="34" charset="0"/>
                    <a:ea typeface="Calibri" panose="020F0502020204030204" pitchFamily="34" charset="0"/>
                  </a:rPr>
                  <a:t>The Starting state is denoted by a white triangle while the </a:t>
                </a:r>
                <a:br>
                  <a:rPr lang="en-IN" sz="2000" dirty="0">
                    <a:effectLst/>
                    <a:latin typeface="Arial" panose="020B0604020202020204" pitchFamily="34" charset="0"/>
                    <a:ea typeface="Calibri" panose="020F0502020204030204" pitchFamily="34" charset="0"/>
                  </a:rPr>
                </a:br>
                <a:r>
                  <a:rPr lang="en-IN" sz="2000" dirty="0">
                    <a:effectLst/>
                    <a:latin typeface="Arial" panose="020B0604020202020204" pitchFamily="34" charset="0"/>
                    <a:ea typeface="Calibri" panose="020F0502020204030204" pitchFamily="34" charset="0"/>
                  </a:rPr>
                  <a:t>terminal state is denoted by a white circle.</a:t>
                </a:r>
                <a:br>
                  <a:rPr lang="en-IN" sz="2000" dirty="0">
                    <a:effectLst/>
                    <a:latin typeface="Arial" panose="020B0604020202020204" pitchFamily="34" charset="0"/>
                    <a:ea typeface="Calibri" panose="020F0502020204030204" pitchFamily="34" charset="0"/>
                  </a:rPr>
                </a:br>
                <a:endParaRPr lang="en-IN" sz="2000" dirty="0">
                  <a:effectLst/>
                  <a:latin typeface="Arial" panose="020B0604020202020204" pitchFamily="34" charset="0"/>
                  <a:ea typeface="Calibri" panose="020F0502020204030204" pitchFamily="34" charset="0"/>
                </a:endParaRPr>
              </a:p>
              <a:p>
                <a:endParaRPr lang="en-IN" sz="2000" dirty="0">
                  <a:effectLst/>
                  <a:latin typeface="Arial" panose="020B0604020202020204" pitchFamily="34" charset="0"/>
                  <a:ea typeface="Calibri" panose="020F0502020204030204" pitchFamily="34" charset="0"/>
                </a:endParaRPr>
              </a:p>
              <a:p>
                <a:endParaRPr lang="en-IN" sz="1800" dirty="0">
                  <a:latin typeface="Arial" panose="020B0604020202020204" pitchFamily="34" charset="0"/>
                </a:endParaRPr>
              </a:p>
              <a:p>
                <a:pPr marL="0" indent="0">
                  <a:buNone/>
                </a:pPr>
                <a:endParaRPr lang="en-IN" sz="2200" dirty="0"/>
              </a:p>
            </p:txBody>
          </p:sp>
        </mc:Choice>
        <mc:Fallback>
          <p:sp>
            <p:nvSpPr>
              <p:cNvPr id="3" name="Content Placeholder 2">
                <a:extLst>
                  <a:ext uri="{FF2B5EF4-FFF2-40B4-BE49-F238E27FC236}">
                    <a16:creationId xmlns:a16="http://schemas.microsoft.com/office/drawing/2014/main" id="{D57535F8-7F83-9F4F-DE8F-8C4194509449}"/>
                  </a:ext>
                </a:extLst>
              </p:cNvPr>
              <p:cNvSpPr>
                <a:spLocks noGrp="1" noRot="1" noChangeAspect="1" noMove="1" noResize="1" noEditPoints="1" noAdjustHandles="1" noChangeArrowheads="1" noChangeShapeType="1" noTextEdit="1"/>
              </p:cNvSpPr>
              <p:nvPr>
                <p:ph idx="1"/>
              </p:nvPr>
            </p:nvSpPr>
            <p:spPr>
              <a:blipFill>
                <a:blip r:embed="rId2"/>
                <a:stretch>
                  <a:fillRect l="-522" t="-1261"/>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DEEBF0B3-7041-F37E-FE7C-8F6E3CA09769}"/>
              </a:ext>
            </a:extLst>
          </p:cNvPr>
          <p:cNvPicPr>
            <a:picLocks noChangeAspect="1"/>
          </p:cNvPicPr>
          <p:nvPr/>
        </p:nvPicPr>
        <p:blipFill>
          <a:blip r:embed="rId3"/>
          <a:stretch>
            <a:fillRect/>
          </a:stretch>
        </p:blipFill>
        <p:spPr>
          <a:xfrm>
            <a:off x="8624300" y="3790097"/>
            <a:ext cx="2653300" cy="2702778"/>
          </a:xfrm>
          <a:prstGeom prst="rect">
            <a:avLst/>
          </a:prstGeom>
        </p:spPr>
      </p:pic>
    </p:spTree>
    <p:extLst>
      <p:ext uri="{BB962C8B-B14F-4D97-AF65-F5344CB8AC3E}">
        <p14:creationId xmlns:p14="http://schemas.microsoft.com/office/powerpoint/2010/main" val="1851981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9E245-6327-3397-FA0A-051C0592307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Actions available from each state (A)</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887C1B-929D-A9B9-8356-D53598A05007}"/>
              </a:ext>
            </a:extLst>
          </p:cNvPr>
          <p:cNvSpPr>
            <a:spLocks noGrp="1"/>
          </p:cNvSpPr>
          <p:nvPr>
            <p:ph idx="1"/>
          </p:nvPr>
        </p:nvSpPr>
        <p:spPr/>
        <p:txBody>
          <a:bodyPr>
            <a:normAutofit/>
          </a:bodyPr>
          <a:lstStyle/>
          <a:p>
            <a:r>
              <a:rPr lang="en-GB" sz="2400" dirty="0">
                <a:latin typeface="Arial" panose="020B0604020202020204" pitchFamily="34" charset="0"/>
                <a:cs typeface="Arial" panose="020B0604020202020204" pitchFamily="34" charset="0"/>
              </a:rPr>
              <a:t>We assume that the UAV can move in eight directions, A = N, NE, E, SE, S, SW, W, NW.</a:t>
            </a:r>
            <a:br>
              <a:rPr lang="en-GB" sz="2400" dirty="0">
                <a:latin typeface="Arial" panose="020B0604020202020204" pitchFamily="34" charset="0"/>
                <a:cs typeface="Arial" panose="020B0604020202020204" pitchFamily="34" charset="0"/>
              </a:rPr>
            </a:br>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Where taking the action N means the heading angle (ψ) is equal to zero degree.</a:t>
            </a:r>
            <a:endParaRPr lang="en-IN" sz="2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76C9D13-62B3-9209-06BE-39C8CAE858CB}"/>
              </a:ext>
            </a:extLst>
          </p:cNvPr>
          <p:cNvPicPr>
            <a:picLocks noChangeAspect="1"/>
          </p:cNvPicPr>
          <p:nvPr/>
        </p:nvPicPr>
        <p:blipFill>
          <a:blip r:embed="rId2"/>
          <a:stretch>
            <a:fillRect/>
          </a:stretch>
        </p:blipFill>
        <p:spPr>
          <a:xfrm>
            <a:off x="3433483" y="3746166"/>
            <a:ext cx="4780682" cy="2657315"/>
          </a:xfrm>
          <a:prstGeom prst="rect">
            <a:avLst/>
          </a:prstGeom>
        </p:spPr>
      </p:pic>
    </p:spTree>
    <p:extLst>
      <p:ext uri="{BB962C8B-B14F-4D97-AF65-F5344CB8AC3E}">
        <p14:creationId xmlns:p14="http://schemas.microsoft.com/office/powerpoint/2010/main" val="1341502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D893C-4030-6EF4-218E-F9C748D6663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Transition probabilities (P)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299AB26-3E4F-4662-0C81-39F8705E317F}"/>
                  </a:ext>
                </a:extLst>
              </p:cNvPr>
              <p:cNvSpPr>
                <a:spLocks noGrp="1"/>
              </p:cNvSpPr>
              <p:nvPr>
                <p:ph idx="1"/>
              </p:nvPr>
            </p:nvSpPr>
            <p:spPr/>
            <p:txBody>
              <a:bodyPr>
                <a:normAutofit/>
              </a:bodyPr>
              <a:lstStyle/>
              <a:p>
                <a:r>
                  <a:rPr lang="en-IN" sz="1800" dirty="0">
                    <a:effectLst/>
                    <a:latin typeface="Arial" panose="020B0604020202020204" pitchFamily="34" charset="0"/>
                    <a:ea typeface="Calibri" panose="020F0502020204030204" pitchFamily="34" charset="0"/>
                    <a:cs typeface="Arial" panose="020B0604020202020204" pitchFamily="34" charset="0"/>
                  </a:rPr>
                  <a:t>The transition probabilities </a:t>
                </a:r>
                <a14:m>
                  <m:oMath xmlns:m="http://schemas.openxmlformats.org/officeDocument/2006/math">
                    <m:r>
                      <a:rPr lang="en-IN" sz="1800" i="1">
                        <a:effectLst/>
                        <a:latin typeface="Cambria Math" panose="02040503050406030204" pitchFamily="18" charset="0"/>
                        <a:ea typeface="Calibri" panose="020F0502020204030204" pitchFamily="34" charset="0"/>
                        <a:cs typeface="Arial" panose="020B0604020202020204" pitchFamily="34" charset="0"/>
                      </a:rPr>
                      <m:t>𝑃</m:t>
                    </m:r>
                  </m:oMath>
                </a14:m>
                <a:r>
                  <a:rPr lang="en-IN" sz="1800" dirty="0">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sSub>
                      <m:sSubPr>
                        <m:ctrlPr>
                          <a:rPr lang="en-IN" sz="1800" i="1">
                            <a:effectLst/>
                            <a:latin typeface="Cambria Math" panose="02040503050406030204" pitchFamily="18" charset="0"/>
                            <a:cs typeface="Arial" panose="020B0604020202020204" pitchFamily="34" charset="0"/>
                          </a:rPr>
                        </m:ctrlPr>
                      </m:sSubPr>
                      <m:e>
                        <m:r>
                          <a:rPr lang="en-IN" sz="1800" i="1">
                            <a:effectLst/>
                            <a:latin typeface="Cambria Math" panose="02040503050406030204" pitchFamily="18" charset="0"/>
                            <a:ea typeface="Calibri" panose="020F0502020204030204" pitchFamily="34" charset="0"/>
                            <a:cs typeface="Arial" panose="020B0604020202020204" pitchFamily="34" charset="0"/>
                          </a:rPr>
                          <m:t>𝑃</m:t>
                        </m:r>
                      </m:e>
                      <m:sub>
                        <m:r>
                          <a:rPr lang="en-IN" sz="1800" i="1">
                            <a:effectLst/>
                            <a:latin typeface="Cambria Math" panose="02040503050406030204" pitchFamily="18" charset="0"/>
                            <a:ea typeface="Calibri" panose="020F0502020204030204" pitchFamily="34" charset="0"/>
                            <a:cs typeface="Arial" panose="020B0604020202020204" pitchFamily="34" charset="0"/>
                          </a:rPr>
                          <m:t>𝑠</m:t>
                        </m:r>
                        <m:r>
                          <a:rPr lang="en-IN" sz="1800" i="1">
                            <a:effectLst/>
                            <a:latin typeface="Cambria Math" panose="02040503050406030204" pitchFamily="18" charset="0"/>
                            <a:ea typeface="Calibri" panose="020F0502020204030204" pitchFamily="34" charset="0"/>
                            <a:cs typeface="Arial" panose="020B0604020202020204" pitchFamily="34" charset="0"/>
                          </a:rPr>
                          <m:t>,</m:t>
                        </m:r>
                        <m:r>
                          <a:rPr lang="en-IN" sz="1800" i="1">
                            <a:effectLst/>
                            <a:latin typeface="Cambria Math" panose="02040503050406030204" pitchFamily="18" charset="0"/>
                            <a:ea typeface="Calibri" panose="020F0502020204030204" pitchFamily="34" charset="0"/>
                            <a:cs typeface="Arial" panose="020B0604020202020204" pitchFamily="34" charset="0"/>
                          </a:rPr>
                          <m:t>𝑎</m:t>
                        </m:r>
                      </m:sub>
                    </m:sSub>
                    <m:d>
                      <m:dPr>
                        <m:ctrlPr>
                          <a:rPr lang="en-IN" sz="1800" i="1">
                            <a:effectLst/>
                            <a:latin typeface="Cambria Math" panose="02040503050406030204" pitchFamily="18" charset="0"/>
                            <a:cs typeface="Arial" panose="020B0604020202020204" pitchFamily="34" charset="0"/>
                          </a:rPr>
                        </m:ctrlPr>
                      </m:dPr>
                      <m:e>
                        <m:r>
                          <a:rPr lang="en-IN" sz="1800" i="1">
                            <a:effectLst/>
                            <a:latin typeface="Cambria Math" panose="02040503050406030204" pitchFamily="18" charset="0"/>
                            <a:ea typeface="Calibri" panose="020F0502020204030204" pitchFamily="34" charset="0"/>
                            <a:cs typeface="Arial" panose="020B0604020202020204" pitchFamily="34" charset="0"/>
                          </a:rPr>
                          <m:t>𝑠</m:t>
                        </m:r>
                        <m:r>
                          <a:rPr lang="en-IN" sz="1800" i="1">
                            <a:effectLst/>
                            <a:latin typeface="Cambria Math" panose="02040503050406030204" pitchFamily="18" charset="0"/>
                            <a:ea typeface="Calibri" panose="020F0502020204030204" pitchFamily="34" charset="0"/>
                            <a:cs typeface="Arial" panose="020B0604020202020204" pitchFamily="34" charset="0"/>
                          </a:rPr>
                          <m:t>,</m:t>
                        </m:r>
                        <m:sSup>
                          <m:sSupPr>
                            <m:ctrlPr>
                              <a:rPr lang="en-IN" sz="1800" i="1">
                                <a:effectLst/>
                                <a:latin typeface="Cambria Math" panose="02040503050406030204" pitchFamily="18" charset="0"/>
                                <a:cs typeface="Arial" panose="020B0604020202020204" pitchFamily="34" charset="0"/>
                              </a:rPr>
                            </m:ctrlPr>
                          </m:sSupPr>
                          <m:e>
                            <m:r>
                              <a:rPr lang="en-IN" sz="1800" i="1">
                                <a:effectLst/>
                                <a:latin typeface="Cambria Math" panose="02040503050406030204" pitchFamily="18" charset="0"/>
                                <a:ea typeface="Calibri" panose="020F0502020204030204" pitchFamily="34" charset="0"/>
                                <a:cs typeface="Arial" panose="020B0604020202020204" pitchFamily="34" charset="0"/>
                              </a:rPr>
                              <m:t>𝑠</m:t>
                            </m:r>
                          </m:e>
                          <m:sup>
                            <m:r>
                              <a:rPr lang="en-IN" sz="1800" i="1">
                                <a:effectLst/>
                                <a:latin typeface="Cambria Math" panose="02040503050406030204" pitchFamily="18" charset="0"/>
                                <a:ea typeface="Calibri" panose="020F0502020204030204" pitchFamily="34" charset="0"/>
                                <a:cs typeface="Arial" panose="020B0604020202020204" pitchFamily="34" charset="0"/>
                              </a:rPr>
                              <m:t>′</m:t>
                            </m:r>
                          </m:sup>
                        </m:sSup>
                      </m:e>
                    </m:d>
                    <m:r>
                      <a:rPr lang="en-IN" sz="1800" i="1">
                        <a:effectLst/>
                        <a:latin typeface="Cambria Math" panose="02040503050406030204" pitchFamily="18" charset="0"/>
                        <a:ea typeface="Calibri" panose="020F0502020204030204" pitchFamily="34" charset="0"/>
                        <a:cs typeface="Arial" panose="020B0604020202020204" pitchFamily="34" charset="0"/>
                      </a:rPr>
                      <m:t> </m:t>
                    </m:r>
                  </m:oMath>
                </a14:m>
                <a:r>
                  <a:rPr lang="en-IN" sz="1800" dirty="0">
                    <a:effectLst/>
                    <a:latin typeface="Arial" panose="020B0604020202020204" pitchFamily="34" charset="0"/>
                    <a:ea typeface="Calibri" panose="020F0502020204030204" pitchFamily="34" charset="0"/>
                    <a:cs typeface="Arial" panose="020B0604020202020204" pitchFamily="34" charset="0"/>
                  </a:rPr>
                  <a:t>manage the probabilities of what state </a:t>
                </a:r>
                <a14:m>
                  <m:oMath xmlns:m="http://schemas.openxmlformats.org/officeDocument/2006/math">
                    <m:r>
                      <a:rPr lang="en-IN" sz="1800" i="1">
                        <a:effectLst/>
                        <a:latin typeface="Cambria Math" panose="02040503050406030204" pitchFamily="18" charset="0"/>
                        <a:ea typeface="Calibri" panose="020F0502020204030204" pitchFamily="34" charset="0"/>
                        <a:cs typeface="Arial" panose="020B0604020202020204" pitchFamily="34" charset="0"/>
                      </a:rPr>
                      <m:t>𝑠</m:t>
                    </m:r>
                    <m:r>
                      <a:rPr lang="en-IN" sz="1800" i="1">
                        <a:effectLst/>
                        <a:latin typeface="Cambria Math" panose="02040503050406030204" pitchFamily="18" charset="0"/>
                        <a:ea typeface="Calibri" panose="020F0502020204030204" pitchFamily="34" charset="0"/>
                        <a:cs typeface="Arial" panose="020B0604020202020204" pitchFamily="34" charset="0"/>
                      </a:rPr>
                      <m:t>′</m:t>
                    </m:r>
                  </m:oMath>
                </a14:m>
                <a:r>
                  <a:rPr lang="en-IN" sz="1800" dirty="0">
                    <a:effectLst/>
                    <a:latin typeface="Arial" panose="020B0604020202020204" pitchFamily="34" charset="0"/>
                    <a:ea typeface="Calibri" panose="020F0502020204030204" pitchFamily="34" charset="0"/>
                    <a:cs typeface="Arial" panose="020B0604020202020204" pitchFamily="34" charset="0"/>
                  </a:rPr>
                  <a:t> is entered after executing each action A from state </a:t>
                </a:r>
                <a14:m>
                  <m:oMath xmlns:m="http://schemas.openxmlformats.org/officeDocument/2006/math">
                    <m:r>
                      <a:rPr lang="en-IN" sz="1800" i="1">
                        <a:effectLst/>
                        <a:latin typeface="Cambria Math" panose="02040503050406030204" pitchFamily="18" charset="0"/>
                        <a:ea typeface="Calibri" panose="020F0502020204030204" pitchFamily="34" charset="0"/>
                        <a:cs typeface="Arial" panose="020B0604020202020204" pitchFamily="34" charset="0"/>
                      </a:rPr>
                      <m:t>𝑠</m:t>
                    </m:r>
                  </m:oMath>
                </a14:m>
                <a:r>
                  <a:rPr lang="en-IN" sz="1800" dirty="0">
                    <a:effectLst/>
                    <a:latin typeface="Arial" panose="020B0604020202020204" pitchFamily="34" charset="0"/>
                    <a:ea typeface="Calibri" panose="020F0502020204030204" pitchFamily="34" charset="0"/>
                    <a:cs typeface="Arial" panose="020B0604020202020204" pitchFamily="34" charset="0"/>
                  </a:rPr>
                  <a:t>.</a:t>
                </a:r>
              </a:p>
              <a:p>
                <a:r>
                  <a:rPr lang="en-IN" sz="1800" dirty="0">
                    <a:effectLst/>
                    <a:latin typeface="Arial" panose="020B0604020202020204" pitchFamily="34" charset="0"/>
                    <a:ea typeface="Calibri" panose="020F0502020204030204" pitchFamily="34" charset="0"/>
                    <a:cs typeface="Arial" panose="020B0604020202020204" pitchFamily="34" charset="0"/>
                  </a:rPr>
                  <a:t>A method based on Gaussian distribution to assign a realistic transition probabilities </a:t>
                </a:r>
                <a14:m>
                  <m:oMath xmlns:m="http://schemas.openxmlformats.org/officeDocument/2006/math">
                    <m:sSub>
                      <m:sSubPr>
                        <m:ctrlPr>
                          <a:rPr lang="en-IN" sz="1800" i="1">
                            <a:effectLst/>
                            <a:latin typeface="Cambria Math" panose="02040503050406030204" pitchFamily="18" charset="0"/>
                            <a:cs typeface="Arial" panose="020B0604020202020204" pitchFamily="34" charset="0"/>
                          </a:rPr>
                        </m:ctrlPr>
                      </m:sSubPr>
                      <m:e>
                        <m:r>
                          <a:rPr lang="en-IN" sz="1800" i="1">
                            <a:effectLst/>
                            <a:latin typeface="Cambria Math" panose="02040503050406030204" pitchFamily="18" charset="0"/>
                            <a:ea typeface="Calibri" panose="020F0502020204030204" pitchFamily="34" charset="0"/>
                            <a:cs typeface="Arial" panose="020B0604020202020204" pitchFamily="34" charset="0"/>
                          </a:rPr>
                          <m:t>𝑃</m:t>
                        </m:r>
                      </m:e>
                      <m:sub>
                        <m:r>
                          <a:rPr lang="en-IN" sz="1800" i="1">
                            <a:effectLst/>
                            <a:latin typeface="Cambria Math" panose="02040503050406030204" pitchFamily="18" charset="0"/>
                            <a:ea typeface="Calibri" panose="020F0502020204030204" pitchFamily="34" charset="0"/>
                            <a:cs typeface="Arial" panose="020B0604020202020204" pitchFamily="34" charset="0"/>
                          </a:rPr>
                          <m:t>𝑠</m:t>
                        </m:r>
                        <m:r>
                          <a:rPr lang="en-IN" sz="1800" i="1">
                            <a:effectLst/>
                            <a:latin typeface="Cambria Math" panose="02040503050406030204" pitchFamily="18" charset="0"/>
                            <a:ea typeface="Calibri" panose="020F0502020204030204" pitchFamily="34" charset="0"/>
                            <a:cs typeface="Arial" panose="020B0604020202020204" pitchFamily="34" charset="0"/>
                          </a:rPr>
                          <m:t>,</m:t>
                        </m:r>
                        <m:r>
                          <a:rPr lang="en-IN" sz="1800" i="1">
                            <a:effectLst/>
                            <a:latin typeface="Cambria Math" panose="02040503050406030204" pitchFamily="18" charset="0"/>
                            <a:ea typeface="Calibri" panose="020F0502020204030204" pitchFamily="34" charset="0"/>
                            <a:cs typeface="Arial" panose="020B0604020202020204" pitchFamily="34" charset="0"/>
                          </a:rPr>
                          <m:t>𝑎</m:t>
                        </m:r>
                      </m:sub>
                    </m:sSub>
                    <m:d>
                      <m:dPr>
                        <m:ctrlPr>
                          <a:rPr lang="en-IN" sz="1800" i="1">
                            <a:effectLst/>
                            <a:latin typeface="Cambria Math" panose="02040503050406030204" pitchFamily="18" charset="0"/>
                            <a:cs typeface="Arial" panose="020B0604020202020204" pitchFamily="34" charset="0"/>
                          </a:rPr>
                        </m:ctrlPr>
                      </m:dPr>
                      <m:e>
                        <m:r>
                          <a:rPr lang="en-IN" sz="1800" i="1">
                            <a:effectLst/>
                            <a:latin typeface="Cambria Math" panose="02040503050406030204" pitchFamily="18" charset="0"/>
                            <a:ea typeface="Calibri" panose="020F0502020204030204" pitchFamily="34" charset="0"/>
                            <a:cs typeface="Arial" panose="020B0604020202020204" pitchFamily="34" charset="0"/>
                          </a:rPr>
                          <m:t>𝑠</m:t>
                        </m:r>
                        <m:r>
                          <a:rPr lang="en-IN" sz="1800" i="1">
                            <a:effectLst/>
                            <a:latin typeface="Cambria Math" panose="02040503050406030204" pitchFamily="18" charset="0"/>
                            <a:ea typeface="Calibri" panose="020F0502020204030204" pitchFamily="34" charset="0"/>
                            <a:cs typeface="Arial" panose="020B0604020202020204" pitchFamily="34" charset="0"/>
                          </a:rPr>
                          <m:t>,</m:t>
                        </m:r>
                        <m:sSup>
                          <m:sSupPr>
                            <m:ctrlPr>
                              <a:rPr lang="en-IN" sz="1800" i="1">
                                <a:effectLst/>
                                <a:latin typeface="Cambria Math" panose="02040503050406030204" pitchFamily="18" charset="0"/>
                                <a:cs typeface="Arial" panose="020B0604020202020204" pitchFamily="34" charset="0"/>
                              </a:rPr>
                            </m:ctrlPr>
                          </m:sSupPr>
                          <m:e>
                            <m:r>
                              <a:rPr lang="en-IN" sz="1800" i="1">
                                <a:effectLst/>
                                <a:latin typeface="Cambria Math" panose="02040503050406030204" pitchFamily="18" charset="0"/>
                                <a:ea typeface="Calibri" panose="020F0502020204030204" pitchFamily="34" charset="0"/>
                                <a:cs typeface="Arial" panose="020B0604020202020204" pitchFamily="34" charset="0"/>
                              </a:rPr>
                              <m:t>𝑠</m:t>
                            </m:r>
                          </m:e>
                          <m:sup>
                            <m:r>
                              <a:rPr lang="en-IN" sz="1800" i="1">
                                <a:effectLst/>
                                <a:latin typeface="Cambria Math" panose="02040503050406030204" pitchFamily="18" charset="0"/>
                                <a:ea typeface="Calibri" panose="020F0502020204030204" pitchFamily="34" charset="0"/>
                                <a:cs typeface="Arial" panose="020B0604020202020204" pitchFamily="34" charset="0"/>
                              </a:rPr>
                              <m:t>′</m:t>
                            </m:r>
                          </m:sup>
                        </m:sSup>
                      </m:e>
                    </m:d>
                  </m:oMath>
                </a14:m>
                <a:r>
                  <a:rPr lang="en-IN" sz="1800" dirty="0">
                    <a:effectLst/>
                    <a:latin typeface="Arial" panose="020B0604020202020204" pitchFamily="34" charset="0"/>
                    <a:ea typeface="Calibri" panose="020F0502020204030204" pitchFamily="34" charset="0"/>
                    <a:cs typeface="Arial" panose="020B0604020202020204" pitchFamily="34" charset="0"/>
                  </a:rPr>
                  <a:t> in a time varying wind field to fit inside the MDP framework was used.</a:t>
                </a:r>
              </a:p>
              <a:p>
                <a:r>
                  <a:rPr lang="en-GB" sz="1800" dirty="0">
                    <a:latin typeface="Arial" panose="020B0604020202020204" pitchFamily="34" charset="0"/>
                    <a:cs typeface="Arial" panose="020B0604020202020204" pitchFamily="34" charset="0"/>
                  </a:rPr>
                  <a:t>The time-varying wind field is approximated by a Gaussian distribution, at each time step a vector is chosen from the distribution to find the direction and magnitude of the wind field.</a:t>
                </a:r>
                <a:endParaRPr lang="en-IN" sz="1800" dirty="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To determine the transition probabilities </a:t>
                </a:r>
                <a14:m>
                  <m:oMath xmlns:m="http://schemas.openxmlformats.org/officeDocument/2006/math">
                    <m:r>
                      <a:rPr lang="en-IN" sz="1800" i="1" smtClean="0">
                        <a:effectLst/>
                        <a:latin typeface="Cambria Math" panose="02040503050406030204" pitchFamily="18" charset="0"/>
                        <a:ea typeface="Calibri" panose="020F0502020204030204" pitchFamily="34" charset="0"/>
                        <a:cs typeface="Arial" panose="020B0604020202020204" pitchFamily="34" charset="0"/>
                      </a:rPr>
                      <m:t>𝑃</m:t>
                    </m:r>
                  </m:oMath>
                </a14:m>
                <a:r>
                  <a:rPr lang="en-IN" sz="1800" dirty="0">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sSub>
                      <m:sSubPr>
                        <m:ctrlPr>
                          <a:rPr lang="en-IN" sz="1800" i="1">
                            <a:effectLst/>
                            <a:latin typeface="Cambria Math" panose="02040503050406030204" pitchFamily="18" charset="0"/>
                            <a:cs typeface="Arial" panose="020B0604020202020204" pitchFamily="34" charset="0"/>
                          </a:rPr>
                        </m:ctrlPr>
                      </m:sSubPr>
                      <m:e>
                        <m:r>
                          <a:rPr lang="en-IN" sz="1800" i="1">
                            <a:effectLst/>
                            <a:latin typeface="Cambria Math" panose="02040503050406030204" pitchFamily="18" charset="0"/>
                            <a:ea typeface="Calibri" panose="020F0502020204030204" pitchFamily="34" charset="0"/>
                            <a:cs typeface="Arial" panose="020B0604020202020204" pitchFamily="34" charset="0"/>
                          </a:rPr>
                          <m:t>𝑃</m:t>
                        </m:r>
                      </m:e>
                      <m:sub>
                        <m:r>
                          <a:rPr lang="en-IN" sz="1800" i="1">
                            <a:effectLst/>
                            <a:latin typeface="Cambria Math" panose="02040503050406030204" pitchFamily="18" charset="0"/>
                            <a:ea typeface="Calibri" panose="020F0502020204030204" pitchFamily="34" charset="0"/>
                            <a:cs typeface="Arial" panose="020B0604020202020204" pitchFamily="34" charset="0"/>
                          </a:rPr>
                          <m:t>𝑠</m:t>
                        </m:r>
                        <m:r>
                          <a:rPr lang="en-IN" sz="1800" i="1">
                            <a:effectLst/>
                            <a:latin typeface="Cambria Math" panose="02040503050406030204" pitchFamily="18" charset="0"/>
                            <a:ea typeface="Calibri" panose="020F0502020204030204" pitchFamily="34" charset="0"/>
                            <a:cs typeface="Arial" panose="020B0604020202020204" pitchFamily="34" charset="0"/>
                          </a:rPr>
                          <m:t>,</m:t>
                        </m:r>
                        <m:r>
                          <a:rPr lang="en-IN" sz="1800" i="1">
                            <a:effectLst/>
                            <a:latin typeface="Cambria Math" panose="02040503050406030204" pitchFamily="18" charset="0"/>
                            <a:ea typeface="Calibri" panose="020F0502020204030204" pitchFamily="34" charset="0"/>
                            <a:cs typeface="Arial" panose="020B0604020202020204" pitchFamily="34" charset="0"/>
                          </a:rPr>
                          <m:t>𝑎</m:t>
                        </m:r>
                      </m:sub>
                    </m:sSub>
                    <m:d>
                      <m:dPr>
                        <m:ctrlPr>
                          <a:rPr lang="en-IN" sz="1800" i="1">
                            <a:effectLst/>
                            <a:latin typeface="Cambria Math" panose="02040503050406030204" pitchFamily="18" charset="0"/>
                            <a:cs typeface="Arial" panose="020B0604020202020204" pitchFamily="34" charset="0"/>
                          </a:rPr>
                        </m:ctrlPr>
                      </m:dPr>
                      <m:e>
                        <m:r>
                          <a:rPr lang="en-IN" sz="1800" i="1">
                            <a:effectLst/>
                            <a:latin typeface="Cambria Math" panose="02040503050406030204" pitchFamily="18" charset="0"/>
                            <a:ea typeface="Calibri" panose="020F0502020204030204" pitchFamily="34" charset="0"/>
                            <a:cs typeface="Arial" panose="020B0604020202020204" pitchFamily="34" charset="0"/>
                          </a:rPr>
                          <m:t>𝑠</m:t>
                        </m:r>
                        <m:r>
                          <a:rPr lang="en-IN" sz="1800" i="1">
                            <a:effectLst/>
                            <a:latin typeface="Cambria Math" panose="02040503050406030204" pitchFamily="18" charset="0"/>
                            <a:ea typeface="Calibri" panose="020F0502020204030204" pitchFamily="34" charset="0"/>
                            <a:cs typeface="Arial" panose="020B0604020202020204" pitchFamily="34" charset="0"/>
                          </a:rPr>
                          <m:t>,</m:t>
                        </m:r>
                        <m:sSup>
                          <m:sSupPr>
                            <m:ctrlPr>
                              <a:rPr lang="en-IN" sz="1800" i="1">
                                <a:effectLst/>
                                <a:latin typeface="Cambria Math" panose="02040503050406030204" pitchFamily="18" charset="0"/>
                                <a:cs typeface="Arial" panose="020B0604020202020204" pitchFamily="34" charset="0"/>
                              </a:rPr>
                            </m:ctrlPr>
                          </m:sSupPr>
                          <m:e>
                            <m:r>
                              <a:rPr lang="en-IN" sz="1800" i="1">
                                <a:effectLst/>
                                <a:latin typeface="Cambria Math" panose="02040503050406030204" pitchFamily="18" charset="0"/>
                                <a:ea typeface="Calibri" panose="020F0502020204030204" pitchFamily="34" charset="0"/>
                                <a:cs typeface="Arial" panose="020B0604020202020204" pitchFamily="34" charset="0"/>
                              </a:rPr>
                              <m:t>𝑠</m:t>
                            </m:r>
                          </m:e>
                          <m:sup>
                            <m:r>
                              <a:rPr lang="en-IN" sz="1800" i="1">
                                <a:effectLst/>
                                <a:latin typeface="Cambria Math" panose="02040503050406030204" pitchFamily="18" charset="0"/>
                                <a:ea typeface="Calibri" panose="020F0502020204030204" pitchFamily="34" charset="0"/>
                                <a:cs typeface="Arial" panose="020B0604020202020204" pitchFamily="34" charset="0"/>
                              </a:rPr>
                              <m:t>′</m:t>
                            </m:r>
                          </m:sup>
                        </m:sSup>
                      </m:e>
                    </m:d>
                    <m:r>
                      <a:rPr lang="en-IN" sz="1800" i="1">
                        <a:effectLst/>
                        <a:latin typeface="Cambria Math" panose="02040503050406030204" pitchFamily="18" charset="0"/>
                        <a:ea typeface="Calibri" panose="020F0502020204030204" pitchFamily="34" charset="0"/>
                        <a:cs typeface="Arial" panose="020B0604020202020204" pitchFamily="34" charset="0"/>
                      </a:rPr>
                      <m:t> </m:t>
                    </m:r>
                  </m:oMath>
                </a14:m>
                <a:r>
                  <a:rPr lang="en-GB" sz="1800" dirty="0">
                    <a:latin typeface="Arial" panose="020B0604020202020204" pitchFamily="34" charset="0"/>
                    <a:cs typeface="Arial" panose="020B0604020202020204" pitchFamily="34" charset="0"/>
                  </a:rPr>
                  <a:t>the vector of the UAV velocity and the chosen vector of wind velocity at </a:t>
                </a:r>
                <a14:m>
                  <m:oMath xmlns:m="http://schemas.openxmlformats.org/officeDocument/2006/math">
                    <m:sSub>
                      <m:sSubPr>
                        <m:ctrlPr>
                          <a:rPr lang="en-IN" sz="1800" i="1"/>
                        </m:ctrlPr>
                      </m:sSubPr>
                      <m:e>
                        <m:r>
                          <a:rPr lang="en-IN" sz="1800" i="1"/>
                          <m:t>𝑐𝑒𝑙𝑙</m:t>
                        </m:r>
                      </m:e>
                      <m:sub>
                        <m:r>
                          <a:rPr lang="en-IN" sz="1800" i="1"/>
                          <m:t>𝑖</m:t>
                        </m:r>
                        <m:r>
                          <a:rPr lang="en-IN" sz="1800" i="1"/>
                          <m:t>,</m:t>
                        </m:r>
                        <m:r>
                          <a:rPr lang="en-IN" sz="1800" i="1"/>
                          <m:t>𝑗</m:t>
                        </m:r>
                      </m:sub>
                    </m:sSub>
                    <m:r>
                      <a:rPr lang="en-IN" sz="1800" i="1"/>
                      <m:t> </m:t>
                    </m:r>
                  </m:oMath>
                </a14:m>
                <a:r>
                  <a:rPr lang="en-GB" sz="1800" dirty="0">
                    <a:latin typeface="Arial" panose="020B0604020202020204" pitchFamily="34" charset="0"/>
                    <a:cs typeface="Arial" panose="020B0604020202020204" pitchFamily="34" charset="0"/>
                  </a:rPr>
                  <a:t>are added.</a:t>
                </a:r>
              </a:p>
              <a:p>
                <a:r>
                  <a:rPr lang="en-GB" sz="1800" dirty="0">
                    <a:latin typeface="Arial" panose="020B0604020202020204" pitchFamily="34" charset="0"/>
                    <a:cs typeface="Arial" panose="020B0604020202020204" pitchFamily="34" charset="0"/>
                  </a:rPr>
                  <a:t>The Standard deviation will be selected by the user and is constant.</a:t>
                </a:r>
              </a:p>
              <a:p>
                <a:endParaRPr lang="en-GB" sz="1800" dirty="0">
                  <a:latin typeface="Arial" panose="020B0604020202020204" pitchFamily="34" charset="0"/>
                  <a:cs typeface="Arial" panose="020B0604020202020204" pitchFamily="34" charset="0"/>
                </a:endParaRPr>
              </a:p>
              <a:p>
                <a:endParaRPr lang="en-GB" sz="1800"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4299AB26-3E4F-4662-0C81-39F8705E317F}"/>
                  </a:ext>
                </a:extLst>
              </p:cNvPr>
              <p:cNvSpPr>
                <a:spLocks noGrp="1" noRot="1" noChangeAspect="1" noMove="1" noResize="1" noEditPoints="1" noAdjustHandles="1" noChangeArrowheads="1" noChangeShapeType="1" noTextEdit="1"/>
              </p:cNvSpPr>
              <p:nvPr>
                <p:ph idx="1"/>
              </p:nvPr>
            </p:nvSpPr>
            <p:spPr>
              <a:blipFill>
                <a:blip r:embed="rId2"/>
                <a:stretch>
                  <a:fillRect l="-406" t="-1261" r="-638"/>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910EC396-A43B-89D6-7564-6EF37A06492B}"/>
              </a:ext>
            </a:extLst>
          </p:cNvPr>
          <p:cNvPicPr>
            <a:picLocks noChangeAspect="1"/>
          </p:cNvPicPr>
          <p:nvPr/>
        </p:nvPicPr>
        <p:blipFill>
          <a:blip r:embed="rId3"/>
          <a:stretch>
            <a:fillRect/>
          </a:stretch>
        </p:blipFill>
        <p:spPr>
          <a:xfrm>
            <a:off x="2957697" y="4962440"/>
            <a:ext cx="5848394" cy="1214523"/>
          </a:xfrm>
          <a:prstGeom prst="rect">
            <a:avLst/>
          </a:prstGeom>
        </p:spPr>
      </p:pic>
    </p:spTree>
    <p:extLst>
      <p:ext uri="{BB962C8B-B14F-4D97-AF65-F5344CB8AC3E}">
        <p14:creationId xmlns:p14="http://schemas.microsoft.com/office/powerpoint/2010/main" val="3075041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0D87D-9B85-7E49-57D3-1F9DC8392189}"/>
              </a:ext>
            </a:extLst>
          </p:cNvPr>
          <p:cNvSpPr>
            <a:spLocks noGrp="1"/>
          </p:cNvSpPr>
          <p:nvPr>
            <p:ph type="title"/>
          </p:nvPr>
        </p:nvSpPr>
        <p:spPr/>
        <p:txBody>
          <a:bodyPr>
            <a:normAutofit/>
          </a:bodyPr>
          <a:lstStyle/>
          <a:p>
            <a:r>
              <a:rPr lang="en-GB" sz="4000" dirty="0">
                <a:latin typeface="Times New Roman" panose="02020603050405020304" pitchFamily="18" charset="0"/>
                <a:cs typeface="Times New Roman" panose="02020603050405020304" pitchFamily="18" charset="0"/>
              </a:rPr>
              <a:t>Reward for each transition and each action (R)</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52669D-87F8-E078-56BF-1391923E839D}"/>
              </a:ext>
            </a:extLst>
          </p:cNvPr>
          <p:cNvSpPr>
            <a:spLocks noGrp="1"/>
          </p:cNvSpPr>
          <p:nvPr>
            <p:ph idx="1"/>
          </p:nvPr>
        </p:nvSpPr>
        <p:spPr/>
        <p:txBody>
          <a:bodyPr/>
          <a:lstStyle/>
          <a:p>
            <a:r>
              <a:rPr lang="en-GB" sz="2400" dirty="0">
                <a:latin typeface="Arial" panose="020B0604020202020204" pitchFamily="34" charset="0"/>
                <a:cs typeface="Arial" panose="020B0604020202020204" pitchFamily="34" charset="0"/>
              </a:rPr>
              <a:t>The ratio between the wind component facing the target point and the maximum expected wind value will be calculated and multiplying the result by a weight (C) - where (C) is selected by the user</a:t>
            </a:r>
            <a:br>
              <a:rPr lang="en-GB" sz="2400" dirty="0">
                <a:latin typeface="Arial" panose="020B0604020202020204" pitchFamily="34" charset="0"/>
                <a:cs typeface="Arial" panose="020B0604020202020204" pitchFamily="34" charset="0"/>
              </a:rPr>
            </a:br>
            <a:endParaRPr lang="en-GB" sz="2400" dirty="0">
              <a:latin typeface="Arial" panose="020B0604020202020204" pitchFamily="34" charset="0"/>
              <a:cs typeface="Arial" panose="020B0604020202020204" pitchFamily="34" charset="0"/>
            </a:endParaRPr>
          </a:p>
          <a:p>
            <a:r>
              <a:rPr lang="en-IN" sz="2400" dirty="0">
                <a:latin typeface="Arial" panose="020B0604020202020204" pitchFamily="34" charset="0"/>
                <a:ea typeface="Calibri" panose="020F0502020204030204" pitchFamily="34" charset="0"/>
                <a:cs typeface="Arial" panose="020B0604020202020204" pitchFamily="34" charset="0"/>
              </a:rPr>
              <a:t>T</a:t>
            </a:r>
            <a:r>
              <a:rPr lang="en-IN" sz="2400" dirty="0">
                <a:effectLst/>
                <a:latin typeface="Arial" panose="020B0604020202020204" pitchFamily="34" charset="0"/>
                <a:ea typeface="Calibri" panose="020F0502020204030204" pitchFamily="34" charset="0"/>
                <a:cs typeface="Arial" panose="020B0604020202020204" pitchFamily="34" charset="0"/>
              </a:rPr>
              <a:t>o this 2C was added if the UAV was in its target state and -5 was added in all other states.</a:t>
            </a:r>
            <a:endParaRPr lang="en-GB" sz="2400" dirty="0">
              <a:latin typeface="Arial" panose="020B0604020202020204" pitchFamily="34" charset="0"/>
              <a:cs typeface="Arial" panose="020B0604020202020204" pitchFamily="34" charset="0"/>
            </a:endParaRPr>
          </a:p>
          <a:p>
            <a:pPr marL="0" indent="0">
              <a:buNone/>
            </a:pPr>
            <a:endParaRPr lang="en-IN" dirty="0"/>
          </a:p>
        </p:txBody>
      </p:sp>
      <p:pic>
        <p:nvPicPr>
          <p:cNvPr id="5" name="Picture 4">
            <a:extLst>
              <a:ext uri="{FF2B5EF4-FFF2-40B4-BE49-F238E27FC236}">
                <a16:creationId xmlns:a16="http://schemas.microsoft.com/office/drawing/2014/main" id="{46E3DB0D-4F75-F927-F737-7121C96EA48A}"/>
              </a:ext>
            </a:extLst>
          </p:cNvPr>
          <p:cNvPicPr>
            <a:picLocks noChangeAspect="1"/>
          </p:cNvPicPr>
          <p:nvPr/>
        </p:nvPicPr>
        <p:blipFill>
          <a:blip r:embed="rId2"/>
          <a:stretch>
            <a:fillRect/>
          </a:stretch>
        </p:blipFill>
        <p:spPr>
          <a:xfrm>
            <a:off x="3077646" y="4660049"/>
            <a:ext cx="5869132" cy="1087762"/>
          </a:xfrm>
          <a:prstGeom prst="rect">
            <a:avLst/>
          </a:prstGeom>
        </p:spPr>
      </p:pic>
    </p:spTree>
    <p:extLst>
      <p:ext uri="{BB962C8B-B14F-4D97-AF65-F5344CB8AC3E}">
        <p14:creationId xmlns:p14="http://schemas.microsoft.com/office/powerpoint/2010/main" val="3980566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1130</Words>
  <Application>Microsoft Office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Times New Roman</vt:lpstr>
      <vt:lpstr>Office Theme</vt:lpstr>
      <vt:lpstr>Project Presentation</vt:lpstr>
      <vt:lpstr>Introduction</vt:lpstr>
      <vt:lpstr>Introduction Cont.</vt:lpstr>
      <vt:lpstr>Latitudinal UAV Dynamics</vt:lpstr>
      <vt:lpstr>Path Planning</vt:lpstr>
      <vt:lpstr>Possible states (S)</vt:lpstr>
      <vt:lpstr>Actions available from each state (A)</vt:lpstr>
      <vt:lpstr>Transition probabilities (P)</vt:lpstr>
      <vt:lpstr>Reward for each transition and each action (R)</vt:lpstr>
      <vt:lpstr>Finding Optimal Policy</vt:lpstr>
      <vt:lpstr>Value Iteration</vt:lpstr>
      <vt:lpstr>Results (Wind field 1)</vt:lpstr>
      <vt:lpstr>Results (Wind field type 2)</vt:lpstr>
      <vt:lpstr>Results (Wind field type 3)</vt:lpstr>
      <vt:lpstr>Results (Wind field type 4)</vt:lpstr>
      <vt:lpstr>Interpreting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sushil vemuri</dc:creator>
  <cp:lastModifiedBy>sushil vemuri</cp:lastModifiedBy>
  <cp:revision>1</cp:revision>
  <dcterms:created xsi:type="dcterms:W3CDTF">2022-05-13T18:30:06Z</dcterms:created>
  <dcterms:modified xsi:type="dcterms:W3CDTF">2022-05-13T18:30:13Z</dcterms:modified>
</cp:coreProperties>
</file>