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7"/>
  </p:notesMasterIdLst>
  <p:sldIdLst>
    <p:sldId id="420" r:id="rId2"/>
    <p:sldId id="422" r:id="rId3"/>
    <p:sldId id="421" r:id="rId4"/>
    <p:sldId id="423" r:id="rId5"/>
    <p:sldId id="424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DFE"/>
    <a:srgbClr val="D5F9FD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0" autoAdjust="0"/>
  </p:normalViewPr>
  <p:slideViewPr>
    <p:cSldViewPr>
      <p:cViewPr varScale="1">
        <p:scale>
          <a:sx n="92" d="100"/>
          <a:sy n="92" d="100"/>
        </p:scale>
        <p:origin x="103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0A963D-1250-4D7B-A289-3C3BF3E1DF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0DA05-E253-4B55-A763-013DA761F1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B0CBC542-EF91-4CE2-B7AF-1F95387073C3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93E37D88-B75E-4F56-A0DA-3A9EC2FFB3B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备注占位符 4">
            <a:extLst>
              <a:ext uri="{FF2B5EF4-FFF2-40B4-BE49-F238E27FC236}">
                <a16:creationId xmlns:a16="http://schemas.microsoft.com/office/drawing/2014/main" id="{EA185325-2EE9-4857-8E2F-75BC5D0B62C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DDF67-7860-4ED8-9502-44A1872CA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C59C9-E20C-4E72-A047-23AEA15D4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43FC13CF-72AA-4274-AEB5-BB2581F017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2BC8C26-2BC7-4D02-B490-E0877B07C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73DC2CB-79CA-488C-8B18-DF3FBF1C1D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415A8FF-12AE-4866-A636-6C5AA829C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0412-833C-407F-972B-A94D1315C2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38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13DC23E-8CF8-44CB-8B18-C5D07D3503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2FAD14A2-6A6D-4B7C-A227-F44955EFD0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273CEA17-F9C0-42B8-9D10-937280C2F3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6930D-3F46-47BB-9E7B-27F1707EF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88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6511AEE-FAAD-415C-B966-B1B6650C69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972361D-EF80-4221-BA9E-18B9B40261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22D6146B-24FD-43C6-9255-CA9610313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4B116-7A69-4860-846A-9425EAFCE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97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FED3BAC-C323-49C5-9DBD-981BF955C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6D8126B-8B6E-4CB3-B9A7-D1A73D992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993D50C-583E-44E1-B267-DC0010AFB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AA2C4-2859-4594-8585-CCA959BC75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12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9A3F7DE-D955-44D4-8FFB-ADE73BD1D3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D24483E-BE29-497C-94C6-316E91B98D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CC39B75-6226-424D-92AB-63FB7B70A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C6BB5-47ED-4E05-8B31-179ADF0AA7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5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B2DD563-4080-4F9E-BBD1-ED9B49CC90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2C684D6-1A12-41DD-9BC1-1A4885B3F5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17FEC52-8E7C-4ECF-9AE0-3CC80C1FA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E669E-F59C-4F64-B373-D32875438A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52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DBDD8DC-F89A-420C-8786-F2CBAA496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4238F962-D633-43EB-9EEE-456ABFCB53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D0A2F79-BABC-4FBE-99BE-62D36BEFAC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38D52-ACAA-4AF6-9D82-DE640CB30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16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C661C4A-11EE-468F-BA09-454291F5FB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14EFE81-A664-416B-93D2-E4946E430F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32609ED-B9B4-48B7-846A-6397EC057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1DB77-1585-4E0D-A4EE-ECF47B5859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73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311682D-3E08-4D50-A5BD-83B6430A7A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786CD116-D099-419F-BC13-039DC17A0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F86EA3F-8DD9-4C48-9FC3-B44ACCAA7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7E39B-0CE6-4C79-A5D3-507D5CDA52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6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1C56DC6C-027A-436C-9784-D6C128D293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7530B2DD-D92B-4233-A1AF-C8668D571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CCFD4E8B-3CCE-4ACA-BBAA-7C8357859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7D2EE-10EE-4924-A196-A6BEBBD12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34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D44B191-8FB6-4E4E-AE6C-9E8E1C06F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7E6A608-2C87-49A6-8A14-13C5C5097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C7225640-1BA5-48A4-A7F4-6608A827E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14FA5-2F5E-483F-8C4E-2C43467AB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00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3A6933B-49F0-48A2-BF14-E9817A1B2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66BA79A-845A-4595-9A7A-2929B460D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7F2A8E4-604A-4F52-86BA-B51EA9870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33C79-57C4-4BE0-84F8-1A93DC197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6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2F30C5-2933-45E0-916D-2B0D7CFF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2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027" name="Freeform 3">
            <a:extLst>
              <a:ext uri="{FF2B5EF4-FFF2-40B4-BE49-F238E27FC236}">
                <a16:creationId xmlns:a16="http://schemas.microsoft.com/office/drawing/2014/main" id="{ADE1F3DB-7452-4056-A842-654794FBC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4489450"/>
            <a:ext cx="5746751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Freeform 4">
            <a:extLst>
              <a:ext uri="{FF2B5EF4-FFF2-40B4-BE49-F238E27FC236}">
                <a16:creationId xmlns:a16="http://schemas.microsoft.com/office/drawing/2014/main" id="{E2896DCF-8618-482A-AE21-6BE2619E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D29971C5-EE8A-4F6F-AC3B-3BE04F93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B1B4EFC3-F920-473B-AEDE-6323235D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A2DF7FB5-8CAF-4176-B868-11CB35F1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327B9FA2-8504-43DA-AE59-DEBB1DEF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700"/>
            <a:ext cx="9144000" cy="1674813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8FE98999-25CC-4F9B-A747-B61FCFA3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700"/>
            <a:ext cx="8388350" cy="1060450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8CAC27FE-29E2-435D-A5A3-427C50EC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700"/>
            <a:ext cx="4578350" cy="446088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E3A46FF-5A48-4886-9250-29E9A0F7D8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DA7C6D4-EF34-4CA9-8DA5-3E74BFD7AF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6229D23-4E44-466A-AF49-B2EDB561FB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0DA5EFCD-2B07-4586-8A42-DDA484CBF1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27CB7CA5-6DC1-471C-8C9A-370C3E7616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CC5FC1F0-0F80-4B02-9FDC-70036FAD7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F13E65-B50E-439A-9B1A-941C1DD4EA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1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思考题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0FAA96-E968-4261-AFE8-01AD1B1099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011238"/>
            <a:ext cx="8251825" cy="5500687"/>
          </a:xfrm>
        </p:spPr>
        <p:txBody>
          <a:bodyPr/>
          <a:lstStyle/>
          <a:p>
            <a:pPr marL="0" lvl="1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1800"/>
              <a:t>佩奇排名（</a:t>
            </a:r>
            <a:r>
              <a:rPr lang="en-US" altLang="zh-CN" sz="1800"/>
              <a:t>PageRank</a:t>
            </a:r>
            <a:r>
              <a:rPr lang="zh-CN" altLang="en-US" sz="1800"/>
              <a:t>），又称网页排名、谷歌左侧排名，是</a:t>
            </a:r>
            <a:r>
              <a:rPr lang="en-US" altLang="zh-CN" sz="1800"/>
              <a:t>Google</a:t>
            </a:r>
            <a:r>
              <a:rPr lang="zh-CN" altLang="en-US" sz="1800"/>
              <a:t>公司所使用的对其搜索引擎搜索结果中的网页进行排名的一种算法。</a:t>
            </a:r>
            <a:endParaRPr lang="en-US" altLang="zh-CN" sz="1800"/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800"/>
              <a:t>PageRank</a:t>
            </a:r>
            <a:r>
              <a:rPr lang="zh-CN" altLang="en-US" sz="1800"/>
              <a:t>让链接来</a:t>
            </a:r>
            <a:r>
              <a:rPr lang="en-US" altLang="zh-CN" sz="1800"/>
              <a:t>"</a:t>
            </a:r>
            <a:r>
              <a:rPr lang="zh-CN" altLang="en-US" sz="1800"/>
              <a:t>投票</a:t>
            </a:r>
            <a:r>
              <a:rPr lang="en-US" altLang="zh-CN" sz="1800"/>
              <a:t>"</a:t>
            </a:r>
            <a:r>
              <a:rPr lang="zh-CN" altLang="en-US" sz="1800"/>
              <a:t>一个页面的“得票数”由所有链向它的页面的重要性来决定，到一个页面的超链接相当于对该页投一票。一个页面的</a:t>
            </a:r>
            <a:r>
              <a:rPr lang="en-US" altLang="zh-CN" sz="1800"/>
              <a:t>PageRank</a:t>
            </a:r>
            <a:r>
              <a:rPr lang="zh-CN" altLang="en-US" sz="1800"/>
              <a:t>是由所有链向它的页面（“链入页面”）的重要性经过递归算法得到的。</a:t>
            </a:r>
            <a:endParaRPr lang="zh-CN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3D05937-0109-4AF6-9660-F705F9B69A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1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思考题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0EC8EC5-9A1B-463D-BD3C-FF7EA5B24D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836613"/>
            <a:ext cx="8251825" cy="5500687"/>
          </a:xfrm>
        </p:spPr>
        <p:txBody>
          <a:bodyPr/>
          <a:lstStyle/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/>
              <a:t>一个简单的实例</a:t>
            </a:r>
            <a:endParaRPr lang="zh-CN" altLang="zh-CN" sz="1800"/>
          </a:p>
        </p:txBody>
      </p:sp>
      <p:pic>
        <p:nvPicPr>
          <p:cNvPr id="4100" name="图片 1">
            <a:extLst>
              <a:ext uri="{FF2B5EF4-FFF2-40B4-BE49-F238E27FC236}">
                <a16:creationId xmlns:a16="http://schemas.microsoft.com/office/drawing/2014/main" id="{018060BE-25A4-48F0-A25D-B749ADD7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341438"/>
            <a:ext cx="84963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1">
            <a:extLst>
              <a:ext uri="{FF2B5EF4-FFF2-40B4-BE49-F238E27FC236}">
                <a16:creationId xmlns:a16="http://schemas.microsoft.com/office/drawing/2014/main" id="{E9658B6D-736C-49A0-BDA6-CB1DD64FE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805488"/>
            <a:ext cx="208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bg2"/>
                </a:solidFill>
              </a:rPr>
              <a:t>其中</a:t>
            </a:r>
            <a:r>
              <a:rPr lang="en-US" altLang="zh-CN" sz="1200">
                <a:solidFill>
                  <a:schemeClr val="bg2"/>
                </a:solidFill>
              </a:rPr>
              <a:t>d</a:t>
            </a:r>
            <a:r>
              <a:rPr lang="zh-CN" altLang="en-US" sz="1200">
                <a:solidFill>
                  <a:schemeClr val="bg2"/>
                </a:solidFill>
              </a:rPr>
              <a:t>为修正系数</a:t>
            </a:r>
            <a:r>
              <a:rPr lang="en-US" altLang="zh-CN" sz="1200">
                <a:solidFill>
                  <a:schemeClr val="bg2"/>
                </a:solidFill>
              </a:rPr>
              <a:t>, N</a:t>
            </a:r>
            <a:r>
              <a:rPr lang="zh-CN" altLang="en-US" sz="1200">
                <a:solidFill>
                  <a:schemeClr val="bg2"/>
                </a:solidFill>
              </a:rPr>
              <a:t>为集合中网页的数目，目的是保证各个</a:t>
            </a:r>
            <a:r>
              <a:rPr lang="en-US" altLang="zh-CN" sz="1200">
                <a:solidFill>
                  <a:schemeClr val="bg2"/>
                </a:solidFill>
              </a:rPr>
              <a:t>PR</a:t>
            </a:r>
            <a:r>
              <a:rPr lang="zh-CN" altLang="en-US" sz="1200">
                <a:solidFill>
                  <a:schemeClr val="bg2"/>
                </a:solidFill>
              </a:rPr>
              <a:t>的和为</a:t>
            </a:r>
            <a:r>
              <a:rPr lang="en-US" altLang="zh-CN" sz="1200">
                <a:solidFill>
                  <a:schemeClr val="bg2"/>
                </a:solidFill>
              </a:rPr>
              <a:t>1</a:t>
            </a:r>
            <a:r>
              <a:rPr lang="zh-CN" altLang="en-US" sz="1200">
                <a:solidFill>
                  <a:schemeClr val="bg2"/>
                </a:solidFill>
              </a:rPr>
              <a:t>。在本次习题中并不需要除</a:t>
            </a:r>
            <a:r>
              <a:rPr lang="en-US" altLang="zh-CN" sz="1200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4102" name="文本框 5">
            <a:extLst>
              <a:ext uri="{FF2B5EF4-FFF2-40B4-BE49-F238E27FC236}">
                <a16:creationId xmlns:a16="http://schemas.microsoft.com/office/drawing/2014/main" id="{7C840E69-4E62-469F-9199-BA0E12CE6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3860800"/>
            <a:ext cx="2381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其中</a:t>
            </a:r>
            <a:r>
              <a:rPr lang="en-US" altLang="zh-CN" sz="1800">
                <a:solidFill>
                  <a:schemeClr val="bg2"/>
                </a:solidFill>
              </a:rPr>
              <a:t>L(B)</a:t>
            </a:r>
            <a:r>
              <a:rPr lang="zh-CN" altLang="en-US" sz="1800">
                <a:solidFill>
                  <a:schemeClr val="bg2"/>
                </a:solidFill>
              </a:rPr>
              <a:t>代表</a:t>
            </a:r>
            <a:r>
              <a:rPr lang="en-US" altLang="zh-CN" sz="1800">
                <a:solidFill>
                  <a:schemeClr val="bg2"/>
                </a:solidFill>
              </a:rPr>
              <a:t>B</a:t>
            </a:r>
            <a:r>
              <a:rPr lang="zh-CN" altLang="en-US" sz="1800">
                <a:solidFill>
                  <a:schemeClr val="bg2"/>
                </a:solidFill>
              </a:rPr>
              <a:t>包含的总链接数，依次类推</a:t>
            </a:r>
            <a:endParaRPr lang="en-US" altLang="zh-CN" sz="18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6648BE-ED91-4941-AF01-94B40825A1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1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思考题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B63662E-D719-4BE1-9734-AD785AD9A8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836613"/>
            <a:ext cx="8251825" cy="5500687"/>
          </a:xfrm>
        </p:spPr>
        <p:txBody>
          <a:bodyPr/>
          <a:lstStyle/>
          <a:p>
            <a:pPr marL="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/>
              <a:t>PageRank </a:t>
            </a:r>
            <a:r>
              <a:rPr lang="zh-CN" altLang="en-US" sz="2000" dirty="0"/>
              <a:t>是执行多次连接的一个迭代算法。 算法会维护两个数据集（在</a:t>
            </a:r>
            <a:r>
              <a:rPr lang="en-US" altLang="zh-CN" sz="2000" dirty="0"/>
              <a:t>spark</a:t>
            </a:r>
            <a:r>
              <a:rPr lang="zh-CN" altLang="en-US" sz="2000" dirty="0"/>
              <a:t>中为</a:t>
            </a:r>
            <a:r>
              <a:rPr lang="en-US" altLang="zh-CN" sz="2000" dirty="0"/>
              <a:t>RDD</a:t>
            </a:r>
            <a:r>
              <a:rPr lang="zh-CN" altLang="en-US" sz="2000" dirty="0"/>
              <a:t>）：</a:t>
            </a:r>
            <a:endParaRPr lang="en-US" altLang="zh-CN" sz="2000" dirty="0"/>
          </a:p>
          <a:p>
            <a:pPr marL="457200" lvl="1" indent="-4572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2000" dirty="0"/>
              <a:t>links</a:t>
            </a:r>
            <a:r>
              <a:rPr lang="zh-CN" altLang="en-US" sz="2000" dirty="0"/>
              <a:t>：由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linkList</a:t>
            </a:r>
            <a:r>
              <a:rPr lang="en-US" altLang="zh-CN" sz="2000" dirty="0"/>
              <a:t>) </a:t>
            </a:r>
            <a:r>
              <a:rPr lang="zh-CN" altLang="en-US" sz="2000" dirty="0"/>
              <a:t>的元素组成，包含每个页面的相邻页面的列表。其中的一个元素例如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Wingdings" panose="05000000000000000000" pitchFamily="2" charset="2"/>
              </a:rPr>
              <a:t>(A,[B,C,D]) </a:t>
            </a:r>
            <a:r>
              <a:rPr lang="zh-CN" altLang="en-US" sz="2000" dirty="0">
                <a:sym typeface="Wingdings" panose="05000000000000000000" pitchFamily="2" charset="2"/>
              </a:rPr>
              <a:t>代表</a:t>
            </a:r>
            <a:r>
              <a:rPr lang="en-US" altLang="zh-CN" sz="2000" dirty="0"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ym typeface="Wingdings" panose="05000000000000000000" pitchFamily="2" charset="2"/>
              </a:rPr>
              <a:t>中含指向</a:t>
            </a:r>
            <a:r>
              <a:rPr lang="en-US" altLang="zh-CN" sz="2000" dirty="0">
                <a:sym typeface="Wingdings" panose="05000000000000000000" pitchFamily="2" charset="2"/>
              </a:rPr>
              <a:t>B C D</a:t>
            </a:r>
            <a:r>
              <a:rPr lang="zh-CN" altLang="en-US" sz="2000" dirty="0">
                <a:sym typeface="Wingdings" panose="05000000000000000000" pitchFamily="2" charset="2"/>
              </a:rPr>
              <a:t>的链接</a:t>
            </a:r>
            <a:endParaRPr lang="en-US" altLang="zh-CN" sz="2000" dirty="0"/>
          </a:p>
          <a:p>
            <a:pPr marL="457200" lvl="1" indent="-4572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2000" dirty="0"/>
              <a:t>ranks</a:t>
            </a:r>
            <a:r>
              <a:rPr lang="zh-CN" altLang="en-US" sz="2000" dirty="0"/>
              <a:t>：由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pageID,PR</a:t>
            </a:r>
            <a:r>
              <a:rPr lang="en-US" altLang="zh-CN" sz="2000" dirty="0"/>
              <a:t>) </a:t>
            </a:r>
            <a:r>
              <a:rPr lang="zh-CN" altLang="en-US" sz="2000" dirty="0"/>
              <a:t>元素组成，包含每个页面的当前排序值。它按如下步 骤进行计算。其中的一个元素例如（</a:t>
            </a:r>
            <a:r>
              <a:rPr lang="en-US" altLang="zh-CN" sz="2000" dirty="0"/>
              <a:t>A,0.7</a:t>
            </a:r>
            <a:r>
              <a:rPr lang="zh-CN" altLang="en-US" sz="2000" dirty="0"/>
              <a:t>）代表</a:t>
            </a:r>
            <a:endParaRPr lang="en-US" altLang="zh-CN" sz="2000" dirty="0"/>
          </a:p>
          <a:p>
            <a:pPr marL="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(1) </a:t>
            </a:r>
            <a:r>
              <a:rPr lang="zh-CN" altLang="en-US" sz="2000" dirty="0">
                <a:solidFill>
                  <a:schemeClr val="tx2"/>
                </a:solidFill>
              </a:rPr>
              <a:t>将每个页面的排序值初始化为 </a:t>
            </a:r>
            <a:r>
              <a:rPr lang="en-US" altLang="zh-CN" sz="2000" dirty="0">
                <a:solidFill>
                  <a:schemeClr val="tx2"/>
                </a:solidFill>
              </a:rPr>
              <a:t>1.0</a:t>
            </a:r>
            <a:r>
              <a:rPr lang="zh-CN" altLang="en-US" sz="2000" dirty="0">
                <a:solidFill>
                  <a:schemeClr val="tx2"/>
                </a:solidFill>
              </a:rPr>
              <a:t>。</a:t>
            </a:r>
          </a:p>
          <a:p>
            <a:pPr marL="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(2) </a:t>
            </a:r>
            <a:r>
              <a:rPr lang="zh-CN" altLang="en-US" sz="2000" dirty="0">
                <a:solidFill>
                  <a:schemeClr val="tx2"/>
                </a:solidFill>
              </a:rPr>
              <a:t>在每次迭代中，对页面 </a:t>
            </a:r>
            <a:r>
              <a:rPr lang="en-US" altLang="zh-CN" sz="2000" dirty="0">
                <a:solidFill>
                  <a:schemeClr val="tx2"/>
                </a:solidFill>
              </a:rPr>
              <a:t>p</a:t>
            </a:r>
            <a:r>
              <a:rPr lang="zh-CN" altLang="en-US" sz="2000" dirty="0">
                <a:solidFill>
                  <a:schemeClr val="tx2"/>
                </a:solidFill>
              </a:rPr>
              <a:t>，向其每个相邻页面（有直接链接的页面）发送一个值为</a:t>
            </a:r>
            <a:r>
              <a:rPr lang="en-US" altLang="zh-CN" sz="2000" dirty="0">
                <a:solidFill>
                  <a:schemeClr val="tx2"/>
                </a:solidFill>
              </a:rPr>
              <a:t>PR(p)/L(p) </a:t>
            </a:r>
            <a:r>
              <a:rPr lang="zh-CN" altLang="en-US" sz="2000" dirty="0">
                <a:solidFill>
                  <a:schemeClr val="tx2"/>
                </a:solidFill>
              </a:rPr>
              <a:t>的贡献值。</a:t>
            </a:r>
          </a:p>
          <a:p>
            <a:pPr marL="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(3) </a:t>
            </a:r>
            <a:r>
              <a:rPr lang="zh-CN" altLang="en-US" sz="2000" dirty="0">
                <a:solidFill>
                  <a:schemeClr val="tx2"/>
                </a:solidFill>
              </a:rPr>
              <a:t>将每个页面的排序值设为 </a:t>
            </a:r>
            <a:r>
              <a:rPr lang="en-US" altLang="zh-CN" sz="2000" dirty="0">
                <a:solidFill>
                  <a:schemeClr val="tx2"/>
                </a:solidFill>
              </a:rPr>
              <a:t>0.15 + 0.85 * </a:t>
            </a:r>
            <a:r>
              <a:rPr lang="en-US" altLang="zh-CN" sz="2000" dirty="0" err="1">
                <a:solidFill>
                  <a:schemeClr val="tx2"/>
                </a:solidFill>
              </a:rPr>
              <a:t>contributionsReceived</a:t>
            </a:r>
            <a:r>
              <a:rPr lang="zh-CN" altLang="en-US" sz="2000" dirty="0"/>
              <a:t>。</a:t>
            </a:r>
          </a:p>
          <a:p>
            <a:pPr marL="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800" dirty="0"/>
              <a:t>最后两步会重复几个循环，在此过程中，算法会逐渐收敛于每个页面的实际 </a:t>
            </a:r>
            <a:r>
              <a:rPr lang="en-US" altLang="zh-CN" sz="1800" dirty="0"/>
              <a:t>PageRank </a:t>
            </a:r>
            <a:r>
              <a:rPr lang="zh-CN" altLang="en-US" sz="1800" dirty="0"/>
              <a:t>值。通常需要大约 </a:t>
            </a:r>
            <a:r>
              <a:rPr lang="en-US" altLang="zh-CN" sz="1800" dirty="0"/>
              <a:t>10 </a:t>
            </a:r>
            <a:r>
              <a:rPr lang="zh-CN" altLang="en-US" sz="1800" dirty="0"/>
              <a:t>轮迭代。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9C7797-6027-4376-97D4-93FEF175C6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1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思考题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E03C25F-E18B-42B2-866F-A16752523B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981075"/>
            <a:ext cx="8251825" cy="5500688"/>
          </a:xfrm>
        </p:spPr>
        <p:txBody>
          <a:bodyPr/>
          <a:lstStyle/>
          <a:p>
            <a:pPr marL="0" lvl="1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1800"/>
              <a:t>基于上述步骤，请结合</a:t>
            </a:r>
            <a:r>
              <a:rPr lang="en-US" altLang="zh-CN" sz="1800"/>
              <a:t>spark </a:t>
            </a:r>
            <a:r>
              <a:rPr lang="zh-CN" altLang="en-US" sz="1800"/>
              <a:t>大数据处理引擎和 </a:t>
            </a:r>
            <a:r>
              <a:rPr lang="en-US" altLang="zh-CN" sz="1800"/>
              <a:t>scala </a:t>
            </a:r>
            <a:r>
              <a:rPr lang="zh-CN" altLang="en-US" sz="1800"/>
              <a:t>函数式编程，编写出上述</a:t>
            </a:r>
            <a:r>
              <a:rPr lang="en-US" altLang="zh-CN" sz="1800"/>
              <a:t>PageRank</a:t>
            </a:r>
            <a:r>
              <a:rPr lang="zh-CN" altLang="en-US" sz="1800"/>
              <a:t>的相关代码</a:t>
            </a:r>
            <a:endParaRPr lang="en-US" altLang="zh-CN" sz="1800"/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1800"/>
              <a:t>（提示：给出</a:t>
            </a:r>
            <a:r>
              <a:rPr lang="en-US" altLang="zh-CN" sz="1800"/>
              <a:t>links</a:t>
            </a:r>
            <a:r>
              <a:rPr lang="zh-CN" altLang="en-US" sz="1800"/>
              <a:t>和</a:t>
            </a:r>
            <a:r>
              <a:rPr lang="en-US" altLang="zh-CN" sz="1800"/>
              <a:t>ranks</a:t>
            </a:r>
            <a:r>
              <a:rPr lang="zh-CN" altLang="en-US" sz="1800"/>
              <a:t>变量如下）</a:t>
            </a:r>
            <a:endParaRPr lang="en-US" altLang="zh-CN" sz="1800"/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800"/>
              <a:t>// links </a:t>
            </a:r>
            <a:r>
              <a:rPr lang="zh-CN" altLang="en-US" sz="1800"/>
              <a:t>和 </a:t>
            </a:r>
            <a:r>
              <a:rPr lang="en-US" altLang="zh-CN" sz="1800"/>
              <a:t>ranks </a:t>
            </a:r>
            <a:r>
              <a:rPr lang="zh-CN" altLang="en-US" sz="1800"/>
              <a:t>是 </a:t>
            </a:r>
            <a:r>
              <a:rPr lang="en-US" altLang="zh-CN" sz="1800"/>
              <a:t>spark </a:t>
            </a:r>
            <a:r>
              <a:rPr lang="zh-CN" altLang="en-US" sz="1800"/>
              <a:t>中两个</a:t>
            </a:r>
            <a:r>
              <a:rPr lang="en-US" altLang="zh-CN" sz="1800"/>
              <a:t>RDD</a:t>
            </a:r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800"/>
              <a:t>//</a:t>
            </a:r>
            <a:r>
              <a:rPr lang="zh-CN" altLang="en-US" sz="1800"/>
              <a:t>相邻页面列表（</a:t>
            </a:r>
            <a:r>
              <a:rPr lang="en-US" altLang="zh-CN" sz="1800"/>
              <a:t>pageID,</a:t>
            </a:r>
            <a:r>
              <a:rPr lang="zh-CN" altLang="en-US" sz="1800"/>
              <a:t> 相邻链接</a:t>
            </a:r>
            <a:r>
              <a:rPr lang="en-US" altLang="zh-CN" sz="1800"/>
              <a:t>ID</a:t>
            </a:r>
            <a:r>
              <a:rPr lang="zh-CN" altLang="en-US" sz="1800"/>
              <a:t>列表）</a:t>
            </a:r>
            <a:endParaRPr lang="en-US" altLang="zh-CN" sz="1800"/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800"/>
              <a:t>var links</a:t>
            </a:r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endParaRPr lang="en-US" altLang="zh-CN" sz="1800"/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800"/>
              <a:t> // </a:t>
            </a:r>
            <a:r>
              <a:rPr lang="zh-CN" altLang="en-US" sz="1800"/>
              <a:t>初始化 </a:t>
            </a:r>
            <a:r>
              <a:rPr lang="en-US" altLang="zh-CN" sz="1800"/>
              <a:t>ranks</a:t>
            </a:r>
            <a:r>
              <a:rPr lang="zh-CN" altLang="en-US" sz="1800"/>
              <a:t>中每个页面的</a:t>
            </a:r>
            <a:r>
              <a:rPr lang="en-US" altLang="zh-CN" sz="1800"/>
              <a:t>PR</a:t>
            </a:r>
            <a:r>
              <a:rPr lang="zh-CN" altLang="en-US" sz="1800"/>
              <a:t>值为</a:t>
            </a:r>
            <a:r>
              <a:rPr lang="en-US" altLang="zh-CN" sz="1800"/>
              <a:t>1.0</a:t>
            </a:r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800"/>
              <a:t>var ranks = links.mapValues(x =&gt; 1.0)</a:t>
            </a:r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endParaRPr lang="en-US" altLang="zh-CN" sz="1800"/>
          </a:p>
          <a:p>
            <a:pPr marL="0" lvl="1" indent="0" eaLnBrk="1" hangingPunct="1">
              <a:lnSpc>
                <a:spcPct val="150000"/>
              </a:lnSpc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873FBA-0D1B-4CCF-AC07-0155F92B94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1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思考题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04969AB-F498-4D26-A301-F22878C264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011238"/>
            <a:ext cx="8251825" cy="5500687"/>
          </a:xfrm>
        </p:spPr>
        <p:txBody>
          <a:bodyPr/>
          <a:lstStyle/>
          <a:p>
            <a:pPr marL="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800" b="1" dirty="0"/>
              <a:t>要求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342900" lvl="1" indent="-3429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dirty="0"/>
              <a:t>最终提交</a:t>
            </a:r>
            <a:r>
              <a:rPr lang="en-US" altLang="zh-CN" sz="1800" b="1" dirty="0"/>
              <a:t>PDF</a:t>
            </a:r>
            <a:r>
              <a:rPr lang="zh-CN" altLang="en-US" sz="1800" dirty="0"/>
              <a:t>、 </a:t>
            </a:r>
            <a:r>
              <a:rPr lang="en-US" altLang="zh-CN" sz="1800" b="1" dirty="0" err="1"/>
              <a:t>scala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源码 和 结果</a:t>
            </a:r>
            <a:r>
              <a:rPr lang="zh-CN" altLang="en-US" sz="1800" dirty="0"/>
              <a:t>文件</a:t>
            </a:r>
            <a:r>
              <a:rPr lang="en-US" altLang="zh-CN" sz="1800" dirty="0"/>
              <a:t>(txt</a:t>
            </a:r>
            <a:r>
              <a:rPr lang="zh-CN" altLang="en-US" sz="1800" dirty="0"/>
              <a:t>格式</a:t>
            </a:r>
            <a:r>
              <a:rPr lang="en-US" altLang="zh-CN" sz="1800"/>
              <a:t>)</a:t>
            </a:r>
            <a:r>
              <a:rPr lang="zh-CN" altLang="en-US" sz="1800"/>
              <a:t> </a:t>
            </a:r>
            <a:r>
              <a:rPr lang="zh-CN" altLang="en-US" sz="1800" dirty="0"/>
              <a:t>共</a:t>
            </a:r>
            <a:r>
              <a:rPr lang="en-US" altLang="zh-CN" sz="1800" dirty="0"/>
              <a:t>3</a:t>
            </a:r>
            <a:r>
              <a:rPr lang="zh-CN" altLang="en-US" sz="1800" dirty="0"/>
              <a:t>个文件，并在</a:t>
            </a:r>
            <a:r>
              <a:rPr lang="en-US" altLang="zh-CN" sz="1800" dirty="0"/>
              <a:t>PDF</a:t>
            </a:r>
            <a:r>
              <a:rPr lang="zh-CN" altLang="en-US" sz="1800" dirty="0"/>
              <a:t>中附上</a:t>
            </a:r>
            <a:r>
              <a:rPr lang="en-US" altLang="zh-CN" sz="1800" dirty="0" err="1"/>
              <a:t>scala</a:t>
            </a:r>
            <a:r>
              <a:rPr lang="zh-CN" altLang="en-US" sz="1800" dirty="0"/>
              <a:t>代码的简要说明讲解和</a:t>
            </a:r>
            <a:r>
              <a:rPr lang="zh-CN" altLang="en-US" sz="1800" b="1" dirty="0"/>
              <a:t>要求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中结果的截图</a:t>
            </a:r>
            <a:endParaRPr lang="en-US" altLang="zh-CN" sz="1800" b="1" dirty="0"/>
          </a:p>
          <a:p>
            <a:pPr marL="342900" lvl="1" indent="-3429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b="1" dirty="0"/>
              <a:t>当</a:t>
            </a:r>
            <a:r>
              <a:rPr lang="en-US" altLang="zh-CN" sz="1800" b="1" dirty="0"/>
              <a:t>RDD</a:t>
            </a:r>
            <a:r>
              <a:rPr lang="zh-CN" altLang="en-US" sz="1800" b="1" dirty="0"/>
              <a:t>  </a:t>
            </a:r>
            <a:r>
              <a:rPr lang="en-US" altLang="zh-CN" sz="1800" dirty="0"/>
              <a:t>links </a:t>
            </a:r>
            <a:r>
              <a:rPr lang="zh-CN" altLang="en-US" sz="1800" dirty="0"/>
              <a:t>为 </a:t>
            </a:r>
            <a:r>
              <a:rPr lang="en-US" altLang="zh-CN" sz="1800" dirty="0"/>
              <a:t>[ (“</a:t>
            </a:r>
            <a:r>
              <a:rPr lang="en-US" altLang="zh-CN" sz="1800" dirty="0" err="1"/>
              <a:t>A”,List</a:t>
            </a:r>
            <a:r>
              <a:rPr lang="en-US" altLang="zh-CN" sz="1800" dirty="0"/>
              <a:t>(“B”,“C”,“D”)), (“</a:t>
            </a:r>
            <a:r>
              <a:rPr lang="en-US" altLang="zh-CN" sz="1800" dirty="0" err="1"/>
              <a:t>B”,List</a:t>
            </a:r>
            <a:r>
              <a:rPr lang="en-US" altLang="zh-CN" sz="1800" dirty="0"/>
              <a:t>(“A”)), (“</a:t>
            </a:r>
            <a:r>
              <a:rPr lang="en-US" altLang="zh-CN" sz="1800" dirty="0" err="1"/>
              <a:t>C”,List</a:t>
            </a:r>
            <a:r>
              <a:rPr lang="en-US" altLang="zh-CN" sz="1800" dirty="0"/>
              <a:t>(“A”,“B”)), (“</a:t>
            </a:r>
            <a:r>
              <a:rPr lang="en-US" altLang="zh-CN" sz="1800" dirty="0" err="1"/>
              <a:t>D”,List</a:t>
            </a:r>
            <a:r>
              <a:rPr lang="en-US" altLang="zh-CN" sz="1800" dirty="0"/>
              <a:t>(“B”,“C”)) ]    (RDD</a:t>
            </a:r>
            <a:r>
              <a:rPr lang="zh-CN" altLang="en-US" sz="1800" dirty="0"/>
              <a:t>构造方法以</a:t>
            </a:r>
            <a:r>
              <a:rPr lang="en-US" altLang="zh-CN" sz="1800" dirty="0"/>
              <a:t>spark-shell</a:t>
            </a:r>
            <a:r>
              <a:rPr lang="zh-CN" altLang="en-US" sz="1800" dirty="0"/>
              <a:t>为例如下图所示</a:t>
            </a:r>
            <a:r>
              <a:rPr lang="en-US" altLang="zh-CN" sz="1800" dirty="0"/>
              <a:t>) </a:t>
            </a:r>
            <a:r>
              <a:rPr lang="zh-CN" altLang="en-US" sz="1800" dirty="0"/>
              <a:t>时迭代</a:t>
            </a:r>
            <a:r>
              <a:rPr lang="en-US" altLang="zh-CN" sz="1800" dirty="0"/>
              <a:t>10</a:t>
            </a:r>
            <a:r>
              <a:rPr lang="zh-CN" altLang="en-US" sz="1800" dirty="0"/>
              <a:t>轮后将</a:t>
            </a:r>
            <a:r>
              <a:rPr lang="en-US" altLang="zh-CN" sz="1800" dirty="0"/>
              <a:t>ranks</a:t>
            </a:r>
            <a:r>
              <a:rPr lang="zh-CN" altLang="en-US" sz="1800" dirty="0"/>
              <a:t>的结果保存为文件，打开文件并对结果截图贴到上交的</a:t>
            </a:r>
            <a:r>
              <a:rPr lang="en-US" altLang="zh-CN" sz="1800" dirty="0"/>
              <a:t>PDF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 marL="0" lvl="1" indent="0" eaLnBrk="1" hangingPunct="1">
              <a:lnSpc>
                <a:spcPct val="150000"/>
              </a:lnSpc>
              <a:buFontTx/>
              <a:buNone/>
              <a:defRPr/>
            </a:pPr>
            <a:endParaRPr lang="zh-CN" altLang="zh-CN" sz="1800" dirty="0"/>
          </a:p>
        </p:txBody>
      </p:sp>
      <p:pic>
        <p:nvPicPr>
          <p:cNvPr id="7172" name="图片 1">
            <a:extLst>
              <a:ext uri="{FF2B5EF4-FFF2-40B4-BE49-F238E27FC236}">
                <a16:creationId xmlns:a16="http://schemas.microsoft.com/office/drawing/2014/main" id="{A45758FD-E2BA-46FA-A570-90C66884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644900"/>
            <a:ext cx="835025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6_冲动型模板">
  <a:themeElements>
    <a:clrScheme name="冲动型模板.pot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.po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冲动型模板.pot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.pot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.pot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.pot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.pot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.pot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Office\Templates\演示文稿设计\冲动型模板.pot</Template>
  <TotalTime>354</TotalTime>
  <Pages>0</Pages>
  <Words>572</Words>
  <Characters>0</Characters>
  <Application>Microsoft Office PowerPoint</Application>
  <DocSecurity>0</DocSecurity>
  <PresentationFormat>全屏显示(4:3)</PresentationFormat>
  <Lines>0</Lines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Times New Roman</vt:lpstr>
      <vt:lpstr>宋体</vt:lpstr>
      <vt:lpstr>Arial</vt:lpstr>
      <vt:lpstr>Calibri</vt:lpstr>
      <vt:lpstr>Wingdings</vt:lpstr>
      <vt:lpstr>6_冲动型模板</vt:lpstr>
      <vt:lpstr>思考题</vt:lpstr>
      <vt:lpstr>思考题</vt:lpstr>
      <vt:lpstr>思考题</vt:lpstr>
      <vt:lpstr>思考题</vt:lpstr>
      <vt:lpstr>思考题</vt:lpstr>
    </vt:vector>
  </TitlesOfParts>
  <Company>Oops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类型系统</dc:title>
  <dc:creator>Qingru Lee</dc:creator>
  <cp:lastModifiedBy>zhu tony</cp:lastModifiedBy>
  <cp:revision>717</cp:revision>
  <cp:lastPrinted>1998-10-21T07:01:46Z</cp:lastPrinted>
  <dcterms:created xsi:type="dcterms:W3CDTF">1998-10-20T07:19:25Z</dcterms:created>
  <dcterms:modified xsi:type="dcterms:W3CDTF">2019-11-19T06:45:29Z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