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68"/>
  </p:notesMasterIdLst>
  <p:sldIdLst>
    <p:sldId id="428" r:id="rId8"/>
    <p:sldId id="429" r:id="rId9"/>
    <p:sldId id="430" r:id="rId10"/>
    <p:sldId id="431" r:id="rId11"/>
    <p:sldId id="432" r:id="rId12"/>
    <p:sldId id="434" r:id="rId13"/>
    <p:sldId id="435" r:id="rId14"/>
    <p:sldId id="433" r:id="rId15"/>
    <p:sldId id="437" r:id="rId16"/>
    <p:sldId id="438" r:id="rId17"/>
    <p:sldId id="439" r:id="rId18"/>
    <p:sldId id="485"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 id="455" r:id="rId35"/>
    <p:sldId id="456" r:id="rId36"/>
    <p:sldId id="457" r:id="rId37"/>
    <p:sldId id="459" r:id="rId38"/>
    <p:sldId id="460" r:id="rId39"/>
    <p:sldId id="461" r:id="rId40"/>
    <p:sldId id="462" r:id="rId41"/>
    <p:sldId id="463" r:id="rId42"/>
    <p:sldId id="464" r:id="rId43"/>
    <p:sldId id="486" r:id="rId44"/>
    <p:sldId id="465" r:id="rId45"/>
    <p:sldId id="466" r:id="rId46"/>
    <p:sldId id="467" r:id="rId47"/>
    <p:sldId id="487" r:id="rId48"/>
    <p:sldId id="468" r:id="rId49"/>
    <p:sldId id="469" r:id="rId50"/>
    <p:sldId id="470" r:id="rId51"/>
    <p:sldId id="471" r:id="rId52"/>
    <p:sldId id="472" r:id="rId53"/>
    <p:sldId id="473" r:id="rId54"/>
    <p:sldId id="488" r:id="rId55"/>
    <p:sldId id="474" r:id="rId56"/>
    <p:sldId id="475" r:id="rId57"/>
    <p:sldId id="476" r:id="rId58"/>
    <p:sldId id="489" r:id="rId59"/>
    <p:sldId id="477" r:id="rId60"/>
    <p:sldId id="478" r:id="rId61"/>
    <p:sldId id="479" r:id="rId62"/>
    <p:sldId id="480" r:id="rId63"/>
    <p:sldId id="481" r:id="rId64"/>
    <p:sldId id="482" r:id="rId65"/>
    <p:sldId id="483" r:id="rId66"/>
    <p:sldId id="484" r:id="rId6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4" pos="5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C023"/>
    <a:srgbClr val="1C4392"/>
    <a:srgbClr val="E6E6E6"/>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2783F-522B-4FA2-B930-7AFB9DDE0024}" v="5" dt="2022-09-06T10:40:38.835"/>
    <p1510:client id="{31BFB872-8847-4343-B03C-18BF23FF8C8B}" v="86" dt="2022-09-01T14:48:48.769"/>
    <p1510:client id="{426F73E8-A663-44C1-A850-25512524E90C}" v="2" dt="2022-09-02T19:17:47.728"/>
    <p1510:client id="{4DE68E27-B658-448C-B7C8-25200EB1421C}" v="14" dt="2022-09-06T10:46:33.033"/>
    <p1510:client id="{520457A2-1903-4179-8AA7-B446693E4949}" v="14" dt="2022-09-06T10:44:45.489"/>
    <p1510:client id="{5900E8DD-8D52-4E5B-8FF8-825DE87C2AEC}" v="9" dt="2022-09-06T10:37:23.045"/>
    <p1510:client id="{5B832B20-032D-47A5-8755-EC1AE7AAEE2F}" v="10" dt="2022-09-06T10:43:43.935"/>
    <p1510:client id="{7C5FF926-4A3C-4149-9C59-6FC951A17A8F}" v="21" dt="2022-09-05T06:32:50.446"/>
    <p1510:client id="{81395EBF-6327-4A8E-AFD8-027CCD68881E}" v="11" dt="2022-09-06T10:42:27.150"/>
    <p1510:client id="{82064F2A-3BE3-4749-96B7-70674F4F8B53}" v="16" dt="2022-09-06T10:39:17.092"/>
    <p1510:client id="{C6E0BBE9-94D9-45A4-8C1E-02A07EB8BCD2}" v="24" dt="2022-09-01T14:44:09.864"/>
    <p1510:client id="{F2F41915-2AB4-49F0-B269-855138E31136}" v="1" dt="2022-09-01T14:50:30.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0" autoAdjust="0"/>
    <p:restoredTop sz="83595"/>
  </p:normalViewPr>
  <p:slideViewPr>
    <p:cSldViewPr snapToGrid="0">
      <p:cViewPr varScale="1">
        <p:scale>
          <a:sx n="161" d="100"/>
          <a:sy n="161" d="100"/>
        </p:scale>
        <p:origin x="816" y="184"/>
      </p:cViewPr>
      <p:guideLst>
        <p:guide orient="horz" pos="1620"/>
        <p:guide pos="2880"/>
        <p:guide pos="54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commentAuthors" Target="commentAuthor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4.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ocarlan, Ana" userId="S::s12ac2@abdn.ac.uk::dc6c74e0-d6a1-4e80-bb47-b7aefdf5a723" providerId="AD" clId="Web-{4DE68E27-B658-448C-B7C8-25200EB1421C}"/>
    <pc:docChg chg="modSld">
      <pc:chgData name="Ciocarlan, Ana" userId="S::s12ac2@abdn.ac.uk::dc6c74e0-d6a1-4e80-bb47-b7aefdf5a723" providerId="AD" clId="Web-{4DE68E27-B658-448C-B7C8-25200EB1421C}" dt="2022-09-06T10:46:31.251" v="12" actId="20577"/>
      <pc:docMkLst>
        <pc:docMk/>
      </pc:docMkLst>
      <pc:sldChg chg="modSp">
        <pc:chgData name="Ciocarlan, Ana" userId="S::s12ac2@abdn.ac.uk::dc6c74e0-d6a1-4e80-bb47-b7aefdf5a723" providerId="AD" clId="Web-{4DE68E27-B658-448C-B7C8-25200EB1421C}" dt="2022-09-06T10:46:31.251" v="12" actId="20577"/>
        <pc:sldMkLst>
          <pc:docMk/>
          <pc:sldMk cId="4240204153" sldId="428"/>
        </pc:sldMkLst>
        <pc:spChg chg="mod">
          <ac:chgData name="Ciocarlan, Ana" userId="S::s12ac2@abdn.ac.uk::dc6c74e0-d6a1-4e80-bb47-b7aefdf5a723" providerId="AD" clId="Web-{4DE68E27-B658-448C-B7C8-25200EB1421C}" dt="2022-09-06T10:46:31.251" v="12" actId="20577"/>
          <ac:spMkLst>
            <pc:docMk/>
            <pc:sldMk cId="4240204153" sldId="428"/>
            <ac:spMk id="3" creationId="{FC8EA9F0-2D49-49CE-A162-EB45E762A6A3}"/>
          </ac:spMkLst>
        </pc:spChg>
      </pc:sldChg>
    </pc:docChg>
  </pc:docChgLst>
  <pc:docChgLst>
    <pc:chgData name="Ciocarlan, Ana" userId="S::s12ac2@abdn.ac.uk::dc6c74e0-d6a1-4e80-bb47-b7aefdf5a723" providerId="AD" clId="Web-{5B832B20-032D-47A5-8755-EC1AE7AAEE2F}"/>
    <pc:docChg chg="modSld">
      <pc:chgData name="Ciocarlan, Ana" userId="S::s12ac2@abdn.ac.uk::dc6c74e0-d6a1-4e80-bb47-b7aefdf5a723" providerId="AD" clId="Web-{5B832B20-032D-47A5-8755-EC1AE7AAEE2F}" dt="2022-09-06T10:43:42.669" v="8" actId="20577"/>
      <pc:docMkLst>
        <pc:docMk/>
      </pc:docMkLst>
      <pc:sldChg chg="modSp">
        <pc:chgData name="Ciocarlan, Ana" userId="S::s12ac2@abdn.ac.uk::dc6c74e0-d6a1-4e80-bb47-b7aefdf5a723" providerId="AD" clId="Web-{5B832B20-032D-47A5-8755-EC1AE7AAEE2F}" dt="2022-09-06T10:43:42.669" v="8" actId="20577"/>
        <pc:sldMkLst>
          <pc:docMk/>
          <pc:sldMk cId="4240204153" sldId="428"/>
        </pc:sldMkLst>
        <pc:spChg chg="mod">
          <ac:chgData name="Ciocarlan, Ana" userId="S::s12ac2@abdn.ac.uk::dc6c74e0-d6a1-4e80-bb47-b7aefdf5a723" providerId="AD" clId="Web-{5B832B20-032D-47A5-8755-EC1AE7AAEE2F}" dt="2022-09-06T10:43:42.669" v="8" actId="20577"/>
          <ac:spMkLst>
            <pc:docMk/>
            <pc:sldMk cId="4240204153" sldId="428"/>
            <ac:spMk id="3" creationId="{FC8EA9F0-2D49-49CE-A162-EB45E762A6A3}"/>
          </ac:spMkLst>
        </pc:spChg>
      </pc:sldChg>
    </pc:docChg>
  </pc:docChgLst>
  <pc:docChgLst>
    <pc:chgData name="Ciocarlan, Ana" userId="S::s12ac2@abdn.ac.uk::dc6c74e0-d6a1-4e80-bb47-b7aefdf5a723" providerId="AD" clId="Web-{5900E8DD-8D52-4E5B-8FF8-825DE87C2AEC}"/>
    <pc:docChg chg="modSld">
      <pc:chgData name="Ciocarlan, Ana" userId="S::s12ac2@abdn.ac.uk::dc6c74e0-d6a1-4e80-bb47-b7aefdf5a723" providerId="AD" clId="Web-{5900E8DD-8D52-4E5B-8FF8-825DE87C2AEC}" dt="2022-09-06T10:37:22.780" v="7" actId="20577"/>
      <pc:docMkLst>
        <pc:docMk/>
      </pc:docMkLst>
      <pc:sldChg chg="modSp">
        <pc:chgData name="Ciocarlan, Ana" userId="S::s12ac2@abdn.ac.uk::dc6c74e0-d6a1-4e80-bb47-b7aefdf5a723" providerId="AD" clId="Web-{5900E8DD-8D52-4E5B-8FF8-825DE87C2AEC}" dt="2022-09-06T10:37:22.780" v="7" actId="20577"/>
        <pc:sldMkLst>
          <pc:docMk/>
          <pc:sldMk cId="4240204153" sldId="428"/>
        </pc:sldMkLst>
        <pc:spChg chg="mod">
          <ac:chgData name="Ciocarlan, Ana" userId="S::s12ac2@abdn.ac.uk::dc6c74e0-d6a1-4e80-bb47-b7aefdf5a723" providerId="AD" clId="Web-{5900E8DD-8D52-4E5B-8FF8-825DE87C2AEC}" dt="2022-09-06T10:37:22.780" v="7" actId="20577"/>
          <ac:spMkLst>
            <pc:docMk/>
            <pc:sldMk cId="4240204153" sldId="428"/>
            <ac:spMk id="3" creationId="{FC8EA9F0-2D49-49CE-A162-EB45E762A6A3}"/>
          </ac:spMkLst>
        </pc:spChg>
      </pc:sldChg>
    </pc:docChg>
  </pc:docChgLst>
  <pc:docChgLst>
    <pc:chgData name="Ciocarlan, Ana" userId="S::s12ac2@abdn.ac.uk::dc6c74e0-d6a1-4e80-bb47-b7aefdf5a723" providerId="AD" clId="Web-{F2F41915-2AB4-49F0-B269-855138E31136}"/>
    <pc:docChg chg="modSld">
      <pc:chgData name="Ciocarlan, Ana" userId="S::s12ac2@abdn.ac.uk::dc6c74e0-d6a1-4e80-bb47-b7aefdf5a723" providerId="AD" clId="Web-{F2F41915-2AB4-49F0-B269-855138E31136}" dt="2022-09-01T14:50:30.110" v="0" actId="20577"/>
      <pc:docMkLst>
        <pc:docMk/>
      </pc:docMkLst>
      <pc:sldChg chg="modSp">
        <pc:chgData name="Ciocarlan, Ana" userId="S::s12ac2@abdn.ac.uk::dc6c74e0-d6a1-4e80-bb47-b7aefdf5a723" providerId="AD" clId="Web-{F2F41915-2AB4-49F0-B269-855138E31136}" dt="2022-09-01T14:50:30.110" v="0" actId="20577"/>
        <pc:sldMkLst>
          <pc:docMk/>
          <pc:sldMk cId="3018731243" sldId="431"/>
        </pc:sldMkLst>
        <pc:spChg chg="mod">
          <ac:chgData name="Ciocarlan, Ana" userId="S::s12ac2@abdn.ac.uk::dc6c74e0-d6a1-4e80-bb47-b7aefdf5a723" providerId="AD" clId="Web-{F2F41915-2AB4-49F0-B269-855138E31136}" dt="2022-09-01T14:50:30.110" v="0" actId="20577"/>
          <ac:spMkLst>
            <pc:docMk/>
            <pc:sldMk cId="3018731243" sldId="431"/>
            <ac:spMk id="3" creationId="{4A775628-AAAA-EACF-1A79-FB4CB3367894}"/>
          </ac:spMkLst>
        </pc:spChg>
      </pc:sldChg>
    </pc:docChg>
  </pc:docChgLst>
  <pc:docChgLst>
    <pc:chgData name="Li, Xiao" userId="S::s01xl2@abdn.ac.uk::bbc4f2c7-f57e-44b6-8133-52bad6aa9609" providerId="AD" clId="Web-{426F73E8-A663-44C1-A850-25512524E90C}"/>
    <pc:docChg chg="addSld delSld">
      <pc:chgData name="Li, Xiao" userId="S::s01xl2@abdn.ac.uk::bbc4f2c7-f57e-44b6-8133-52bad6aa9609" providerId="AD" clId="Web-{426F73E8-A663-44C1-A850-25512524E90C}" dt="2022-09-02T19:17:47.713" v="1"/>
      <pc:docMkLst>
        <pc:docMk/>
      </pc:docMkLst>
      <pc:sldChg chg="add del">
        <pc:chgData name="Li, Xiao" userId="S::s01xl2@abdn.ac.uk::bbc4f2c7-f57e-44b6-8133-52bad6aa9609" providerId="AD" clId="Web-{426F73E8-A663-44C1-A850-25512524E90C}" dt="2022-09-02T19:17:47.713" v="1"/>
        <pc:sldMkLst>
          <pc:docMk/>
          <pc:sldMk cId="4240204153" sldId="428"/>
        </pc:sldMkLst>
      </pc:sldChg>
    </pc:docChg>
  </pc:docChgLst>
  <pc:docChgLst>
    <pc:chgData name="Ciocarlan, Ana" userId="S::s12ac2@abdn.ac.uk::dc6c74e0-d6a1-4e80-bb47-b7aefdf5a723" providerId="AD" clId="Web-{520457A2-1903-4179-8AA7-B446693E4949}"/>
    <pc:docChg chg="modSld">
      <pc:chgData name="Ciocarlan, Ana" userId="S::s12ac2@abdn.ac.uk::dc6c74e0-d6a1-4e80-bb47-b7aefdf5a723" providerId="AD" clId="Web-{520457A2-1903-4179-8AA7-B446693E4949}" dt="2022-09-06T10:44:42.005" v="12" actId="20577"/>
      <pc:docMkLst>
        <pc:docMk/>
      </pc:docMkLst>
      <pc:sldChg chg="modSp">
        <pc:chgData name="Ciocarlan, Ana" userId="S::s12ac2@abdn.ac.uk::dc6c74e0-d6a1-4e80-bb47-b7aefdf5a723" providerId="AD" clId="Web-{520457A2-1903-4179-8AA7-B446693E4949}" dt="2022-09-06T10:44:42.005" v="12" actId="20577"/>
        <pc:sldMkLst>
          <pc:docMk/>
          <pc:sldMk cId="4240204153" sldId="428"/>
        </pc:sldMkLst>
        <pc:spChg chg="mod">
          <ac:chgData name="Ciocarlan, Ana" userId="S::s12ac2@abdn.ac.uk::dc6c74e0-d6a1-4e80-bb47-b7aefdf5a723" providerId="AD" clId="Web-{520457A2-1903-4179-8AA7-B446693E4949}" dt="2022-09-06T10:44:42.005" v="12" actId="20577"/>
          <ac:spMkLst>
            <pc:docMk/>
            <pc:sldMk cId="4240204153" sldId="428"/>
            <ac:spMk id="3" creationId="{FC8EA9F0-2D49-49CE-A162-EB45E762A6A3}"/>
          </ac:spMkLst>
        </pc:spChg>
      </pc:sldChg>
    </pc:docChg>
  </pc:docChgLst>
  <pc:docChgLst>
    <pc:chgData name="Ciocarlan, Ana" userId="S::s12ac2@abdn.ac.uk::dc6c74e0-d6a1-4e80-bb47-b7aefdf5a723" providerId="AD" clId="Web-{81395EBF-6327-4A8E-AFD8-027CCD68881E}"/>
    <pc:docChg chg="modSld">
      <pc:chgData name="Ciocarlan, Ana" userId="S::s12ac2@abdn.ac.uk::dc6c74e0-d6a1-4e80-bb47-b7aefdf5a723" providerId="AD" clId="Web-{81395EBF-6327-4A8E-AFD8-027CCD68881E}" dt="2022-09-06T10:42:24.806" v="9" actId="20577"/>
      <pc:docMkLst>
        <pc:docMk/>
      </pc:docMkLst>
      <pc:sldChg chg="modSp">
        <pc:chgData name="Ciocarlan, Ana" userId="S::s12ac2@abdn.ac.uk::dc6c74e0-d6a1-4e80-bb47-b7aefdf5a723" providerId="AD" clId="Web-{81395EBF-6327-4A8E-AFD8-027CCD68881E}" dt="2022-09-06T10:42:24.806" v="9" actId="20577"/>
        <pc:sldMkLst>
          <pc:docMk/>
          <pc:sldMk cId="4240204153" sldId="428"/>
        </pc:sldMkLst>
        <pc:spChg chg="mod">
          <ac:chgData name="Ciocarlan, Ana" userId="S::s12ac2@abdn.ac.uk::dc6c74e0-d6a1-4e80-bb47-b7aefdf5a723" providerId="AD" clId="Web-{81395EBF-6327-4A8E-AFD8-027CCD68881E}" dt="2022-09-06T10:42:24.806" v="9" actId="20577"/>
          <ac:spMkLst>
            <pc:docMk/>
            <pc:sldMk cId="4240204153" sldId="428"/>
            <ac:spMk id="3" creationId="{FC8EA9F0-2D49-49CE-A162-EB45E762A6A3}"/>
          </ac:spMkLst>
        </pc:spChg>
      </pc:sldChg>
    </pc:docChg>
  </pc:docChgLst>
  <pc:docChgLst>
    <pc:chgData name="Ciocarlan, Ana" userId="S::s12ac2@abdn.ac.uk::dc6c74e0-d6a1-4e80-bb47-b7aefdf5a723" providerId="AD" clId="Web-{7C5FF926-4A3C-4149-9C59-6FC951A17A8F}"/>
    <pc:docChg chg="modSld">
      <pc:chgData name="Ciocarlan, Ana" userId="S::s12ac2@abdn.ac.uk::dc6c74e0-d6a1-4e80-bb47-b7aefdf5a723" providerId="AD" clId="Web-{7C5FF926-4A3C-4149-9C59-6FC951A17A8F}" dt="2022-09-05T06:32:49.961" v="18" actId="20577"/>
      <pc:docMkLst>
        <pc:docMk/>
      </pc:docMkLst>
      <pc:sldChg chg="modSp">
        <pc:chgData name="Ciocarlan, Ana" userId="S::s12ac2@abdn.ac.uk::dc6c74e0-d6a1-4e80-bb47-b7aefdf5a723" providerId="AD" clId="Web-{7C5FF926-4A3C-4149-9C59-6FC951A17A8F}" dt="2022-09-05T06:32:43.039" v="16" actId="20577"/>
        <pc:sldMkLst>
          <pc:docMk/>
          <pc:sldMk cId="4240204153" sldId="428"/>
        </pc:sldMkLst>
        <pc:spChg chg="mod">
          <ac:chgData name="Ciocarlan, Ana" userId="S::s12ac2@abdn.ac.uk::dc6c74e0-d6a1-4e80-bb47-b7aefdf5a723" providerId="AD" clId="Web-{7C5FF926-4A3C-4149-9C59-6FC951A17A8F}" dt="2022-09-05T06:32:43.039" v="16" actId="20577"/>
          <ac:spMkLst>
            <pc:docMk/>
            <pc:sldMk cId="4240204153" sldId="428"/>
            <ac:spMk id="3" creationId="{FC8EA9F0-2D49-49CE-A162-EB45E762A6A3}"/>
          </ac:spMkLst>
        </pc:spChg>
      </pc:sldChg>
      <pc:sldChg chg="modSp">
        <pc:chgData name="Ciocarlan, Ana" userId="S::s12ac2@abdn.ac.uk::dc6c74e0-d6a1-4e80-bb47-b7aefdf5a723" providerId="AD" clId="Web-{7C5FF926-4A3C-4149-9C59-6FC951A17A8F}" dt="2022-09-05T06:32:49.961" v="18" actId="20577"/>
        <pc:sldMkLst>
          <pc:docMk/>
          <pc:sldMk cId="1473060111" sldId="432"/>
        </pc:sldMkLst>
        <pc:spChg chg="mod">
          <ac:chgData name="Ciocarlan, Ana" userId="S::s12ac2@abdn.ac.uk::dc6c74e0-d6a1-4e80-bb47-b7aefdf5a723" providerId="AD" clId="Web-{7C5FF926-4A3C-4149-9C59-6FC951A17A8F}" dt="2022-09-05T06:32:49.961" v="18" actId="20577"/>
          <ac:spMkLst>
            <pc:docMk/>
            <pc:sldMk cId="1473060111" sldId="432"/>
            <ac:spMk id="2" creationId="{5F0DF9CA-DA4F-05A4-9128-2957910A3FAA}"/>
          </ac:spMkLst>
        </pc:spChg>
      </pc:sldChg>
    </pc:docChg>
  </pc:docChgLst>
  <pc:docChgLst>
    <pc:chgData name="Ciocarlan, Ana" userId="S::s12ac2@abdn.ac.uk::dc6c74e0-d6a1-4e80-bb47-b7aefdf5a723" providerId="AD" clId="Web-{31BFB872-8847-4343-B03C-18BF23FF8C8B}"/>
    <pc:docChg chg="addSld delSld modSld sldOrd">
      <pc:chgData name="Ciocarlan, Ana" userId="S::s12ac2@abdn.ac.uk::dc6c74e0-d6a1-4e80-bb47-b7aefdf5a723" providerId="AD" clId="Web-{31BFB872-8847-4343-B03C-18BF23FF8C8B}" dt="2022-09-01T14:48:48.769" v="85" actId="20577"/>
      <pc:docMkLst>
        <pc:docMk/>
      </pc:docMkLst>
      <pc:sldChg chg="modSp">
        <pc:chgData name="Ciocarlan, Ana" userId="S::s12ac2@abdn.ac.uk::dc6c74e0-d6a1-4e80-bb47-b7aefdf5a723" providerId="AD" clId="Web-{31BFB872-8847-4343-B03C-18BF23FF8C8B}" dt="2022-09-01T14:45:08.817" v="0" actId="20577"/>
        <pc:sldMkLst>
          <pc:docMk/>
          <pc:sldMk cId="4240204153" sldId="428"/>
        </pc:sldMkLst>
        <pc:spChg chg="mod">
          <ac:chgData name="Ciocarlan, Ana" userId="S::s12ac2@abdn.ac.uk::dc6c74e0-d6a1-4e80-bb47-b7aefdf5a723" providerId="AD" clId="Web-{31BFB872-8847-4343-B03C-18BF23FF8C8B}" dt="2022-09-01T14:45:08.817" v="0" actId="20577"/>
          <ac:spMkLst>
            <pc:docMk/>
            <pc:sldMk cId="4240204153" sldId="428"/>
            <ac:spMk id="3" creationId="{FC8EA9F0-2D49-49CE-A162-EB45E762A6A3}"/>
          </ac:spMkLst>
        </pc:spChg>
      </pc:sldChg>
      <pc:sldChg chg="modSp del">
        <pc:chgData name="Ciocarlan, Ana" userId="S::s12ac2@abdn.ac.uk::dc6c74e0-d6a1-4e80-bb47-b7aefdf5a723" providerId="AD" clId="Web-{31BFB872-8847-4343-B03C-18BF23FF8C8B}" dt="2022-09-01T14:48:19.329" v="73"/>
        <pc:sldMkLst>
          <pc:docMk/>
          <pc:sldMk cId="1808972131" sldId="429"/>
        </pc:sldMkLst>
        <pc:spChg chg="mod">
          <ac:chgData name="Ciocarlan, Ana" userId="S::s12ac2@abdn.ac.uk::dc6c74e0-d6a1-4e80-bb47-b7aefdf5a723" providerId="AD" clId="Web-{31BFB872-8847-4343-B03C-18BF23FF8C8B}" dt="2022-09-01T14:48:17.813" v="72" actId="20577"/>
          <ac:spMkLst>
            <pc:docMk/>
            <pc:sldMk cId="1808972131" sldId="429"/>
            <ac:spMk id="2" creationId="{5A6CF8E5-1C3F-F0BA-9349-9E4EBDFB43E5}"/>
          </ac:spMkLst>
        </pc:spChg>
      </pc:sldChg>
      <pc:sldChg chg="modSp">
        <pc:chgData name="Ciocarlan, Ana" userId="S::s12ac2@abdn.ac.uk::dc6c74e0-d6a1-4e80-bb47-b7aefdf5a723" providerId="AD" clId="Web-{31BFB872-8847-4343-B03C-18BF23FF8C8B}" dt="2022-09-01T14:48:48.769" v="85" actId="20577"/>
        <pc:sldMkLst>
          <pc:docMk/>
          <pc:sldMk cId="3018731243" sldId="431"/>
        </pc:sldMkLst>
        <pc:spChg chg="mod">
          <ac:chgData name="Ciocarlan, Ana" userId="S::s12ac2@abdn.ac.uk::dc6c74e0-d6a1-4e80-bb47-b7aefdf5a723" providerId="AD" clId="Web-{31BFB872-8847-4343-B03C-18BF23FF8C8B}" dt="2022-09-01T14:48:48.769" v="85" actId="20577"/>
          <ac:spMkLst>
            <pc:docMk/>
            <pc:sldMk cId="3018731243" sldId="431"/>
            <ac:spMk id="3" creationId="{4A775628-AAAA-EACF-1A79-FB4CB3367894}"/>
          </ac:spMkLst>
        </pc:spChg>
      </pc:sldChg>
      <pc:sldChg chg="delSp modSp add ord delAnim">
        <pc:chgData name="Ciocarlan, Ana" userId="S::s12ac2@abdn.ac.uk::dc6c74e0-d6a1-4e80-bb47-b7aefdf5a723" providerId="AD" clId="Web-{31BFB872-8847-4343-B03C-18BF23FF8C8B}" dt="2022-09-01T14:47:40.561" v="46" actId="20577"/>
        <pc:sldMkLst>
          <pc:docMk/>
          <pc:sldMk cId="1473060111" sldId="432"/>
        </pc:sldMkLst>
        <pc:spChg chg="mod">
          <ac:chgData name="Ciocarlan, Ana" userId="S::s12ac2@abdn.ac.uk::dc6c74e0-d6a1-4e80-bb47-b7aefdf5a723" providerId="AD" clId="Web-{31BFB872-8847-4343-B03C-18BF23FF8C8B}" dt="2022-09-01T14:47:40.561" v="46" actId="20577"/>
          <ac:spMkLst>
            <pc:docMk/>
            <pc:sldMk cId="1473060111" sldId="432"/>
            <ac:spMk id="2" creationId="{5F0DF9CA-DA4F-05A4-9128-2957910A3FAA}"/>
          </ac:spMkLst>
        </pc:spChg>
        <pc:spChg chg="del">
          <ac:chgData name="Ciocarlan, Ana" userId="S::s12ac2@abdn.ac.uk::dc6c74e0-d6a1-4e80-bb47-b7aefdf5a723" providerId="AD" clId="Web-{31BFB872-8847-4343-B03C-18BF23FF8C8B}" dt="2022-09-01T14:46:01.868" v="3"/>
          <ac:spMkLst>
            <pc:docMk/>
            <pc:sldMk cId="1473060111" sldId="432"/>
            <ac:spMk id="8" creationId="{965B576B-AA40-A9E4-A133-67F6502AA5FF}"/>
          </ac:spMkLst>
        </pc:spChg>
        <pc:spChg chg="del">
          <ac:chgData name="Ciocarlan, Ana" userId="S::s12ac2@abdn.ac.uk::dc6c74e0-d6a1-4e80-bb47-b7aefdf5a723" providerId="AD" clId="Web-{31BFB872-8847-4343-B03C-18BF23FF8C8B}" dt="2022-09-01T14:46:02.665" v="4"/>
          <ac:spMkLst>
            <pc:docMk/>
            <pc:sldMk cId="1473060111" sldId="432"/>
            <ac:spMk id="10" creationId="{4C764EFE-BF87-39EB-170B-876670DDC61F}"/>
          </ac:spMkLst>
        </pc:spChg>
      </pc:sldChg>
    </pc:docChg>
  </pc:docChgLst>
  <pc:docChgLst>
    <pc:chgData name="Ciocarlan, Ana" userId="S::s12ac2@abdn.ac.uk::dc6c74e0-d6a1-4e80-bb47-b7aefdf5a723" providerId="AD" clId="Web-{82064F2A-3BE3-4749-96B7-70674F4F8B53}"/>
    <pc:docChg chg="modSld">
      <pc:chgData name="Ciocarlan, Ana" userId="S::s12ac2@abdn.ac.uk::dc6c74e0-d6a1-4e80-bb47-b7aefdf5a723" providerId="AD" clId="Web-{82064F2A-3BE3-4749-96B7-70674F4F8B53}" dt="2022-09-06T10:39:14.874" v="14" actId="20577"/>
      <pc:docMkLst>
        <pc:docMk/>
      </pc:docMkLst>
      <pc:sldChg chg="modSp">
        <pc:chgData name="Ciocarlan, Ana" userId="S::s12ac2@abdn.ac.uk::dc6c74e0-d6a1-4e80-bb47-b7aefdf5a723" providerId="AD" clId="Web-{82064F2A-3BE3-4749-96B7-70674F4F8B53}" dt="2022-09-06T10:39:14.874" v="14" actId="20577"/>
        <pc:sldMkLst>
          <pc:docMk/>
          <pc:sldMk cId="4240204153" sldId="428"/>
        </pc:sldMkLst>
        <pc:spChg chg="mod">
          <ac:chgData name="Ciocarlan, Ana" userId="S::s12ac2@abdn.ac.uk::dc6c74e0-d6a1-4e80-bb47-b7aefdf5a723" providerId="AD" clId="Web-{82064F2A-3BE3-4749-96B7-70674F4F8B53}" dt="2022-09-06T10:39:14.874" v="14" actId="20577"/>
          <ac:spMkLst>
            <pc:docMk/>
            <pc:sldMk cId="4240204153" sldId="428"/>
            <ac:spMk id="3" creationId="{FC8EA9F0-2D49-49CE-A162-EB45E762A6A3}"/>
          </ac:spMkLst>
        </pc:spChg>
      </pc:sldChg>
    </pc:docChg>
  </pc:docChgLst>
  <pc:docChgLst>
    <pc:chgData name="Ciocarlan, Ana" userId="S::s12ac2@abdn.ac.uk::dc6c74e0-d6a1-4e80-bb47-b7aefdf5a723" providerId="AD" clId="Web-{C6E0BBE9-94D9-45A4-8C1E-02A07EB8BCD2}"/>
    <pc:docChg chg="modSld">
      <pc:chgData name="Ciocarlan, Ana" userId="S::s12ac2@abdn.ac.uk::dc6c74e0-d6a1-4e80-bb47-b7aefdf5a723" providerId="AD" clId="Web-{C6E0BBE9-94D9-45A4-8C1E-02A07EB8BCD2}" dt="2022-09-01T14:44:09.693" v="22" actId="14100"/>
      <pc:docMkLst>
        <pc:docMk/>
      </pc:docMkLst>
      <pc:sldChg chg="modSp">
        <pc:chgData name="Ciocarlan, Ana" userId="S::s12ac2@abdn.ac.uk::dc6c74e0-d6a1-4e80-bb47-b7aefdf5a723" providerId="AD" clId="Web-{C6E0BBE9-94D9-45A4-8C1E-02A07EB8BCD2}" dt="2022-09-01T14:44:09.693" v="22" actId="14100"/>
        <pc:sldMkLst>
          <pc:docMk/>
          <pc:sldMk cId="4240204153" sldId="428"/>
        </pc:sldMkLst>
        <pc:spChg chg="mod">
          <ac:chgData name="Ciocarlan, Ana" userId="S::s12ac2@abdn.ac.uk::dc6c74e0-d6a1-4e80-bb47-b7aefdf5a723" providerId="AD" clId="Web-{C6E0BBE9-94D9-45A4-8C1E-02A07EB8BCD2}" dt="2022-09-01T14:43:51.583" v="12" actId="20577"/>
          <ac:spMkLst>
            <pc:docMk/>
            <pc:sldMk cId="4240204153" sldId="428"/>
            <ac:spMk id="2" creationId="{ABE2672D-E6A5-4E34-B8F6-1D2436AE9F79}"/>
          </ac:spMkLst>
        </pc:spChg>
        <pc:spChg chg="mod">
          <ac:chgData name="Ciocarlan, Ana" userId="S::s12ac2@abdn.ac.uk::dc6c74e0-d6a1-4e80-bb47-b7aefdf5a723" providerId="AD" clId="Web-{C6E0BBE9-94D9-45A4-8C1E-02A07EB8BCD2}" dt="2022-09-01T14:44:09.693" v="22" actId="14100"/>
          <ac:spMkLst>
            <pc:docMk/>
            <pc:sldMk cId="4240204153" sldId="428"/>
            <ac:spMk id="3" creationId="{FC8EA9F0-2D49-49CE-A162-EB45E762A6A3}"/>
          </ac:spMkLst>
        </pc:spChg>
      </pc:sldChg>
    </pc:docChg>
  </pc:docChgLst>
  <pc:docChgLst>
    <pc:chgData name="Ciocarlan, Ana" userId="S::s12ac2@abdn.ac.uk::dc6c74e0-d6a1-4e80-bb47-b7aefdf5a723" providerId="AD" clId="Web-{0C62783F-522B-4FA2-B930-7AFB9DDE0024}"/>
    <pc:docChg chg="modSld">
      <pc:chgData name="Ciocarlan, Ana" userId="S::s12ac2@abdn.ac.uk::dc6c74e0-d6a1-4e80-bb47-b7aefdf5a723" providerId="AD" clId="Web-{0C62783F-522B-4FA2-B930-7AFB9DDE0024}" dt="2022-09-06T10:40:37.663" v="3" actId="20577"/>
      <pc:docMkLst>
        <pc:docMk/>
      </pc:docMkLst>
      <pc:sldChg chg="modSp">
        <pc:chgData name="Ciocarlan, Ana" userId="S::s12ac2@abdn.ac.uk::dc6c74e0-d6a1-4e80-bb47-b7aefdf5a723" providerId="AD" clId="Web-{0C62783F-522B-4FA2-B930-7AFB9DDE0024}" dt="2022-09-06T10:40:37.663" v="3" actId="20577"/>
        <pc:sldMkLst>
          <pc:docMk/>
          <pc:sldMk cId="4240204153" sldId="428"/>
        </pc:sldMkLst>
        <pc:spChg chg="mod">
          <ac:chgData name="Ciocarlan, Ana" userId="S::s12ac2@abdn.ac.uk::dc6c74e0-d6a1-4e80-bb47-b7aefdf5a723" providerId="AD" clId="Web-{0C62783F-522B-4FA2-B930-7AFB9DDE0024}" dt="2022-09-06T10:40:37.663" v="3" actId="20577"/>
          <ac:spMkLst>
            <pc:docMk/>
            <pc:sldMk cId="4240204153" sldId="428"/>
            <ac:spMk id="3" creationId="{FC8EA9F0-2D49-49CE-A162-EB45E762A6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p14="http://schemas.microsoft.com/office/powerpoint/2010/main"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2</a:t>
            </a:fld>
            <a:endParaRPr lang="en-US"/>
          </a:p>
        </p:txBody>
      </p:sp>
    </p:spTree>
    <p:extLst>
      <p:ext uri="{BB962C8B-B14F-4D97-AF65-F5344CB8AC3E}">
        <p14:creationId xmlns:p14="http://schemas.microsoft.com/office/powerpoint/2010/main" val="2966539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4</a:t>
            </a:fld>
            <a:endParaRPr lang="en-US"/>
          </a:p>
        </p:txBody>
      </p:sp>
    </p:spTree>
    <p:extLst>
      <p:ext uri="{BB962C8B-B14F-4D97-AF65-F5344CB8AC3E}">
        <p14:creationId xmlns:p14="http://schemas.microsoft.com/office/powerpoint/2010/main" val="252911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pPr>
            <a:r>
              <a:rPr lang="en-GB" altLang="zh-CN" sz="2400" dirty="0">
                <a:solidFill>
                  <a:schemeClr val="tx1"/>
                </a:solidFill>
              </a:rPr>
              <a:t>Software inspections</a:t>
            </a:r>
            <a:r>
              <a:rPr lang="en-GB" altLang="zh-CN" i="1" dirty="0">
                <a:solidFill>
                  <a:schemeClr val="tx1"/>
                </a:solidFill>
              </a:rPr>
              <a:t> </a:t>
            </a:r>
            <a:r>
              <a:rPr lang="en-GB" altLang="zh-CN" dirty="0"/>
              <a:t>Concerned with analysis of the static system representation to discover problems</a:t>
            </a:r>
            <a:r>
              <a:rPr lang="en-GB" altLang="zh-CN" i="1" dirty="0"/>
              <a:t>  (</a:t>
            </a:r>
            <a:r>
              <a:rPr lang="en-GB" altLang="zh-CN" dirty="0"/>
              <a:t>static verification)</a:t>
            </a:r>
          </a:p>
          <a:p>
            <a:pPr marL="342900" indent="-342900">
              <a:buFont typeface="Arial" panose="020B0604020202020204" pitchFamily="34" charset="0"/>
              <a:buChar char="•"/>
            </a:pPr>
            <a:r>
              <a:rPr lang="en-GB" altLang="zh-CN" sz="2400" dirty="0">
                <a:solidFill>
                  <a:srgbClr val="000000"/>
                </a:solidFill>
              </a:rPr>
              <a:t>Software testing</a:t>
            </a:r>
            <a:r>
              <a:rPr lang="en-GB" altLang="zh-CN" i="1" dirty="0">
                <a:solidFill>
                  <a:srgbClr val="000000"/>
                </a:solidFill>
              </a:rPr>
              <a:t> </a:t>
            </a:r>
            <a:r>
              <a:rPr lang="en-GB" altLang="zh-CN" sz="2400" dirty="0"/>
              <a:t>Concerned with exercising and observing product behaviour (dynamic verification)</a:t>
            </a:r>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9</a:t>
            </a:fld>
            <a:endParaRPr lang="en-US"/>
          </a:p>
        </p:txBody>
      </p:sp>
    </p:spTree>
    <p:extLst>
      <p:ext uri="{BB962C8B-B14F-4D97-AF65-F5344CB8AC3E}">
        <p14:creationId xmlns:p14="http://schemas.microsoft.com/office/powerpoint/2010/main" val="422336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p>
          <a:p>
            <a:pPr marL="171450" indent="-171450">
              <a:buFont typeface="Arial" panose="020B0604020202020204" pitchFamily="34" charset="0"/>
              <a:buChar char="•"/>
            </a:pPr>
            <a:r>
              <a:rPr lang="en-US" altLang="zh-CN" dirty="0"/>
              <a:t>Whenever possible, unit testing should be automated so that tests are run and checked without manual intervention.</a:t>
            </a:r>
          </a:p>
          <a:p>
            <a:pPr marL="171450" indent="-171450">
              <a:buFont typeface="Arial" panose="020B0604020202020204" pitchFamily="34" charset="0"/>
              <a:buChar char="•"/>
            </a:pPr>
            <a:r>
              <a:rPr lang="en-US" altLang="zh-CN" dirty="0"/>
              <a:t>In automated unit testing, you make use of a test automation framework (such as JUnit) to write and run your program tests. </a:t>
            </a:r>
          </a:p>
          <a:p>
            <a:pPr marL="171450" indent="-171450">
              <a:buFont typeface="Arial" panose="020B0604020202020204" pitchFamily="34" charset="0"/>
              <a:buChar char="•"/>
            </a:pPr>
            <a:r>
              <a:rPr lang="en-US" altLang="zh-CN" dirty="0"/>
              <a:t>Unit testing frameworks provide generic test classes that you extend to create specific test cases. They can then run all of the tests that you have implemented and report, often through some GUI, on the success of otherwise of the tests. </a:t>
            </a:r>
          </a:p>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16</a:t>
            </a:fld>
            <a:endParaRPr lang="en-US"/>
          </a:p>
        </p:txBody>
      </p:sp>
    </p:spTree>
    <p:extLst>
      <p:ext uri="{BB962C8B-B14F-4D97-AF65-F5344CB8AC3E}">
        <p14:creationId xmlns:p14="http://schemas.microsoft.com/office/powerpoint/2010/main" val="25505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&lt;4, 4-10, &gt;10</a:t>
            </a:r>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20</a:t>
            </a:fld>
            <a:endParaRPr lang="en-US"/>
          </a:p>
        </p:txBody>
      </p:sp>
    </p:spTree>
    <p:extLst>
      <p:ext uri="{BB962C8B-B14F-4D97-AF65-F5344CB8AC3E}">
        <p14:creationId xmlns:p14="http://schemas.microsoft.com/office/powerpoint/2010/main" val="308071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Use-case testing</a:t>
            </a:r>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33</a:t>
            </a:fld>
            <a:endParaRPr lang="en-US"/>
          </a:p>
        </p:txBody>
      </p:sp>
    </p:spTree>
    <p:extLst>
      <p:ext uri="{BB962C8B-B14F-4D97-AF65-F5344CB8AC3E}">
        <p14:creationId xmlns:p14="http://schemas.microsoft.com/office/powerpoint/2010/main" val="3787851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Use-case testing</a:t>
            </a:r>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34</a:t>
            </a:fld>
            <a:endParaRPr lang="en-US"/>
          </a:p>
        </p:txBody>
      </p:sp>
    </p:spTree>
    <p:extLst>
      <p:ext uri="{BB962C8B-B14F-4D97-AF65-F5344CB8AC3E}">
        <p14:creationId xmlns:p14="http://schemas.microsoft.com/office/powerpoint/2010/main" val="432647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Use-case testing</a:t>
            </a:r>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35</a:t>
            </a:fld>
            <a:endParaRPr lang="en-US"/>
          </a:p>
        </p:txBody>
      </p:sp>
    </p:spTree>
    <p:extLst>
      <p:ext uri="{BB962C8B-B14F-4D97-AF65-F5344CB8AC3E}">
        <p14:creationId xmlns:p14="http://schemas.microsoft.com/office/powerpoint/2010/main" val="116593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Release testing is usually a </a:t>
            </a:r>
            <a:r>
              <a:rPr lang="en-US" altLang="zh-CN" b="1" dirty="0"/>
              <a:t>black-box</a:t>
            </a:r>
            <a:r>
              <a:rPr lang="en-US" altLang="zh-CN" dirty="0"/>
              <a:t> testing process where tests are only derived from the system specification. </a:t>
            </a:r>
            <a:endParaRPr lang="en-GB" altLang="zh-CN" dirty="0"/>
          </a:p>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42</a:t>
            </a:fld>
            <a:endParaRPr lang="en-US"/>
          </a:p>
        </p:txBody>
      </p:sp>
    </p:spTree>
    <p:extLst>
      <p:ext uri="{BB962C8B-B14F-4D97-AF65-F5344CB8AC3E}">
        <p14:creationId xmlns:p14="http://schemas.microsoft.com/office/powerpoint/2010/main" val="313707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a16="http://schemas.microsoft.com/office/drawing/2014/main"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a16="http://schemas.microsoft.com/office/drawing/2014/main"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a16="http://schemas.microsoft.com/office/drawing/2014/main"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val="207799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a16="http://schemas.microsoft.com/office/drawing/2014/main"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val="45095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id="{02E36751-8351-A048-A25E-825FFFF2FA65}"/>
              </a:ext>
            </a:extLst>
          </p:cNvPr>
          <p:cNvSpPr>
            <a:spLocks noGrp="1"/>
          </p:cNvSpPr>
          <p:nvPr>
            <p:ph type="title"/>
          </p:nvPr>
        </p:nvSpPr>
        <p:spPr>
          <a:xfrm>
            <a:off x="563233" y="1096027"/>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id="{649C5231-1AB2-6945-B967-2D6B9C864FF0}"/>
              </a:ext>
            </a:extLst>
          </p:cNvPr>
          <p:cNvSpPr>
            <a:spLocks noGrp="1"/>
          </p:cNvSpPr>
          <p:nvPr>
            <p:ph type="body" sz="quarter" idx="12"/>
          </p:nvPr>
        </p:nvSpPr>
        <p:spPr>
          <a:xfrm>
            <a:off x="562604" y="2272533"/>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id="{D6B357D3-A859-0045-81BB-E1A5236B6E34}"/>
              </a:ext>
            </a:extLst>
          </p:cNvPr>
          <p:cNvSpPr>
            <a:spLocks noGrp="1"/>
          </p:cNvSpPr>
          <p:nvPr>
            <p:ph type="body" sz="quarter" idx="15" hasCustomPrompt="1"/>
          </p:nvPr>
        </p:nvSpPr>
        <p:spPr>
          <a:xfrm>
            <a:off x="562604" y="3355308"/>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a16="http://schemas.microsoft.com/office/drawing/2014/main"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a16="http://schemas.microsoft.com/office/drawing/2014/main"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p14="http://schemas.microsoft.com/office/powerpoint/2010/main"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Tree>
    <p:extLst>
      <p:ext uri="{BB962C8B-B14F-4D97-AF65-F5344CB8AC3E}">
        <p14:creationId xmlns:p14="http://schemas.microsoft.com/office/powerpoint/2010/main"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a16="http://schemas.microsoft.com/office/drawing/2014/main"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val="87807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Ciocarlan@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hyperlink" Target="https://www.guru99.com/defect-management-process.html"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a:t>JC2001</a:t>
            </a:r>
            <a:br>
              <a:rPr lang="en-GB"/>
            </a:br>
            <a:br>
              <a:rPr lang="en-GB"/>
            </a:br>
            <a:r>
              <a:rPr lang="en-GB"/>
              <a:t>Introduction to Software Engineering</a:t>
            </a:r>
          </a:p>
        </p:txBody>
      </p:sp>
      <p:sp>
        <p:nvSpPr>
          <p:cNvPr id="3" name="Text Placeholder 2">
            <a:extLst>
              <a:ext uri="{FF2B5EF4-FFF2-40B4-BE49-F238E27FC236}">
                <a16:creationId xmlns:a16="http://schemas.microsoft.com/office/drawing/2014/main"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8: Software Testing</a:t>
            </a:r>
            <a:endParaRPr lang="en-GB" dirty="0">
              <a:cs typeface="Calibri" panose="020F0502020204030204" pitchFamily="34" charset="0"/>
            </a:endParaRPr>
          </a:p>
        </p:txBody>
      </p:sp>
      <p:sp>
        <p:nvSpPr>
          <p:cNvPr id="4" name="Text Placeholder 3">
            <a:extLst>
              <a:ext uri="{FF2B5EF4-FFF2-40B4-BE49-F238E27FC236}">
                <a16:creationId xmlns:a16="http://schemas.microsoft.com/office/drawing/2014/main" id="{8C9084FE-12C2-466E-9F49-AEA8CADF1DB8}"/>
              </a:ext>
            </a:extLst>
          </p:cNvPr>
          <p:cNvSpPr>
            <a:spLocks noGrp="1"/>
          </p:cNvSpPr>
          <p:nvPr>
            <p:ph type="body" sz="quarter" idx="15"/>
          </p:nvPr>
        </p:nvSpPr>
        <p:spPr>
          <a:xfrm>
            <a:off x="626657" y="3555083"/>
            <a:ext cx="8145868" cy="830779"/>
          </a:xfrm>
        </p:spPr>
        <p:txBody>
          <a:bodyPr/>
          <a:lstStyle/>
          <a:p>
            <a:r>
              <a:rPr lang="en-GB">
                <a:latin typeface="Calibri"/>
                <a:cs typeface="Calibri"/>
              </a:rPr>
              <a:t>Dr Xiao Li	</a:t>
            </a:r>
            <a:r>
              <a:rPr lang="en-GB">
                <a:solidFill>
                  <a:srgbClr val="E5C023"/>
                </a:solidFill>
                <a:latin typeface="Calibri"/>
                <a:cs typeface="Calibri"/>
                <a:hlinkClick r:id="rId2">
                  <a:extLst>
                    <a:ext uri="{A12FA001-AC4F-418D-AE19-62706E023703}">
                      <ahyp:hlinkClr xmlns:ahyp="http://schemas.microsoft.com/office/drawing/2018/hyperlinkcolor" val="tx"/>
                    </a:ext>
                  </a:extLst>
                </a:hlinkClick>
              </a:rPr>
              <a:t>xiao.li@abdn.ac.uk</a:t>
            </a:r>
            <a:r>
              <a:rPr lang="en-GB">
                <a:solidFill>
                  <a:srgbClr val="E5C023"/>
                </a:solidFill>
                <a:latin typeface="Calibri"/>
                <a:cs typeface="Calibri"/>
              </a:rPr>
              <a:t>	</a:t>
            </a:r>
            <a:r>
              <a:rPr lang="en-GB">
                <a:latin typeface="Calibri"/>
                <a:cs typeface="Calibri"/>
              </a:rPr>
              <a:t>	(BSc Artificial Intelligence)</a:t>
            </a:r>
          </a:p>
          <a:p>
            <a:r>
              <a:rPr lang="en-GB">
                <a:latin typeface="Calibri"/>
                <a:cs typeface="Calibri"/>
              </a:rPr>
              <a:t>Dr Ana Ciocarlan	</a:t>
            </a:r>
            <a:r>
              <a:rPr lang="en-GB">
                <a:solidFill>
                  <a:srgbClr val="E5C023"/>
                </a:solidFill>
                <a:latin typeface="Calibri"/>
                <a:cs typeface="Calibri"/>
                <a:hlinkClick r:id="rId3">
                  <a:extLst>
                    <a:ext uri="{A12FA001-AC4F-418D-AE19-62706E023703}">
                      <ahyp:hlinkClr xmlns:ahyp="http://schemas.microsoft.com/office/drawing/2018/hyperlinkcolor" val="tx"/>
                    </a:ext>
                  </a:extLst>
                </a:hlinkClick>
              </a:rPr>
              <a:t>a.ciocarlan@abdn.ac.uk</a:t>
            </a:r>
            <a:r>
              <a:rPr lang="en-GB">
                <a:latin typeface="Calibri"/>
                <a:cs typeface="Calibri"/>
              </a:rPr>
              <a:t>	(BSc Business Management and Information Systems)</a:t>
            </a:r>
          </a:p>
          <a:p>
            <a:r>
              <a:rPr lang="en-GB">
                <a:latin typeface="Calibri"/>
                <a:cs typeface="Calibri"/>
              </a:rPr>
              <a:t>Dr Edward Chuah	</a:t>
            </a:r>
            <a:r>
              <a:rPr lang="en-GB">
                <a:solidFill>
                  <a:srgbClr val="E5C023"/>
                </a:solidFill>
                <a:latin typeface="Calibri"/>
                <a:cs typeface="Calibri"/>
                <a:hlinkClick r:id="rId4">
                  <a:extLst>
                    <a:ext uri="{A12FA001-AC4F-418D-AE19-62706E023703}">
                      <ahyp:hlinkClr xmlns:ahyp="http://schemas.microsoft.com/office/drawing/2018/hyperlinkcolor" val="tx"/>
                    </a:ext>
                  </a:extLst>
                </a:hlinkClick>
              </a:rPr>
              <a:t>thuan.chuah@abdn.ac.uk</a:t>
            </a:r>
            <a:r>
              <a:rPr lang="en-GB">
                <a:latin typeface="Calibri"/>
                <a:cs typeface="Calibri"/>
              </a:rPr>
              <a:t>	(BSc Computing Science)</a:t>
            </a:r>
            <a:endParaRPr lang="en-GB"/>
          </a:p>
        </p:txBody>
      </p:sp>
      <p:pic>
        <p:nvPicPr>
          <p:cNvPr id="5" name="Picture 6" descr="South China Normal University - Wikipedia">
            <a:extLst>
              <a:ext uri="{FF2B5EF4-FFF2-40B4-BE49-F238E27FC236}">
                <a16:creationId xmlns:a16="http://schemas.microsoft.com/office/drawing/2014/main" id="{432ED946-D500-5516-8807-AE50C0B66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1365" y="207001"/>
            <a:ext cx="658611" cy="70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testing process model</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Test cases are specifications of the inputs to the test and the expected output from the system, plus a statement of what is being tested.</a:t>
            </a:r>
          </a:p>
          <a:p>
            <a:pPr>
              <a:buFont typeface="Arial" pitchFamily="34" charset="0"/>
              <a:buChar char="•"/>
            </a:pPr>
            <a:r>
              <a:rPr lang="en-US" dirty="0"/>
              <a:t>  Test data are the inputs that have been devised to test a system.  Test data can sometimes be generated automatically, but automated test case generation is impossible (combinatorial explosion of number of required test cases to produce a correct output).</a:t>
            </a:r>
          </a:p>
        </p:txBody>
      </p:sp>
      <p:pic>
        <p:nvPicPr>
          <p:cNvPr id="4" name="Picture 3" descr="software-testing-process-model.png"/>
          <p:cNvPicPr>
            <a:picLocks noChangeAspect="1"/>
          </p:cNvPicPr>
          <p:nvPr/>
        </p:nvPicPr>
        <p:blipFill>
          <a:blip r:embed="rId2"/>
          <a:stretch>
            <a:fillRect/>
          </a:stretch>
        </p:blipFill>
        <p:spPr>
          <a:xfrm>
            <a:off x="1364343" y="3001990"/>
            <a:ext cx="6735694" cy="14537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Stages of testing a software system</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 software system typically goes through three stages of testing:</a:t>
            </a:r>
          </a:p>
          <a:p>
            <a:pPr lvl="1"/>
            <a:r>
              <a:rPr lang="en-US" sz="1600" b="1" dirty="0"/>
              <a:t>Development testing</a:t>
            </a:r>
            <a:r>
              <a:rPr lang="en-US" sz="1600" dirty="0"/>
              <a:t>, where the system is tested during development to discover bugs and defects.  System designers and programmers are likely to be involved in the testing process.</a:t>
            </a:r>
          </a:p>
          <a:p>
            <a:pPr lvl="1"/>
            <a:r>
              <a:rPr lang="en-US" sz="1600" b="1" dirty="0"/>
              <a:t>Release testing</a:t>
            </a:r>
            <a:r>
              <a:rPr lang="en-US" sz="1600" dirty="0"/>
              <a:t>, where a separate testing team tests a complete version of the system before it is released to users.  The aim of release testing is to check that the system meets the requirements of the system stakeholders.</a:t>
            </a:r>
          </a:p>
          <a:p>
            <a:pPr lvl="1"/>
            <a:r>
              <a:rPr lang="en-US" sz="1600" b="1" dirty="0"/>
              <a:t>User testing</a:t>
            </a:r>
            <a:r>
              <a:rPr lang="en-US" sz="1600" dirty="0"/>
              <a:t>, where users or potential users of a system test the system in their own environment.  Acceptance testing is one type of user testing where the customer formally tests a system to decide if it should be accepted from the system supplier or if further development is needed.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78E0A89-8764-F046-116B-1B7402C3E197}"/>
              </a:ext>
            </a:extLst>
          </p:cNvPr>
          <p:cNvSpPr>
            <a:spLocks noGrp="1"/>
          </p:cNvSpPr>
          <p:nvPr>
            <p:ph type="title"/>
          </p:nvPr>
        </p:nvSpPr>
        <p:spPr>
          <a:xfrm>
            <a:off x="563233" y="1656608"/>
            <a:ext cx="6249257" cy="532572"/>
          </a:xfrm>
        </p:spPr>
        <p:txBody>
          <a:bodyPr/>
          <a:lstStyle/>
          <a:p>
            <a:r>
              <a:rPr lang="en-US" altLang="zh-CN" dirty="0"/>
              <a:t>Development testing</a:t>
            </a:r>
            <a:endParaRPr lang="zh-CN" altLang="en-US" dirty="0"/>
          </a:p>
        </p:txBody>
      </p:sp>
    </p:spTree>
    <p:extLst>
      <p:ext uri="{BB962C8B-B14F-4D97-AF65-F5344CB8AC3E}">
        <p14:creationId xmlns:p14="http://schemas.microsoft.com/office/powerpoint/2010/main" val="903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Development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three stages of development testing:</a:t>
            </a:r>
          </a:p>
          <a:p>
            <a:pPr lvl="1"/>
            <a:r>
              <a:rPr lang="en-US" sz="1600" i="1" dirty="0"/>
              <a:t>Unit testing</a:t>
            </a:r>
            <a:r>
              <a:rPr lang="en-US" sz="1600" dirty="0"/>
              <a:t>, where individual program units or object classes are tested.  Unit testing should focus on testing the functionality of objects or methods.</a:t>
            </a:r>
          </a:p>
          <a:p>
            <a:pPr lvl="1"/>
            <a:r>
              <a:rPr lang="en-US" sz="1600" i="1" dirty="0"/>
              <a:t>Component testing</a:t>
            </a:r>
            <a:r>
              <a:rPr lang="en-US" sz="1600" dirty="0"/>
              <a:t>, where several individual program units are integrated to create composite components.  Component testing should focus on </a:t>
            </a:r>
            <a:r>
              <a:rPr lang="en-US" sz="1600" i="1" dirty="0"/>
              <a:t>testing the component interfaces</a:t>
            </a:r>
            <a:r>
              <a:rPr lang="en-US" sz="1600" dirty="0"/>
              <a:t> that provide access to the component functions.</a:t>
            </a:r>
          </a:p>
          <a:p>
            <a:pPr lvl="1"/>
            <a:r>
              <a:rPr lang="en-US" sz="1600" i="1" dirty="0"/>
              <a:t>System testing</a:t>
            </a:r>
            <a:r>
              <a:rPr lang="en-US" sz="1600" dirty="0"/>
              <a:t>, where some or all of the components in a system are integrated and the system is tested as a whole.  System testing should focus on </a:t>
            </a:r>
            <a:r>
              <a:rPr lang="en-US" sz="1600" i="1" dirty="0"/>
              <a:t>testing component interactions</a:t>
            </a:r>
            <a:r>
              <a:rPr lang="en-US" sz="1600" dirty="0"/>
              <a:t>.</a:t>
            </a:r>
          </a:p>
          <a:p>
            <a:pPr>
              <a:buFont typeface="Arial" pitchFamily="34" charset="0"/>
              <a:buChar char="•"/>
            </a:pPr>
            <a:r>
              <a:rPr lang="en-US" dirty="0"/>
              <a:t>  Development testing is primarily a </a:t>
            </a:r>
            <a:r>
              <a:rPr lang="en-US" dirty="0">
                <a:solidFill>
                  <a:schemeClr val="tx2"/>
                </a:solidFill>
              </a:rPr>
              <a:t>defect testing </a:t>
            </a:r>
            <a:r>
              <a:rPr lang="en-US" dirty="0"/>
              <a:t>process, where the aim of testing is to discover bugs in the software.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Unit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Unit testing is the process of testing program components (such as methods or object classes)</a:t>
            </a:r>
            <a:r>
              <a:rPr lang="en-US" altLang="zh-CN" dirty="0"/>
              <a:t> in isolation</a:t>
            </a:r>
            <a:r>
              <a:rPr lang="en-US" dirty="0"/>
              <a:t>.  </a:t>
            </a:r>
          </a:p>
          <a:p>
            <a:pPr>
              <a:buFont typeface="Arial" pitchFamily="34" charset="0"/>
              <a:buChar char="•"/>
            </a:pPr>
            <a:r>
              <a:rPr lang="zh-CN" altLang="en-US" dirty="0"/>
              <a:t>  </a:t>
            </a:r>
            <a:r>
              <a:rPr lang="en-US" altLang="zh-CN" dirty="0"/>
              <a:t>It is a defect testing process.</a:t>
            </a:r>
            <a:endParaRPr lang="en-US" dirty="0"/>
          </a:p>
          <a:p>
            <a:pPr>
              <a:buFont typeface="Arial" pitchFamily="34" charset="0"/>
              <a:buChar char="•"/>
            </a:pPr>
            <a:r>
              <a:rPr lang="zh-CN" altLang="en-US" dirty="0"/>
              <a:t>  </a:t>
            </a:r>
            <a:r>
              <a:rPr lang="en-US" dirty="0"/>
              <a:t>Individual functions or methods are the simplest type of component.  A Unit test should include calls to these routines with different input parameters.  </a:t>
            </a:r>
          </a:p>
          <a:p>
            <a:pPr>
              <a:buFont typeface="Arial" pitchFamily="34" charset="0"/>
              <a:buChar char="•"/>
            </a:pPr>
            <a:r>
              <a:rPr lang="zh-CN" altLang="en-US" dirty="0"/>
              <a:t>  </a:t>
            </a:r>
            <a:r>
              <a:rPr lang="en-US" dirty="0"/>
              <a:t>When testing object classes, your Unit tests should be designed such that it </a:t>
            </a:r>
            <a:r>
              <a:rPr lang="en-US" dirty="0">
                <a:solidFill>
                  <a:schemeClr val="tx2"/>
                </a:solidFill>
              </a:rPr>
              <a:t>covers all of the features of the object</a:t>
            </a:r>
            <a:r>
              <a:rPr lang="en-US" dirty="0"/>
              <a:t>, i.e., simulate all events that cause a state change.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Weather station object interface</a:t>
            </a:r>
          </a:p>
        </p:txBody>
      </p:sp>
      <p:sp>
        <p:nvSpPr>
          <p:cNvPr id="6" name="Text Placeholder 5"/>
          <p:cNvSpPr>
            <a:spLocks noGrp="1"/>
          </p:cNvSpPr>
          <p:nvPr>
            <p:ph type="body" sz="quarter" idx="10"/>
          </p:nvPr>
        </p:nvSpPr>
        <p:spPr>
          <a:xfrm>
            <a:off x="628650" y="1319099"/>
            <a:ext cx="5822950" cy="2988581"/>
          </a:xfrm>
        </p:spPr>
        <p:txBody>
          <a:bodyPr/>
          <a:lstStyle/>
          <a:p>
            <a:pPr>
              <a:buFont typeface="Arial" pitchFamily="34" charset="0"/>
              <a:buChar char="•"/>
            </a:pPr>
            <a:r>
              <a:rPr lang="en-US" dirty="0"/>
              <a:t>  The </a:t>
            </a:r>
            <a:r>
              <a:rPr lang="en-US" dirty="0" err="1"/>
              <a:t>WeatherStation</a:t>
            </a:r>
            <a:r>
              <a:rPr lang="en-US" dirty="0"/>
              <a:t> object has a single attribute, which is its identifier.  This is a constant that is set up when the weather station is installed.  Therefore, you only need a test that checks if it has been properly set up.</a:t>
            </a:r>
          </a:p>
          <a:p>
            <a:pPr>
              <a:buFont typeface="Arial" pitchFamily="34" charset="0"/>
              <a:buChar char="•"/>
            </a:pPr>
            <a:r>
              <a:rPr lang="en-US" dirty="0"/>
              <a:t>  You need to define test cases for all of the methods associated with the </a:t>
            </a:r>
            <a:r>
              <a:rPr lang="en-US" dirty="0" err="1"/>
              <a:t>WeatherStation</a:t>
            </a:r>
            <a:r>
              <a:rPr lang="en-US" dirty="0"/>
              <a:t> object.  Each method should be tested in isolation, but in some cases, test </a:t>
            </a:r>
            <a:r>
              <a:rPr lang="en-US" dirty="0">
                <a:solidFill>
                  <a:schemeClr val="tx2"/>
                </a:solidFill>
              </a:rPr>
              <a:t>sequences</a:t>
            </a:r>
            <a:r>
              <a:rPr lang="en-US" dirty="0"/>
              <a:t> are necessary.  For example, to test shutdown(), you need to have executed restart().</a:t>
            </a:r>
          </a:p>
        </p:txBody>
      </p:sp>
      <p:pic>
        <p:nvPicPr>
          <p:cNvPr id="4" name="Picture 3" descr="weather-station-if.png"/>
          <p:cNvPicPr>
            <a:picLocks noChangeAspect="1"/>
          </p:cNvPicPr>
          <p:nvPr/>
        </p:nvPicPr>
        <p:blipFill>
          <a:blip r:embed="rId2"/>
          <a:stretch>
            <a:fillRect/>
          </a:stretch>
        </p:blipFill>
        <p:spPr>
          <a:xfrm>
            <a:off x="6569703" y="1415142"/>
            <a:ext cx="1852804" cy="1955738"/>
          </a:xfrm>
          <a:prstGeom prst="rect">
            <a:avLst/>
          </a:prstGeom>
        </p:spPr>
      </p:pic>
      <p:pic>
        <p:nvPicPr>
          <p:cNvPr id="7" name="Picture 6" descr="test-sequences-ex-1.png"/>
          <p:cNvPicPr>
            <a:picLocks noChangeAspect="1"/>
          </p:cNvPicPr>
          <p:nvPr/>
        </p:nvPicPr>
        <p:blipFill>
          <a:blip r:embed="rId3"/>
          <a:stretch>
            <a:fillRect/>
          </a:stretch>
        </p:blipFill>
        <p:spPr>
          <a:xfrm>
            <a:off x="2627080" y="3824514"/>
            <a:ext cx="5451986" cy="654557"/>
          </a:xfrm>
          <a:prstGeom prst="rect">
            <a:avLst/>
          </a:prstGeom>
        </p:spPr>
      </p:pic>
      <p:sp>
        <p:nvSpPr>
          <p:cNvPr id="8" name="Rounded Rectangle 7"/>
          <p:cNvSpPr/>
          <p:nvPr/>
        </p:nvSpPr>
        <p:spPr>
          <a:xfrm>
            <a:off x="754739" y="3875313"/>
            <a:ext cx="1763486" cy="5080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Examples of state sequences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Automated unit test</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An automated unit test has three parts:</a:t>
            </a:r>
          </a:p>
          <a:p>
            <a:pPr lvl="1"/>
            <a:r>
              <a:rPr lang="en-US" sz="1600" dirty="0"/>
              <a:t>A </a:t>
            </a:r>
            <a:r>
              <a:rPr lang="en-US" sz="1600" i="1" dirty="0"/>
              <a:t>setup part</a:t>
            </a:r>
            <a:r>
              <a:rPr lang="en-US" sz="1600" dirty="0"/>
              <a:t>, where you </a:t>
            </a:r>
            <a:r>
              <a:rPr lang="en-US" sz="1600" dirty="0" err="1"/>
              <a:t>initialise</a:t>
            </a:r>
            <a:r>
              <a:rPr lang="en-US" sz="1600" dirty="0"/>
              <a:t> the system with the test case, namely, the inputs and expected outputs.</a:t>
            </a:r>
          </a:p>
          <a:p>
            <a:pPr lvl="1"/>
            <a:r>
              <a:rPr lang="en-US" sz="1600" dirty="0"/>
              <a:t>A </a:t>
            </a:r>
            <a:r>
              <a:rPr lang="en-US" sz="1600" i="1" dirty="0"/>
              <a:t>call part</a:t>
            </a:r>
            <a:r>
              <a:rPr lang="en-US" sz="1600" dirty="0"/>
              <a:t>, where you call the object or method to be tested.</a:t>
            </a:r>
          </a:p>
          <a:p>
            <a:pPr lvl="1"/>
            <a:r>
              <a:rPr lang="en-US" sz="1600" dirty="0"/>
              <a:t>An </a:t>
            </a:r>
            <a:r>
              <a:rPr lang="en-US" sz="1600" i="1" dirty="0"/>
              <a:t>assertion part</a:t>
            </a:r>
            <a:r>
              <a:rPr lang="en-US" sz="1600" dirty="0"/>
              <a:t>, where you compare the result of the call with the expected result.  If the assertion evaluates to true, the test has been successful; if false, then it has failed.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Mock objects</a:t>
            </a:r>
          </a:p>
        </p:txBody>
      </p:sp>
      <p:sp>
        <p:nvSpPr>
          <p:cNvPr id="6" name="Text Placeholder 5"/>
          <p:cNvSpPr>
            <a:spLocks noGrp="1"/>
          </p:cNvSpPr>
          <p:nvPr>
            <p:ph type="body" sz="quarter" idx="10"/>
          </p:nvPr>
        </p:nvSpPr>
        <p:spPr>
          <a:xfrm>
            <a:off x="628650" y="1319099"/>
            <a:ext cx="7732924" cy="3129530"/>
          </a:xfrm>
        </p:spPr>
        <p:txBody>
          <a:bodyPr/>
          <a:lstStyle/>
          <a:p>
            <a:pPr>
              <a:buFont typeface="Arial" pitchFamily="34" charset="0"/>
              <a:buChar char="•"/>
            </a:pPr>
            <a:r>
              <a:rPr lang="en-US" dirty="0"/>
              <a:t>  Sometimes, the object that you are testing has dependencies on other objects that may not have been implemented, or whose use slows down the testing process.  For example, if an object calls a database, this may involve a slow setup process before it can be used.  In such cases, you may decide to use mock objects.</a:t>
            </a:r>
          </a:p>
          <a:p>
            <a:endParaRPr lang="en-US" sz="800" dirty="0"/>
          </a:p>
          <a:p>
            <a:pPr>
              <a:buFont typeface="Arial" pitchFamily="34" charset="0"/>
              <a:buChar char="•"/>
            </a:pPr>
            <a:r>
              <a:rPr lang="en-US" dirty="0"/>
              <a:t>  Mock objects are objects with the same interface as the external objects being used to simulate its functionality.  For example, a mock object simulating a database may have only a few data items that are organised in an array.  They can be assessed quickly, without the overheads of calling a database and accessing disks.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Mock objects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Mock objects can also be used to simulate abnormal operations or rare events.  For example, if your system is intended to take action at certain times of day, your mock object can simply return those times, irrespective of the actual clock time.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Choosing unit test cases</a:t>
            </a:r>
          </a:p>
        </p:txBody>
      </p:sp>
      <p:sp>
        <p:nvSpPr>
          <p:cNvPr id="6" name="Text Placeholder 5"/>
          <p:cNvSpPr>
            <a:spLocks noGrp="1"/>
          </p:cNvSpPr>
          <p:nvPr>
            <p:ph type="body" sz="quarter" idx="10"/>
          </p:nvPr>
        </p:nvSpPr>
        <p:spPr>
          <a:xfrm>
            <a:off x="628649" y="1319099"/>
            <a:ext cx="7963807" cy="2988581"/>
          </a:xfrm>
        </p:spPr>
        <p:txBody>
          <a:bodyPr/>
          <a:lstStyle/>
          <a:p>
            <a:pPr>
              <a:buFont typeface="Arial" pitchFamily="34" charset="0"/>
              <a:buChar char="•"/>
            </a:pPr>
            <a:r>
              <a:rPr lang="en-US" dirty="0"/>
              <a:t>  Testing is expensive and time consuming.  Thus, it is important that you choose effective unit test cases.  Effectiveness means:</a:t>
            </a:r>
          </a:p>
          <a:p>
            <a:pPr lvl="1"/>
            <a:r>
              <a:rPr lang="en-US" sz="1600" dirty="0"/>
              <a:t>The test cases should show that, when used as expected, the component that you are testing does what it is supposed to do.</a:t>
            </a:r>
          </a:p>
          <a:p>
            <a:pPr lvl="1"/>
            <a:r>
              <a:rPr lang="en-US" sz="1600" dirty="0"/>
              <a:t>If there are defects in the component, these should be revealed by test cases.</a:t>
            </a:r>
          </a:p>
          <a:p>
            <a:pPr>
              <a:buFont typeface="Arial" pitchFamily="34" charset="0"/>
              <a:buChar char="•"/>
            </a:pPr>
            <a:r>
              <a:rPr lang="en-US" dirty="0"/>
              <a:t>  Two types of test cases should be designed.  </a:t>
            </a:r>
          </a:p>
          <a:p>
            <a:pPr lvl="1"/>
            <a:r>
              <a:rPr lang="en-US" sz="1400" dirty="0"/>
              <a:t>  The first type should reflect </a:t>
            </a:r>
            <a:r>
              <a:rPr lang="en-US" sz="1400" dirty="0">
                <a:solidFill>
                  <a:schemeClr val="tx2"/>
                </a:solidFill>
              </a:rPr>
              <a:t>normal operation </a:t>
            </a:r>
            <a:r>
              <a:rPr lang="en-US" sz="1400" dirty="0"/>
              <a:t>of a program and should show how the component works.  </a:t>
            </a:r>
          </a:p>
          <a:p>
            <a:pPr lvl="1"/>
            <a:r>
              <a:rPr lang="en-US" sz="1400" dirty="0"/>
              <a:t>  The second type should be based on testing experience of where common problems arise. </a:t>
            </a:r>
            <a:r>
              <a:rPr lang="en-US" altLang="zh-CN" sz="1400" dirty="0"/>
              <a:t>It should use </a:t>
            </a:r>
            <a:r>
              <a:rPr lang="en-US" altLang="zh-CN" sz="1400" dirty="0">
                <a:solidFill>
                  <a:schemeClr val="tx2"/>
                </a:solidFill>
              </a:rPr>
              <a:t>abnormal inputs </a:t>
            </a:r>
            <a:r>
              <a:rPr lang="en-US" altLang="zh-CN" sz="1400" dirty="0"/>
              <a:t>to check that these are properly processed and do not crash the component.</a:t>
            </a:r>
            <a:r>
              <a:rPr lang="en-GB" altLang="zh-CN" sz="1400" dirty="0"/>
              <a:t> </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Learning objectives</a:t>
            </a:r>
          </a:p>
        </p:txBody>
      </p:sp>
      <p:sp>
        <p:nvSpPr>
          <p:cNvPr id="6" name="Text Placeholder 5"/>
          <p:cNvSpPr>
            <a:spLocks noGrp="1"/>
          </p:cNvSpPr>
          <p:nvPr>
            <p:ph type="body" sz="quarter" idx="10"/>
          </p:nvPr>
        </p:nvSpPr>
        <p:spPr>
          <a:xfrm>
            <a:off x="628650" y="1319099"/>
            <a:ext cx="7732924" cy="3183548"/>
          </a:xfrm>
        </p:spPr>
        <p:txBody>
          <a:bodyPr/>
          <a:lstStyle/>
          <a:p>
            <a:pPr>
              <a:buFont typeface="Arial" pitchFamily="34" charset="0"/>
              <a:buChar char="•"/>
            </a:pPr>
            <a:r>
              <a:rPr lang="en-US" dirty="0"/>
              <a:t>  Understand the </a:t>
            </a:r>
            <a:r>
              <a:rPr lang="en-US" dirty="0">
                <a:solidFill>
                  <a:schemeClr val="tx2"/>
                </a:solidFill>
              </a:rPr>
              <a:t>stages of testing </a:t>
            </a:r>
            <a:r>
              <a:rPr lang="en-US" dirty="0"/>
              <a:t>from testing during development to acceptance testing by customers.</a:t>
            </a:r>
          </a:p>
          <a:p>
            <a:pPr>
              <a:buFont typeface="Arial" pitchFamily="34" charset="0"/>
              <a:buChar char="•"/>
            </a:pPr>
            <a:r>
              <a:rPr lang="en-US" dirty="0"/>
              <a:t>  Discuss techniques that help you </a:t>
            </a:r>
            <a:r>
              <a:rPr lang="en-US" dirty="0">
                <a:solidFill>
                  <a:schemeClr val="tx2"/>
                </a:solidFill>
              </a:rPr>
              <a:t>choose test cases </a:t>
            </a:r>
            <a:r>
              <a:rPr lang="en-US" dirty="0"/>
              <a:t>that are geared towards discovering program defects.</a:t>
            </a:r>
          </a:p>
          <a:p>
            <a:pPr>
              <a:buFont typeface="Arial" pitchFamily="34" charset="0"/>
              <a:buChar char="•"/>
            </a:pPr>
            <a:r>
              <a:rPr lang="en-US" dirty="0"/>
              <a:t>  Understand </a:t>
            </a:r>
            <a:r>
              <a:rPr lang="en-US" dirty="0">
                <a:solidFill>
                  <a:schemeClr val="tx2"/>
                </a:solidFill>
              </a:rPr>
              <a:t>test-first development</a:t>
            </a:r>
            <a:r>
              <a:rPr lang="en-US" dirty="0"/>
              <a:t>.</a:t>
            </a:r>
          </a:p>
          <a:p>
            <a:pPr>
              <a:buFont typeface="Arial" pitchFamily="34" charset="0"/>
              <a:buChar char="•"/>
            </a:pPr>
            <a:r>
              <a:rPr lang="en-US" dirty="0"/>
              <a:t>  Know about three distinct types of testing (</a:t>
            </a:r>
            <a:r>
              <a:rPr lang="en-US" dirty="0">
                <a:solidFill>
                  <a:schemeClr val="tx2"/>
                </a:solidFill>
              </a:rPr>
              <a:t>component testing, system testing, and release testing</a:t>
            </a:r>
            <a:r>
              <a:rPr lang="en-US" dirty="0"/>
              <a:t>); </a:t>
            </a:r>
          </a:p>
          <a:p>
            <a:pPr>
              <a:buFont typeface="Arial" pitchFamily="34" charset="0"/>
              <a:buChar char="•"/>
            </a:pPr>
            <a:r>
              <a:rPr lang="en-US" dirty="0"/>
              <a:t>  Compare between development testing and </a:t>
            </a:r>
            <a:r>
              <a:rPr lang="en-US" dirty="0">
                <a:solidFill>
                  <a:schemeClr val="tx2"/>
                </a:solidFill>
              </a:rPr>
              <a:t>user testing</a:t>
            </a:r>
            <a:r>
              <a:rPr lang="en-US" dirty="0"/>
              <a:t>.</a:t>
            </a:r>
          </a:p>
        </p:txBody>
      </p:sp>
      <p:sp>
        <p:nvSpPr>
          <p:cNvPr id="4" name="TextBox 3"/>
          <p:cNvSpPr txBox="1"/>
          <p:nvPr/>
        </p:nvSpPr>
        <p:spPr>
          <a:xfrm>
            <a:off x="615409" y="3917872"/>
            <a:ext cx="7810133" cy="584775"/>
          </a:xfrm>
          <a:prstGeom prst="rect">
            <a:avLst/>
          </a:prstGeom>
          <a:noFill/>
        </p:spPr>
        <p:txBody>
          <a:bodyPr wrap="square" rtlCol="0">
            <a:spAutoFit/>
          </a:bodyPr>
          <a:lstStyle/>
          <a:p>
            <a:r>
              <a:rPr lang="en-US" sz="1600" i="1" dirty="0"/>
              <a:t>Reference: Ian Sommerville, Software Engineering – Chapter 8 Software Testing, 10</a:t>
            </a:r>
            <a:r>
              <a:rPr lang="en-US" sz="1600" i="1" baseline="30000" dirty="0"/>
              <a:t>th</a:t>
            </a:r>
            <a:r>
              <a:rPr lang="en-US" sz="1600" i="1" dirty="0"/>
              <a:t> edition, Pearson, 2015.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Strategies for choosing test cases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Two strategies that can be effective in helping you choose test cases are:</a:t>
            </a:r>
          </a:p>
          <a:p>
            <a:pPr lvl="1"/>
            <a:r>
              <a:rPr lang="en-US" sz="1600" i="1" dirty="0"/>
              <a:t>Partition testing</a:t>
            </a:r>
            <a:r>
              <a:rPr lang="en-US" sz="1600" dirty="0"/>
              <a:t>, where you identify groups of inputs that have common characteristics and should be processed in the same way.  You should choose tests from within each of these groups.</a:t>
            </a:r>
          </a:p>
          <a:p>
            <a:pPr lvl="1"/>
            <a:r>
              <a:rPr lang="en-US" sz="1600" i="1" dirty="0"/>
              <a:t>Guideline-based testing</a:t>
            </a:r>
            <a:r>
              <a:rPr lang="en-US" sz="1600" dirty="0"/>
              <a:t>, where you use testing guidelines to choose test cases.  These guidelines reflect previous experience of the kinds of errors that programmers often make when developing components.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Partition testing strategy</a:t>
            </a:r>
          </a:p>
        </p:txBody>
      </p:sp>
      <p:sp>
        <p:nvSpPr>
          <p:cNvPr id="6" name="Text Placeholder 5"/>
          <p:cNvSpPr>
            <a:spLocks noGrp="1"/>
          </p:cNvSpPr>
          <p:nvPr>
            <p:ph type="body" sz="quarter" idx="10"/>
          </p:nvPr>
        </p:nvSpPr>
        <p:spPr>
          <a:xfrm>
            <a:off x="628650" y="1319099"/>
            <a:ext cx="4719864" cy="3238387"/>
          </a:xfrm>
        </p:spPr>
        <p:txBody>
          <a:bodyPr/>
          <a:lstStyle/>
          <a:p>
            <a:pPr>
              <a:buFont typeface="Arial" pitchFamily="34" charset="0"/>
              <a:buChar char="•"/>
            </a:pPr>
            <a:r>
              <a:rPr lang="en-US" dirty="0"/>
              <a:t>  Input data and output results of a program can be thought of as members of sets with common characteristics.  For example, positive numbers and negative numbers.  If you test a program with two positive numbers, you would expect it to behave the same way with all positive numbers.</a:t>
            </a:r>
          </a:p>
          <a:p>
            <a:pPr>
              <a:buFont typeface="Arial" pitchFamily="34" charset="0"/>
              <a:buChar char="•"/>
            </a:pPr>
            <a:r>
              <a:rPr lang="en-US" dirty="0"/>
              <a:t>  A systematic approach to test-case design is based on identifying all input and output partitions for a system or component.  Test cases are designed so that the input or outputs lie within these partitions.</a:t>
            </a:r>
          </a:p>
        </p:txBody>
      </p:sp>
      <p:pic>
        <p:nvPicPr>
          <p:cNvPr id="4" name="Picture 3" descr="choosing-test-cases-equivalence-partitioning.png"/>
          <p:cNvPicPr>
            <a:picLocks noChangeAspect="1"/>
          </p:cNvPicPr>
          <p:nvPr/>
        </p:nvPicPr>
        <p:blipFill>
          <a:blip r:embed="rId2"/>
          <a:stretch>
            <a:fillRect/>
          </a:stretch>
        </p:blipFill>
        <p:spPr>
          <a:xfrm>
            <a:off x="5333781" y="1407885"/>
            <a:ext cx="3578124" cy="24660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Partition testing strategy</a:t>
            </a:r>
          </a:p>
        </p:txBody>
      </p:sp>
      <p:sp>
        <p:nvSpPr>
          <p:cNvPr id="6" name="Text Placeholder 5"/>
          <p:cNvSpPr>
            <a:spLocks noGrp="1"/>
          </p:cNvSpPr>
          <p:nvPr>
            <p:ph type="body" sz="quarter" idx="10"/>
          </p:nvPr>
        </p:nvSpPr>
        <p:spPr>
          <a:xfrm>
            <a:off x="628651" y="1246529"/>
            <a:ext cx="4690836" cy="3419815"/>
          </a:xfrm>
        </p:spPr>
        <p:txBody>
          <a:bodyPr/>
          <a:lstStyle/>
          <a:p>
            <a:pPr>
              <a:buFont typeface="Arial" pitchFamily="34" charset="0"/>
              <a:buChar char="•"/>
            </a:pPr>
            <a:r>
              <a:rPr lang="en-US" dirty="0"/>
              <a:t>  The large shaded ellipse on the left represents the set of all possible inputs to the program that is being tested.  The smaller </a:t>
            </a:r>
            <a:r>
              <a:rPr lang="en-US" dirty="0" err="1"/>
              <a:t>unshaded</a:t>
            </a:r>
            <a:r>
              <a:rPr lang="en-US" dirty="0"/>
              <a:t> ellipses represent equivalence partitions.  </a:t>
            </a:r>
          </a:p>
          <a:p>
            <a:pPr lvl="1"/>
            <a:r>
              <a:rPr lang="en-US" sz="1600" dirty="0"/>
              <a:t>The shaded area in the left ellipse represent inputs that are invalid.  </a:t>
            </a:r>
          </a:p>
          <a:p>
            <a:pPr lvl="1"/>
            <a:r>
              <a:rPr lang="en-US" sz="1600" dirty="0"/>
              <a:t>The shaded area in the right ellipse represent exceptions that may occur, that is, responses to invalid inputs.</a:t>
            </a:r>
          </a:p>
          <a:p>
            <a:pPr>
              <a:buFont typeface="Arial" pitchFamily="34" charset="0"/>
              <a:buChar char="•"/>
            </a:pPr>
            <a:r>
              <a:rPr lang="en-US" dirty="0"/>
              <a:t>  Once a set of partitions are identified, you choose test cases from each of these partitions.  A good rule of thumb is to choose test cases on the boundaries of these partitions.</a:t>
            </a:r>
          </a:p>
        </p:txBody>
      </p:sp>
      <p:pic>
        <p:nvPicPr>
          <p:cNvPr id="4" name="Picture 3" descr="choosing-test-cases-equivalence-partitioning.png"/>
          <p:cNvPicPr>
            <a:picLocks noChangeAspect="1"/>
          </p:cNvPicPr>
          <p:nvPr/>
        </p:nvPicPr>
        <p:blipFill>
          <a:blip r:embed="rId2"/>
          <a:stretch>
            <a:fillRect/>
          </a:stretch>
        </p:blipFill>
        <p:spPr>
          <a:xfrm>
            <a:off x="5333781" y="1407885"/>
            <a:ext cx="3578124" cy="246609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Partition testing strategy</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Boundary values are often atypical.  For example, zero may behave differently from other non-negative numbers.  These are often overlooked by programmers.  Thus, program failures occur when processing these atypical values.</a:t>
            </a:r>
          </a:p>
        </p:txBody>
      </p:sp>
      <p:pic>
        <p:nvPicPr>
          <p:cNvPr id="4" name="Picture 3" descr="boundary-values-ex-1.png"/>
          <p:cNvPicPr>
            <a:picLocks noChangeAspect="1"/>
          </p:cNvPicPr>
          <p:nvPr/>
        </p:nvPicPr>
        <p:blipFill>
          <a:blip r:embed="rId2"/>
          <a:stretch>
            <a:fillRect/>
          </a:stretch>
        </p:blipFill>
        <p:spPr>
          <a:xfrm>
            <a:off x="2561771" y="2151821"/>
            <a:ext cx="3766636" cy="245355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Guidelines-based testing</a:t>
            </a:r>
          </a:p>
        </p:txBody>
      </p:sp>
      <p:sp>
        <p:nvSpPr>
          <p:cNvPr id="6" name="Text Placeholder 5"/>
          <p:cNvSpPr>
            <a:spLocks noGrp="1"/>
          </p:cNvSpPr>
          <p:nvPr>
            <p:ph type="body" sz="quarter" idx="10"/>
          </p:nvPr>
        </p:nvSpPr>
        <p:spPr>
          <a:xfrm>
            <a:off x="628650" y="1319099"/>
            <a:ext cx="7732924" cy="3325472"/>
          </a:xfrm>
        </p:spPr>
        <p:txBody>
          <a:bodyPr/>
          <a:lstStyle/>
          <a:p>
            <a:pPr>
              <a:buFont typeface="Arial" pitchFamily="34" charset="0"/>
              <a:buChar char="•"/>
            </a:pPr>
            <a:r>
              <a:rPr lang="en-US" dirty="0"/>
              <a:t>  Equivalence partitioning is an effective approach to testing because it helps account for errors that programmers often make when processing inputs at the edges of partitions.  You can also use testing guidelines to help choose test cases.  For example, when you are testing programs with </a:t>
            </a:r>
            <a:r>
              <a:rPr lang="en-US" dirty="0">
                <a:solidFill>
                  <a:schemeClr val="tx2"/>
                </a:solidFill>
              </a:rPr>
              <a:t>sequences, arrays, or lists</a:t>
            </a:r>
            <a:r>
              <a:rPr lang="en-US" dirty="0"/>
              <a:t>, guidelines that could help reveal defects include:</a:t>
            </a:r>
          </a:p>
          <a:p>
            <a:pPr lvl="1"/>
            <a:r>
              <a:rPr lang="en-US" sz="1600" dirty="0"/>
              <a:t>Test software with sequences that have only </a:t>
            </a:r>
            <a:r>
              <a:rPr lang="en-US" sz="1600" dirty="0">
                <a:solidFill>
                  <a:schemeClr val="tx2"/>
                </a:solidFill>
              </a:rPr>
              <a:t>one single value</a:t>
            </a:r>
            <a:r>
              <a:rPr lang="en-US" sz="1600" dirty="0"/>
              <a:t>.  Programmers tend to think of sequences as made up of several values.  So if presented with a single value sequence, a program may not work correctly.</a:t>
            </a:r>
          </a:p>
          <a:p>
            <a:pPr lvl="1"/>
            <a:r>
              <a:rPr lang="en-US" sz="1600" dirty="0">
                <a:solidFill>
                  <a:schemeClr val="tx2"/>
                </a:solidFill>
              </a:rPr>
              <a:t>Use different sequences of different sizes in different tests</a:t>
            </a:r>
            <a:r>
              <a:rPr lang="en-US" sz="1600" dirty="0"/>
              <a:t>.  This decreases the chances that a program with defects will accidentally produce a correct output because of some accidental characteristics of the input.</a:t>
            </a:r>
          </a:p>
          <a:p>
            <a:pPr lvl="1"/>
            <a:r>
              <a:rPr lang="en-US" sz="1600" dirty="0"/>
              <a:t>Derive tests so that the </a:t>
            </a:r>
            <a:r>
              <a:rPr lang="en-US" sz="1600" dirty="0">
                <a:solidFill>
                  <a:schemeClr val="tx2"/>
                </a:solidFill>
              </a:rPr>
              <a:t>first, middle, and last elements </a:t>
            </a:r>
            <a:r>
              <a:rPr lang="en-US" sz="1600" dirty="0"/>
              <a:t>of the sequence are accessed.  This approach reveals problems at partition boundaries.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Guidelines-based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Some general guidelines for test-case design include:</a:t>
            </a:r>
          </a:p>
          <a:p>
            <a:pPr lvl="1"/>
            <a:r>
              <a:rPr lang="en-US" sz="1600" dirty="0"/>
              <a:t>Choose inputs that force the system to generate all error messages:</a:t>
            </a:r>
          </a:p>
          <a:p>
            <a:pPr lvl="1"/>
            <a:r>
              <a:rPr lang="en-US" sz="1600" dirty="0"/>
              <a:t>Design inputs that cause input buffers to overflow.</a:t>
            </a:r>
          </a:p>
          <a:p>
            <a:pPr lvl="1"/>
            <a:r>
              <a:rPr lang="en-US" sz="1600" dirty="0"/>
              <a:t>Repeat the same input or series of inputs numerous times.</a:t>
            </a:r>
          </a:p>
          <a:p>
            <a:pPr lvl="1"/>
            <a:r>
              <a:rPr lang="en-US" sz="1600" dirty="0"/>
              <a:t>Force invalid outputs to be generated.</a:t>
            </a:r>
          </a:p>
          <a:p>
            <a:pPr lvl="1"/>
            <a:r>
              <a:rPr lang="en-US" sz="1600" dirty="0"/>
              <a:t>Force computation results to be too large or too small.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Component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Software components are often made up of several interacting objects.  </a:t>
            </a:r>
          </a:p>
          <a:p>
            <a:pPr>
              <a:buFont typeface="Arial" pitchFamily="34" charset="0"/>
              <a:buChar char="•"/>
            </a:pPr>
            <a:r>
              <a:rPr lang="en-US" dirty="0"/>
              <a:t>  You access the functionality of these objects through component interfaces.  </a:t>
            </a:r>
          </a:p>
          <a:p>
            <a:pPr>
              <a:buFont typeface="Arial" pitchFamily="34" charset="0"/>
              <a:buChar char="•"/>
            </a:pPr>
            <a:r>
              <a:rPr lang="en-US" dirty="0"/>
              <a:t>  Testing composite components should therefore focus on showing that the component interface or interfaces behave according to specification.  </a:t>
            </a:r>
          </a:p>
          <a:p>
            <a:r>
              <a:rPr lang="en-US" dirty="0"/>
              <a:t>At this point of the testing process, you can assume that unit tests on the individual objects within the component have been completed.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Interface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different types of interfaces between program components and, consequently, different types of interface error that can occur:</a:t>
            </a:r>
          </a:p>
          <a:p>
            <a:pPr lvl="1"/>
            <a:r>
              <a:rPr lang="en-US" sz="1600" b="1" dirty="0"/>
              <a:t>Parameter interfaces</a:t>
            </a:r>
            <a:r>
              <a:rPr lang="en-US" sz="1600" dirty="0"/>
              <a:t>.  These are interfaces in which data or sometimes function references are passed from one component to another.  Methods in an object have a parameter interface.</a:t>
            </a:r>
          </a:p>
          <a:p>
            <a:pPr lvl="1"/>
            <a:r>
              <a:rPr lang="en-US" sz="1600" b="1" dirty="0"/>
              <a:t>Shared memory interfaces</a:t>
            </a:r>
            <a:r>
              <a:rPr lang="en-US" sz="1600" dirty="0"/>
              <a:t>.  These are interfaces in which a block of memory is shared between components.  Data is placed in memory by one component and retrieved from there by other components.  Commonly used in embedded systems, e.g., sensors that generate data that is retrieved and processed by other system components.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Interface testing</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different types of interfaces between program components and, consequently, different types of interface error that can occur (cont’d):</a:t>
            </a:r>
          </a:p>
          <a:p>
            <a:pPr lvl="1"/>
            <a:r>
              <a:rPr lang="en-US" sz="1600" b="1" dirty="0"/>
              <a:t>Procedural interfaces</a:t>
            </a:r>
            <a:r>
              <a:rPr lang="en-US" sz="1600" dirty="0"/>
              <a:t>.  These are interfaces in which one component encapsulates a set of procedures that can be called by other components.</a:t>
            </a:r>
          </a:p>
          <a:p>
            <a:pPr lvl="1"/>
            <a:r>
              <a:rPr lang="en-US" sz="1600" b="1" dirty="0"/>
              <a:t>Message passing interfaces</a:t>
            </a:r>
            <a:r>
              <a:rPr lang="en-US" sz="1600" dirty="0"/>
              <a:t>.  These are interfaces in which one component requests a service from another component by passing a message to it.  A return message includes the results of executing the service.  Commonly found in client-server systems, service-oriented architectures.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Interface errors</a:t>
            </a:r>
            <a:endParaRPr lang="en-US" dirty="0"/>
          </a:p>
        </p:txBody>
      </p:sp>
      <p:sp>
        <p:nvSpPr>
          <p:cNvPr id="6" name="Text Placeholder 5"/>
          <p:cNvSpPr>
            <a:spLocks noGrp="1"/>
          </p:cNvSpPr>
          <p:nvPr>
            <p:ph type="body" sz="quarter" idx="10"/>
          </p:nvPr>
        </p:nvSpPr>
        <p:spPr>
          <a:xfrm>
            <a:off x="628650" y="1319099"/>
            <a:ext cx="7732924" cy="3281930"/>
          </a:xfrm>
        </p:spPr>
        <p:txBody>
          <a:bodyPr/>
          <a:lstStyle/>
          <a:p>
            <a:pPr>
              <a:buFont typeface="Arial" pitchFamily="34" charset="0"/>
              <a:buChar char="•"/>
            </a:pPr>
            <a:r>
              <a:rPr lang="en-US" dirty="0"/>
              <a:t>  Interface errors fall into three groups:</a:t>
            </a:r>
          </a:p>
          <a:p>
            <a:pPr lvl="1"/>
            <a:r>
              <a:rPr lang="en-US" sz="1600" b="1" dirty="0"/>
              <a:t>Interface misuse</a:t>
            </a:r>
            <a:r>
              <a:rPr lang="en-US" sz="1600" dirty="0"/>
              <a:t>.  A calling component calls some other component and makes an error in the use of its interface.  This type of error is common in parameter interfaces, where parameters may be of the wrong type or be passed in the wrong order, or the wrong number of parameters may be passed.</a:t>
            </a:r>
          </a:p>
          <a:p>
            <a:pPr lvl="1"/>
            <a:r>
              <a:rPr lang="en-US" sz="1600" b="1" dirty="0"/>
              <a:t>Interface misunderstanding</a:t>
            </a:r>
            <a:r>
              <a:rPr lang="en-US" sz="1600" dirty="0"/>
              <a:t>.  A calling component misunderstands the specification of the interface of the called component and makes assumptions about its behaviour.  For example, a binary search method may be called with a parameter that is an unordered array.  The search would then fail.</a:t>
            </a:r>
          </a:p>
          <a:p>
            <a:pPr lvl="1"/>
            <a:r>
              <a:rPr lang="en-US" sz="1600" b="1" dirty="0"/>
              <a:t>Timing errors</a:t>
            </a:r>
            <a:r>
              <a:rPr lang="en-US" sz="1600" dirty="0"/>
              <a:t>.  These occur in real-time systems that use a shared memory or a message passing interface.  The producer of data and consumer of data operate at different speeds.  The consumer can access out-of-date information because the producer of the information has not updated the shared interface specification.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 of lecture</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Describe development testing.</a:t>
            </a:r>
          </a:p>
          <a:p>
            <a:pPr>
              <a:buFont typeface="Arial" pitchFamily="34" charset="0"/>
              <a:buChar char="•"/>
            </a:pPr>
            <a:r>
              <a:rPr lang="en-US" dirty="0"/>
              <a:t>  Introduce test-first development.</a:t>
            </a:r>
          </a:p>
          <a:p>
            <a:pPr>
              <a:buFont typeface="Arial" pitchFamily="34" charset="0"/>
              <a:buChar char="•"/>
            </a:pPr>
            <a:r>
              <a:rPr lang="en-US" dirty="0"/>
              <a:t>  Describe release testing and user testing.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General guidelines for interface testing</a:t>
            </a:r>
          </a:p>
        </p:txBody>
      </p:sp>
      <p:sp>
        <p:nvSpPr>
          <p:cNvPr id="6" name="Text Placeholder 5"/>
          <p:cNvSpPr>
            <a:spLocks noGrp="1"/>
          </p:cNvSpPr>
          <p:nvPr>
            <p:ph type="body" sz="quarter" idx="10"/>
          </p:nvPr>
        </p:nvSpPr>
        <p:spPr/>
        <p:txBody>
          <a:bodyPr/>
          <a:lstStyle/>
          <a:p>
            <a:r>
              <a:rPr lang="en-US" dirty="0"/>
              <a:t>Some general guidelines for interface testing are:</a:t>
            </a:r>
          </a:p>
          <a:p>
            <a:pPr marL="285750" indent="-285750">
              <a:buFont typeface="Arial" panose="020B0604020202020204" pitchFamily="34" charset="0"/>
              <a:buChar char="•"/>
            </a:pPr>
            <a:r>
              <a:rPr lang="en-GB" altLang="zh-CN" sz="1600" dirty="0"/>
              <a:t>Design tests such that parameters to a called procedure are at the extreme ends of their ranges.</a:t>
            </a:r>
          </a:p>
          <a:p>
            <a:pPr marL="285750" indent="-285750">
              <a:buFont typeface="Arial" panose="020B0604020202020204" pitchFamily="34" charset="0"/>
              <a:buChar char="•"/>
            </a:pPr>
            <a:r>
              <a:rPr lang="en-GB" altLang="zh-CN" sz="1600" dirty="0"/>
              <a:t>Always test pointer parameters with null pointers.</a:t>
            </a:r>
          </a:p>
          <a:p>
            <a:pPr marL="285750" indent="-285750">
              <a:buFont typeface="Arial" panose="020B0604020202020204" pitchFamily="34" charset="0"/>
              <a:buChar char="•"/>
            </a:pPr>
            <a:r>
              <a:rPr lang="en-GB" altLang="zh-CN" sz="1600" dirty="0"/>
              <a:t>Design tests which cause the component to fail.</a:t>
            </a:r>
          </a:p>
          <a:p>
            <a:pPr marL="285750" indent="-285750">
              <a:buFont typeface="Arial" panose="020B0604020202020204" pitchFamily="34" charset="0"/>
              <a:buChar char="•"/>
            </a:pPr>
            <a:r>
              <a:rPr lang="en-GB" altLang="zh-CN" sz="1600" dirty="0"/>
              <a:t>Use stress testing in message passing systems.</a:t>
            </a:r>
          </a:p>
          <a:p>
            <a:pPr marL="285750" indent="-285750">
              <a:buFont typeface="Arial" panose="020B0604020202020204" pitchFamily="34" charset="0"/>
              <a:buChar char="•"/>
            </a:pPr>
            <a:r>
              <a:rPr lang="en-GB" altLang="zh-CN" sz="1600" dirty="0"/>
              <a:t>In shared memory systems, vary the order in which components are activated.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System testing involves integrating components to create a version of the system and then testing the integrated system.  System testing checks that components are compatible, interact correctly, and transfer the right data at the right time across their interfaces.  It overlaps with component testing, but there are two differences:</a:t>
            </a:r>
          </a:p>
          <a:p>
            <a:pPr lvl="1"/>
            <a:r>
              <a:rPr lang="en-US" sz="1600" dirty="0"/>
              <a:t>During system testing, reusable components that have been separately developed and off-the-shelf systems may be integrated with newly developed components.  The complete system is then tested.</a:t>
            </a:r>
          </a:p>
          <a:p>
            <a:pPr lvl="1"/>
            <a:r>
              <a:rPr lang="en-US" sz="1600" dirty="0"/>
              <a:t>Components developed by different team members or </a:t>
            </a:r>
            <a:r>
              <a:rPr lang="en-US" sz="1600" dirty="0" err="1"/>
              <a:t>subteams</a:t>
            </a:r>
            <a:r>
              <a:rPr lang="en-US" sz="1600" dirty="0"/>
              <a:t> may be integrated at this stage.  System testing is a </a:t>
            </a:r>
            <a:r>
              <a:rPr lang="en-US" sz="1600" dirty="0">
                <a:solidFill>
                  <a:schemeClr val="tx2"/>
                </a:solidFill>
              </a:rPr>
              <a:t>collective</a:t>
            </a:r>
            <a:r>
              <a:rPr lang="en-US" sz="1600" dirty="0"/>
              <a:t> rather than an individual process.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System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System testing focus on testing the interactions between the components and objects that make up the system.  This interaction testing should discover component bugs that are only revealed when a component is used by other components in the system.  Because of its focus on interactions, </a:t>
            </a:r>
            <a:r>
              <a:rPr lang="en-US" i="1" dirty="0"/>
              <a:t>use-case based testing is an effective approach to system testing</a:t>
            </a:r>
            <a:r>
              <a:rPr lang="en-US" dirty="0"/>
              <a:t>.  Testing the use cases forces these interactions to occur.</a:t>
            </a:r>
            <a:endParaRPr lang="en-US"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Wilderness station example</a:t>
            </a:r>
          </a:p>
        </p:txBody>
      </p:sp>
      <p:sp>
        <p:nvSpPr>
          <p:cNvPr id="6" name="Text Placeholder 5"/>
          <p:cNvSpPr>
            <a:spLocks noGrp="1"/>
          </p:cNvSpPr>
          <p:nvPr>
            <p:ph type="body" sz="quarter" idx="10"/>
          </p:nvPr>
        </p:nvSpPr>
        <p:spPr>
          <a:xfrm>
            <a:off x="628650" y="1319099"/>
            <a:ext cx="4386036" cy="2988581"/>
          </a:xfrm>
        </p:spPr>
        <p:txBody>
          <a:bodyPr/>
          <a:lstStyle/>
          <a:p>
            <a:pPr>
              <a:buFont typeface="Arial" pitchFamily="34" charset="0"/>
              <a:buChar char="•"/>
            </a:pPr>
            <a:r>
              <a:rPr lang="en-US" dirty="0"/>
              <a:t>  You can use this sequence diagram to identify operations that will be tested and to help design the test cases to execute the tests.  </a:t>
            </a:r>
          </a:p>
          <a:p>
            <a:pPr>
              <a:buFont typeface="Arial" pitchFamily="34" charset="0"/>
              <a:buChar char="•"/>
            </a:pPr>
            <a:endParaRPr lang="en-US" dirty="0"/>
          </a:p>
          <a:p>
            <a:pPr>
              <a:buFont typeface="Arial" pitchFamily="34" charset="0"/>
              <a:buChar char="•"/>
            </a:pPr>
            <a:r>
              <a:rPr lang="en-US" dirty="0"/>
              <a:t>  For example, issuing a request for a report will result in the execution of the following thread of methods:</a:t>
            </a:r>
          </a:p>
        </p:txBody>
      </p:sp>
      <p:pic>
        <p:nvPicPr>
          <p:cNvPr id="4" name="Picture 3" descr="sequence-diagram-system-testing-ex-1.png"/>
          <p:cNvPicPr>
            <a:picLocks noChangeAspect="1"/>
          </p:cNvPicPr>
          <p:nvPr/>
        </p:nvPicPr>
        <p:blipFill>
          <a:blip r:embed="rId3"/>
          <a:stretch>
            <a:fillRect/>
          </a:stretch>
        </p:blipFill>
        <p:spPr>
          <a:xfrm>
            <a:off x="4902678" y="1219203"/>
            <a:ext cx="4099427" cy="2451416"/>
          </a:xfrm>
          <a:prstGeom prst="rect">
            <a:avLst/>
          </a:prstGeom>
        </p:spPr>
      </p:pic>
      <p:pic>
        <p:nvPicPr>
          <p:cNvPr id="7" name="Picture 6" descr="wilderness-station-test-case-ex1.png"/>
          <p:cNvPicPr>
            <a:picLocks noChangeAspect="1"/>
          </p:cNvPicPr>
          <p:nvPr/>
        </p:nvPicPr>
        <p:blipFill>
          <a:blip r:embed="rId4"/>
          <a:stretch>
            <a:fillRect/>
          </a:stretch>
        </p:blipFill>
        <p:spPr>
          <a:xfrm>
            <a:off x="620680" y="3777988"/>
            <a:ext cx="5540633" cy="40281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Wilderness station example</a:t>
            </a:r>
          </a:p>
        </p:txBody>
      </p:sp>
      <p:sp>
        <p:nvSpPr>
          <p:cNvPr id="6" name="Text Placeholder 5"/>
          <p:cNvSpPr>
            <a:spLocks noGrp="1"/>
          </p:cNvSpPr>
          <p:nvPr>
            <p:ph type="body" sz="quarter" idx="10"/>
          </p:nvPr>
        </p:nvSpPr>
        <p:spPr>
          <a:xfrm>
            <a:off x="628651" y="1319099"/>
            <a:ext cx="4386036" cy="2988581"/>
          </a:xfrm>
        </p:spPr>
        <p:txBody>
          <a:bodyPr/>
          <a:lstStyle/>
          <a:p>
            <a:pPr>
              <a:buFont typeface="Arial" pitchFamily="34" charset="0"/>
              <a:buChar char="•"/>
            </a:pPr>
            <a:r>
              <a:rPr lang="en-US" dirty="0"/>
              <a:t>  The sequence diagram helps you to design the specific test cases, as it shows what inputs are required and what outputs are created:</a:t>
            </a:r>
          </a:p>
          <a:p>
            <a:pPr lvl="1"/>
            <a:r>
              <a:rPr lang="en-US" sz="1600" dirty="0"/>
              <a:t>An input of a request for a report should have an associated acknowledgement.  A report should ultimately be returned from the request.  During testing, you should create </a:t>
            </a:r>
            <a:r>
              <a:rPr lang="en-US" sz="1600" dirty="0" err="1"/>
              <a:t>summarised</a:t>
            </a:r>
            <a:r>
              <a:rPr lang="en-US" sz="1600" dirty="0"/>
              <a:t> data that can be used to check that the report is correctly organised.</a:t>
            </a:r>
          </a:p>
        </p:txBody>
      </p:sp>
      <p:pic>
        <p:nvPicPr>
          <p:cNvPr id="4" name="Picture 3" descr="sequence-diagram-system-testing-ex-1.png"/>
          <p:cNvPicPr>
            <a:picLocks noChangeAspect="1"/>
          </p:cNvPicPr>
          <p:nvPr/>
        </p:nvPicPr>
        <p:blipFill>
          <a:blip r:embed="rId3"/>
          <a:stretch>
            <a:fillRect/>
          </a:stretch>
        </p:blipFill>
        <p:spPr>
          <a:xfrm>
            <a:off x="4909935" y="1219203"/>
            <a:ext cx="4099427" cy="245141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Wilderness station example</a:t>
            </a:r>
          </a:p>
        </p:txBody>
      </p:sp>
      <p:sp>
        <p:nvSpPr>
          <p:cNvPr id="6" name="Text Placeholder 5"/>
          <p:cNvSpPr>
            <a:spLocks noGrp="1"/>
          </p:cNvSpPr>
          <p:nvPr>
            <p:ph type="body" sz="quarter" idx="10"/>
          </p:nvPr>
        </p:nvSpPr>
        <p:spPr>
          <a:xfrm>
            <a:off x="628650" y="1319099"/>
            <a:ext cx="4429579" cy="2988581"/>
          </a:xfrm>
        </p:spPr>
        <p:txBody>
          <a:bodyPr/>
          <a:lstStyle/>
          <a:p>
            <a:pPr>
              <a:buFont typeface="Arial" pitchFamily="34" charset="0"/>
              <a:buChar char="•"/>
            </a:pPr>
            <a:r>
              <a:rPr lang="en-US" dirty="0"/>
              <a:t>  The sequence diagram helps you to design the specific test cases, as it shows what inputs are required and what outputs are created (cont’d):</a:t>
            </a:r>
          </a:p>
          <a:p>
            <a:pPr lvl="1"/>
            <a:r>
              <a:rPr lang="en-US" sz="1600" dirty="0"/>
              <a:t>An input request for a report to </a:t>
            </a:r>
            <a:r>
              <a:rPr lang="en-US" sz="1600" dirty="0" err="1"/>
              <a:t>WeatherStation</a:t>
            </a:r>
            <a:r>
              <a:rPr lang="en-US" sz="1600" dirty="0"/>
              <a:t> results in a </a:t>
            </a:r>
            <a:r>
              <a:rPr lang="en-US" sz="1600" dirty="0" err="1"/>
              <a:t>summarised</a:t>
            </a:r>
            <a:r>
              <a:rPr lang="en-US" sz="1600" dirty="0"/>
              <a:t> report being generated.  You can test this in isolation by creating raw data corresponding to the summary that you have prepared for the test of </a:t>
            </a:r>
            <a:r>
              <a:rPr lang="en-US" sz="1600" dirty="0" err="1"/>
              <a:t>SatComms</a:t>
            </a:r>
            <a:r>
              <a:rPr lang="en-US" sz="1600" dirty="0"/>
              <a:t> and checking that the </a:t>
            </a:r>
            <a:r>
              <a:rPr lang="en-US" sz="1600" dirty="0" err="1"/>
              <a:t>WeatherStation</a:t>
            </a:r>
            <a:r>
              <a:rPr lang="en-US" sz="1600" dirty="0"/>
              <a:t> object correctly produces this summary.</a:t>
            </a:r>
          </a:p>
        </p:txBody>
      </p:sp>
      <p:pic>
        <p:nvPicPr>
          <p:cNvPr id="7" name="Picture 6" descr="sequence-diagram-system-testing-ex-1.png"/>
          <p:cNvPicPr>
            <a:picLocks noChangeAspect="1"/>
          </p:cNvPicPr>
          <p:nvPr/>
        </p:nvPicPr>
        <p:blipFill>
          <a:blip r:embed="rId3"/>
          <a:stretch>
            <a:fillRect/>
          </a:stretch>
        </p:blipFill>
        <p:spPr>
          <a:xfrm>
            <a:off x="4909935" y="1219203"/>
            <a:ext cx="4099427" cy="245141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Guidelines for choosing test cases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Exhaustive testing, where every possible program execution sequence is tested, is impossible.  Thus, testing has to be based on a subset of possible test cases.  Some software companies have policies for choosing this subset.  Some guidelines for choosing a subset of test cases include:</a:t>
            </a:r>
          </a:p>
          <a:p>
            <a:pPr lvl="1"/>
            <a:r>
              <a:rPr lang="en-US" sz="1600" dirty="0"/>
              <a:t>All system functions that are accessed through menus should be tested.</a:t>
            </a:r>
          </a:p>
          <a:p>
            <a:pPr lvl="1"/>
            <a:r>
              <a:rPr lang="en-US" sz="1600" dirty="0"/>
              <a:t>Combinations of functions that are accessed through the same menu must be tested.</a:t>
            </a:r>
          </a:p>
          <a:p>
            <a:pPr lvl="1"/>
            <a:r>
              <a:rPr lang="en-US" sz="1600" dirty="0"/>
              <a:t>Where user input is provided, all functions must be tested with both correct and incorrect input.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92C52D4-AA92-E5F8-96B6-CEF50539FF6A}"/>
              </a:ext>
            </a:extLst>
          </p:cNvPr>
          <p:cNvSpPr>
            <a:spLocks noGrp="1"/>
          </p:cNvSpPr>
          <p:nvPr>
            <p:ph type="title"/>
          </p:nvPr>
        </p:nvSpPr>
        <p:spPr>
          <a:xfrm>
            <a:off x="563233" y="1715984"/>
            <a:ext cx="6249257" cy="473196"/>
          </a:xfrm>
        </p:spPr>
        <p:txBody>
          <a:bodyPr/>
          <a:lstStyle/>
          <a:p>
            <a:r>
              <a:rPr lang="en-GB" altLang="zh-CN" dirty="0"/>
              <a:t>Test-driven development</a:t>
            </a:r>
            <a:endParaRPr lang="zh-CN" altLang="en-US" dirty="0"/>
          </a:p>
        </p:txBody>
      </p:sp>
    </p:spTree>
    <p:extLst>
      <p:ext uri="{BB962C8B-B14F-4D97-AF65-F5344CB8AC3E}">
        <p14:creationId xmlns:p14="http://schemas.microsoft.com/office/powerpoint/2010/main" val="2311805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Test-driven development</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Test-driven development (TDD) is an approach to program development in which you interleave testing and code development.  </a:t>
            </a:r>
          </a:p>
          <a:p>
            <a:pPr>
              <a:buFont typeface="Arial" pitchFamily="34" charset="0"/>
              <a:buChar char="•"/>
            </a:pPr>
            <a:r>
              <a:rPr lang="en-US" altLang="zh-CN" dirty="0"/>
              <a:t>  </a:t>
            </a:r>
            <a:r>
              <a:rPr lang="en-US" altLang="zh-CN" dirty="0">
                <a:solidFill>
                  <a:schemeClr val="tx2"/>
                </a:solidFill>
              </a:rPr>
              <a:t>Tests are written before code and ‘passing’ the tests is the critical driver of development. </a:t>
            </a:r>
            <a:endParaRPr lang="en-US" dirty="0">
              <a:solidFill>
                <a:schemeClr val="tx2"/>
              </a:solidFill>
            </a:endParaRPr>
          </a:p>
          <a:p>
            <a:pPr>
              <a:buFont typeface="Arial" pitchFamily="34" charset="0"/>
              <a:buChar char="•"/>
            </a:pPr>
            <a:r>
              <a:rPr lang="en-US" dirty="0"/>
              <a:t>  You develop code incrementally, along with a set of tests for that increment. You don’t start working on the next increment until the code that you have developed passes all of its tests.  </a:t>
            </a:r>
          </a:p>
          <a:p>
            <a:pPr>
              <a:buFont typeface="Arial" pitchFamily="34" charset="0"/>
              <a:buChar char="•"/>
            </a:pPr>
            <a:r>
              <a:rPr lang="en-US" dirty="0"/>
              <a:t>  TDD was introduced as part of the XP agile development method.  However, it has now gained mainstream acceptance and may be used in both agile and plan-based approaches.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TDD process</a:t>
            </a:r>
          </a:p>
        </p:txBody>
      </p:sp>
      <p:sp>
        <p:nvSpPr>
          <p:cNvPr id="6" name="Text Placeholder 5"/>
          <p:cNvSpPr>
            <a:spLocks noGrp="1"/>
          </p:cNvSpPr>
          <p:nvPr>
            <p:ph type="body" sz="quarter" idx="10"/>
          </p:nvPr>
        </p:nvSpPr>
        <p:spPr>
          <a:xfrm>
            <a:off x="628650" y="1319099"/>
            <a:ext cx="7732924" cy="3289187"/>
          </a:xfrm>
        </p:spPr>
        <p:txBody>
          <a:bodyPr/>
          <a:lstStyle/>
          <a:p>
            <a:pPr>
              <a:buFont typeface="Arial" pitchFamily="34" charset="0"/>
              <a:buChar char="•"/>
            </a:pPr>
            <a:r>
              <a:rPr lang="en-US" dirty="0"/>
              <a:t>  The steps in the process are as follows:</a:t>
            </a:r>
          </a:p>
          <a:p>
            <a:pPr lvl="1"/>
            <a:r>
              <a:rPr lang="en-US" sz="1600" dirty="0"/>
              <a:t>Start by identifying the increment or functionality that is required.  This should normally be small and implementable in a few lines of code.</a:t>
            </a:r>
          </a:p>
          <a:p>
            <a:pPr lvl="1"/>
            <a:r>
              <a:rPr lang="en-US" sz="1600" dirty="0"/>
              <a:t>Write a test for this functionality and implement it as an automated test.  This means that the test can be executed and will report whether or not it has passed or failed.</a:t>
            </a:r>
          </a:p>
          <a:p>
            <a:pPr lvl="1"/>
            <a:r>
              <a:rPr lang="en-US" sz="1600" dirty="0"/>
              <a:t>Run the test, along with all other tests that have been implemented.  Initially, you have not implemented the functionality, so the new test will fail.  This is deliberate as it shows that the test adds something to the test set.</a:t>
            </a:r>
          </a:p>
          <a:p>
            <a:pPr lvl="1"/>
            <a:r>
              <a:rPr lang="en-US" sz="1600" dirty="0"/>
              <a:t>Implement the functionality and re-run the test.  This may involve refactoring existing code to improve it and add new code to what’s already there.</a:t>
            </a:r>
          </a:p>
          <a:p>
            <a:pPr lvl="1"/>
            <a:r>
              <a:rPr lang="en-US" sz="1600" dirty="0"/>
              <a:t>Once all tests run successfully, move on to implement the next chunk of functionality.</a:t>
            </a:r>
          </a:p>
        </p:txBody>
      </p:sp>
      <p:pic>
        <p:nvPicPr>
          <p:cNvPr id="4" name="Picture 3" descr="test-driven-development.png"/>
          <p:cNvPicPr>
            <a:picLocks noChangeAspect="1"/>
          </p:cNvPicPr>
          <p:nvPr/>
        </p:nvPicPr>
        <p:blipFill>
          <a:blip r:embed="rId2"/>
          <a:stretch>
            <a:fillRect/>
          </a:stretch>
        </p:blipFill>
        <p:spPr>
          <a:xfrm>
            <a:off x="4777610" y="275771"/>
            <a:ext cx="4167521" cy="1261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Testing</a:t>
            </a:r>
          </a:p>
        </p:txBody>
      </p:sp>
      <p:sp>
        <p:nvSpPr>
          <p:cNvPr id="6" name="Text Placeholder 5"/>
          <p:cNvSpPr>
            <a:spLocks noGrp="1"/>
          </p:cNvSpPr>
          <p:nvPr>
            <p:ph type="body" sz="quarter" idx="10"/>
          </p:nvPr>
        </p:nvSpPr>
        <p:spPr>
          <a:xfrm>
            <a:off x="628650" y="1325037"/>
            <a:ext cx="7732924" cy="2988581"/>
          </a:xfrm>
        </p:spPr>
        <p:txBody>
          <a:bodyPr/>
          <a:lstStyle/>
          <a:p>
            <a:pPr>
              <a:buFont typeface="Arial" pitchFamily="34" charset="0"/>
              <a:buChar char="•"/>
            </a:pPr>
            <a:r>
              <a:rPr lang="en-US" dirty="0"/>
              <a:t>  The purpose of testing is to show that </a:t>
            </a:r>
            <a:r>
              <a:rPr lang="en-US" dirty="0">
                <a:solidFill>
                  <a:schemeClr val="tx2"/>
                </a:solidFill>
              </a:rPr>
              <a:t>a program does what it is intended to do </a:t>
            </a:r>
            <a:r>
              <a:rPr lang="en-US" dirty="0"/>
              <a:t>and to </a:t>
            </a:r>
            <a:r>
              <a:rPr lang="en-US" dirty="0">
                <a:solidFill>
                  <a:schemeClr val="tx2"/>
                </a:solidFill>
              </a:rPr>
              <a:t>discover program defects </a:t>
            </a:r>
            <a:r>
              <a:rPr lang="en-US" dirty="0"/>
              <a:t>before it is put into use.  </a:t>
            </a:r>
          </a:p>
          <a:p>
            <a:pPr>
              <a:buFont typeface="Arial" pitchFamily="34" charset="0"/>
              <a:buChar char="•"/>
            </a:pPr>
            <a:r>
              <a:rPr lang="en-US" dirty="0"/>
              <a:t>  When you test software, you execute a program using </a:t>
            </a:r>
            <a:r>
              <a:rPr lang="en-US" dirty="0">
                <a:solidFill>
                  <a:schemeClr val="tx2"/>
                </a:solidFill>
              </a:rPr>
              <a:t>artificial data</a:t>
            </a:r>
            <a:r>
              <a:rPr lang="en-US" dirty="0"/>
              <a:t>.  Then, you check the results of a test run for errors, anomalies, or information about the program’s non-functional attributes.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Benefits of test-driven development</a:t>
            </a:r>
          </a:p>
        </p:txBody>
      </p:sp>
      <p:sp>
        <p:nvSpPr>
          <p:cNvPr id="6" name="Text Placeholder 5"/>
          <p:cNvSpPr>
            <a:spLocks noGrp="1"/>
          </p:cNvSpPr>
          <p:nvPr>
            <p:ph type="body" sz="quarter" idx="10"/>
          </p:nvPr>
        </p:nvSpPr>
        <p:spPr>
          <a:xfrm>
            <a:off x="628650" y="1239272"/>
            <a:ext cx="7732924" cy="3369015"/>
          </a:xfrm>
        </p:spPr>
        <p:txBody>
          <a:bodyPr/>
          <a:lstStyle/>
          <a:p>
            <a:pPr>
              <a:buFont typeface="Arial" pitchFamily="34" charset="0"/>
              <a:buChar char="•"/>
            </a:pPr>
            <a:r>
              <a:rPr lang="en-US" dirty="0"/>
              <a:t>  The benefits of TDD are:</a:t>
            </a:r>
          </a:p>
          <a:p>
            <a:pPr lvl="1"/>
            <a:r>
              <a:rPr lang="en-US" sz="1600" b="1" dirty="0"/>
              <a:t>Code coverage</a:t>
            </a:r>
            <a:r>
              <a:rPr lang="en-US" sz="1600" dirty="0"/>
              <a:t>.  In principle, every code segment that you write should have at least one associated test.  Thus, you can be confident that all of the code in the system has actually been executed.  Code is tested as it is written, so defects are discovered early in the development process.</a:t>
            </a:r>
          </a:p>
          <a:p>
            <a:pPr lvl="1"/>
            <a:r>
              <a:rPr lang="en-US" sz="1600" b="1" dirty="0"/>
              <a:t>Regression testing</a:t>
            </a:r>
            <a:r>
              <a:rPr lang="en-US" sz="1600" dirty="0"/>
              <a:t>.  A test suite is developed incrementally as a program is developing.  You can always run regression tests to check that changes to the program have not introduced new bugs.</a:t>
            </a:r>
          </a:p>
          <a:p>
            <a:pPr lvl="1"/>
            <a:r>
              <a:rPr lang="en-US" sz="1600" b="1" dirty="0"/>
              <a:t>Simplified debugging</a:t>
            </a:r>
            <a:r>
              <a:rPr lang="en-US" sz="1600" dirty="0"/>
              <a:t>.  When a test fails, it should be obvious where the problem lies.  The newly written code needs to be checked and modified.  You do not need to use debugging tools to locate the problem.</a:t>
            </a:r>
          </a:p>
          <a:p>
            <a:pPr lvl="1"/>
            <a:r>
              <a:rPr lang="en-US" sz="1600" b="1" dirty="0"/>
              <a:t>System documentation</a:t>
            </a:r>
            <a:r>
              <a:rPr lang="en-US" sz="1600" dirty="0"/>
              <a:t>.  The tests themselves act as a form of documentation that describe what the code should be doing.  Reading the tests can make it easier to understand the code.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5050A63-6719-C468-7584-5E677319006C}"/>
              </a:ext>
            </a:extLst>
          </p:cNvPr>
          <p:cNvSpPr>
            <a:spLocks noGrp="1"/>
          </p:cNvSpPr>
          <p:nvPr>
            <p:ph type="title"/>
          </p:nvPr>
        </p:nvSpPr>
        <p:spPr>
          <a:xfrm>
            <a:off x="563233" y="1739735"/>
            <a:ext cx="6249257" cy="449445"/>
          </a:xfrm>
        </p:spPr>
        <p:txBody>
          <a:bodyPr/>
          <a:lstStyle/>
          <a:p>
            <a:r>
              <a:rPr lang="en-US" altLang="zh-CN" dirty="0"/>
              <a:t>Release testing</a:t>
            </a:r>
            <a:endParaRPr lang="zh-CN" altLang="en-US" dirty="0"/>
          </a:p>
        </p:txBody>
      </p:sp>
    </p:spTree>
    <p:extLst>
      <p:ext uri="{BB962C8B-B14F-4D97-AF65-F5344CB8AC3E}">
        <p14:creationId xmlns:p14="http://schemas.microsoft.com/office/powerpoint/2010/main" val="3813971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Release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t>
            </a:r>
            <a:r>
              <a:rPr lang="en-US" b="1" dirty="0"/>
              <a:t>Release testing</a:t>
            </a:r>
            <a:r>
              <a:rPr lang="en-US" dirty="0"/>
              <a:t> is the process of testing a particular release of a system that is intended for use outside of the development team.  Normally, the system release is for customers and users.  In a complex project, the release could be for other teams that are developing related systems.  There are two important distinctions between </a:t>
            </a:r>
            <a:r>
              <a:rPr lang="en-US" i="1" dirty="0"/>
              <a:t>release testing</a:t>
            </a:r>
            <a:r>
              <a:rPr lang="en-US" dirty="0"/>
              <a:t> and </a:t>
            </a:r>
            <a:r>
              <a:rPr lang="en-US" i="1" dirty="0"/>
              <a:t>system testing</a:t>
            </a:r>
            <a:r>
              <a:rPr lang="en-US" dirty="0"/>
              <a:t>:</a:t>
            </a:r>
          </a:p>
          <a:p>
            <a:pPr lvl="1"/>
            <a:r>
              <a:rPr lang="en-US" sz="1600" dirty="0"/>
              <a:t>The system development team should not be responsible for release testing.</a:t>
            </a:r>
          </a:p>
          <a:p>
            <a:pPr lvl="1"/>
            <a:r>
              <a:rPr lang="en-US" sz="1600" dirty="0"/>
              <a:t>Release testing is a process of validation checking to ensure that a system meets its requirements and is good enough for use by system customers.  System testing by the development team should focus on discovering bugs in the system.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Release testing process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 goal of the release testing process is to convince the supplier of the system that it is good enough for use.  Thus, release testing has to show that the system delivers its specified functionality, performance, and dependability, and that it does not fail during normal use.  Release testing can be categorised into three different approaches:</a:t>
            </a:r>
          </a:p>
          <a:p>
            <a:pPr lvl="1"/>
            <a:r>
              <a:rPr lang="en-US" sz="1600" dirty="0"/>
              <a:t>Requirements-based testing.</a:t>
            </a:r>
          </a:p>
          <a:p>
            <a:pPr lvl="1"/>
            <a:r>
              <a:rPr lang="en-US" sz="1600" dirty="0"/>
              <a:t>Scenario testing.</a:t>
            </a:r>
          </a:p>
          <a:p>
            <a:pPr lvl="1"/>
            <a:r>
              <a:rPr lang="en-US" sz="1600" dirty="0"/>
              <a:t>Performance testing.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Requirements-based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 general principle of good requirements engineering practice is that requirements should be testable.  </a:t>
            </a:r>
          </a:p>
          <a:p>
            <a:pPr>
              <a:buFont typeface="Arial" pitchFamily="34" charset="0"/>
              <a:buChar char="•"/>
            </a:pPr>
            <a:r>
              <a:rPr lang="en-US" dirty="0"/>
              <a:t>  Requirements-based testing is a systematic approach to test-case design where you consider each requirement and derive a set of tests for it.  </a:t>
            </a:r>
          </a:p>
          <a:p>
            <a:pPr>
              <a:buFont typeface="Arial" pitchFamily="34" charset="0"/>
              <a:buChar char="•"/>
            </a:pPr>
            <a:r>
              <a:rPr lang="en-US" dirty="0"/>
              <a:t>  Requirements-based testing is validation rather than defect testing – you are trying to demonstrate that the system has properly implemented its requirements.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a:t>
            </a:r>
            <a:r>
              <a:rPr lang="en-US" dirty="0" err="1"/>
              <a:t>Mentcare</a:t>
            </a:r>
            <a:r>
              <a:rPr lang="en-US" dirty="0"/>
              <a:t> system</a:t>
            </a:r>
          </a:p>
        </p:txBody>
      </p:sp>
      <p:sp>
        <p:nvSpPr>
          <p:cNvPr id="6" name="Text Placeholder 5"/>
          <p:cNvSpPr>
            <a:spLocks noGrp="1"/>
          </p:cNvSpPr>
          <p:nvPr>
            <p:ph type="body" sz="quarter" idx="10"/>
          </p:nvPr>
        </p:nvSpPr>
        <p:spPr>
          <a:xfrm>
            <a:off x="529766" y="2409374"/>
            <a:ext cx="8164286" cy="2104571"/>
          </a:xfrm>
        </p:spPr>
        <p:txBody>
          <a:bodyPr/>
          <a:lstStyle/>
          <a:p>
            <a:pPr>
              <a:buFont typeface="Arial" pitchFamily="34" charset="0"/>
              <a:buChar char="•"/>
            </a:pPr>
            <a:r>
              <a:rPr lang="en-US" dirty="0"/>
              <a:t>  To check if these requirements have been satisfied, several related tests must be developed:</a:t>
            </a:r>
          </a:p>
          <a:p>
            <a:pPr lvl="1"/>
            <a:r>
              <a:rPr lang="en-US" sz="1600" dirty="0"/>
              <a:t>Setup a patient record with no known allergies.  Prescribe medication for allergies that are known to exists.  Check that a warning message is not issued by the system.</a:t>
            </a:r>
          </a:p>
          <a:p>
            <a:pPr lvl="1"/>
            <a:r>
              <a:rPr lang="en-US" sz="1600" dirty="0"/>
              <a:t>Setup a patient record with a known allergy.  Prescribe medication that the patient is allergic to and check that the warning is issued by the system.</a:t>
            </a:r>
          </a:p>
          <a:p>
            <a:pPr lvl="1"/>
            <a:r>
              <a:rPr lang="en-US" sz="1600" dirty="0"/>
              <a:t>Setup a patient record in which allergies to two or more drugs are recorded.  Prescribe both of these drugs separately and check that the correct warning for each drug is issued.</a:t>
            </a:r>
          </a:p>
        </p:txBody>
      </p:sp>
      <p:pic>
        <p:nvPicPr>
          <p:cNvPr id="4" name="Picture 3" descr="requirements-based-testing-mentcare-ex-1.png"/>
          <p:cNvPicPr>
            <a:picLocks noChangeAspect="1"/>
          </p:cNvPicPr>
          <p:nvPr/>
        </p:nvPicPr>
        <p:blipFill>
          <a:blip r:embed="rId2"/>
          <a:stretch>
            <a:fillRect/>
          </a:stretch>
        </p:blipFill>
        <p:spPr>
          <a:xfrm>
            <a:off x="1581675" y="1226458"/>
            <a:ext cx="5617412" cy="111696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a:t>
            </a:r>
            <a:r>
              <a:rPr lang="en-US" dirty="0" err="1"/>
              <a:t>Mentcare</a:t>
            </a:r>
            <a:r>
              <a:rPr lang="en-US" dirty="0"/>
              <a:t> system</a:t>
            </a:r>
          </a:p>
        </p:txBody>
      </p:sp>
      <p:sp>
        <p:nvSpPr>
          <p:cNvPr id="6" name="Text Placeholder 5"/>
          <p:cNvSpPr>
            <a:spLocks noGrp="1"/>
          </p:cNvSpPr>
          <p:nvPr>
            <p:ph type="body" sz="quarter" idx="10"/>
          </p:nvPr>
        </p:nvSpPr>
        <p:spPr>
          <a:xfrm>
            <a:off x="628649" y="2460171"/>
            <a:ext cx="7985579" cy="1847509"/>
          </a:xfrm>
        </p:spPr>
        <p:txBody>
          <a:bodyPr/>
          <a:lstStyle/>
          <a:p>
            <a:pPr>
              <a:buFont typeface="Arial" pitchFamily="34" charset="0"/>
              <a:buChar char="•"/>
            </a:pPr>
            <a:r>
              <a:rPr lang="en-US" dirty="0"/>
              <a:t> To check if these requirements have been satisfied, several related tests must be developed (cont’d):</a:t>
            </a:r>
          </a:p>
          <a:p>
            <a:pPr lvl="1"/>
            <a:r>
              <a:rPr lang="en-US" sz="1600" dirty="0"/>
              <a:t>Prescribe two drugs that the patient is allergic to.  Check that two warnings are correctly issued.</a:t>
            </a:r>
          </a:p>
          <a:p>
            <a:pPr lvl="1"/>
            <a:r>
              <a:rPr lang="en-US" sz="1600" dirty="0"/>
              <a:t>Prescribe a drug that issues a warning and overrule that warning.  Check that the system requires the user to provide information explaining why the warning was overruled.</a:t>
            </a:r>
          </a:p>
        </p:txBody>
      </p:sp>
      <p:pic>
        <p:nvPicPr>
          <p:cNvPr id="4" name="Picture 3" descr="requirements-based-testing-mentcare-ex-1.png"/>
          <p:cNvPicPr>
            <a:picLocks noChangeAspect="1"/>
          </p:cNvPicPr>
          <p:nvPr/>
        </p:nvPicPr>
        <p:blipFill>
          <a:blip r:embed="rId2"/>
          <a:stretch>
            <a:fillRect/>
          </a:stretch>
        </p:blipFill>
        <p:spPr>
          <a:xfrm>
            <a:off x="1581675" y="1284514"/>
            <a:ext cx="5617412" cy="111696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Scenario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Scenario testing is an approach to release testing whereby you devise typical scenarios of use and use these scenarios to develop test cases for the system.  </a:t>
            </a:r>
          </a:p>
          <a:p>
            <a:pPr>
              <a:buFont typeface="Arial" pitchFamily="34" charset="0"/>
              <a:buChar char="•"/>
            </a:pPr>
            <a:r>
              <a:rPr lang="en-US" dirty="0"/>
              <a:t>  A scenario is a story that describes one way in which the system might be used.  </a:t>
            </a:r>
          </a:p>
          <a:p>
            <a:pPr>
              <a:buFont typeface="Arial" pitchFamily="34" charset="0"/>
              <a:buChar char="•"/>
            </a:pPr>
            <a:r>
              <a:rPr lang="en-US" dirty="0"/>
              <a:t>  Scenarios should be realistic, and real system users should be able to relate to them.  If you have used scenarios or user stories as part of the requirements engineering process, then you may be able to reuse them as testing scenarios.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Scenario testing</a:t>
            </a:r>
            <a:endParaRPr lang="en-US" dirty="0"/>
          </a:p>
        </p:txBody>
      </p:sp>
      <p:sp>
        <p:nvSpPr>
          <p:cNvPr id="6" name="Text Placeholder 5"/>
          <p:cNvSpPr>
            <a:spLocks noGrp="1"/>
          </p:cNvSpPr>
          <p:nvPr>
            <p:ph type="body" sz="quarter" idx="10"/>
          </p:nvPr>
        </p:nvSpPr>
        <p:spPr>
          <a:xfrm>
            <a:off x="628650" y="1246528"/>
            <a:ext cx="7980960" cy="3441585"/>
          </a:xfrm>
        </p:spPr>
        <p:txBody>
          <a:bodyPr/>
          <a:lstStyle/>
          <a:p>
            <a:pPr>
              <a:buFont typeface="Arial" pitchFamily="34" charset="0"/>
              <a:buChar char="•"/>
            </a:pPr>
            <a:r>
              <a:rPr lang="en-US" dirty="0"/>
              <a:t>  When you use a scenario-based approach, you are normally testing several requirements within the same scenario.  Thus, as well as checking individual requirements, you are also checking that combinations of requirements do not cause problems.</a:t>
            </a:r>
            <a:endParaRPr lang="en-US" sz="2000" dirty="0"/>
          </a:p>
        </p:txBody>
      </p:sp>
    </p:spTree>
    <p:extLst>
      <p:ext uri="{BB962C8B-B14F-4D97-AF65-F5344CB8AC3E}">
        <p14:creationId xmlns:p14="http://schemas.microsoft.com/office/powerpoint/2010/main" val="2082708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a:t>
            </a:r>
            <a:r>
              <a:rPr lang="en-US" dirty="0" err="1"/>
              <a:t>Mentcare</a:t>
            </a:r>
            <a:r>
              <a:rPr lang="en-US" dirty="0"/>
              <a:t> system</a:t>
            </a:r>
          </a:p>
        </p:txBody>
      </p:sp>
      <p:pic>
        <p:nvPicPr>
          <p:cNvPr id="4" name="Picture 3" descr="scenario-testing-ex-1.png"/>
          <p:cNvPicPr>
            <a:picLocks noChangeAspect="1"/>
          </p:cNvPicPr>
          <p:nvPr/>
        </p:nvPicPr>
        <p:blipFill>
          <a:blip r:embed="rId2"/>
          <a:stretch>
            <a:fillRect/>
          </a:stretch>
        </p:blipFill>
        <p:spPr>
          <a:xfrm>
            <a:off x="732971" y="1189754"/>
            <a:ext cx="8292328" cy="3316931"/>
          </a:xfrm>
          <a:prstGeom prst="rect">
            <a:avLst/>
          </a:prstGeom>
        </p:spPr>
      </p:pic>
      <p:sp>
        <p:nvSpPr>
          <p:cNvPr id="7" name="文本框 6">
            <a:extLst>
              <a:ext uri="{FF2B5EF4-FFF2-40B4-BE49-F238E27FC236}">
                <a16:creationId xmlns:a16="http://schemas.microsoft.com/office/drawing/2014/main" id="{234F121D-6198-133B-AD0C-A2DE99A5A4A5}"/>
              </a:ext>
            </a:extLst>
          </p:cNvPr>
          <p:cNvSpPr txBox="1"/>
          <p:nvPr/>
        </p:nvSpPr>
        <p:spPr>
          <a:xfrm>
            <a:off x="3568969" y="4506685"/>
            <a:ext cx="2006062" cy="369332"/>
          </a:xfrm>
          <a:prstGeom prst="rect">
            <a:avLst/>
          </a:prstGeom>
          <a:noFill/>
        </p:spPr>
        <p:txBody>
          <a:bodyPr wrap="none" rtlCol="0">
            <a:spAutoFit/>
          </a:bodyPr>
          <a:lstStyle/>
          <a:p>
            <a:r>
              <a:rPr kumimoji="1" lang="en-GB" altLang="zh-CN" dirty="0">
                <a:solidFill>
                  <a:schemeClr val="tx2"/>
                </a:solidFill>
              </a:rPr>
              <a:t>A </a:t>
            </a:r>
            <a:r>
              <a:rPr lang="en-US" altLang="zh-CN" dirty="0">
                <a:solidFill>
                  <a:schemeClr val="tx2"/>
                </a:solidFill>
              </a:rPr>
              <a:t>scenario example</a:t>
            </a:r>
            <a:endParaRPr kumimoji="1" lang="zh-CN" altLang="en-US"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Objectives of software testing</a:t>
            </a:r>
          </a:p>
        </p:txBody>
      </p:sp>
      <p:sp>
        <p:nvSpPr>
          <p:cNvPr id="6" name="Text Placeholder 5"/>
          <p:cNvSpPr>
            <a:spLocks noGrp="1"/>
          </p:cNvSpPr>
          <p:nvPr>
            <p:ph type="body" sz="quarter" idx="10"/>
          </p:nvPr>
        </p:nvSpPr>
        <p:spPr>
          <a:xfrm>
            <a:off x="628650" y="1319099"/>
            <a:ext cx="7732924" cy="3281930"/>
          </a:xfrm>
        </p:spPr>
        <p:txBody>
          <a:bodyPr/>
          <a:lstStyle/>
          <a:p>
            <a:pPr>
              <a:buFont typeface="Arial" pitchFamily="34" charset="0"/>
              <a:buChar char="•"/>
            </a:pPr>
            <a:r>
              <a:rPr lang="en-US" dirty="0"/>
              <a:t>  The objectives of software testing are:</a:t>
            </a:r>
          </a:p>
          <a:p>
            <a:pPr lvl="1"/>
            <a:r>
              <a:rPr lang="en-US" sz="1600" dirty="0">
                <a:solidFill>
                  <a:schemeClr val="tx2"/>
                </a:solidFill>
              </a:rPr>
              <a:t>Validation testing </a:t>
            </a:r>
            <a:r>
              <a:rPr lang="en-US" sz="1600" dirty="0"/>
              <a:t>-- To demonstrate to the developer and the customer that the software meets its requirements.  For custom or bespoke software, this means that there should be at least one test for every requirement in the requirements document.  For generic software products, it means that there should be tests for all of the system features that will be included in the product release.  You may also test combinations of features to check for unwanted interactions between them.</a:t>
            </a:r>
          </a:p>
          <a:p>
            <a:pPr lvl="1">
              <a:buNone/>
            </a:pPr>
            <a:endParaRPr lang="en-US" sz="1600" dirty="0"/>
          </a:p>
          <a:p>
            <a:pPr lvl="1"/>
            <a:r>
              <a:rPr lang="en-US" altLang="zh-CN" sz="1600" dirty="0">
                <a:solidFill>
                  <a:schemeClr val="tx2"/>
                </a:solidFill>
              </a:rPr>
              <a:t>Defect testing </a:t>
            </a:r>
            <a:r>
              <a:rPr lang="en-US" altLang="zh-CN" sz="1600" dirty="0">
                <a:solidFill>
                  <a:srgbClr val="000000"/>
                </a:solidFill>
              </a:rPr>
              <a:t>-- </a:t>
            </a:r>
            <a:r>
              <a:rPr lang="en-US" sz="1600" dirty="0"/>
              <a:t>Find inputs or input sequences where the behaviour of the software is incorrect, undesirable, or does not conform to its specification.  These are caused by defects (bugs) in the software.  Defects include system crashes, unwanted interactions with other systems, incorrect computations, and data corruption.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a:t>
            </a:r>
            <a:r>
              <a:rPr lang="en-US" dirty="0" err="1"/>
              <a:t>Mentcare</a:t>
            </a:r>
            <a:r>
              <a:rPr lang="en-US" dirty="0"/>
              <a:t> system</a:t>
            </a:r>
          </a:p>
        </p:txBody>
      </p:sp>
      <p:sp>
        <p:nvSpPr>
          <p:cNvPr id="6" name="Text Placeholder 5"/>
          <p:cNvSpPr>
            <a:spLocks noGrp="1"/>
          </p:cNvSpPr>
          <p:nvPr>
            <p:ph type="body" sz="quarter" idx="10"/>
          </p:nvPr>
        </p:nvSpPr>
        <p:spPr>
          <a:xfrm>
            <a:off x="628650" y="1246528"/>
            <a:ext cx="7980960" cy="3441585"/>
          </a:xfrm>
        </p:spPr>
        <p:txBody>
          <a:bodyPr/>
          <a:lstStyle/>
          <a:p>
            <a:pPr>
              <a:buFont typeface="Arial" pitchFamily="34" charset="0"/>
              <a:buChar char="•"/>
            </a:pPr>
            <a:r>
              <a:rPr lang="en-US" dirty="0"/>
              <a:t>  This scenario describes one way that the system may be used on a home visit.  It tests a number of features of the </a:t>
            </a:r>
            <a:r>
              <a:rPr lang="en-US" dirty="0" err="1"/>
              <a:t>Mentcare</a:t>
            </a:r>
            <a:r>
              <a:rPr lang="en-US" dirty="0"/>
              <a:t> system:</a:t>
            </a:r>
          </a:p>
          <a:p>
            <a:pPr lvl="1"/>
            <a:r>
              <a:rPr lang="en-US" altLang="zh-CN" sz="1600" dirty="0"/>
              <a:t>Authentication by logging on to the system.</a:t>
            </a:r>
            <a:endParaRPr lang="en-US" sz="1600" dirty="0"/>
          </a:p>
          <a:p>
            <a:pPr lvl="1"/>
            <a:r>
              <a:rPr lang="en-US" sz="1600" dirty="0"/>
              <a:t>Downloading and uploading of specified patient records to a laptop.</a:t>
            </a:r>
          </a:p>
          <a:p>
            <a:pPr lvl="1"/>
            <a:r>
              <a:rPr lang="en-US" sz="1600" dirty="0"/>
              <a:t>Home visit scheduling.</a:t>
            </a:r>
          </a:p>
          <a:p>
            <a:pPr lvl="1"/>
            <a:r>
              <a:rPr lang="en-US" sz="1600" dirty="0"/>
              <a:t>Encryption and decryption of patient records on a mobile device.</a:t>
            </a:r>
          </a:p>
          <a:p>
            <a:pPr lvl="1"/>
            <a:r>
              <a:rPr lang="en-US" sz="1600" dirty="0"/>
              <a:t>Records retrieval and modification.</a:t>
            </a:r>
          </a:p>
          <a:p>
            <a:pPr lvl="1"/>
            <a:r>
              <a:rPr lang="en-US" sz="1600" dirty="0"/>
              <a:t>Links with the drugs database that maintains side-effect information.</a:t>
            </a:r>
          </a:p>
          <a:p>
            <a:pPr lvl="1"/>
            <a:r>
              <a:rPr lang="en-US" sz="1600" dirty="0"/>
              <a:t>The system for call prompting.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testing</a:t>
            </a:r>
          </a:p>
        </p:txBody>
      </p:sp>
      <p:sp>
        <p:nvSpPr>
          <p:cNvPr id="6" name="Text Placeholder 5"/>
          <p:cNvSpPr>
            <a:spLocks noGrp="1"/>
          </p:cNvSpPr>
          <p:nvPr>
            <p:ph type="body" sz="quarter" idx="10"/>
          </p:nvPr>
        </p:nvSpPr>
        <p:spPr>
          <a:xfrm>
            <a:off x="628649" y="1319099"/>
            <a:ext cx="7985579" cy="3448844"/>
          </a:xfrm>
        </p:spPr>
        <p:txBody>
          <a:bodyPr/>
          <a:lstStyle/>
          <a:p>
            <a:pPr>
              <a:buFont typeface="Arial" pitchFamily="34" charset="0"/>
              <a:buChar char="•"/>
            </a:pPr>
            <a:r>
              <a:rPr lang="en-US" dirty="0"/>
              <a:t>  Once a system has been completely integrated, it is possible to test for emergent properties, such as performance and reliability.  Performance tests have to be designed to ensure that the system can process its intended load.  </a:t>
            </a:r>
          </a:p>
          <a:p>
            <a:pPr>
              <a:buFont typeface="Arial" pitchFamily="34" charset="0"/>
              <a:buChar char="•"/>
            </a:pPr>
            <a:r>
              <a:rPr lang="en-US" dirty="0"/>
              <a:t>  This usually involve running a series of tests where you increase the load until the system performance becomes unacceptable.  This approach is also known as </a:t>
            </a:r>
            <a:r>
              <a:rPr lang="en-US" b="1" dirty="0"/>
              <a:t>stress testing</a:t>
            </a:r>
            <a:r>
              <a:rPr lang="en-US" dirty="0"/>
              <a:t>. Stress testing helps to:</a:t>
            </a:r>
          </a:p>
          <a:p>
            <a:pPr lvl="1"/>
            <a:r>
              <a:rPr lang="en-US" sz="1600" dirty="0"/>
              <a:t>Test the failure behaviour of the system.  Stress testing checks that overloading the system causes it to ``fail-soft’’ rather than collapse under its load.</a:t>
            </a:r>
          </a:p>
          <a:p>
            <a:pPr lvl="1"/>
            <a:r>
              <a:rPr lang="en-US" sz="1600" dirty="0"/>
              <a:t>Reveal defects that only show up when the system is fully loaded.  Although it can be argued that these defects are unlikely to cause system failures in normal use, there may be unusual combinations of circumstances that the stress testing replicates.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151827F-0C80-8DCC-F950-E9EA75A46FFF}"/>
              </a:ext>
            </a:extLst>
          </p:cNvPr>
          <p:cNvSpPr>
            <a:spLocks noGrp="1"/>
          </p:cNvSpPr>
          <p:nvPr>
            <p:ph type="title"/>
          </p:nvPr>
        </p:nvSpPr>
        <p:spPr>
          <a:xfrm>
            <a:off x="563233" y="1715984"/>
            <a:ext cx="6249257" cy="473196"/>
          </a:xfrm>
        </p:spPr>
        <p:txBody>
          <a:bodyPr/>
          <a:lstStyle/>
          <a:p>
            <a:r>
              <a:rPr lang="en-US" altLang="zh-CN" dirty="0"/>
              <a:t>User testing</a:t>
            </a:r>
            <a:endParaRPr lang="zh-CN" altLang="en-US" dirty="0"/>
          </a:p>
        </p:txBody>
      </p:sp>
    </p:spTree>
    <p:extLst>
      <p:ext uri="{BB962C8B-B14F-4D97-AF65-F5344CB8AC3E}">
        <p14:creationId xmlns:p14="http://schemas.microsoft.com/office/powerpoint/2010/main" val="1973537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User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User or customer testing is a stage in the testing process in which users or customers provide input and advice on system testing.  There are three types of user testing:</a:t>
            </a:r>
          </a:p>
          <a:p>
            <a:pPr lvl="1"/>
            <a:r>
              <a:rPr lang="en-US" sz="1600" b="1" dirty="0"/>
              <a:t>Alpha testing</a:t>
            </a:r>
            <a:r>
              <a:rPr lang="en-US" sz="1600" dirty="0"/>
              <a:t>, where a selected group of software users work closely with the development team to test early releases of the software.</a:t>
            </a:r>
          </a:p>
          <a:p>
            <a:pPr lvl="1"/>
            <a:r>
              <a:rPr lang="en-US" sz="1600" b="1" dirty="0"/>
              <a:t>Beta testing</a:t>
            </a:r>
            <a:r>
              <a:rPr lang="en-US" sz="1600" dirty="0"/>
              <a:t>, where a release of the software is made available to a larger group of users to allow them to experiment and to raise problems that they discover with the system developers.</a:t>
            </a:r>
          </a:p>
          <a:p>
            <a:pPr lvl="1"/>
            <a:r>
              <a:rPr lang="en-US" sz="1600" b="1" dirty="0"/>
              <a:t>Acceptance testing</a:t>
            </a:r>
            <a:r>
              <a:rPr lang="en-US" sz="1600" dirty="0"/>
              <a:t>, where customers test a system to decide whether or not it is ready to be accepted from the system developers and deployed in the customer environment.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Alpha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In alpha testing, users and developers work together to test a system as it is being developed.  This means that the users can identify problems and issues that are not readily apparent to the development testing team.  </a:t>
            </a:r>
          </a:p>
          <a:p>
            <a:endParaRPr lang="en-US" dirty="0"/>
          </a:p>
          <a:p>
            <a:pPr>
              <a:buFont typeface="Arial" pitchFamily="34" charset="0"/>
              <a:buChar char="•"/>
            </a:pPr>
            <a:r>
              <a:rPr lang="en-US" dirty="0"/>
              <a:t>  Alpha testing is often used when developing software products, e.g., computer games, or apps.  Experienced users of these products may be willing to get involved in the alpha testing process because it gives them early information about new system features that they can exploit.  It also reduces the risk that unanticipated changes to the software will have disruptive effects on their business.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Beta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Beta testing takes place when an early, sometimes unfinished, release of a software system is made available to a larger group of customers and users for evaluation.  Beta testers may be a selected group of customers who are early adopters of the system.  Alternatively, the software may be made publicly available for use by anyone who is interested in experimenting with it.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Acceptance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Acceptance testing is an inherent part of custom systems development.  Customers test a system, using their own data, and decide if it should be accepted from the system developer.  Acceptance implies that final payment should be made for the software.</a:t>
            </a:r>
          </a:p>
        </p:txBody>
      </p:sp>
      <p:pic>
        <p:nvPicPr>
          <p:cNvPr id="4" name="Picture 3" descr="acceptance-testing-process.png"/>
          <p:cNvPicPr>
            <a:picLocks noChangeAspect="1"/>
          </p:cNvPicPr>
          <p:nvPr/>
        </p:nvPicPr>
        <p:blipFill>
          <a:blip r:embed="rId2"/>
          <a:stretch>
            <a:fillRect/>
          </a:stretch>
        </p:blipFill>
        <p:spPr>
          <a:xfrm>
            <a:off x="863601" y="2600449"/>
            <a:ext cx="7168404" cy="137794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Stages in the acceptance testing process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six stages in the acceptance testing process:</a:t>
            </a:r>
          </a:p>
          <a:p>
            <a:pPr lvl="1"/>
            <a:r>
              <a:rPr lang="en-US" sz="1600" b="1" dirty="0"/>
              <a:t>Define acceptance criteria</a:t>
            </a:r>
            <a:r>
              <a:rPr lang="en-US" sz="1600" dirty="0"/>
              <a:t>.  This stage should ideally take place early in the process before the contract for the system is signed.</a:t>
            </a:r>
          </a:p>
          <a:p>
            <a:pPr lvl="1"/>
            <a:r>
              <a:rPr lang="en-US" sz="1600" b="1" dirty="0"/>
              <a:t>Plan acceptance testing</a:t>
            </a:r>
            <a:r>
              <a:rPr lang="en-US" sz="1600" dirty="0"/>
              <a:t>.  This stage involves deciding on the resources, time, and budget for acceptance testing and establishing a testing schedule.</a:t>
            </a:r>
          </a:p>
          <a:p>
            <a:pPr lvl="1"/>
            <a:r>
              <a:rPr lang="en-US" sz="1600" b="1" dirty="0"/>
              <a:t>Derive acceptance tests</a:t>
            </a:r>
            <a:r>
              <a:rPr lang="en-US" sz="1600" dirty="0"/>
              <a:t>.  Once the acceptance criteria have been established, tests have to be designed to check whether or not a system is acceptable.  Acceptance tests should aim to test both the functional and non-functional requirements.</a:t>
            </a:r>
          </a:p>
          <a:p>
            <a:pPr lvl="1"/>
            <a:r>
              <a:rPr lang="en-US" sz="1600" b="1" dirty="0"/>
              <a:t>Run acceptance tests</a:t>
            </a:r>
            <a:r>
              <a:rPr lang="en-US" sz="1600" dirty="0"/>
              <a:t>.  The agreed acceptance tests are executed on the system.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Stages in the acceptance testing process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six stages in the acceptance testing process (cont’d):</a:t>
            </a:r>
          </a:p>
          <a:p>
            <a:pPr lvl="1"/>
            <a:r>
              <a:rPr lang="en-US" sz="1600" b="1" dirty="0"/>
              <a:t>Negotiate test results</a:t>
            </a:r>
            <a:r>
              <a:rPr lang="en-US" sz="1600" dirty="0"/>
              <a:t>.  It is unlikely that all of the defined acceptance tests will pass and that there will be no problems with the system.  If this is the case, then acceptance testing is complete and handed over.  However, some problems will be discovered, so the customer and developer have to negotiate to decide if the system is good enough to be used.</a:t>
            </a:r>
          </a:p>
          <a:p>
            <a:pPr lvl="1"/>
            <a:r>
              <a:rPr lang="en-US" sz="1600" b="1" dirty="0"/>
              <a:t>Reject / accept system</a:t>
            </a:r>
            <a:r>
              <a:rPr lang="en-US" sz="1600" dirty="0"/>
              <a:t>.  This stage involves a meeting between the developers and the customer to decide on whether or not the system should be accepted.  If the system is not good enough for use, then further development is required to fix the identified problems.  Once complete, the acceptance testing phase is repeated.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Lessons learned</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Testing can only show the presence of errors in a program.  It cannot show that there are no remaining faults.</a:t>
            </a:r>
          </a:p>
          <a:p>
            <a:pPr>
              <a:buFont typeface="Arial" pitchFamily="34" charset="0"/>
              <a:buChar char="•"/>
            </a:pPr>
            <a:r>
              <a:rPr lang="en-US" dirty="0"/>
              <a:t>  Development testing is the responsibility of the software development team.  A separate team should be responsible for testing a system before it is released to customers.  In the user testing process, customers or system users provide test data and check that tests are successful.</a:t>
            </a:r>
          </a:p>
          <a:p>
            <a:pPr>
              <a:buFont typeface="Arial" pitchFamily="34" charset="0"/>
              <a:buChar char="•"/>
            </a:pPr>
            <a:r>
              <a:rPr lang="en-US" dirty="0"/>
              <a:t>  Development testing includes unit testing in which you test individual objects and methods, component testing in which you test related groups of objects, and system testing in which you test partial or complete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Validation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 goal of validation testing is to verify whether a software product meets its acceptance criteria.  That is, you expect the system to perform correctly using a set of test cases that reflect the system’s expected use.</a:t>
            </a:r>
          </a:p>
        </p:txBody>
      </p:sp>
      <p:sp>
        <p:nvSpPr>
          <p:cNvPr id="8" name="Rounded Rectangle 7"/>
          <p:cNvSpPr/>
          <p:nvPr/>
        </p:nvSpPr>
        <p:spPr>
          <a:xfrm>
            <a:off x="711195" y="2213427"/>
            <a:ext cx="1400627" cy="4862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Gmail login test case</a:t>
            </a:r>
          </a:p>
        </p:txBody>
      </p:sp>
      <p:pic>
        <p:nvPicPr>
          <p:cNvPr id="17" name="Picture 16" descr="gmail-tc-ex-1-p1.png"/>
          <p:cNvPicPr>
            <a:picLocks noChangeAspect="1"/>
          </p:cNvPicPr>
          <p:nvPr/>
        </p:nvPicPr>
        <p:blipFill>
          <a:blip r:embed="rId2"/>
          <a:stretch>
            <a:fillRect/>
          </a:stretch>
        </p:blipFill>
        <p:spPr>
          <a:xfrm>
            <a:off x="2177127" y="2204645"/>
            <a:ext cx="6197724" cy="2728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Lessons learned</a:t>
            </a:r>
          </a:p>
        </p:txBody>
      </p:sp>
      <p:sp>
        <p:nvSpPr>
          <p:cNvPr id="6" name="Text Placeholder 5"/>
          <p:cNvSpPr>
            <a:spLocks noGrp="1"/>
          </p:cNvSpPr>
          <p:nvPr>
            <p:ph type="body" sz="quarter" idx="10"/>
          </p:nvPr>
        </p:nvSpPr>
        <p:spPr/>
        <p:txBody>
          <a:bodyPr/>
          <a:lstStyle/>
          <a:p>
            <a:pPr>
              <a:buFont typeface="Arial" pitchFamily="34" charset="0"/>
              <a:buChar char="•"/>
            </a:pPr>
            <a:r>
              <a:rPr lang="en-US"/>
              <a:t>  Test-driven </a:t>
            </a:r>
            <a:r>
              <a:rPr lang="en-US" dirty="0"/>
              <a:t>development is an approach to development where tests are written before the code is to be tested.  Small code changes are made, and the code is </a:t>
            </a:r>
            <a:r>
              <a:rPr lang="en-US" dirty="0" err="1"/>
              <a:t>refactored</a:t>
            </a:r>
            <a:r>
              <a:rPr lang="en-US" dirty="0"/>
              <a:t> until all tests execute successfully.</a:t>
            </a:r>
          </a:p>
          <a:p>
            <a:pPr>
              <a:buFont typeface="Arial" pitchFamily="34" charset="0"/>
              <a:buChar char="•"/>
            </a:pPr>
            <a:r>
              <a:rPr lang="en-US" dirty="0"/>
              <a:t>  Scenario testing is useful because it replicates the practical use of the system.  It involves inventing a typical usage scenario and using this to derive test cases.</a:t>
            </a:r>
          </a:p>
          <a:p>
            <a:pPr>
              <a:buFont typeface="Arial" pitchFamily="34" charset="0"/>
              <a:buChar char="•"/>
            </a:pPr>
            <a:r>
              <a:rPr lang="en-US" dirty="0"/>
              <a:t>  Acceptance testing is a user testing process in which the aim is to decide if the software is good enough to be deployed and used in its planned operational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Defect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Defect testing is testing where test cases are designed to </a:t>
            </a:r>
            <a:r>
              <a:rPr lang="en-US" i="1" dirty="0"/>
              <a:t>expose defects</a:t>
            </a:r>
            <a:r>
              <a:rPr lang="en-US" dirty="0"/>
              <a:t>.  The test cases in defect testing can be deliberately obscure and need not reflect how the system is normally used.</a:t>
            </a:r>
          </a:p>
        </p:txBody>
      </p:sp>
      <p:pic>
        <p:nvPicPr>
          <p:cNvPr id="4" name="Picture 3" descr="defect-t-ex-1a.png"/>
          <p:cNvPicPr>
            <a:picLocks noChangeAspect="1"/>
          </p:cNvPicPr>
          <p:nvPr/>
        </p:nvPicPr>
        <p:blipFill>
          <a:blip r:embed="rId2"/>
          <a:stretch>
            <a:fillRect/>
          </a:stretch>
        </p:blipFill>
        <p:spPr>
          <a:xfrm>
            <a:off x="243715" y="2336801"/>
            <a:ext cx="2515224" cy="1413098"/>
          </a:xfrm>
          <a:prstGeom prst="rect">
            <a:avLst/>
          </a:prstGeom>
        </p:spPr>
      </p:pic>
      <p:pic>
        <p:nvPicPr>
          <p:cNvPr id="7" name="Picture 6" descr="defect-t-ex-1b.png"/>
          <p:cNvPicPr>
            <a:picLocks noChangeAspect="1"/>
          </p:cNvPicPr>
          <p:nvPr/>
        </p:nvPicPr>
        <p:blipFill>
          <a:blip r:embed="rId3"/>
          <a:stretch>
            <a:fillRect/>
          </a:stretch>
        </p:blipFill>
        <p:spPr>
          <a:xfrm>
            <a:off x="3389088" y="2345513"/>
            <a:ext cx="2690073" cy="1413687"/>
          </a:xfrm>
          <a:prstGeom prst="rect">
            <a:avLst/>
          </a:prstGeom>
        </p:spPr>
      </p:pic>
      <p:sp>
        <p:nvSpPr>
          <p:cNvPr id="8" name="Right Arrow 7"/>
          <p:cNvSpPr/>
          <p:nvPr/>
        </p:nvSpPr>
        <p:spPr>
          <a:xfrm>
            <a:off x="2648864" y="2982686"/>
            <a:ext cx="645886" cy="217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defect-t-ex-1c.png"/>
          <p:cNvPicPr>
            <a:picLocks noChangeAspect="1"/>
          </p:cNvPicPr>
          <p:nvPr/>
        </p:nvPicPr>
        <p:blipFill>
          <a:blip r:embed="rId4"/>
          <a:stretch>
            <a:fillRect/>
          </a:stretch>
        </p:blipFill>
        <p:spPr>
          <a:xfrm>
            <a:off x="6774729" y="2365827"/>
            <a:ext cx="2203352" cy="1445511"/>
          </a:xfrm>
          <a:prstGeom prst="rect">
            <a:avLst/>
          </a:prstGeom>
        </p:spPr>
      </p:pic>
      <p:sp>
        <p:nvSpPr>
          <p:cNvPr id="10" name="Right Arrow 9"/>
          <p:cNvSpPr/>
          <p:nvPr/>
        </p:nvSpPr>
        <p:spPr>
          <a:xfrm>
            <a:off x="5958124" y="2946400"/>
            <a:ext cx="856334" cy="217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656115" y="3200401"/>
            <a:ext cx="653142" cy="738664"/>
          </a:xfrm>
          <a:prstGeom prst="rect">
            <a:avLst/>
          </a:prstGeom>
          <a:noFill/>
        </p:spPr>
        <p:txBody>
          <a:bodyPr wrap="square" rtlCol="0">
            <a:spAutoFit/>
          </a:bodyPr>
          <a:lstStyle/>
          <a:p>
            <a:r>
              <a:rPr lang="en-US" sz="1400" dirty="0"/>
              <a:t>1 week later</a:t>
            </a:r>
          </a:p>
        </p:txBody>
      </p:sp>
      <p:sp>
        <p:nvSpPr>
          <p:cNvPr id="12" name="TextBox 11"/>
          <p:cNvSpPr txBox="1"/>
          <p:nvPr/>
        </p:nvSpPr>
        <p:spPr>
          <a:xfrm>
            <a:off x="5936343" y="3222173"/>
            <a:ext cx="812800" cy="738664"/>
          </a:xfrm>
          <a:prstGeom prst="rect">
            <a:avLst/>
          </a:prstGeom>
          <a:noFill/>
        </p:spPr>
        <p:txBody>
          <a:bodyPr wrap="square" rtlCol="0">
            <a:spAutoFit/>
          </a:bodyPr>
          <a:lstStyle/>
          <a:p>
            <a:r>
              <a:rPr lang="en-US" sz="1400" dirty="0"/>
              <a:t>Another week later</a:t>
            </a:r>
          </a:p>
        </p:txBody>
      </p:sp>
      <p:sp>
        <p:nvSpPr>
          <p:cNvPr id="13" name="TextBox 12"/>
          <p:cNvSpPr txBox="1"/>
          <p:nvPr/>
        </p:nvSpPr>
        <p:spPr>
          <a:xfrm>
            <a:off x="370114" y="4013200"/>
            <a:ext cx="5921829" cy="276999"/>
          </a:xfrm>
          <a:prstGeom prst="rect">
            <a:avLst/>
          </a:prstGeom>
          <a:noFill/>
        </p:spPr>
        <p:txBody>
          <a:bodyPr wrap="square" rtlCol="0">
            <a:spAutoFit/>
          </a:bodyPr>
          <a:lstStyle/>
          <a:p>
            <a:r>
              <a:rPr lang="en-US" sz="1200" i="1" dirty="0"/>
              <a:t>Reference: </a:t>
            </a:r>
            <a:r>
              <a:rPr lang="en-US" sz="1200" i="1" dirty="0">
                <a:hlinkClick r:id="rId5"/>
              </a:rPr>
              <a:t>https://www.guru99.com/defect-management-process.html</a:t>
            </a:r>
            <a:r>
              <a:rPr lang="en-US" sz="1200" i="1"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Validation testing vs. defect testing</a:t>
            </a:r>
          </a:p>
        </p:txBody>
      </p:sp>
      <p:sp>
        <p:nvSpPr>
          <p:cNvPr id="6" name="Text Placeholder 5"/>
          <p:cNvSpPr>
            <a:spLocks noGrp="1"/>
          </p:cNvSpPr>
          <p:nvPr>
            <p:ph type="body" sz="quarter" idx="10"/>
          </p:nvPr>
        </p:nvSpPr>
        <p:spPr>
          <a:xfrm>
            <a:off x="628650" y="1319099"/>
            <a:ext cx="4400550" cy="2988581"/>
          </a:xfrm>
        </p:spPr>
        <p:txBody>
          <a:bodyPr/>
          <a:lstStyle/>
          <a:p>
            <a:pPr>
              <a:buFont typeface="Arial" pitchFamily="34" charset="0"/>
              <a:buChar char="•"/>
            </a:pPr>
            <a:r>
              <a:rPr lang="en-US" dirty="0"/>
              <a:t>  The system accepts inputs from some input set </a:t>
            </a:r>
            <a:r>
              <a:rPr lang="en-US" i="1" dirty="0"/>
              <a:t>I</a:t>
            </a:r>
            <a:r>
              <a:rPr lang="en-US" dirty="0"/>
              <a:t> and generates outputs in an output set </a:t>
            </a:r>
            <a:r>
              <a:rPr lang="en-US" i="1" dirty="0"/>
              <a:t>O</a:t>
            </a:r>
            <a:r>
              <a:rPr lang="en-US" dirty="0"/>
              <a:t>.  </a:t>
            </a:r>
          </a:p>
          <a:p>
            <a:pPr>
              <a:buFont typeface="Arial" pitchFamily="34" charset="0"/>
              <a:buChar char="•"/>
            </a:pPr>
            <a:r>
              <a:rPr lang="en-US" dirty="0"/>
              <a:t>  Some of the outputs will be erroneous, these outputs are denoted </a:t>
            </a:r>
            <a:r>
              <a:rPr lang="en-US" i="1" dirty="0" err="1"/>
              <a:t>O</a:t>
            </a:r>
            <a:r>
              <a:rPr lang="en-US" i="1" baseline="-25000" dirty="0" err="1"/>
              <a:t>e</a:t>
            </a:r>
            <a:r>
              <a:rPr lang="en-US" i="1" baseline="-25000" dirty="0"/>
              <a:t> </a:t>
            </a:r>
            <a:r>
              <a:rPr lang="en-US" i="1" dirty="0"/>
              <a:t> </a:t>
            </a:r>
            <a:r>
              <a:rPr lang="en-US" dirty="0"/>
              <a:t>and are generated by the system in response to inputs in the set </a:t>
            </a:r>
            <a:r>
              <a:rPr lang="en-US" i="1" dirty="0" err="1"/>
              <a:t>I</a:t>
            </a:r>
            <a:r>
              <a:rPr lang="en-US" baseline="-25000" dirty="0" err="1"/>
              <a:t>e</a:t>
            </a:r>
            <a:r>
              <a:rPr lang="en-US" dirty="0"/>
              <a:t>.</a:t>
            </a:r>
          </a:p>
          <a:p>
            <a:pPr>
              <a:buFont typeface="Arial" pitchFamily="34" charset="0"/>
              <a:buChar char="•"/>
            </a:pPr>
            <a:r>
              <a:rPr lang="en-US" baseline="-25000" dirty="0"/>
              <a:t>  </a:t>
            </a:r>
            <a:r>
              <a:rPr lang="en-US" dirty="0"/>
              <a:t>The priority in defect testing is to find those inputs in the set </a:t>
            </a:r>
            <a:r>
              <a:rPr lang="en-US" i="1" dirty="0" err="1"/>
              <a:t>I</a:t>
            </a:r>
            <a:r>
              <a:rPr lang="en-US" baseline="-25000" dirty="0" err="1"/>
              <a:t>e</a:t>
            </a:r>
            <a:r>
              <a:rPr lang="en-US" dirty="0"/>
              <a:t> because these reveal problems in the system.</a:t>
            </a:r>
            <a:endParaRPr lang="en-US" baseline="-25000" dirty="0"/>
          </a:p>
        </p:txBody>
      </p:sp>
      <p:pic>
        <p:nvPicPr>
          <p:cNvPr id="4" name="Picture 3" descr="io-test-model.png"/>
          <p:cNvPicPr>
            <a:picLocks noChangeAspect="1"/>
          </p:cNvPicPr>
          <p:nvPr/>
        </p:nvPicPr>
        <p:blipFill>
          <a:blip r:embed="rId2"/>
          <a:stretch>
            <a:fillRect/>
          </a:stretch>
        </p:blipFill>
        <p:spPr>
          <a:xfrm>
            <a:off x="5118858" y="1393371"/>
            <a:ext cx="3765638" cy="26423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Inspections and testing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Software inspection mostly focus on the source code of a system, but any readable representation of the software, such as its requirements or a design model, can be inspected.  When you inspect a system, you use knowledge of the system, its application domain and the programming or modeling language to discover errors.</a:t>
            </a:r>
            <a:endParaRPr lang="en-US" sz="1600" dirty="0"/>
          </a:p>
        </p:txBody>
      </p:sp>
      <p:pic>
        <p:nvPicPr>
          <p:cNvPr id="4" name="Picture 3" descr="software inspection.png"/>
          <p:cNvPicPr>
            <a:picLocks noChangeAspect="1"/>
          </p:cNvPicPr>
          <p:nvPr/>
        </p:nvPicPr>
        <p:blipFill>
          <a:blip r:embed="rId3"/>
          <a:stretch>
            <a:fillRect/>
          </a:stretch>
        </p:blipFill>
        <p:spPr>
          <a:xfrm>
            <a:off x="2307770" y="2474986"/>
            <a:ext cx="4913087" cy="2057271"/>
          </a:xfrm>
          <a:prstGeom prst="rect">
            <a:avLst/>
          </a:prstGeom>
        </p:spPr>
      </p:pic>
    </p:spTree>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0111BF46F3574E9A8F0BE88E59676B" ma:contentTypeVersion="2" ma:contentTypeDescription="Create a new document." ma:contentTypeScope="" ma:versionID="299365d1725ab9f5c9690605c878897d">
  <xsd:schema xmlns:xsd="http://www.w3.org/2001/XMLSchema" xmlns:xs="http://www.w3.org/2001/XMLSchema" xmlns:p="http://schemas.microsoft.com/office/2006/metadata/properties" xmlns:ns2="e315eb9a-1a86-4590-b9b9-657366c2faa6" targetNamespace="http://schemas.microsoft.com/office/2006/metadata/properties" ma:root="true" ma:fieldsID="dd1411bb5617dc68a620ec88108c7d5b"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03FF4A-92D1-4AC6-A3D0-2369C3973236}">
  <ds:schemaRefs>
    <ds:schemaRef ds:uri="http://schemas.microsoft.com/sharepoint/v3/contenttype/forms"/>
  </ds:schemaRefs>
</ds:datastoreItem>
</file>

<file path=customXml/itemProps2.xml><?xml version="1.0" encoding="utf-8"?>
<ds:datastoreItem xmlns:ds="http://schemas.openxmlformats.org/officeDocument/2006/customXml" ds:itemID="{52AB92E3-26D1-4D43-9D8D-DDC63A368C19}">
  <ds:schemaRefs>
    <ds:schemaRef ds:uri="600fe1d4-0bed-4ae1-99b2-a080a88c64c6"/>
    <ds:schemaRef ds:uri="c2cbd189-ca79-4e30-a19f-ac4b1165c7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B1D4C1F-3BBE-4756-865A-AF8F400817C0}">
  <ds:schemaRefs>
    <ds:schemaRef ds:uri="e315eb9a-1a86-4590-b9b9-657366c2fa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525-template</Template>
  <TotalTime>2897</TotalTime>
  <Words>5420</Words>
  <Application>Microsoft Macintosh PowerPoint</Application>
  <PresentationFormat>全屏显示(16:9)</PresentationFormat>
  <Paragraphs>268</Paragraphs>
  <Slides>60</Slides>
  <Notes>9</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60</vt:i4>
      </vt:variant>
    </vt:vector>
  </HeadingPairs>
  <TitlesOfParts>
    <vt:vector size="68" baseType="lpstr">
      <vt:lpstr>Arial</vt:lpstr>
      <vt:lpstr>Calibri</vt:lpstr>
      <vt:lpstr>Calibri Light</vt:lpstr>
      <vt:lpstr>Cambria</vt:lpstr>
      <vt:lpstr>Office Theme</vt:lpstr>
      <vt:lpstr>1_Custom Design</vt:lpstr>
      <vt:lpstr>Content layouts</vt:lpstr>
      <vt:lpstr>1_Content layouts</vt:lpstr>
      <vt:lpstr>JC2001  Introduction to Software Engineering</vt:lpstr>
      <vt:lpstr>Learning objectives</vt:lpstr>
      <vt:lpstr>Outline of lecture</vt:lpstr>
      <vt:lpstr>Testing</vt:lpstr>
      <vt:lpstr>Objectives of software testing</vt:lpstr>
      <vt:lpstr>Validation testing</vt:lpstr>
      <vt:lpstr>Defect testing</vt:lpstr>
      <vt:lpstr>Validation testing vs. defect testing</vt:lpstr>
      <vt:lpstr>Inspections and testing</vt:lpstr>
      <vt:lpstr>Software testing process model</vt:lpstr>
      <vt:lpstr>Stages of testing a software system</vt:lpstr>
      <vt:lpstr>Development testing</vt:lpstr>
      <vt:lpstr>Development testing</vt:lpstr>
      <vt:lpstr>Unit testing</vt:lpstr>
      <vt:lpstr>Weather station object interface</vt:lpstr>
      <vt:lpstr>Automated unit test</vt:lpstr>
      <vt:lpstr>Mock objects</vt:lpstr>
      <vt:lpstr>Mock objects</vt:lpstr>
      <vt:lpstr>Choosing unit test cases</vt:lpstr>
      <vt:lpstr>Strategies for choosing test cases</vt:lpstr>
      <vt:lpstr>Partition testing strategy</vt:lpstr>
      <vt:lpstr>Partition testing strategy</vt:lpstr>
      <vt:lpstr>Partition testing strategy</vt:lpstr>
      <vt:lpstr>Guidelines-based testing</vt:lpstr>
      <vt:lpstr>Guidelines-based testing</vt:lpstr>
      <vt:lpstr>Component testing</vt:lpstr>
      <vt:lpstr>Interface testing</vt:lpstr>
      <vt:lpstr>Interface testing</vt:lpstr>
      <vt:lpstr>Interface errors</vt:lpstr>
      <vt:lpstr>General guidelines for interface testing</vt:lpstr>
      <vt:lpstr>System testing</vt:lpstr>
      <vt:lpstr>System testing</vt:lpstr>
      <vt:lpstr>Wilderness station example</vt:lpstr>
      <vt:lpstr>Wilderness station example</vt:lpstr>
      <vt:lpstr>Wilderness station example</vt:lpstr>
      <vt:lpstr>Guidelines for choosing test cases</vt:lpstr>
      <vt:lpstr>Test-driven development</vt:lpstr>
      <vt:lpstr>Test-driven development</vt:lpstr>
      <vt:lpstr>TDD process</vt:lpstr>
      <vt:lpstr>Benefits of test-driven development</vt:lpstr>
      <vt:lpstr>Release testing</vt:lpstr>
      <vt:lpstr>Release testing</vt:lpstr>
      <vt:lpstr>Release testing process</vt:lpstr>
      <vt:lpstr>Requirements-based testing</vt:lpstr>
      <vt:lpstr>Example: Mentcare system</vt:lpstr>
      <vt:lpstr>Example: Mentcare system</vt:lpstr>
      <vt:lpstr>Scenario testing</vt:lpstr>
      <vt:lpstr>Scenario testing</vt:lpstr>
      <vt:lpstr>Example: Mentcare system</vt:lpstr>
      <vt:lpstr>Example: Mentcare system</vt:lpstr>
      <vt:lpstr>Performance testing</vt:lpstr>
      <vt:lpstr>User testing</vt:lpstr>
      <vt:lpstr>User testing</vt:lpstr>
      <vt:lpstr>Alpha testing</vt:lpstr>
      <vt:lpstr>Beta testing</vt:lpstr>
      <vt:lpstr>Acceptance testing</vt:lpstr>
      <vt:lpstr>Stages in the acceptance testing process</vt:lpstr>
      <vt:lpstr>Stages in the acceptance testing process</vt:lpstr>
      <vt:lpstr>Lessons learned</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Li, Xiao</cp:lastModifiedBy>
  <cp:revision>164</cp:revision>
  <dcterms:created xsi:type="dcterms:W3CDTF">2021-09-17T13:50:02Z</dcterms:created>
  <dcterms:modified xsi:type="dcterms:W3CDTF">2023-09-18T14:37:54Z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