
<file path=[Content_Types].xml><?xml version="1.0" encoding="utf-8"?>
<Types xmlns="http://schemas.openxmlformats.org/package/2006/content-types">
  <Override PartName="/ppt/slideMasters/slideMaster3.xml" ContentType="application/vnd.openxmlformats-officedocument.presentationml.slideMaster+xml"/>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theme/theme5.xml" ContentType="application/vnd.openxmlformats-officedocument.them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Masters/slideMaster4.xml" ContentType="application/vnd.openxmlformats-officedocument.presentationml.slideMaster+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Default Extension="png" ContentType="image/png"/>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notesSlides/notesSlide9.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4"/>
    <p:sldMasterId id="2147483734" r:id="rId5"/>
    <p:sldMasterId id="2147483722" r:id="rId6"/>
    <p:sldMasterId id="2147483772" r:id="rId7"/>
  </p:sldMasterIdLst>
  <p:notesMasterIdLst>
    <p:notesMasterId r:id="rId83"/>
  </p:notesMasterIdLst>
  <p:sldIdLst>
    <p:sldId id="428" r:id="rId8"/>
    <p:sldId id="258" r:id="rId9"/>
    <p:sldId id="259" r:id="rId10"/>
    <p:sldId id="263" r:id="rId11"/>
    <p:sldId id="322" r:id="rId12"/>
    <p:sldId id="268" r:id="rId13"/>
    <p:sldId id="314" r:id="rId14"/>
    <p:sldId id="429" r:id="rId15"/>
    <p:sldId id="348" r:id="rId16"/>
    <p:sldId id="362" r:id="rId17"/>
    <p:sldId id="350" r:id="rId18"/>
    <p:sldId id="352" r:id="rId19"/>
    <p:sldId id="371" r:id="rId20"/>
    <p:sldId id="323" r:id="rId21"/>
    <p:sldId id="360" r:id="rId22"/>
    <p:sldId id="269" r:id="rId23"/>
    <p:sldId id="324" r:id="rId24"/>
    <p:sldId id="372" r:id="rId25"/>
    <p:sldId id="363" r:id="rId26"/>
    <p:sldId id="280" r:id="rId27"/>
    <p:sldId id="281" r:id="rId28"/>
    <p:sldId id="373" r:id="rId29"/>
    <p:sldId id="325" r:id="rId30"/>
    <p:sldId id="283" r:id="rId31"/>
    <p:sldId id="284" r:id="rId32"/>
    <p:sldId id="264" r:id="rId33"/>
    <p:sldId id="326" r:id="rId34"/>
    <p:sldId id="327" r:id="rId35"/>
    <p:sldId id="266" r:id="rId36"/>
    <p:sldId id="374" r:id="rId37"/>
    <p:sldId id="364" r:id="rId38"/>
    <p:sldId id="273" r:id="rId39"/>
    <p:sldId id="275" r:id="rId40"/>
    <p:sldId id="376" r:id="rId41"/>
    <p:sldId id="328" r:id="rId42"/>
    <p:sldId id="377" r:id="rId43"/>
    <p:sldId id="335" r:id="rId44"/>
    <p:sldId id="343" r:id="rId45"/>
    <p:sldId id="329" r:id="rId46"/>
    <p:sldId id="347" r:id="rId47"/>
    <p:sldId id="366" r:id="rId48"/>
    <p:sldId id="379" r:id="rId49"/>
    <p:sldId id="380" r:id="rId50"/>
    <p:sldId id="375" r:id="rId51"/>
    <p:sldId id="381" r:id="rId52"/>
    <p:sldId id="382" r:id="rId53"/>
    <p:sldId id="383" r:id="rId54"/>
    <p:sldId id="367" r:id="rId55"/>
    <p:sldId id="315" r:id="rId56"/>
    <p:sldId id="289" r:id="rId57"/>
    <p:sldId id="384" r:id="rId58"/>
    <p:sldId id="330" r:id="rId59"/>
    <p:sldId id="356" r:id="rId60"/>
    <p:sldId id="291" r:id="rId61"/>
    <p:sldId id="331" r:id="rId62"/>
    <p:sldId id="357" r:id="rId63"/>
    <p:sldId id="385" r:id="rId64"/>
    <p:sldId id="297" r:id="rId65"/>
    <p:sldId id="319" r:id="rId66"/>
    <p:sldId id="332" r:id="rId67"/>
    <p:sldId id="358" r:id="rId68"/>
    <p:sldId id="333" r:id="rId69"/>
    <p:sldId id="359" r:id="rId70"/>
    <p:sldId id="361" r:id="rId71"/>
    <p:sldId id="334" r:id="rId72"/>
    <p:sldId id="386" r:id="rId73"/>
    <p:sldId id="320" r:id="rId74"/>
    <p:sldId id="387" r:id="rId75"/>
    <p:sldId id="368" r:id="rId76"/>
    <p:sldId id="388" r:id="rId77"/>
    <p:sldId id="389" r:id="rId78"/>
    <p:sldId id="390" r:id="rId79"/>
    <p:sldId id="365" r:id="rId80"/>
    <p:sldId id="369" r:id="rId81"/>
    <p:sldId id="370" r:id="rId8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1pPr>
    <a:lvl2pPr marL="4572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2pPr>
    <a:lvl3pPr marL="9144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3pPr>
    <a:lvl4pPr marL="13716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4pPr>
    <a:lvl5pPr marL="1828800" algn="l" defTabSz="457200" rtl="0" fontAlgn="base">
      <a:spcBef>
        <a:spcPct val="0"/>
      </a:spcBef>
      <a:spcAft>
        <a:spcPct val="0"/>
      </a:spcAft>
      <a:defRPr kern="1200">
        <a:solidFill>
          <a:schemeClr val="tx1"/>
        </a:solidFill>
        <a:latin typeface="Calibri" charset="0"/>
        <a:ea typeface="ヒラギノ角ゴ Pro W3" charset="0"/>
        <a:cs typeface="ヒラギノ角ゴ Pro W3" charset="0"/>
      </a:defRPr>
    </a:lvl5pPr>
    <a:lvl6pPr marL="2286000" algn="l" defTabSz="457200" rtl="0" eaLnBrk="1" latinLnBrk="0" hangingPunct="1">
      <a:defRPr kern="1200">
        <a:solidFill>
          <a:schemeClr val="tx1"/>
        </a:solidFill>
        <a:latin typeface="Calibri" charset="0"/>
        <a:ea typeface="ヒラギノ角ゴ Pro W3" charset="0"/>
        <a:cs typeface="ヒラギノ角ゴ Pro W3" charset="0"/>
      </a:defRPr>
    </a:lvl6pPr>
    <a:lvl7pPr marL="2743200" algn="l" defTabSz="457200" rtl="0" eaLnBrk="1" latinLnBrk="0" hangingPunct="1">
      <a:defRPr kern="1200">
        <a:solidFill>
          <a:schemeClr val="tx1"/>
        </a:solidFill>
        <a:latin typeface="Calibri" charset="0"/>
        <a:ea typeface="ヒラギノ角ゴ Pro W3" charset="0"/>
        <a:cs typeface="ヒラギノ角ゴ Pro W3" charset="0"/>
      </a:defRPr>
    </a:lvl7pPr>
    <a:lvl8pPr marL="3200400" algn="l" defTabSz="457200" rtl="0" eaLnBrk="1" latinLnBrk="0" hangingPunct="1">
      <a:defRPr kern="1200">
        <a:solidFill>
          <a:schemeClr val="tx1"/>
        </a:solidFill>
        <a:latin typeface="Calibri" charset="0"/>
        <a:ea typeface="ヒラギノ角ゴ Pro W3" charset="0"/>
        <a:cs typeface="ヒラギノ角ゴ Pro W3" charset="0"/>
      </a:defRPr>
    </a:lvl8pPr>
    <a:lvl9pPr marL="3657600" algn="l" defTabSz="457200" rtl="0" eaLnBrk="1" latinLnBrk="0" hangingPunct="1">
      <a:defRPr kern="1200">
        <a:solidFill>
          <a:schemeClr val="tx1"/>
        </a:solidFill>
        <a:latin typeface="Calibri"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1620" userDrawn="1">
          <p15:clr>
            <a:srgbClr val="A4A3A4"/>
          </p15:clr>
        </p15:guide>
        <p15:guide id="2" pos="2880" userDrawn="1">
          <p15:clr>
            <a:srgbClr val="A4A3A4"/>
          </p15:clr>
        </p15:guide>
        <p15:guide id="4" pos="5488" userDrawn="1">
          <p15:clr>
            <a:srgbClr val="A4A3A4"/>
          </p15:clr>
        </p15:guide>
      </p15:sldGuideLst>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cdonald, Lucy J" initials="MLJ" lastIdx="23" clrIdx="0"/>
  <p:cmAuthor id="2" name="Fernandes, Jennifer A." initials="FJA" lastIdx="1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E5C023"/>
    <a:srgbClr val="1C4392"/>
    <a:srgbClr val="E6E6E6"/>
    <a:srgbClr val="003399"/>
    <a:srgbClr val="00009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383710-6369-9048-9A1E-2452F0B1FB01}" v="21" dt="2022-11-04T20:58:41.7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5467" autoAdjust="0"/>
    <p:restoredTop sz="96683" autoAdjust="0"/>
  </p:normalViewPr>
  <p:slideViewPr>
    <p:cSldViewPr snapToGrid="0">
      <p:cViewPr varScale="1">
        <p:scale>
          <a:sx n="94" d="100"/>
          <a:sy n="94" d="100"/>
        </p:scale>
        <p:origin x="-1110" y="-96"/>
      </p:cViewPr>
      <p:guideLst>
        <p:guide orient="horz" pos="1620"/>
        <p:guide pos="2880"/>
        <p:guide pos="5488"/>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commentAuthors" Target="commentAuthors.xml"/><Relationship Id="rId89"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90" Type="http://schemas.microsoft.com/office/2015/10/relationships/revisionInfo" Target="revisionInfo.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Xiao" userId="bbc4f2c7-f57e-44b6-8133-52bad6aa9609" providerId="ADAL" clId="{5A383710-6369-9048-9A1E-2452F0B1FB01}"/>
    <pc:docChg chg="undo custSel addSld modSld">
      <pc:chgData name="Li, Xiao" userId="bbc4f2c7-f57e-44b6-8133-52bad6aa9609" providerId="ADAL" clId="{5A383710-6369-9048-9A1E-2452F0B1FB01}" dt="2022-11-04T21:05:15.682" v="101" actId="20577"/>
      <pc:docMkLst>
        <pc:docMk/>
      </pc:docMkLst>
      <pc:sldChg chg="modSp mod">
        <pc:chgData name="Li, Xiao" userId="bbc4f2c7-f57e-44b6-8133-52bad6aa9609" providerId="ADAL" clId="{5A383710-6369-9048-9A1E-2452F0B1FB01}" dt="2022-11-04T20:55:16.278" v="8" actId="113"/>
        <pc:sldMkLst>
          <pc:docMk/>
          <pc:sldMk cId="0" sldId="259"/>
        </pc:sldMkLst>
        <pc:spChg chg="mod">
          <ac:chgData name="Li, Xiao" userId="bbc4f2c7-f57e-44b6-8133-52bad6aa9609" providerId="ADAL" clId="{5A383710-6369-9048-9A1E-2452F0B1FB01}" dt="2022-11-04T20:55:16.278" v="8" actId="113"/>
          <ac:spMkLst>
            <pc:docMk/>
            <pc:sldMk cId="0" sldId="259"/>
            <ac:spMk id="8195" creationId="{00000000-0000-0000-0000-000000000000}"/>
          </ac:spMkLst>
        </pc:spChg>
      </pc:sldChg>
      <pc:sldChg chg="modSp mod">
        <pc:chgData name="Li, Xiao" userId="bbc4f2c7-f57e-44b6-8133-52bad6aa9609" providerId="ADAL" clId="{5A383710-6369-9048-9A1E-2452F0B1FB01}" dt="2022-11-04T20:53:47.845" v="0" actId="12"/>
        <pc:sldMkLst>
          <pc:docMk/>
          <pc:sldMk cId="0" sldId="263"/>
        </pc:sldMkLst>
        <pc:spChg chg="mod">
          <ac:chgData name="Li, Xiao" userId="bbc4f2c7-f57e-44b6-8133-52bad6aa9609" providerId="ADAL" clId="{5A383710-6369-9048-9A1E-2452F0B1FB01}" dt="2022-11-04T20:53:47.845" v="0" actId="12"/>
          <ac:spMkLst>
            <pc:docMk/>
            <pc:sldMk cId="0" sldId="263"/>
            <ac:spMk id="15363" creationId="{00000000-0000-0000-0000-000000000000}"/>
          </ac:spMkLst>
        </pc:spChg>
      </pc:sldChg>
      <pc:sldChg chg="modSp mod">
        <pc:chgData name="Li, Xiao" userId="bbc4f2c7-f57e-44b6-8133-52bad6aa9609" providerId="ADAL" clId="{5A383710-6369-9048-9A1E-2452F0B1FB01}" dt="2022-11-04T21:02:32.935" v="79" actId="20577"/>
        <pc:sldMkLst>
          <pc:docMk/>
          <pc:sldMk cId="0" sldId="264"/>
        </pc:sldMkLst>
        <pc:spChg chg="mod">
          <ac:chgData name="Li, Xiao" userId="bbc4f2c7-f57e-44b6-8133-52bad6aa9609" providerId="ADAL" clId="{5A383710-6369-9048-9A1E-2452F0B1FB01}" dt="2022-11-04T21:02:32.935" v="79" actId="20577"/>
          <ac:spMkLst>
            <pc:docMk/>
            <pc:sldMk cId="0" sldId="264"/>
            <ac:spMk id="16387" creationId="{00000000-0000-0000-0000-000000000000}"/>
          </ac:spMkLst>
        </pc:spChg>
      </pc:sldChg>
      <pc:sldChg chg="modSp mod">
        <pc:chgData name="Li, Xiao" userId="bbc4f2c7-f57e-44b6-8133-52bad6aa9609" providerId="ADAL" clId="{5A383710-6369-9048-9A1E-2452F0B1FB01}" dt="2022-11-04T20:53:53.659" v="1" actId="12"/>
        <pc:sldMkLst>
          <pc:docMk/>
          <pc:sldMk cId="0" sldId="268"/>
        </pc:sldMkLst>
        <pc:spChg chg="mod">
          <ac:chgData name="Li, Xiao" userId="bbc4f2c7-f57e-44b6-8133-52bad6aa9609" providerId="ADAL" clId="{5A383710-6369-9048-9A1E-2452F0B1FB01}" dt="2022-11-04T20:53:53.659" v="1" actId="12"/>
          <ac:spMkLst>
            <pc:docMk/>
            <pc:sldMk cId="0" sldId="268"/>
            <ac:spMk id="21507" creationId="{00000000-0000-0000-0000-000000000000}"/>
          </ac:spMkLst>
        </pc:spChg>
      </pc:sldChg>
      <pc:sldChg chg="modSp mod">
        <pc:chgData name="Li, Xiao" userId="bbc4f2c7-f57e-44b6-8133-52bad6aa9609" providerId="ADAL" clId="{5A383710-6369-9048-9A1E-2452F0B1FB01}" dt="2022-11-04T21:02:58.654" v="82" actId="20577"/>
        <pc:sldMkLst>
          <pc:docMk/>
          <pc:sldMk cId="0" sldId="273"/>
        </pc:sldMkLst>
        <pc:spChg chg="mod">
          <ac:chgData name="Li, Xiao" userId="bbc4f2c7-f57e-44b6-8133-52bad6aa9609" providerId="ADAL" clId="{5A383710-6369-9048-9A1E-2452F0B1FB01}" dt="2022-11-04T21:02:58.654" v="82" actId="20577"/>
          <ac:spMkLst>
            <pc:docMk/>
            <pc:sldMk cId="0" sldId="273"/>
            <ac:spMk id="29699" creationId="{00000000-0000-0000-0000-000000000000}"/>
          </ac:spMkLst>
        </pc:spChg>
      </pc:sldChg>
      <pc:sldChg chg="modSp mod">
        <pc:chgData name="Li, Xiao" userId="bbc4f2c7-f57e-44b6-8133-52bad6aa9609" providerId="ADAL" clId="{5A383710-6369-9048-9A1E-2452F0B1FB01}" dt="2022-11-04T21:03:31.412" v="88" actId="20577"/>
        <pc:sldMkLst>
          <pc:docMk/>
          <pc:sldMk cId="0" sldId="275"/>
        </pc:sldMkLst>
        <pc:spChg chg="mod">
          <ac:chgData name="Li, Xiao" userId="bbc4f2c7-f57e-44b6-8133-52bad6aa9609" providerId="ADAL" clId="{5A383710-6369-9048-9A1E-2452F0B1FB01}" dt="2022-11-04T21:03:31.412" v="88" actId="20577"/>
          <ac:spMkLst>
            <pc:docMk/>
            <pc:sldMk cId="0" sldId="275"/>
            <ac:spMk id="31746" creationId="{00000000-0000-0000-0000-000000000000}"/>
          </ac:spMkLst>
        </pc:spChg>
      </pc:sldChg>
      <pc:sldChg chg="modSp mod">
        <pc:chgData name="Li, Xiao" userId="bbc4f2c7-f57e-44b6-8133-52bad6aa9609" providerId="ADAL" clId="{5A383710-6369-9048-9A1E-2452F0B1FB01}" dt="2022-11-04T21:01:42.798" v="75" actId="20577"/>
        <pc:sldMkLst>
          <pc:docMk/>
          <pc:sldMk cId="0" sldId="281"/>
        </pc:sldMkLst>
        <pc:spChg chg="mod">
          <ac:chgData name="Li, Xiao" userId="bbc4f2c7-f57e-44b6-8133-52bad6aa9609" providerId="ADAL" clId="{5A383710-6369-9048-9A1E-2452F0B1FB01}" dt="2022-11-04T21:01:42.798" v="75" actId="20577"/>
          <ac:spMkLst>
            <pc:docMk/>
            <pc:sldMk cId="0" sldId="281"/>
            <ac:spMk id="40962" creationId="{00000000-0000-0000-0000-000000000000}"/>
          </ac:spMkLst>
        </pc:spChg>
      </pc:sldChg>
      <pc:sldChg chg="modSp mod">
        <pc:chgData name="Li, Xiao" userId="bbc4f2c7-f57e-44b6-8133-52bad6aa9609" providerId="ADAL" clId="{5A383710-6369-9048-9A1E-2452F0B1FB01}" dt="2022-11-04T21:02:17.387" v="78" actId="20577"/>
        <pc:sldMkLst>
          <pc:docMk/>
          <pc:sldMk cId="0" sldId="284"/>
        </pc:sldMkLst>
        <pc:spChg chg="mod">
          <ac:chgData name="Li, Xiao" userId="bbc4f2c7-f57e-44b6-8133-52bad6aa9609" providerId="ADAL" clId="{5A383710-6369-9048-9A1E-2452F0B1FB01}" dt="2022-11-04T21:02:17.387" v="78" actId="20577"/>
          <ac:spMkLst>
            <pc:docMk/>
            <pc:sldMk cId="0" sldId="284"/>
            <ac:spMk id="46082" creationId="{00000000-0000-0000-0000-000000000000}"/>
          </ac:spMkLst>
        </pc:spChg>
      </pc:sldChg>
      <pc:sldChg chg="modSp mod">
        <pc:chgData name="Li, Xiao" userId="bbc4f2c7-f57e-44b6-8133-52bad6aa9609" providerId="ADAL" clId="{5A383710-6369-9048-9A1E-2452F0B1FB01}" dt="2022-11-04T21:05:01.283" v="99" actId="20577"/>
        <pc:sldMkLst>
          <pc:docMk/>
          <pc:sldMk cId="0" sldId="289"/>
        </pc:sldMkLst>
        <pc:spChg chg="mod">
          <ac:chgData name="Li, Xiao" userId="bbc4f2c7-f57e-44b6-8133-52bad6aa9609" providerId="ADAL" clId="{5A383710-6369-9048-9A1E-2452F0B1FB01}" dt="2022-11-04T21:05:01.283" v="99" actId="20577"/>
          <ac:spMkLst>
            <pc:docMk/>
            <pc:sldMk cId="0" sldId="289"/>
            <ac:spMk id="52226" creationId="{00000000-0000-0000-0000-000000000000}"/>
          </ac:spMkLst>
        </pc:spChg>
      </pc:sldChg>
      <pc:sldChg chg="modSp mod">
        <pc:chgData name="Li, Xiao" userId="bbc4f2c7-f57e-44b6-8133-52bad6aa9609" providerId="ADAL" clId="{5A383710-6369-9048-9A1E-2452F0B1FB01}" dt="2022-11-04T21:05:15.682" v="101" actId="20577"/>
        <pc:sldMkLst>
          <pc:docMk/>
          <pc:sldMk cId="0" sldId="291"/>
        </pc:sldMkLst>
        <pc:spChg chg="mod">
          <ac:chgData name="Li, Xiao" userId="bbc4f2c7-f57e-44b6-8133-52bad6aa9609" providerId="ADAL" clId="{5A383710-6369-9048-9A1E-2452F0B1FB01}" dt="2022-11-04T21:05:15.682" v="101" actId="20577"/>
          <ac:spMkLst>
            <pc:docMk/>
            <pc:sldMk cId="0" sldId="291"/>
            <ac:spMk id="56322" creationId="{00000000-0000-0000-0000-000000000000}"/>
          </ac:spMkLst>
        </pc:spChg>
      </pc:sldChg>
      <pc:sldChg chg="modSp mod modNotesTx">
        <pc:chgData name="Li, Xiao" userId="bbc4f2c7-f57e-44b6-8133-52bad6aa9609" providerId="ADAL" clId="{5A383710-6369-9048-9A1E-2452F0B1FB01}" dt="2022-11-04T20:59:06.503" v="65" actId="20577"/>
        <pc:sldMkLst>
          <pc:docMk/>
          <pc:sldMk cId="0" sldId="314"/>
        </pc:sldMkLst>
        <pc:spChg chg="mod">
          <ac:chgData name="Li, Xiao" userId="bbc4f2c7-f57e-44b6-8133-52bad6aa9609" providerId="ADAL" clId="{5A383710-6369-9048-9A1E-2452F0B1FB01}" dt="2022-11-04T20:58:39.119" v="62" actId="14100"/>
          <ac:spMkLst>
            <pc:docMk/>
            <pc:sldMk cId="0" sldId="314"/>
            <ac:spMk id="88067" creationId="{00000000-0000-0000-0000-000000000000}"/>
          </ac:spMkLst>
        </pc:spChg>
      </pc:sldChg>
      <pc:sldChg chg="modSp mod">
        <pc:chgData name="Li, Xiao" userId="bbc4f2c7-f57e-44b6-8133-52bad6aa9609" providerId="ADAL" clId="{5A383710-6369-9048-9A1E-2452F0B1FB01}" dt="2022-11-04T21:03:48.425" v="89" actId="20577"/>
        <pc:sldMkLst>
          <pc:docMk/>
          <pc:sldMk cId="0" sldId="335"/>
        </pc:sldMkLst>
        <pc:spChg chg="mod">
          <ac:chgData name="Li, Xiao" userId="bbc4f2c7-f57e-44b6-8133-52bad6aa9609" providerId="ADAL" clId="{5A383710-6369-9048-9A1E-2452F0B1FB01}" dt="2022-11-04T21:03:48.425" v="89" actId="20577"/>
          <ac:spMkLst>
            <pc:docMk/>
            <pc:sldMk cId="0" sldId="335"/>
            <ac:spMk id="56323" creationId="{00000000-0000-0000-0000-000000000000}"/>
          </ac:spMkLst>
        </pc:spChg>
      </pc:sldChg>
      <pc:sldChg chg="modSp mod">
        <pc:chgData name="Li, Xiao" userId="bbc4f2c7-f57e-44b6-8133-52bad6aa9609" providerId="ADAL" clId="{5A383710-6369-9048-9A1E-2452F0B1FB01}" dt="2022-11-04T21:04:05.098" v="92" actId="20577"/>
        <pc:sldMkLst>
          <pc:docMk/>
          <pc:sldMk cId="0" sldId="343"/>
        </pc:sldMkLst>
        <pc:spChg chg="mod">
          <ac:chgData name="Li, Xiao" userId="bbc4f2c7-f57e-44b6-8133-52bad6aa9609" providerId="ADAL" clId="{5A383710-6369-9048-9A1E-2452F0B1FB01}" dt="2022-11-04T21:04:05.098" v="92" actId="20577"/>
          <ac:spMkLst>
            <pc:docMk/>
            <pc:sldMk cId="0" sldId="343"/>
            <ac:spMk id="68611" creationId="{00000000-0000-0000-0000-000000000000}"/>
          </ac:spMkLst>
        </pc:spChg>
      </pc:sldChg>
      <pc:sldChg chg="modSp mod">
        <pc:chgData name="Li, Xiao" userId="bbc4f2c7-f57e-44b6-8133-52bad6aa9609" providerId="ADAL" clId="{5A383710-6369-9048-9A1E-2452F0B1FB01}" dt="2022-11-04T21:01:04.609" v="72" actId="12"/>
        <pc:sldMkLst>
          <pc:docMk/>
          <pc:sldMk cId="0" sldId="348"/>
        </pc:sldMkLst>
        <pc:spChg chg="mod">
          <ac:chgData name="Li, Xiao" userId="bbc4f2c7-f57e-44b6-8133-52bad6aa9609" providerId="ADAL" clId="{5A383710-6369-9048-9A1E-2452F0B1FB01}" dt="2022-11-04T21:01:04.609" v="72" actId="12"/>
          <ac:spMkLst>
            <pc:docMk/>
            <pc:sldMk cId="0" sldId="348"/>
            <ac:spMk id="1027" creationId="{00000000-0000-0000-0000-000000000000}"/>
          </ac:spMkLst>
        </pc:spChg>
      </pc:sldChg>
      <pc:sldChg chg="modSp mod">
        <pc:chgData name="Li, Xiao" userId="bbc4f2c7-f57e-44b6-8133-52bad6aa9609" providerId="ADAL" clId="{5A383710-6369-9048-9A1E-2452F0B1FB01}" dt="2022-11-04T20:59:58.822" v="67" actId="12"/>
        <pc:sldMkLst>
          <pc:docMk/>
          <pc:sldMk cId="0" sldId="352"/>
        </pc:sldMkLst>
        <pc:spChg chg="mod">
          <ac:chgData name="Li, Xiao" userId="bbc4f2c7-f57e-44b6-8133-52bad6aa9609" providerId="ADAL" clId="{5A383710-6369-9048-9A1E-2452F0B1FB01}" dt="2022-11-04T20:59:58.822" v="67" actId="12"/>
          <ac:spMkLst>
            <pc:docMk/>
            <pc:sldMk cId="0" sldId="352"/>
            <ac:spMk id="3" creationId="{00000000-0000-0000-0000-000000000000}"/>
          </ac:spMkLst>
        </pc:spChg>
      </pc:sldChg>
      <pc:sldChg chg="modSp mod">
        <pc:chgData name="Li, Xiao" userId="bbc4f2c7-f57e-44b6-8133-52bad6aa9609" providerId="ADAL" clId="{5A383710-6369-9048-9A1E-2452F0B1FB01}" dt="2022-11-04T21:00:53.469" v="70" actId="12"/>
        <pc:sldMkLst>
          <pc:docMk/>
          <pc:sldMk cId="0" sldId="360"/>
        </pc:sldMkLst>
        <pc:spChg chg="mod">
          <ac:chgData name="Li, Xiao" userId="bbc4f2c7-f57e-44b6-8133-52bad6aa9609" providerId="ADAL" clId="{5A383710-6369-9048-9A1E-2452F0B1FB01}" dt="2022-11-04T21:00:53.469" v="70" actId="12"/>
          <ac:spMkLst>
            <pc:docMk/>
            <pc:sldMk cId="0" sldId="360"/>
            <ac:spMk id="3" creationId="{00000000-0000-0000-0000-000000000000}"/>
          </ac:spMkLst>
        </pc:spChg>
      </pc:sldChg>
      <pc:sldChg chg="modSp mod">
        <pc:chgData name="Li, Xiao" userId="bbc4f2c7-f57e-44b6-8133-52bad6aa9609" providerId="ADAL" clId="{5A383710-6369-9048-9A1E-2452F0B1FB01}" dt="2022-11-04T21:00:57.634" v="71" actId="12"/>
        <pc:sldMkLst>
          <pc:docMk/>
          <pc:sldMk cId="1577154817" sldId="371"/>
        </pc:sldMkLst>
        <pc:spChg chg="mod">
          <ac:chgData name="Li, Xiao" userId="bbc4f2c7-f57e-44b6-8133-52bad6aa9609" providerId="ADAL" clId="{5A383710-6369-9048-9A1E-2452F0B1FB01}" dt="2022-11-04T21:00:57.634" v="71" actId="12"/>
          <ac:spMkLst>
            <pc:docMk/>
            <pc:sldMk cId="1577154817" sldId="371"/>
            <ac:spMk id="3" creationId="{00000000-0000-0000-0000-000000000000}"/>
          </ac:spMkLst>
        </pc:spChg>
      </pc:sldChg>
      <pc:sldChg chg="modSp mod">
        <pc:chgData name="Li, Xiao" userId="bbc4f2c7-f57e-44b6-8133-52bad6aa9609" providerId="ADAL" clId="{5A383710-6369-9048-9A1E-2452F0B1FB01}" dt="2022-11-04T21:04:45.103" v="98" actId="14100"/>
        <pc:sldMkLst>
          <pc:docMk/>
          <pc:sldMk cId="2492040476" sldId="375"/>
        </pc:sldMkLst>
        <pc:spChg chg="mod">
          <ac:chgData name="Li, Xiao" userId="bbc4f2c7-f57e-44b6-8133-52bad6aa9609" providerId="ADAL" clId="{5A383710-6369-9048-9A1E-2452F0B1FB01}" dt="2022-11-04T21:04:45.103" v="98" actId="14100"/>
          <ac:spMkLst>
            <pc:docMk/>
            <pc:sldMk cId="2492040476" sldId="375"/>
            <ac:spMk id="7" creationId="{00000000-0000-0000-0000-000000000000}"/>
          </ac:spMkLst>
        </pc:spChg>
      </pc:sldChg>
      <pc:sldChg chg="modSp mod">
        <pc:chgData name="Li, Xiao" userId="bbc4f2c7-f57e-44b6-8133-52bad6aa9609" providerId="ADAL" clId="{5A383710-6369-9048-9A1E-2452F0B1FB01}" dt="2022-11-04T21:04:22.089" v="94" actId="20577"/>
        <pc:sldMkLst>
          <pc:docMk/>
          <pc:sldMk cId="2468353527" sldId="379"/>
        </pc:sldMkLst>
        <pc:spChg chg="mod">
          <ac:chgData name="Li, Xiao" userId="bbc4f2c7-f57e-44b6-8133-52bad6aa9609" providerId="ADAL" clId="{5A383710-6369-9048-9A1E-2452F0B1FB01}" dt="2022-11-04T21:04:22.089" v="94" actId="20577"/>
          <ac:spMkLst>
            <pc:docMk/>
            <pc:sldMk cId="2468353527" sldId="379"/>
            <ac:spMk id="3" creationId="{00000000-0000-0000-0000-000000000000}"/>
          </ac:spMkLst>
        </pc:spChg>
      </pc:sldChg>
      <pc:sldChg chg="modSp mod">
        <pc:chgData name="Li, Xiao" userId="bbc4f2c7-f57e-44b6-8133-52bad6aa9609" providerId="ADAL" clId="{5A383710-6369-9048-9A1E-2452F0B1FB01}" dt="2022-11-04T21:04:32.797" v="95" actId="20577"/>
        <pc:sldMkLst>
          <pc:docMk/>
          <pc:sldMk cId="1510840802" sldId="380"/>
        </pc:sldMkLst>
        <pc:spChg chg="mod">
          <ac:chgData name="Li, Xiao" userId="bbc4f2c7-f57e-44b6-8133-52bad6aa9609" providerId="ADAL" clId="{5A383710-6369-9048-9A1E-2452F0B1FB01}" dt="2022-11-04T21:04:32.797" v="95" actId="20577"/>
          <ac:spMkLst>
            <pc:docMk/>
            <pc:sldMk cId="1510840802" sldId="380"/>
            <ac:spMk id="3" creationId="{00000000-0000-0000-0000-000000000000}"/>
          </ac:spMkLst>
        </pc:spChg>
      </pc:sldChg>
      <pc:sldChg chg="addSp delSp modSp add mod modNotesTx">
        <pc:chgData name="Li, Xiao" userId="bbc4f2c7-f57e-44b6-8133-52bad6aa9609" providerId="ADAL" clId="{5A383710-6369-9048-9A1E-2452F0B1FB01}" dt="2022-11-04T20:59:10.410" v="66" actId="20577"/>
        <pc:sldMkLst>
          <pc:docMk/>
          <pc:sldMk cId="4036766801" sldId="429"/>
        </pc:sldMkLst>
        <pc:spChg chg="mod">
          <ac:chgData name="Li, Xiao" userId="bbc4f2c7-f57e-44b6-8133-52bad6aa9609" providerId="ADAL" clId="{5A383710-6369-9048-9A1E-2452F0B1FB01}" dt="2022-11-04T20:58:41.796" v="63"/>
          <ac:spMkLst>
            <pc:docMk/>
            <pc:sldMk cId="4036766801" sldId="429"/>
            <ac:spMk id="2" creationId="{00000000-0000-0000-0000-000000000000}"/>
          </ac:spMkLst>
        </pc:spChg>
        <pc:spChg chg="add del mod">
          <ac:chgData name="Li, Xiao" userId="bbc4f2c7-f57e-44b6-8133-52bad6aa9609" providerId="ADAL" clId="{5A383710-6369-9048-9A1E-2452F0B1FB01}" dt="2022-11-04T20:58:41.796" v="63"/>
          <ac:spMkLst>
            <pc:docMk/>
            <pc:sldMk cId="4036766801" sldId="429"/>
            <ac:spMk id="3" creationId="{B496B819-DABA-4A78-2EDF-4C524F1AFC88}"/>
          </ac:spMkLst>
        </pc:spChg>
        <pc:spChg chg="add del mod">
          <ac:chgData name="Li, Xiao" userId="bbc4f2c7-f57e-44b6-8133-52bad6aa9609" providerId="ADAL" clId="{5A383710-6369-9048-9A1E-2452F0B1FB01}" dt="2022-11-04T20:58:41.796" v="63"/>
          <ac:spMkLst>
            <pc:docMk/>
            <pc:sldMk cId="4036766801" sldId="429"/>
            <ac:spMk id="4" creationId="{7D2F94CE-5F02-CBF1-F6B3-0D959BF92D36}"/>
          </ac:spMkLst>
        </pc:spChg>
        <pc:spChg chg="add del mod">
          <ac:chgData name="Li, Xiao" userId="bbc4f2c7-f57e-44b6-8133-52bad6aa9609" providerId="ADAL" clId="{5A383710-6369-9048-9A1E-2452F0B1FB01}" dt="2022-11-04T20:58:41.796" v="63"/>
          <ac:spMkLst>
            <pc:docMk/>
            <pc:sldMk cId="4036766801" sldId="429"/>
            <ac:spMk id="5" creationId="{873F3B19-11EF-F1D9-41D3-9B6B3388D4F1}"/>
          </ac:spMkLst>
        </pc:spChg>
        <pc:spChg chg="mod">
          <ac:chgData name="Li, Xiao" userId="bbc4f2c7-f57e-44b6-8133-52bad6aa9609" providerId="ADAL" clId="{5A383710-6369-9048-9A1E-2452F0B1FB01}" dt="2022-11-04T20:58:41.796" v="63"/>
          <ac:spMkLst>
            <pc:docMk/>
            <pc:sldMk cId="4036766801" sldId="429"/>
            <ac:spMk id="6" creationId="{00000000-0000-0000-0000-000000000000}"/>
          </ac:spMkLst>
        </pc:spChg>
        <pc:spChg chg="mod">
          <ac:chgData name="Li, Xiao" userId="bbc4f2c7-f57e-44b6-8133-52bad6aa9609" providerId="ADAL" clId="{5A383710-6369-9048-9A1E-2452F0B1FB01}" dt="2022-11-04T20:58:41.796" v="63"/>
          <ac:spMkLst>
            <pc:docMk/>
            <pc:sldMk cId="4036766801" sldId="429"/>
            <ac:spMk id="7" creationId="{00000000-0000-0000-0000-000000000000}"/>
          </ac:spMkLst>
        </pc:spChg>
        <pc:spChg chg="add del mod">
          <ac:chgData name="Li, Xiao" userId="bbc4f2c7-f57e-44b6-8133-52bad6aa9609" providerId="ADAL" clId="{5A383710-6369-9048-9A1E-2452F0B1FB01}" dt="2022-11-04T20:58:41.796" v="63"/>
          <ac:spMkLst>
            <pc:docMk/>
            <pc:sldMk cId="4036766801" sldId="429"/>
            <ac:spMk id="8" creationId="{1C544C3E-648B-9473-18D3-10F0B38DAA35}"/>
          </ac:spMkLst>
        </pc:spChg>
        <pc:spChg chg="add del mod">
          <ac:chgData name="Li, Xiao" userId="bbc4f2c7-f57e-44b6-8133-52bad6aa9609" providerId="ADAL" clId="{5A383710-6369-9048-9A1E-2452F0B1FB01}" dt="2022-11-04T20:58:41.796" v="63"/>
          <ac:spMkLst>
            <pc:docMk/>
            <pc:sldMk cId="4036766801" sldId="429"/>
            <ac:spMk id="9" creationId="{52D24865-F5FA-8A63-27BF-3009786A2674}"/>
          </ac:spMkLst>
        </pc:spChg>
        <pc:spChg chg="mod">
          <ac:chgData name="Li, Xiao" userId="bbc4f2c7-f57e-44b6-8133-52bad6aa9609" providerId="ADAL" clId="{5A383710-6369-9048-9A1E-2452F0B1FB01}" dt="2022-11-04T20:58:41.796" v="63"/>
          <ac:spMkLst>
            <pc:docMk/>
            <pc:sldMk cId="4036766801" sldId="429"/>
            <ac:spMk id="88066" creationId="{00000000-0000-0000-0000-000000000000}"/>
          </ac:spMkLst>
        </pc:spChg>
        <pc:spChg chg="mod">
          <ac:chgData name="Li, Xiao" userId="bbc4f2c7-f57e-44b6-8133-52bad6aa9609" providerId="ADAL" clId="{5A383710-6369-9048-9A1E-2452F0B1FB01}" dt="2022-11-04T20:58:41.796" v="63"/>
          <ac:spMkLst>
            <pc:docMk/>
            <pc:sldMk cId="4036766801" sldId="429"/>
            <ac:spMk id="8806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4B29D-FB41-7449-B07E-7B0C50F1D655}" type="datetimeFigureOut">
              <a:rPr lang="en-US" smtClean="0"/>
              <a:pPr/>
              <a:t>9/23/2023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5741E6-F4B0-0348-85E5-28B214E36C02}" type="slidenum">
              <a:rPr lang="en-US" smtClean="0"/>
              <a:pPr/>
              <a:t>‹#›</a:t>
            </a:fld>
            <a:endParaRPr lang="en-US"/>
          </a:p>
        </p:txBody>
      </p:sp>
    </p:spTree>
    <p:extLst>
      <p:ext uri="{BB962C8B-B14F-4D97-AF65-F5344CB8AC3E}">
        <p14:creationId xmlns="" xmlns:p14="http://schemas.microsoft.com/office/powerpoint/2010/main" val="3953800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ln/>
        </p:spPr>
        <p:txBody>
          <a:bodyPr/>
          <a:lstStyle/>
          <a:p>
            <a:endParaRPr lang="en-US"/>
          </a:p>
        </p:txBody>
      </p:sp>
      <p:sp>
        <p:nvSpPr>
          <p:cNvPr id="69635"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ln/>
        </p:spPr>
        <p:txBody>
          <a:bodyPr/>
          <a:lstStyle/>
          <a:p>
            <a:endParaRPr lang="en-US"/>
          </a:p>
        </p:txBody>
      </p:sp>
      <p:sp>
        <p:nvSpPr>
          <p:cNvPr id="5325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ln/>
        </p:spPr>
        <p:txBody>
          <a:bodyPr/>
          <a:lstStyle/>
          <a:p>
            <a:endParaRPr lang="en-US"/>
          </a:p>
        </p:txBody>
      </p:sp>
      <p:sp>
        <p:nvSpPr>
          <p:cNvPr id="57347"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ln/>
        </p:spPr>
        <p:txBody>
          <a:bodyPr/>
          <a:lstStyle/>
          <a:p>
            <a:endParaRPr lang="en-US"/>
          </a:p>
        </p:txBody>
      </p:sp>
      <p:sp>
        <p:nvSpPr>
          <p:cNvPr id="6553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7</a:t>
            </a:fld>
            <a:endParaRPr lang="en-US"/>
          </a:p>
        </p:txBody>
      </p:sp>
    </p:spTree>
    <p:extLst>
      <p:ext uri="{BB962C8B-B14F-4D97-AF65-F5344CB8AC3E}">
        <p14:creationId xmlns="" xmlns:p14="http://schemas.microsoft.com/office/powerpoint/2010/main" val="4227999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35741E6-F4B0-0348-85E5-28B214E36C02}" type="slidenum">
              <a:rPr lang="en-US" smtClean="0"/>
              <a:pPr/>
              <a:t>8</a:t>
            </a:fld>
            <a:endParaRPr lang="en-US"/>
          </a:p>
        </p:txBody>
      </p:sp>
    </p:spTree>
    <p:extLst>
      <p:ext uri="{BB962C8B-B14F-4D97-AF65-F5344CB8AC3E}">
        <p14:creationId xmlns="" xmlns:p14="http://schemas.microsoft.com/office/powerpoint/2010/main" val="3871313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ln/>
        </p:spPr>
        <p:txBody>
          <a:bodyPr/>
          <a:lstStyle/>
          <a:p>
            <a:endParaRPr lang="en-US"/>
          </a:p>
        </p:txBody>
      </p:sp>
      <p:sp>
        <p:nvSpPr>
          <p:cNvPr id="11267" name="Rectangle 3"/>
          <p:cNvSpPr>
            <a:spLocks noGrp="1" noRot="1" noChangeAspect="1" noChangeArrowheads="1" noTextEdit="1"/>
          </p:cNvSpPr>
          <p:nvPr>
            <p:ph type="sldImg"/>
          </p:nvPr>
        </p:nvSpPr>
        <p:spPr>
          <a:xfrm>
            <a:off x="955675" y="833438"/>
            <a:ext cx="4921250" cy="27686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ln/>
        </p:spPr>
        <p:txBody>
          <a:bodyPr/>
          <a:lstStyle/>
          <a:p>
            <a:endParaRPr lang="en-US"/>
          </a:p>
        </p:txBody>
      </p:sp>
      <p:sp>
        <p:nvSpPr>
          <p:cNvPr id="2355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ln/>
        </p:spPr>
        <p:txBody>
          <a:bodyPr/>
          <a:lstStyle/>
          <a:p>
            <a:endParaRPr 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ln/>
        </p:spPr>
        <p:txBody>
          <a:bodyPr/>
          <a:lstStyle/>
          <a:p>
            <a:endParaRPr 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ln/>
        </p:spPr>
        <p:txBody>
          <a:bodyPr/>
          <a:lstStyle/>
          <a:p>
            <a:endParaRPr lang="en-US"/>
          </a:p>
        </p:txBody>
      </p:sp>
      <p:sp>
        <p:nvSpPr>
          <p:cNvPr id="4710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ln/>
        </p:spPr>
        <p:txBody>
          <a:bodyPr/>
          <a:lstStyle/>
          <a:p>
            <a:endParaRPr lang="en-US"/>
          </a:p>
        </p:txBody>
      </p:sp>
      <p:sp>
        <p:nvSpPr>
          <p:cNvPr id="32771"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7" name="Title 26">
            <a:extLst>
              <a:ext uri="{FF2B5EF4-FFF2-40B4-BE49-F238E27FC236}">
                <a16:creationId xmlns="" xmlns:a16="http://schemas.microsoft.com/office/drawing/2014/main" id="{F3B5D918-36B2-FC42-822A-6E727352DE6E}"/>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29" name="Text Placeholder 28">
            <a:extLst>
              <a:ext uri="{FF2B5EF4-FFF2-40B4-BE49-F238E27FC236}">
                <a16:creationId xmlns="" xmlns:a16="http://schemas.microsoft.com/office/drawing/2014/main" id="{5A3CF2EC-A73D-514B-90DA-DC81C59C653D}"/>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
        <p:nvSpPr>
          <p:cNvPr id="33" name="Text Placeholder 28">
            <a:extLst>
              <a:ext uri="{FF2B5EF4-FFF2-40B4-BE49-F238E27FC236}">
                <a16:creationId xmlns="" xmlns:a16="http://schemas.microsoft.com/office/drawing/2014/main" id="{8BF1C7B7-77C0-964F-92F3-D5CBACA54A79}"/>
              </a:ext>
            </a:extLst>
          </p:cNvPr>
          <p:cNvSpPr>
            <a:spLocks noGrp="1"/>
          </p:cNvSpPr>
          <p:nvPr>
            <p:ph type="body" sz="quarter" idx="15" hasCustomPrompt="1"/>
          </p:nvPr>
        </p:nvSpPr>
        <p:spPr>
          <a:xfrm>
            <a:off x="626657" y="3940277"/>
            <a:ext cx="1804708" cy="445585"/>
          </a:xfrm>
          <a:prstGeom prst="rect">
            <a:avLst/>
          </a:prstGeom>
        </p:spPr>
        <p:txBody>
          <a:bodyPr/>
          <a:lstStyle>
            <a:lvl1pPr marL="0" indent="0">
              <a:buNone/>
              <a:tabLst>
                <a:tab pos="1905000" algn="l"/>
              </a:tabLst>
              <a:defRPr sz="1300" baseline="0">
                <a:solidFill>
                  <a:schemeClr val="bg1"/>
                </a:solidFill>
                <a:latin typeface="Calibri" panose="020F0502020204030204" pitchFamily="34" charset="0"/>
              </a:defRPr>
            </a:lvl1pPr>
            <a:lvl2pPr marL="342900" indent="0">
              <a:buNone/>
              <a:defRPr/>
            </a:lvl2pPr>
          </a:lstStyle>
          <a:p>
            <a:pPr lvl="0"/>
            <a:r>
              <a:rPr lang="en-GB"/>
              <a:t>00 Month 2020</a:t>
            </a:r>
          </a:p>
        </p:txBody>
      </p:sp>
    </p:spTree>
    <p:extLst>
      <p:ext uri="{BB962C8B-B14F-4D97-AF65-F5344CB8AC3E}">
        <p14:creationId xmlns="" xmlns:p14="http://schemas.microsoft.com/office/powerpoint/2010/main" val="36270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8" name="Text Placeholder 5">
            <a:extLst>
              <a:ext uri="{FF2B5EF4-FFF2-40B4-BE49-F238E27FC236}">
                <a16:creationId xmlns="" xmlns:a16="http://schemas.microsoft.com/office/drawing/2014/main" id="{EC3523BA-AACC-8F69-E4C8-9598B96CF89F}"/>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2077996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lstStyle>
            <a:lvl1pPr marL="0" indent="0">
              <a:buNone/>
              <a:defRPr sz="1800" baseline="0"/>
            </a:lvl1pPr>
          </a:lstStyle>
          <a:p>
            <a:pPr lvl="0"/>
            <a:r>
              <a:rPr lang="en-US"/>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7" name="Text Placeholder 5">
            <a:extLst>
              <a:ext uri="{FF2B5EF4-FFF2-40B4-BE49-F238E27FC236}">
                <a16:creationId xmlns="" xmlns:a16="http://schemas.microsoft.com/office/drawing/2014/main" id="{FF274F51-2AD8-145F-B782-8A678AAF0F9C}"/>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450951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470082"/>
            <a:ext cx="7660800" cy="630000"/>
          </a:xfrm>
        </p:spPr>
        <p:txBody>
          <a:bodyPr/>
          <a:lstStyle/>
          <a:p>
            <a:r>
              <a:rPr lang="en-GB" dirty="0"/>
              <a:t>Click to edit Master title style</a:t>
            </a:r>
            <a:endParaRPr lang="en-US" dirty="0"/>
          </a:p>
        </p:txBody>
      </p:sp>
      <p:sp>
        <p:nvSpPr>
          <p:cNvPr id="3" name="Content Placeholder 2"/>
          <p:cNvSpPr>
            <a:spLocks noGrp="1"/>
          </p:cNvSpPr>
          <p:nvPr>
            <p:ph idx="1"/>
          </p:nvPr>
        </p:nvSpPr>
        <p:spPr>
          <a:xfrm>
            <a:off x="457200" y="1200151"/>
            <a:ext cx="8229600" cy="3394472"/>
          </a:xfrm>
          <a:prstGeom prst="rect">
            <a:avLst/>
          </a:prstGeom>
        </p:spPr>
        <p:txBody>
          <a:bodyPr/>
          <a:lstStyle>
            <a:lvl1pPr>
              <a:spcBef>
                <a:spcPts val="450"/>
              </a:spcBef>
              <a:spcAft>
                <a:spcPts val="450"/>
              </a:spcAft>
              <a:buFont typeface="Wingdings" charset="2"/>
              <a:buChar char="²"/>
              <a:defRPr sz="1800">
                <a:solidFill>
                  <a:srgbClr val="46424D"/>
                </a:solidFill>
                <a:latin typeface="Arial"/>
                <a:cs typeface="Arial"/>
              </a:defRPr>
            </a:lvl1pPr>
            <a:lvl2pPr>
              <a:spcBef>
                <a:spcPts val="225"/>
              </a:spcBef>
              <a:spcAft>
                <a:spcPts val="225"/>
              </a:spcAft>
              <a:buFont typeface="Wingdings" charset="2"/>
              <a:buChar char="§"/>
              <a:defRPr sz="1500">
                <a:solidFill>
                  <a:srgbClr val="46424D"/>
                </a:solidFill>
                <a:latin typeface="Arial"/>
                <a:cs typeface="Arial"/>
              </a:defRPr>
            </a:lvl2pPr>
            <a:lvl3pPr>
              <a:defRPr sz="1350">
                <a:solidFill>
                  <a:srgbClr val="46424D"/>
                </a:solidFill>
                <a:latin typeface="Arial"/>
                <a:cs typeface="Arial"/>
              </a:defRPr>
            </a:lvl3pPr>
            <a:lvl4pPr>
              <a:defRPr sz="1350">
                <a:solidFill>
                  <a:srgbClr val="46424D"/>
                </a:solidFill>
                <a:latin typeface="Arial"/>
                <a:cs typeface="Arial"/>
              </a:defRPr>
            </a:lvl4pPr>
            <a:lvl5pPr>
              <a:defRPr sz="135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765255" y="5183386"/>
            <a:ext cx="1378745" cy="360000"/>
          </a:xfrm>
        </p:spPr>
        <p:txBody>
          <a:bodyPr/>
          <a:lstStyle>
            <a:lvl1pPr>
              <a:defRPr sz="1600">
                <a:solidFill>
                  <a:schemeClr val="accent5">
                    <a:lumMod val="20000"/>
                    <a:lumOff val="80000"/>
                  </a:schemeClr>
                </a:solidFill>
              </a:defRPr>
            </a:lvl1pPr>
          </a:lstStyle>
          <a:p>
            <a:r>
              <a:rPr lang="en-GB"/>
              <a:t>10/12/2014</a:t>
            </a:r>
            <a:endParaRPr lang="en-US" dirty="0"/>
          </a:p>
        </p:txBody>
      </p:sp>
      <p:sp>
        <p:nvSpPr>
          <p:cNvPr id="5" name="Footer Placeholder 4"/>
          <p:cNvSpPr>
            <a:spLocks noGrp="1"/>
          </p:cNvSpPr>
          <p:nvPr>
            <p:ph type="ftr" sz="quarter" idx="11"/>
          </p:nvPr>
        </p:nvSpPr>
        <p:spPr>
          <a:xfrm>
            <a:off x="0" y="5183386"/>
            <a:ext cx="3436144" cy="360000"/>
          </a:xfrm>
        </p:spPr>
        <p:txBody>
          <a:bodyPr/>
          <a:lstStyle>
            <a:lvl1pPr>
              <a:defRPr sz="1600">
                <a:solidFill>
                  <a:schemeClr val="accent5">
                    <a:lumMod val="20000"/>
                    <a:lumOff val="80000"/>
                  </a:schemeClr>
                </a:solidFill>
              </a:defRPr>
            </a:lvl1pPr>
          </a:lstStyle>
          <a:p>
            <a:r>
              <a:rPr lang="en-US"/>
              <a:t>Chapter 24 Quality management</a:t>
            </a:r>
            <a:endParaRPr lang="en-US" dirty="0"/>
          </a:p>
        </p:txBody>
      </p:sp>
      <p:sp>
        <p:nvSpPr>
          <p:cNvPr id="6" name="Slide Number Placeholder 5"/>
          <p:cNvSpPr>
            <a:spLocks noGrp="1"/>
          </p:cNvSpPr>
          <p:nvPr>
            <p:ph type="sldNum" sz="quarter" idx="12"/>
          </p:nvPr>
        </p:nvSpPr>
        <p:spPr>
          <a:xfrm>
            <a:off x="4207669" y="5183386"/>
            <a:ext cx="728662" cy="360000"/>
          </a:xfrm>
        </p:spPr>
        <p:txBody>
          <a:bodyPr/>
          <a:lstStyle>
            <a:lvl1pPr algn="ctr">
              <a:defRPr sz="1600">
                <a:solidFill>
                  <a:schemeClr val="accent5">
                    <a:lumMod val="20000"/>
                    <a:lumOff val="80000"/>
                  </a:schemeClr>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3381646752"/>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 no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3233" y="1654296"/>
            <a:ext cx="6249257" cy="534884"/>
          </a:xfrm>
          <a:prstGeom prst="rect">
            <a:avLst/>
          </a:prstGeom>
        </p:spPr>
        <p:txBody>
          <a:bodyPr/>
          <a:lstStyle>
            <a:lvl1pPr algn="l">
              <a:defRPr sz="3000" b="1" i="0" baseline="0">
                <a:solidFill>
                  <a:schemeClr val="tx2"/>
                </a:solidFill>
              </a:defRPr>
            </a:lvl1pPr>
          </a:lstStyle>
          <a:p>
            <a:r>
              <a:rPr lang="en-US" dirty="0"/>
              <a:t>Click to edit Master title style</a:t>
            </a:r>
          </a:p>
        </p:txBody>
      </p:sp>
      <p:sp>
        <p:nvSpPr>
          <p:cNvPr id="2" name="Date Placeholder 3">
            <a:extLst>
              <a:ext uri="{FF2B5EF4-FFF2-40B4-BE49-F238E27FC236}">
                <a16:creationId xmlns="" xmlns:a16="http://schemas.microsoft.com/office/drawing/2014/main" id="{1DAE0287-BF3C-CDAF-4E8E-6553F4812073}"/>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CAAE7196-FE96-DFFA-5661-A61948CA55B2}"/>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5DE83185-52EB-FCE7-259D-EFA192562573}"/>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724947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 whit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 xmlns:a16="http://schemas.microsoft.com/office/drawing/2014/main" id="{51535F8C-555B-1256-1C37-AD14DE23E24D}"/>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43BBCFCD-D8BE-1BB9-8B6C-E8622A6DC05D}"/>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F4C13F24-E053-449C-F18C-41132074BB29}"/>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456672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 blue logo/text, add backgrou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Title 26">
            <a:extLst>
              <a:ext uri="{FF2B5EF4-FFF2-40B4-BE49-F238E27FC236}">
                <a16:creationId xmlns="" xmlns:a16="http://schemas.microsoft.com/office/drawing/2014/main" id="{02E36751-8351-A048-A25E-825FFFF2FA65}"/>
              </a:ext>
            </a:extLst>
          </p:cNvPr>
          <p:cNvSpPr>
            <a:spLocks noGrp="1"/>
          </p:cNvSpPr>
          <p:nvPr>
            <p:ph type="title"/>
          </p:nvPr>
        </p:nvSpPr>
        <p:spPr>
          <a:xfrm>
            <a:off x="562604" y="1388921"/>
            <a:ext cx="6249257" cy="1093153"/>
          </a:xfrm>
          <a:prstGeom prst="rect">
            <a:avLst/>
          </a:prstGeom>
        </p:spPr>
        <p:txBody>
          <a:bodyPr/>
          <a:lstStyle>
            <a:lvl1pPr>
              <a:defRPr sz="3000" b="1" i="0" baseline="0">
                <a:solidFill>
                  <a:schemeClr val="tx2"/>
                </a:solidFill>
              </a:defRPr>
            </a:lvl1pPr>
          </a:lstStyle>
          <a:p>
            <a:r>
              <a:rPr lang="en-US"/>
              <a:t>Click to edit Master title style</a:t>
            </a:r>
          </a:p>
        </p:txBody>
      </p:sp>
      <p:sp>
        <p:nvSpPr>
          <p:cNvPr id="18" name="Text Placeholder 28">
            <a:extLst>
              <a:ext uri="{FF2B5EF4-FFF2-40B4-BE49-F238E27FC236}">
                <a16:creationId xmlns="" xmlns:a16="http://schemas.microsoft.com/office/drawing/2014/main" id="{649C5231-1AB2-6945-B967-2D6B9C864FF0}"/>
              </a:ext>
            </a:extLst>
          </p:cNvPr>
          <p:cNvSpPr>
            <a:spLocks noGrp="1"/>
          </p:cNvSpPr>
          <p:nvPr>
            <p:ph type="body" sz="quarter" idx="12"/>
          </p:nvPr>
        </p:nvSpPr>
        <p:spPr>
          <a:xfrm>
            <a:off x="561975" y="2565427"/>
            <a:ext cx="6249257" cy="906303"/>
          </a:xfrm>
          <a:prstGeom prst="rect">
            <a:avLst/>
          </a:prstGeom>
        </p:spPr>
        <p:txBody>
          <a:bodyPr/>
          <a:lstStyle>
            <a:lvl1pPr marL="0" indent="0">
              <a:buNone/>
              <a:defRPr sz="2400" baseline="0">
                <a:solidFill>
                  <a:schemeClr val="tx2"/>
                </a:solidFill>
                <a:latin typeface="Calibri" panose="020F0502020204030204" pitchFamily="34" charset="0"/>
              </a:defRPr>
            </a:lvl1pPr>
            <a:lvl2pPr marL="342900" indent="0">
              <a:buNone/>
              <a:defRPr/>
            </a:lvl2pPr>
          </a:lstStyle>
          <a:p>
            <a:pPr lvl="0"/>
            <a:r>
              <a:rPr lang="en-US"/>
              <a:t>Click to edit Master text styles</a:t>
            </a:r>
          </a:p>
        </p:txBody>
      </p:sp>
      <p:sp>
        <p:nvSpPr>
          <p:cNvPr id="19" name="Text Placeholder 28">
            <a:extLst>
              <a:ext uri="{FF2B5EF4-FFF2-40B4-BE49-F238E27FC236}">
                <a16:creationId xmlns="" xmlns:a16="http://schemas.microsoft.com/office/drawing/2014/main" id="{D6B357D3-A859-0045-81BB-E1A5236B6E34}"/>
              </a:ext>
            </a:extLst>
          </p:cNvPr>
          <p:cNvSpPr>
            <a:spLocks noGrp="1"/>
          </p:cNvSpPr>
          <p:nvPr>
            <p:ph type="body" sz="quarter" idx="15" hasCustomPrompt="1"/>
          </p:nvPr>
        </p:nvSpPr>
        <p:spPr>
          <a:xfrm>
            <a:off x="561975" y="3648202"/>
            <a:ext cx="1804708" cy="445585"/>
          </a:xfrm>
          <a:prstGeom prst="rect">
            <a:avLst/>
          </a:prstGeom>
        </p:spPr>
        <p:txBody>
          <a:bodyPr/>
          <a:lstStyle>
            <a:lvl1pPr marL="0" indent="0">
              <a:buNone/>
              <a:tabLst>
                <a:tab pos="1905000" algn="l"/>
              </a:tabLst>
              <a:defRPr sz="1300" baseline="0">
                <a:solidFill>
                  <a:schemeClr val="tx2"/>
                </a:solidFill>
                <a:latin typeface="Calibri" panose="020F0502020204030204" pitchFamily="34" charset="0"/>
              </a:defRPr>
            </a:lvl1pPr>
            <a:lvl2pPr marL="342900" indent="0">
              <a:buNone/>
              <a:defRPr/>
            </a:lvl2pPr>
          </a:lstStyle>
          <a:p>
            <a:pPr lvl="0"/>
            <a:r>
              <a:rPr lang="en-GB"/>
              <a:t>00 Month 2020</a:t>
            </a:r>
          </a:p>
        </p:txBody>
      </p:sp>
      <p:sp>
        <p:nvSpPr>
          <p:cNvPr id="2" name="Date Placeholder 3">
            <a:extLst>
              <a:ext uri="{FF2B5EF4-FFF2-40B4-BE49-F238E27FC236}">
                <a16:creationId xmlns="" xmlns:a16="http://schemas.microsoft.com/office/drawing/2014/main" id="{0044B42F-187B-0C68-D485-17E4A4F22E32}"/>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3A09D70F-0EBA-A769-BB0C-390F21EED094}"/>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D99B2E83-447C-9633-C62E-3DF7CF1473D1}"/>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351101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6" name="Title 26">
            <a:extLst>
              <a:ext uri="{FF2B5EF4-FFF2-40B4-BE49-F238E27FC236}">
                <a16:creationId xmlns="" xmlns:a16="http://schemas.microsoft.com/office/drawing/2014/main" id="{E59E36B3-53DD-429B-A5C6-F42D15D284C2}"/>
              </a:ext>
            </a:extLst>
          </p:cNvPr>
          <p:cNvSpPr>
            <a:spLocks noGrp="1"/>
          </p:cNvSpPr>
          <p:nvPr>
            <p:ph type="title"/>
          </p:nvPr>
        </p:nvSpPr>
        <p:spPr>
          <a:xfrm>
            <a:off x="627286" y="1575771"/>
            <a:ext cx="5988199" cy="906303"/>
          </a:xfrm>
          <a:prstGeom prst="rect">
            <a:avLst/>
          </a:prstGeom>
        </p:spPr>
        <p:txBody>
          <a:bodyPr anchor="b"/>
          <a:lstStyle>
            <a:lvl1pPr>
              <a:defRPr sz="3000" b="1" i="0" baseline="0">
                <a:solidFill>
                  <a:schemeClr val="bg1"/>
                </a:solidFill>
              </a:defRPr>
            </a:lvl1pPr>
          </a:lstStyle>
          <a:p>
            <a:r>
              <a:rPr lang="en-US"/>
              <a:t>Click to edit Master title style</a:t>
            </a:r>
          </a:p>
        </p:txBody>
      </p:sp>
      <p:sp>
        <p:nvSpPr>
          <p:cNvPr id="7" name="Text Placeholder 28">
            <a:extLst>
              <a:ext uri="{FF2B5EF4-FFF2-40B4-BE49-F238E27FC236}">
                <a16:creationId xmlns="" xmlns:a16="http://schemas.microsoft.com/office/drawing/2014/main" id="{5E4309F6-755A-47ED-9515-58F69DCF4312}"/>
              </a:ext>
            </a:extLst>
          </p:cNvPr>
          <p:cNvSpPr>
            <a:spLocks noGrp="1"/>
          </p:cNvSpPr>
          <p:nvPr>
            <p:ph type="body" sz="quarter" idx="12"/>
          </p:nvPr>
        </p:nvSpPr>
        <p:spPr>
          <a:xfrm>
            <a:off x="626657" y="2565427"/>
            <a:ext cx="5988199" cy="906303"/>
          </a:xfrm>
          <a:prstGeom prst="rect">
            <a:avLst/>
          </a:prstGeom>
        </p:spPr>
        <p:txBody>
          <a:bodyPr/>
          <a:lstStyle>
            <a:lvl1pPr marL="0" indent="0">
              <a:buNone/>
              <a:defRPr sz="2400" baseline="0">
                <a:solidFill>
                  <a:schemeClr val="bg1"/>
                </a:solidFill>
                <a:latin typeface="Calibri" panose="020F0502020204030204" pitchFamily="34" charset="0"/>
              </a:defRPr>
            </a:lvl1pPr>
            <a:lvl2pPr marL="342900" indent="0">
              <a:buNone/>
              <a:defRPr/>
            </a:lvl2pPr>
          </a:lstStyle>
          <a:p>
            <a:pPr lvl="0"/>
            <a:r>
              <a:rPr lang="en-US"/>
              <a:t>Click to edit Master text styles</a:t>
            </a:r>
          </a:p>
        </p:txBody>
      </p:sp>
    </p:spTree>
    <p:extLst>
      <p:ext uri="{BB962C8B-B14F-4D97-AF65-F5344CB8AC3E}">
        <p14:creationId xmlns="" xmlns:p14="http://schemas.microsoft.com/office/powerpoint/2010/main" val="46031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p:nvPr>
        </p:nvSpPr>
        <p:spPr>
          <a:xfrm>
            <a:off x="628650" y="1319099"/>
            <a:ext cx="7732924" cy="2988581"/>
          </a:xfrm>
          <a:prstGeom prst="rect">
            <a:avLst/>
          </a:prstGeom>
        </p:spPr>
        <p:txBody>
          <a:bodyPr/>
          <a:lstStyle>
            <a:lvl1pPr marL="0" indent="0">
              <a:buNone/>
              <a:defRPr sz="1800" baseline="0"/>
            </a:lvl1pPr>
            <a:lvl2pPr>
              <a:defRPr sz="1600"/>
            </a:lvl2pPr>
            <a:lvl3pPr>
              <a:defRPr sz="1400"/>
            </a:lvl3pPr>
            <a:lvl4pPr>
              <a:defRPr sz="1400"/>
            </a:lvl4pPr>
            <a:lvl5pPr>
              <a:defRPr sz="1400"/>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Date Placeholder 3">
            <a:extLst>
              <a:ext uri="{FF2B5EF4-FFF2-40B4-BE49-F238E27FC236}">
                <a16:creationId xmlns="" xmlns:a16="http://schemas.microsoft.com/office/drawing/2014/main" id="{65A419A0-3818-BEB6-5BAC-261547077C4C}"/>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5" name="Footer Placeholder 4">
            <a:extLst>
              <a:ext uri="{FF2B5EF4-FFF2-40B4-BE49-F238E27FC236}">
                <a16:creationId xmlns="" xmlns:a16="http://schemas.microsoft.com/office/drawing/2014/main" id="{0BCC81BD-E05F-AA0E-44FA-3BE139B15291}"/>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6" name="Slide Number Placeholder 5">
            <a:extLst>
              <a:ext uri="{FF2B5EF4-FFF2-40B4-BE49-F238E27FC236}">
                <a16:creationId xmlns="" xmlns:a16="http://schemas.microsoft.com/office/drawing/2014/main" id="{6339AF15-D99B-4160-533F-5B3C56191EC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21892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p:nvPr>
        </p:nvSpPr>
        <p:spPr>
          <a:xfrm>
            <a:off x="622791" y="1352877"/>
            <a:ext cx="3471663" cy="2938868"/>
          </a:xfrm>
          <a:prstGeom prst="rect">
            <a:avLst/>
          </a:prstGeom>
        </p:spPr>
        <p:txBody>
          <a:bodyPr/>
          <a:lstStyle>
            <a:lvl1pPr marL="0" indent="0">
              <a:buNone/>
              <a:defRPr sz="1800" baseline="0"/>
            </a:lvl1pPr>
          </a:lstStyle>
          <a:p>
            <a:pPr lvl="0"/>
            <a:endParaRPr lang="en-US"/>
          </a:p>
        </p:txBody>
      </p:sp>
      <p:sp>
        <p:nvSpPr>
          <p:cNvPr id="10" name="Content Placeholder 3">
            <a:extLst>
              <a:ext uri="{FF2B5EF4-FFF2-40B4-BE49-F238E27FC236}">
                <a16:creationId xmlns="" xmlns:a16="http://schemas.microsoft.com/office/drawing/2014/main" id="{1F17E44B-6C06-324F-ADEA-EA0DC16345E5}"/>
              </a:ext>
            </a:extLst>
          </p:cNvPr>
          <p:cNvSpPr>
            <a:spLocks noGrp="1"/>
          </p:cNvSpPr>
          <p:nvPr>
            <p:ph sz="half" idx="2"/>
          </p:nvPr>
        </p:nvSpPr>
        <p:spPr>
          <a:xfrm>
            <a:off x="4401671" y="1352877"/>
            <a:ext cx="3689906" cy="2938868"/>
          </a:xfrm>
          <a:prstGeom prst="rect">
            <a:avLst/>
          </a:prstGeom>
        </p:spPr>
        <p:txBody>
          <a:bodyPr/>
          <a:lstStyle>
            <a:lvl1pPr marL="0" indent="0">
              <a:buNone/>
              <a:defRPr sz="1800" baseline="0"/>
            </a:lvl1pPr>
          </a:lstStyle>
          <a:p>
            <a:pPr lvl="0"/>
            <a:endParaRPr lang="en-US"/>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2791" y="554556"/>
            <a:ext cx="7462928"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 xmlns:a16="http://schemas.microsoft.com/office/drawing/2014/main" id="{6D449A2B-B28C-738A-3CCC-E747D0F84DD4}"/>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E67707FC-0223-98DE-8057-FA23D6CEEC37}"/>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B1632416-5FB7-6DCE-1980-2E18799C92D2}"/>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56110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lumn_multi type content">
    <p:spTree>
      <p:nvGrpSpPr>
        <p:cNvPr id="1" name=""/>
        <p:cNvGrpSpPr/>
        <p:nvPr/>
      </p:nvGrpSpPr>
      <p:grpSpPr>
        <a:xfrm>
          <a:off x="0" y="0"/>
          <a:ext cx="0" cy="0"/>
          <a:chOff x="0" y="0"/>
          <a:chExt cx="0" cy="0"/>
        </a:xfrm>
      </p:grpSpPr>
      <p:sp>
        <p:nvSpPr>
          <p:cNvPr id="9" name="Content Placeholder 2">
            <a:extLst>
              <a:ext uri="{FF2B5EF4-FFF2-40B4-BE49-F238E27FC236}">
                <a16:creationId xmlns="" xmlns:a16="http://schemas.microsoft.com/office/drawing/2014/main" id="{A3546DD5-3AF7-004C-90B2-294082908FCB}"/>
              </a:ext>
            </a:extLst>
          </p:cNvPr>
          <p:cNvSpPr>
            <a:spLocks noGrp="1"/>
          </p:cNvSpPr>
          <p:nvPr>
            <p:ph sz="half" idx="1" hasCustomPrompt="1"/>
          </p:nvPr>
        </p:nvSpPr>
        <p:spPr>
          <a:xfrm>
            <a:off x="628649" y="1364456"/>
            <a:ext cx="7661336" cy="2936080"/>
          </a:xfrm>
          <a:prstGeom prst="rect">
            <a:avLst/>
          </a:prstGeom>
        </p:spPr>
        <p:txBody>
          <a:bodyPr anchor="ctr"/>
          <a:lstStyle>
            <a:lvl1pPr marL="0" indent="0" algn="ctr">
              <a:buNone/>
              <a:defRPr sz="1800" baseline="0"/>
            </a:lvl1pPr>
          </a:lstStyle>
          <a:p>
            <a:pPr lvl="0"/>
            <a:r>
              <a:rPr lang="en-US" dirty="0"/>
              <a:t>Click on the icons to insert content</a:t>
            </a:r>
          </a:p>
        </p:txBody>
      </p:sp>
      <p:sp>
        <p:nvSpPr>
          <p:cNvPr id="13" name="Title Placeholder 1">
            <a:extLst>
              <a:ext uri="{FF2B5EF4-FFF2-40B4-BE49-F238E27FC236}">
                <a16:creationId xmlns="" xmlns:a16="http://schemas.microsoft.com/office/drawing/2014/main" id="{833D2BB9-0C7A-2B41-B697-8B0D622D6EE3}"/>
              </a:ext>
            </a:extLst>
          </p:cNvPr>
          <p:cNvSpPr>
            <a:spLocks noGrp="1"/>
          </p:cNvSpPr>
          <p:nvPr>
            <p:ph type="title" hasCustomPrompt="1"/>
          </p:nvPr>
        </p:nvSpPr>
        <p:spPr>
          <a:xfrm>
            <a:off x="628649" y="569815"/>
            <a:ext cx="7661335" cy="630335"/>
          </a:xfrm>
          <a:prstGeom prst="rect">
            <a:avLst/>
          </a:prstGeom>
          <a:noFill/>
        </p:spPr>
        <p:txBody>
          <a:bodyPr vert="horz" lIns="91440" tIns="45720" rIns="91440" bIns="45720" rtlCol="0" anchor="ctr">
            <a:normAutofit/>
          </a:bodyPr>
          <a:lstStyle/>
          <a:p>
            <a:r>
              <a:rPr lang="en-GB"/>
              <a:t>Click to edit title style</a:t>
            </a:r>
            <a:endParaRPr lang="en-US"/>
          </a:p>
        </p:txBody>
      </p:sp>
      <p:sp>
        <p:nvSpPr>
          <p:cNvPr id="2" name="Date Placeholder 3">
            <a:extLst>
              <a:ext uri="{FF2B5EF4-FFF2-40B4-BE49-F238E27FC236}">
                <a16:creationId xmlns="" xmlns:a16="http://schemas.microsoft.com/office/drawing/2014/main" id="{A8B37E46-3D51-3089-AF59-2ADCD596E371}"/>
              </a:ext>
            </a:extLst>
          </p:cNvPr>
          <p:cNvSpPr>
            <a:spLocks noGrp="1"/>
          </p:cNvSpPr>
          <p:nvPr>
            <p:ph type="dt" sz="half" idx="11"/>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ED9CEC77-BE59-4C2A-D824-EF498029DB43}"/>
              </a:ext>
            </a:extLst>
          </p:cNvPr>
          <p:cNvSpPr>
            <a:spLocks noGrp="1"/>
          </p:cNvSpPr>
          <p:nvPr>
            <p:ph type="ftr" sz="quarter" idx="12"/>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7C629367-2574-D860-9644-0737FDEC7743}"/>
              </a:ext>
            </a:extLst>
          </p:cNvPr>
          <p:cNvSpPr>
            <a:spLocks noGrp="1"/>
          </p:cNvSpPr>
          <p:nvPr>
            <p:ph type="sldNum" sz="quarter" idx="13"/>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950551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lumn_text only">
    <p:spTree>
      <p:nvGrpSpPr>
        <p:cNvPr id="1" name=""/>
        <p:cNvGrpSpPr/>
        <p:nvPr/>
      </p:nvGrpSpPr>
      <p:grpSpPr>
        <a:xfrm>
          <a:off x="0" y="0"/>
          <a:ext cx="0" cy="0"/>
          <a:chOff x="0" y="0"/>
          <a:chExt cx="0" cy="0"/>
        </a:xfrm>
      </p:grpSpPr>
      <p:sp>
        <p:nvSpPr>
          <p:cNvPr id="7" name="Title Placeholder 1">
            <a:extLst>
              <a:ext uri="{FF2B5EF4-FFF2-40B4-BE49-F238E27FC236}">
                <a16:creationId xmlns="" xmlns:a16="http://schemas.microsoft.com/office/drawing/2014/main" id="{2A792C48-516D-0149-B66B-29373611B816}"/>
              </a:ext>
            </a:extLst>
          </p:cNvPr>
          <p:cNvSpPr>
            <a:spLocks noGrp="1"/>
          </p:cNvSpPr>
          <p:nvPr>
            <p:ph type="title" hasCustomPrompt="1"/>
          </p:nvPr>
        </p:nvSpPr>
        <p:spPr>
          <a:xfrm>
            <a:off x="628649" y="559420"/>
            <a:ext cx="7732925" cy="630335"/>
          </a:xfrm>
          <a:prstGeom prst="rect">
            <a:avLst/>
          </a:prstGeom>
          <a:noFill/>
        </p:spPr>
        <p:txBody>
          <a:bodyPr vert="horz" lIns="91440" tIns="45720" rIns="91440" bIns="45720" rtlCol="0" anchor="ctr">
            <a:normAutofit/>
          </a:bodyPr>
          <a:lstStyle>
            <a:lvl1pPr>
              <a:defRPr>
                <a:solidFill>
                  <a:srgbClr val="1C4392"/>
                </a:solidFill>
              </a:defRPr>
            </a:lvl1pPr>
          </a:lstStyle>
          <a:p>
            <a:r>
              <a:rPr lang="en-GB"/>
              <a:t>Click to edit title style</a:t>
            </a:r>
            <a:endParaRPr lang="en-US"/>
          </a:p>
        </p:txBody>
      </p:sp>
      <p:sp>
        <p:nvSpPr>
          <p:cNvPr id="14" name="Text Placeholder 13">
            <a:extLst>
              <a:ext uri="{FF2B5EF4-FFF2-40B4-BE49-F238E27FC236}">
                <a16:creationId xmlns="" xmlns:a16="http://schemas.microsoft.com/office/drawing/2014/main" id="{DC5F9D32-3EB3-3F4B-8EC4-D05593DD88E5}"/>
              </a:ext>
            </a:extLst>
          </p:cNvPr>
          <p:cNvSpPr>
            <a:spLocks noGrp="1"/>
          </p:cNvSpPr>
          <p:nvPr>
            <p:ph type="body" sz="quarter" idx="10" hasCustomPrompt="1"/>
          </p:nvPr>
        </p:nvSpPr>
        <p:spPr>
          <a:xfrm>
            <a:off x="628650" y="1319099"/>
            <a:ext cx="7732924" cy="2988581"/>
          </a:xfrm>
          <a:prstGeom prst="rect">
            <a:avLst/>
          </a:prstGeom>
        </p:spPr>
        <p:txBody>
          <a:bodyPr/>
          <a:lstStyle>
            <a:lvl1pPr marL="0" indent="0">
              <a:buNone/>
              <a:defRPr sz="1800" baseline="0"/>
            </a:lvl1pPr>
          </a:lstStyle>
          <a:p>
            <a:pPr lvl="0"/>
            <a:r>
              <a:rPr lang="en-GB"/>
              <a:t>Click to edit text </a:t>
            </a:r>
          </a:p>
        </p:txBody>
      </p:sp>
      <p:sp>
        <p:nvSpPr>
          <p:cNvPr id="6" name="Text Placeholder 5">
            <a:extLst>
              <a:ext uri="{FF2B5EF4-FFF2-40B4-BE49-F238E27FC236}">
                <a16:creationId xmlns="" xmlns:a16="http://schemas.microsoft.com/office/drawing/2014/main" id="{AADCEEA5-870D-9924-120A-8AA4B9163191}"/>
              </a:ext>
            </a:extLst>
          </p:cNvPr>
          <p:cNvSpPr>
            <a:spLocks noGrp="1"/>
          </p:cNvSpPr>
          <p:nvPr>
            <p:ph type="body" sz="quarter" idx="11" hasCustomPrompt="1"/>
          </p:nvPr>
        </p:nvSpPr>
        <p:spPr>
          <a:xfrm>
            <a:off x="4572000" y="4736306"/>
            <a:ext cx="4350544" cy="407194"/>
          </a:xfrm>
          <a:prstGeom prst="rect">
            <a:avLst/>
          </a:prstGeom>
        </p:spPr>
        <p:txBody>
          <a:bodyPr anchor="ctr"/>
          <a:lstStyle>
            <a:lvl1pPr marL="0" indent="0" algn="r">
              <a:buNone/>
              <a:defRPr sz="1300">
                <a:solidFill>
                  <a:schemeClr val="bg1"/>
                </a:solidFill>
              </a:defRPr>
            </a:lvl1pPr>
          </a:lstStyle>
          <a:p>
            <a:pPr lvl="0"/>
            <a:r>
              <a:rPr lang="en-US"/>
              <a:t>Click to edit the course code and title</a:t>
            </a:r>
          </a:p>
        </p:txBody>
      </p:sp>
    </p:spTree>
    <p:extLst>
      <p:ext uri="{BB962C8B-B14F-4D97-AF65-F5344CB8AC3E}">
        <p14:creationId xmlns="" xmlns:p14="http://schemas.microsoft.com/office/powerpoint/2010/main" val="87807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theme" Target="../theme/theme4.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15236652"/>
      </p:ext>
    </p:extLst>
  </p:cSld>
  <p:clrMap bg1="lt1" tx1="dk1" bg2="lt2" tx2="dk2" accent1="accent1" accent2="accent2" accent3="accent3" accent4="accent4" accent5="accent5" accent6="accent6" hlink="hlink" folHlink="folHlink"/>
  <p:sldLayoutIdLst>
    <p:sldLayoutId id="2147483698" r:id="rId1"/>
    <p:sldLayoutId id="2147483740" r:id="rId2"/>
    <p:sldLayoutId id="2147483771" r:id="rId3"/>
    <p:sldLayoutId id="2147483737"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335812539"/>
      </p:ext>
    </p:extLst>
  </p:cSld>
  <p:clrMap bg1="lt1" tx1="dk1" bg2="lt2" tx2="dk2" accent1="accent1" accent2="accent2" accent3="accent3" accent4="accent4" accent5="accent5" accent6="accent6" hlink="hlink" folHlink="folHlink"/>
  <p:sldLayoutIdLst>
    <p:sldLayoutId id="214748373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 xmlns:a16="http://schemas.microsoft.com/office/drawing/2014/main" id="{92FFEE5C-2312-2E74-C03E-67A9E3631485}"/>
              </a:ext>
            </a:extLst>
          </p:cNvPr>
          <p:cNvSpPr>
            <a:spLocks noGrp="1"/>
          </p:cNvSpPr>
          <p:nvPr>
            <p:ph type="dt" sz="half" idx="2"/>
          </p:nvPr>
        </p:nvSpPr>
        <p:spPr>
          <a:xfrm>
            <a:off x="7765255" y="5183386"/>
            <a:ext cx="1378745" cy="360000"/>
          </a:xfrm>
        </p:spPr>
        <p:txBody>
          <a:bodyPr/>
          <a:lstStyle>
            <a:lvl1pPr>
              <a:defRPr sz="1600">
                <a:solidFill>
                  <a:schemeClr val="bg1"/>
                </a:solidFill>
              </a:defRPr>
            </a:lvl1pPr>
          </a:lstStyle>
          <a:p>
            <a:r>
              <a:rPr lang="en-GB"/>
              <a:t>10/12/2014</a:t>
            </a:r>
            <a:endParaRPr lang="en-US" dirty="0"/>
          </a:p>
        </p:txBody>
      </p:sp>
      <p:sp>
        <p:nvSpPr>
          <p:cNvPr id="3" name="Footer Placeholder 4">
            <a:extLst>
              <a:ext uri="{FF2B5EF4-FFF2-40B4-BE49-F238E27FC236}">
                <a16:creationId xmlns="" xmlns:a16="http://schemas.microsoft.com/office/drawing/2014/main" id="{936A4A9E-D2EE-46D3-7B72-7FB5F878041F}"/>
              </a:ext>
            </a:extLst>
          </p:cNvPr>
          <p:cNvSpPr>
            <a:spLocks noGrp="1"/>
          </p:cNvSpPr>
          <p:nvPr>
            <p:ph type="ftr" sz="quarter" idx="3"/>
          </p:nvPr>
        </p:nvSpPr>
        <p:spPr>
          <a:xfrm>
            <a:off x="0" y="5183386"/>
            <a:ext cx="3436144" cy="360000"/>
          </a:xfrm>
        </p:spPr>
        <p:txBody>
          <a:bodyPr/>
          <a:lstStyle>
            <a:lvl1pPr>
              <a:defRPr sz="1600">
                <a:solidFill>
                  <a:schemeClr val="bg1"/>
                </a:solidFill>
              </a:defRPr>
            </a:lvl1pPr>
          </a:lstStyle>
          <a:p>
            <a:r>
              <a:rPr lang="en-US"/>
              <a:t>Chapter 24 Quality management</a:t>
            </a:r>
            <a:endParaRPr lang="en-US" dirty="0"/>
          </a:p>
        </p:txBody>
      </p:sp>
      <p:sp>
        <p:nvSpPr>
          <p:cNvPr id="4" name="Slide Number Placeholder 5">
            <a:extLst>
              <a:ext uri="{FF2B5EF4-FFF2-40B4-BE49-F238E27FC236}">
                <a16:creationId xmlns="" xmlns:a16="http://schemas.microsoft.com/office/drawing/2014/main" id="{F4CEE927-8841-7ECB-E0AC-1EF09E828E2E}"/>
              </a:ext>
            </a:extLst>
          </p:cNvPr>
          <p:cNvSpPr>
            <a:spLocks noGrp="1"/>
          </p:cNvSpPr>
          <p:nvPr>
            <p:ph type="sldNum" sz="quarter" idx="4"/>
          </p:nvPr>
        </p:nvSpPr>
        <p:spPr>
          <a:xfrm>
            <a:off x="4207669" y="5183386"/>
            <a:ext cx="728662" cy="360000"/>
          </a:xfrm>
        </p:spPr>
        <p:txBody>
          <a:bodyPr/>
          <a:lstStyle>
            <a:lvl1pPr algn="ctr">
              <a:defRPr sz="1600">
                <a:solidFill>
                  <a:schemeClr val="bg1"/>
                </a:solidFill>
              </a:defRPr>
            </a:lvl1pPr>
          </a:lstStyle>
          <a:p>
            <a:fld id="{745CE82A-87C3-2841-AAF3-37DF1E34DC62}" type="slidenum">
              <a:rPr lang="en-US" smtClean="0"/>
              <a:pPr/>
              <a:t>‹#›</a:t>
            </a:fld>
            <a:endParaRPr lang="en-US" dirty="0"/>
          </a:p>
        </p:txBody>
      </p:sp>
    </p:spTree>
    <p:extLst>
      <p:ext uri="{BB962C8B-B14F-4D97-AF65-F5344CB8AC3E}">
        <p14:creationId xmlns="" xmlns:p14="http://schemas.microsoft.com/office/powerpoint/2010/main" val="2673548856"/>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36" r:id="rId3"/>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4C0692EA-6E25-D1E6-C245-BC4CB7A20AF0}"/>
              </a:ext>
            </a:extLst>
          </p:cNvPr>
          <p:cNvSpPr/>
          <p:nvPr userDrawn="1"/>
        </p:nvSpPr>
        <p:spPr>
          <a:xfrm>
            <a:off x="0" y="4736306"/>
            <a:ext cx="9144000" cy="407194"/>
          </a:xfrm>
          <a:prstGeom prst="rect">
            <a:avLst/>
          </a:prstGeom>
          <a:solidFill>
            <a:srgbClr val="1C43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305276816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Lst>
  <p:txStyles>
    <p:titleStyle>
      <a:lvl1pPr algn="l" defTabSz="914400" rtl="0" eaLnBrk="1" latinLnBrk="0" hangingPunct="1">
        <a:lnSpc>
          <a:spcPct val="90000"/>
        </a:lnSpc>
        <a:spcBef>
          <a:spcPct val="0"/>
        </a:spcBef>
        <a:buNone/>
        <a:defRPr sz="3000" b="1" i="0" kern="1200" baseline="0">
          <a:solidFill>
            <a:schemeClr val="tx2"/>
          </a:solidFill>
          <a:latin typeface="Cambria" panose="020405030504060302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ongchao.huang@abdn.ac.uk" TargetMode="External"/><Relationship Id="rId2" Type="http://schemas.openxmlformats.org/officeDocument/2006/relationships/hyperlink" Target="mailto:xiao.li@abdn.ac.uk" TargetMode="Externa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hyperlink" Target="mailto:thuan.Chuah@abdn.ac.u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E2672D-E6A5-4E34-B8F6-1D2436AE9F79}"/>
              </a:ext>
            </a:extLst>
          </p:cNvPr>
          <p:cNvSpPr>
            <a:spLocks noGrp="1"/>
          </p:cNvSpPr>
          <p:nvPr>
            <p:ph type="title"/>
          </p:nvPr>
        </p:nvSpPr>
        <p:spPr>
          <a:xfrm>
            <a:off x="627286" y="1575771"/>
            <a:ext cx="8357688" cy="906303"/>
          </a:xfrm>
        </p:spPr>
        <p:txBody>
          <a:bodyPr lIns="91440" tIns="45720" rIns="91440" bIns="45720" anchor="b"/>
          <a:lstStyle/>
          <a:p>
            <a:r>
              <a:rPr lang="en-GB"/>
              <a:t>JC2001</a:t>
            </a:r>
            <a:br>
              <a:rPr lang="en-GB"/>
            </a:br>
            <a:r>
              <a:rPr lang="en-GB"/>
              <a:t/>
            </a:r>
            <a:br>
              <a:rPr lang="en-GB"/>
            </a:br>
            <a:r>
              <a:rPr lang="en-GB"/>
              <a:t>Introduction to Software Engineering</a:t>
            </a:r>
          </a:p>
        </p:txBody>
      </p:sp>
      <p:sp>
        <p:nvSpPr>
          <p:cNvPr id="3" name="Text Placeholder 2">
            <a:extLst>
              <a:ext uri="{FF2B5EF4-FFF2-40B4-BE49-F238E27FC236}">
                <a16:creationId xmlns="" xmlns:a16="http://schemas.microsoft.com/office/drawing/2014/main" id="{FC8EA9F0-2D49-49CE-A162-EB45E762A6A3}"/>
              </a:ext>
            </a:extLst>
          </p:cNvPr>
          <p:cNvSpPr>
            <a:spLocks noGrp="1"/>
          </p:cNvSpPr>
          <p:nvPr>
            <p:ph type="body" sz="quarter" idx="12"/>
          </p:nvPr>
        </p:nvSpPr>
        <p:spPr>
          <a:xfrm>
            <a:off x="626657" y="2575453"/>
            <a:ext cx="8143856" cy="896277"/>
          </a:xfrm>
        </p:spPr>
        <p:txBody>
          <a:bodyPr lIns="91440" tIns="45720" rIns="91440" bIns="45720" anchor="t"/>
          <a:lstStyle/>
          <a:p>
            <a:r>
              <a:rPr lang="en-GB" dirty="0">
                <a:latin typeface="Calibri"/>
                <a:cs typeface="Calibri"/>
              </a:rPr>
              <a:t>Lecture </a:t>
            </a:r>
            <a:r>
              <a:rPr lang="en-GB" dirty="0" smtClean="0">
                <a:latin typeface="Calibri"/>
                <a:cs typeface="Calibri"/>
              </a:rPr>
              <a:t>1</a:t>
            </a:r>
            <a:r>
              <a:rPr lang="en-US" dirty="0" smtClean="0">
                <a:latin typeface="Calibri"/>
                <a:cs typeface="Calibri"/>
              </a:rPr>
              <a:t>3</a:t>
            </a:r>
            <a:r>
              <a:rPr lang="en-GB" dirty="0" smtClean="0">
                <a:latin typeface="Calibri"/>
                <a:cs typeface="Calibri"/>
              </a:rPr>
              <a:t>: </a:t>
            </a:r>
            <a:r>
              <a:rPr lang="en-GB" dirty="0" smtClean="0">
                <a:latin typeface="Calibri"/>
                <a:cs typeface="Calibri"/>
              </a:rPr>
              <a:t>Software </a:t>
            </a:r>
            <a:r>
              <a:rPr lang="en-GB" dirty="0">
                <a:latin typeface="Calibri"/>
                <a:cs typeface="Calibri"/>
              </a:rPr>
              <a:t>quality management and assurance</a:t>
            </a:r>
          </a:p>
          <a:p>
            <a:endParaRPr lang="en-GB" dirty="0">
              <a:cs typeface="Calibri" panose="020F0502020204030204" pitchFamily="34" charset="0"/>
            </a:endParaRPr>
          </a:p>
        </p:txBody>
      </p:sp>
      <p:sp>
        <p:nvSpPr>
          <p:cNvPr id="4" name="Text Placeholder 3">
            <a:extLst>
              <a:ext uri="{FF2B5EF4-FFF2-40B4-BE49-F238E27FC236}">
                <a16:creationId xmlns="" xmlns:a16="http://schemas.microsoft.com/office/drawing/2014/main" id="{8C9084FE-12C2-466E-9F49-AEA8CADF1DB8}"/>
              </a:ext>
            </a:extLst>
          </p:cNvPr>
          <p:cNvSpPr>
            <a:spLocks noGrp="1"/>
          </p:cNvSpPr>
          <p:nvPr>
            <p:ph type="body" sz="quarter" idx="15"/>
          </p:nvPr>
        </p:nvSpPr>
        <p:spPr>
          <a:xfrm>
            <a:off x="626657" y="3555083"/>
            <a:ext cx="8145868" cy="830779"/>
          </a:xfrm>
        </p:spPr>
        <p:txBody>
          <a:bodyPr/>
          <a:lstStyle/>
          <a:p>
            <a:r>
              <a:rPr lang="en-GB" dirty="0">
                <a:latin typeface="Calibri"/>
                <a:cs typeface="Calibri"/>
              </a:rPr>
              <a:t>Dr Xiao Li	</a:t>
            </a:r>
            <a:r>
              <a:rPr lang="en-GB" dirty="0">
                <a:solidFill>
                  <a:srgbClr val="E5C023"/>
                </a:solidFill>
                <a:latin typeface="Calibri"/>
                <a:cs typeface="Calibri"/>
                <a:hlinkClick r:id="rId2">
                  <a:extLst>
                    <a:ext uri="{A12FA001-AC4F-418D-AE19-62706E023703}">
                      <ahyp:hlinkClr xmlns="" xmlns:ahyp="http://schemas.microsoft.com/office/drawing/2018/hyperlinkcolor" val="tx"/>
                    </a:ext>
                  </a:extLst>
                </a:hlinkClick>
              </a:rPr>
              <a:t>xiao.li@abdn.ac.uk</a:t>
            </a:r>
            <a:r>
              <a:rPr lang="en-GB" dirty="0">
                <a:solidFill>
                  <a:srgbClr val="E5C023"/>
                </a:solidFill>
                <a:latin typeface="Calibri"/>
                <a:cs typeface="Calibri"/>
              </a:rPr>
              <a:t>	</a:t>
            </a:r>
            <a:r>
              <a:rPr lang="en-GB" dirty="0">
                <a:latin typeface="Calibri"/>
                <a:cs typeface="Calibri"/>
              </a:rPr>
              <a:t>	(BSc Artificial Intelligence)</a:t>
            </a:r>
          </a:p>
          <a:p>
            <a:r>
              <a:rPr lang="en-GB" dirty="0">
                <a:latin typeface="Calibri"/>
                <a:cs typeface="Calibri"/>
              </a:rPr>
              <a:t>Dr </a:t>
            </a:r>
            <a:r>
              <a:rPr lang="en-GB" dirty="0" smtClean="0">
                <a:latin typeface="Calibri"/>
                <a:cs typeface="Calibri"/>
              </a:rPr>
              <a:t>Huang </a:t>
            </a:r>
            <a:r>
              <a:rPr lang="en-GB" dirty="0" err="1" smtClean="0">
                <a:latin typeface="Calibri"/>
                <a:cs typeface="Calibri"/>
              </a:rPr>
              <a:t>Yongchao</a:t>
            </a:r>
            <a:r>
              <a:rPr lang="en-GB" dirty="0">
                <a:latin typeface="Calibri"/>
                <a:cs typeface="Calibri"/>
              </a:rPr>
              <a:t>	</a:t>
            </a:r>
            <a:r>
              <a:rPr lang="en-GB" dirty="0" smtClean="0">
                <a:solidFill>
                  <a:srgbClr val="E5C023"/>
                </a:solidFill>
                <a:latin typeface="Calibri"/>
                <a:cs typeface="Calibri"/>
                <a:hlinkClick r:id="rId3"/>
              </a:rPr>
              <a:t>yongchao.huang</a:t>
            </a:r>
            <a:r>
              <a:rPr lang="en-GB" dirty="0" smtClean="0">
                <a:solidFill>
                  <a:srgbClr val="E5C023"/>
                </a:solidFill>
                <a:latin typeface="Calibri"/>
                <a:cs typeface="Calibri"/>
                <a:hlinkClick r:id="rId3"/>
              </a:rPr>
              <a:t>@abdn.ac.uk</a:t>
            </a:r>
            <a:r>
              <a:rPr lang="en-GB" dirty="0" smtClean="0">
                <a:solidFill>
                  <a:srgbClr val="E5C023"/>
                </a:solidFill>
                <a:latin typeface="Calibri"/>
                <a:cs typeface="Calibri"/>
              </a:rPr>
              <a:t> </a:t>
            </a:r>
            <a:r>
              <a:rPr lang="en-GB" dirty="0">
                <a:latin typeface="Calibri"/>
                <a:cs typeface="Calibri"/>
              </a:rPr>
              <a:t>	(BSc Business Management and Information Systems)</a:t>
            </a:r>
          </a:p>
          <a:p>
            <a:r>
              <a:rPr lang="en-GB" dirty="0">
                <a:latin typeface="Calibri"/>
                <a:cs typeface="Calibri"/>
              </a:rPr>
              <a:t>Dr Edward </a:t>
            </a:r>
            <a:r>
              <a:rPr lang="en-GB" dirty="0" err="1">
                <a:latin typeface="Calibri"/>
                <a:cs typeface="Calibri"/>
              </a:rPr>
              <a:t>Chuah</a:t>
            </a:r>
            <a:r>
              <a:rPr lang="en-GB" dirty="0">
                <a:latin typeface="Calibri"/>
                <a:cs typeface="Calibri"/>
              </a:rPr>
              <a:t>	</a:t>
            </a:r>
            <a:r>
              <a:rPr lang="en-GB" dirty="0">
                <a:solidFill>
                  <a:srgbClr val="E5C023"/>
                </a:solidFill>
                <a:latin typeface="Calibri"/>
                <a:cs typeface="Calibri"/>
                <a:hlinkClick r:id="rId4">
                  <a:extLst>
                    <a:ext uri="{A12FA001-AC4F-418D-AE19-62706E023703}">
                      <ahyp:hlinkClr xmlns="" xmlns:ahyp="http://schemas.microsoft.com/office/drawing/2018/hyperlinkcolor" val="tx"/>
                    </a:ext>
                  </a:extLst>
                </a:hlinkClick>
              </a:rPr>
              <a:t>thuan.chuah@abdn.ac.uk</a:t>
            </a:r>
            <a:r>
              <a:rPr lang="en-GB" dirty="0">
                <a:latin typeface="Calibri"/>
                <a:cs typeface="Calibri"/>
              </a:rPr>
              <a:t>	(BSc Computing Science)</a:t>
            </a:r>
            <a:endParaRPr lang="en-GB" dirty="0"/>
          </a:p>
        </p:txBody>
      </p:sp>
      <p:pic>
        <p:nvPicPr>
          <p:cNvPr id="5" name="Picture 6" descr="South China Normal University - Wikipedia">
            <a:extLst>
              <a:ext uri="{FF2B5EF4-FFF2-40B4-BE49-F238E27FC236}">
                <a16:creationId xmlns="" xmlns:a16="http://schemas.microsoft.com/office/drawing/2014/main" id="{432ED946-D500-5516-8807-AE50C0B66C81}"/>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2431365" y="207001"/>
            <a:ext cx="658611" cy="70611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4240204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a:t>
            </a:r>
          </a:p>
        </p:txBody>
      </p:sp>
    </p:spTree>
    <p:extLst>
      <p:ext uri="{BB962C8B-B14F-4D97-AF65-F5344CB8AC3E}">
        <p14:creationId xmlns="" xmlns:p14="http://schemas.microsoft.com/office/powerpoint/2010/main" val="217176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dirty="0"/>
              <a:t>Software quality</a:t>
            </a:r>
          </a:p>
        </p:txBody>
      </p:sp>
      <p:sp>
        <p:nvSpPr>
          <p:cNvPr id="10243" name="Rectangle 3"/>
          <p:cNvSpPr>
            <a:spLocks noGrp="1" noChangeArrowheads="1"/>
          </p:cNvSpPr>
          <p:nvPr>
            <p:ph type="body" sz="quarter" idx="10"/>
          </p:nvPr>
        </p:nvSpPr>
        <p:spPr/>
        <p:txBody>
          <a:bodyPr/>
          <a:lstStyle/>
          <a:p>
            <a:r>
              <a:rPr lang="en-GB" dirty="0"/>
              <a:t>Quality, simplistically, means that a product should meet its specification.</a:t>
            </a:r>
          </a:p>
          <a:p>
            <a:r>
              <a:rPr lang="en-GB" dirty="0"/>
              <a:t>This is problematical for software systems</a:t>
            </a:r>
          </a:p>
          <a:p>
            <a:pPr lvl="1"/>
            <a:r>
              <a:rPr lang="en-GB" dirty="0"/>
              <a:t>There is a tension between customer quality requirements (efficiency, reliability, etc.) and developer quality requirements (maintainability, reusability, etc.);</a:t>
            </a:r>
          </a:p>
          <a:p>
            <a:pPr lvl="1"/>
            <a:r>
              <a:rPr lang="en-GB" dirty="0"/>
              <a:t>Some quality requirements are difficult to specify in an unambiguous way;</a:t>
            </a:r>
          </a:p>
          <a:p>
            <a:pPr lvl="1"/>
            <a:r>
              <a:rPr lang="en-GB" dirty="0"/>
              <a:t>Software specifications are usually incomplete and often inconsistent.</a:t>
            </a:r>
          </a:p>
          <a:p>
            <a:r>
              <a:rPr lang="en-GB" dirty="0"/>
              <a:t>The focus may be ‘fitness for purpose’ rather than specification conformance.</a:t>
            </a:r>
          </a:p>
        </p:txBody>
      </p:sp>
      <p:sp>
        <p:nvSpPr>
          <p:cNvPr id="2" name="Date Placeholder 1"/>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11</a:t>
            </a:fld>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fitness for purpose</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Has the software been properly tested?</a:t>
            </a:r>
            <a:endParaRPr lang="en-GB" dirty="0"/>
          </a:p>
          <a:p>
            <a:pPr marL="285750" indent="-285750">
              <a:buFont typeface="Arial" panose="020B0604020202020204" pitchFamily="34" charset="0"/>
              <a:buChar char="•"/>
            </a:pPr>
            <a:r>
              <a:rPr lang="en-US" dirty="0"/>
              <a:t>Is the software sufficiently dependable to be put into use?</a:t>
            </a:r>
            <a:endParaRPr lang="en-GB" dirty="0"/>
          </a:p>
          <a:p>
            <a:pPr marL="285750" indent="-285750">
              <a:buFont typeface="Arial" panose="020B0604020202020204" pitchFamily="34" charset="0"/>
              <a:buChar char="•"/>
            </a:pPr>
            <a:r>
              <a:rPr lang="en-US" dirty="0"/>
              <a:t>Is the performance of the software acceptable for normal use? </a:t>
            </a:r>
            <a:endParaRPr lang="en-GB" dirty="0"/>
          </a:p>
          <a:p>
            <a:pPr marL="285750" indent="-285750">
              <a:buFont typeface="Arial" panose="020B0604020202020204" pitchFamily="34" charset="0"/>
              <a:buChar char="•"/>
            </a:pPr>
            <a:r>
              <a:rPr lang="en-US" dirty="0"/>
              <a:t>Is the software usable?</a:t>
            </a:r>
            <a:endParaRPr lang="en-GB" dirty="0"/>
          </a:p>
          <a:p>
            <a:pPr marL="285750" indent="-285750">
              <a:buFont typeface="Arial" panose="020B0604020202020204" pitchFamily="34" charset="0"/>
              <a:buChar char="•"/>
            </a:pPr>
            <a:r>
              <a:rPr lang="en-US" dirty="0"/>
              <a:t>Is the software well-structured and understandable?</a:t>
            </a:r>
          </a:p>
          <a:p>
            <a:pPr marL="285750" indent="-285750">
              <a:buFont typeface="Arial" panose="020B0604020202020204" pitchFamily="34" charset="0"/>
              <a:buChar char="•"/>
            </a:pPr>
            <a:r>
              <a:rPr lang="en-US" dirty="0"/>
              <a:t>Have programming and documentation standards been followed in the development process?</a:t>
            </a:r>
            <a:endParaRPr lang="en-GB" dirty="0"/>
          </a:p>
          <a:p>
            <a:endParaRPr lang="en-GB" dirty="0"/>
          </a:p>
          <a:p>
            <a:endParaRPr lang="en-US" dirty="0"/>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characteristics</a:t>
            </a:r>
          </a:p>
        </p:txBody>
      </p:sp>
      <p:sp>
        <p:nvSpPr>
          <p:cNvPr id="3" name="Content Placeholder 2"/>
          <p:cNvSpPr>
            <a:spLocks noGrp="1"/>
          </p:cNvSpPr>
          <p:nvPr>
            <p:ph type="body" sz="quarter" idx="10"/>
          </p:nvPr>
        </p:nvSpPr>
        <p:spPr/>
        <p:txBody>
          <a:bodyPr/>
          <a:lstStyle/>
          <a:p>
            <a:r>
              <a:rPr lang="en-US" dirty="0"/>
              <a:t>The subjective quality of a software system is largely based on its non-functional characteristics. </a:t>
            </a:r>
          </a:p>
          <a:p>
            <a:r>
              <a:rPr lang="en-US" dirty="0"/>
              <a:t>This reflects practical user experience – if the software’s functionality is not what is expected, then users will often just work around this and find other ways to do what they want to do. </a:t>
            </a:r>
          </a:p>
          <a:p>
            <a:r>
              <a:rPr lang="en-US" dirty="0"/>
              <a:t>However, if the software is unreliable or too slow, then it is practically impossible for them to achieve their goals.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13</a:t>
            </a:fld>
            <a:endParaRPr lang="en-US"/>
          </a:p>
        </p:txBody>
      </p:sp>
    </p:spTree>
    <p:extLst>
      <p:ext uri="{BB962C8B-B14F-4D97-AF65-F5344CB8AC3E}">
        <p14:creationId xmlns="" xmlns:p14="http://schemas.microsoft.com/office/powerpoint/2010/main" val="1577154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3001829139"/>
              </p:ext>
            </p:extLst>
          </p:nvPr>
        </p:nvGraphicFramePr>
        <p:xfrm>
          <a:off x="628650" y="1363663"/>
          <a:ext cx="7661274" cy="1390650"/>
        </p:xfrm>
        <a:graphic>
          <a:graphicData uri="http://schemas.openxmlformats.org/drawingml/2006/table">
            <a:tbl>
              <a:tblPr bandRow="1">
                <a:tableStyleId>{BDBED569-4797-4DF1-A0F4-6AAB3CD982D8}</a:tableStyleId>
              </a:tblPr>
              <a:tblGrid>
                <a:gridCol w="2553758">
                  <a:extLst>
                    <a:ext uri="{9D8B030D-6E8A-4147-A177-3AD203B41FA5}">
                      <a16:colId xmlns="" xmlns:a16="http://schemas.microsoft.com/office/drawing/2014/main" val="20000"/>
                    </a:ext>
                  </a:extLst>
                </a:gridCol>
                <a:gridCol w="2553758">
                  <a:extLst>
                    <a:ext uri="{9D8B030D-6E8A-4147-A177-3AD203B41FA5}">
                      <a16:colId xmlns="" xmlns:a16="http://schemas.microsoft.com/office/drawing/2014/main" val="20001"/>
                    </a:ext>
                  </a:extLst>
                </a:gridCol>
                <a:gridCol w="2553758">
                  <a:extLst>
                    <a:ext uri="{9D8B030D-6E8A-4147-A177-3AD203B41FA5}">
                      <a16:colId xmlns="" xmlns:a16="http://schemas.microsoft.com/office/drawing/2014/main" val="20002"/>
                    </a:ext>
                  </a:extLst>
                </a:gridCol>
              </a:tblGrid>
              <a:tr h="278130">
                <a:tc>
                  <a:txBody>
                    <a:bodyPr/>
                    <a:lstStyle/>
                    <a:p>
                      <a:pPr indent="347345" algn="just">
                        <a:spcBef>
                          <a:spcPts val="300"/>
                        </a:spcBef>
                        <a:spcAft>
                          <a:spcPts val="0"/>
                        </a:spcAft>
                        <a:tabLst>
                          <a:tab pos="342900" algn="l"/>
                          <a:tab pos="685800" algn="l"/>
                          <a:tab pos="1028700" algn="l"/>
                        </a:tabLst>
                      </a:pPr>
                      <a:r>
                        <a:rPr lang="en-GB" sz="1600" b="0" dirty="0"/>
                        <a:t>Safety</a:t>
                      </a:r>
                      <a:endParaRPr lang="en-GB" sz="1600" b="0" dirty="0">
                        <a:solidFill>
                          <a:srgbClr val="000000"/>
                        </a:solidFill>
                        <a:latin typeface="Arial"/>
                        <a:ea typeface="Times New Roman"/>
                        <a:cs typeface="Arial"/>
                      </a:endParaRPr>
                    </a:p>
                  </a:txBody>
                  <a:tcPr marL="51435" marR="51435" marT="0" marB="0"/>
                </a:tc>
                <a:tc>
                  <a:txBody>
                    <a:bodyPr/>
                    <a:lstStyle/>
                    <a:p>
                      <a:pPr algn="just">
                        <a:spcBef>
                          <a:spcPts val="300"/>
                        </a:spcBef>
                        <a:spcAft>
                          <a:spcPts val="0"/>
                        </a:spcAft>
                        <a:tabLst>
                          <a:tab pos="342900" algn="l"/>
                          <a:tab pos="685800" algn="l"/>
                          <a:tab pos="1028700" algn="l"/>
                        </a:tabLst>
                      </a:pPr>
                      <a:r>
                        <a:rPr lang="en-GB" sz="1600" b="0" dirty="0" err="1"/>
                        <a:t>Understandability</a:t>
                      </a:r>
                      <a:endParaRPr lang="en-GB" sz="1600" b="0" dirty="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0"/>
                        </a:spcAft>
                        <a:tabLst>
                          <a:tab pos="342900" algn="l"/>
                          <a:tab pos="685800" algn="l"/>
                          <a:tab pos="1028700" algn="l"/>
                        </a:tabLst>
                      </a:pPr>
                      <a:r>
                        <a:rPr lang="en-GB" sz="1600" b="0" dirty="0"/>
                        <a:t>Portability</a:t>
                      </a:r>
                      <a:endParaRPr lang="en-GB" sz="1600" b="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0"/>
                  </a:ext>
                </a:extLst>
              </a:tr>
              <a:tr h="278130">
                <a:tc>
                  <a:txBody>
                    <a:bodyPr/>
                    <a:lstStyle/>
                    <a:p>
                      <a:pPr indent="347345" algn="just">
                        <a:spcBef>
                          <a:spcPts val="300"/>
                        </a:spcBef>
                        <a:spcAft>
                          <a:spcPts val="0"/>
                        </a:spcAft>
                        <a:tabLst>
                          <a:tab pos="342900" algn="l"/>
                          <a:tab pos="685800" algn="l"/>
                          <a:tab pos="1028700" algn="l"/>
                        </a:tabLst>
                      </a:pPr>
                      <a:r>
                        <a:rPr lang="en-GB" sz="1600" dirty="0"/>
                        <a:t>Security</a:t>
                      </a:r>
                      <a:endParaRPr lang="en-GB" sz="1600" dirty="0">
                        <a:solidFill>
                          <a:srgbClr val="000000"/>
                        </a:solidFill>
                        <a:latin typeface="Arial"/>
                        <a:ea typeface="Times New Roman"/>
                        <a:cs typeface="Arial"/>
                      </a:endParaRPr>
                    </a:p>
                  </a:txBody>
                  <a:tcPr marL="51435" marR="51435" marT="0" marB="0"/>
                </a:tc>
                <a:tc>
                  <a:txBody>
                    <a:bodyPr/>
                    <a:lstStyle/>
                    <a:p>
                      <a:pPr algn="just">
                        <a:spcBef>
                          <a:spcPts val="300"/>
                        </a:spcBef>
                        <a:spcAft>
                          <a:spcPts val="0"/>
                        </a:spcAft>
                        <a:tabLst>
                          <a:tab pos="342900" algn="l"/>
                          <a:tab pos="685800" algn="l"/>
                          <a:tab pos="1028700" algn="l"/>
                        </a:tabLst>
                      </a:pPr>
                      <a:r>
                        <a:rPr lang="en-GB" sz="1600" dirty="0"/>
                        <a:t>Testability</a:t>
                      </a:r>
                      <a:endParaRPr lang="en-GB" sz="1600" dirty="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0"/>
                        </a:spcAft>
                        <a:tabLst>
                          <a:tab pos="342900" algn="l"/>
                          <a:tab pos="685800" algn="l"/>
                          <a:tab pos="1028700" algn="l"/>
                        </a:tabLst>
                      </a:pPr>
                      <a:r>
                        <a:rPr lang="en-GB" sz="1600" dirty="0"/>
                        <a:t>Usability</a:t>
                      </a:r>
                      <a:endParaRPr lang="en-GB" sz="16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1"/>
                  </a:ext>
                </a:extLst>
              </a:tr>
              <a:tr h="278130">
                <a:tc>
                  <a:txBody>
                    <a:bodyPr/>
                    <a:lstStyle/>
                    <a:p>
                      <a:pPr indent="347345" algn="just">
                        <a:spcBef>
                          <a:spcPts val="300"/>
                        </a:spcBef>
                        <a:spcAft>
                          <a:spcPts val="0"/>
                        </a:spcAft>
                        <a:tabLst>
                          <a:tab pos="342900" algn="l"/>
                          <a:tab pos="685800" algn="l"/>
                          <a:tab pos="1028700" algn="l"/>
                        </a:tabLst>
                      </a:pPr>
                      <a:r>
                        <a:rPr lang="en-GB" sz="1600"/>
                        <a:t>Reliability</a:t>
                      </a:r>
                      <a:endParaRPr lang="en-GB" sz="1600">
                        <a:solidFill>
                          <a:srgbClr val="000000"/>
                        </a:solidFill>
                        <a:latin typeface="Arial"/>
                        <a:ea typeface="Times New Roman"/>
                        <a:cs typeface="Arial"/>
                      </a:endParaRPr>
                    </a:p>
                  </a:txBody>
                  <a:tcPr marL="51435" marR="51435" marT="0" marB="0"/>
                </a:tc>
                <a:tc>
                  <a:txBody>
                    <a:bodyPr/>
                    <a:lstStyle/>
                    <a:p>
                      <a:pPr algn="just">
                        <a:spcBef>
                          <a:spcPts val="300"/>
                        </a:spcBef>
                        <a:spcAft>
                          <a:spcPts val="0"/>
                        </a:spcAft>
                        <a:tabLst>
                          <a:tab pos="342900" algn="l"/>
                          <a:tab pos="685800" algn="l"/>
                          <a:tab pos="1028700" algn="l"/>
                        </a:tabLst>
                      </a:pPr>
                      <a:r>
                        <a:rPr lang="en-GB" sz="1600"/>
                        <a:t>Adaptability</a:t>
                      </a:r>
                      <a:endParaRPr lang="en-GB" sz="160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0"/>
                        </a:spcAft>
                        <a:tabLst>
                          <a:tab pos="342900" algn="l"/>
                          <a:tab pos="685800" algn="l"/>
                          <a:tab pos="1028700" algn="l"/>
                        </a:tabLst>
                      </a:pPr>
                      <a:r>
                        <a:rPr lang="en-GB" sz="1600"/>
                        <a:t>Reusability</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2"/>
                  </a:ext>
                </a:extLst>
              </a:tr>
              <a:tr h="278130">
                <a:tc>
                  <a:txBody>
                    <a:bodyPr/>
                    <a:lstStyle/>
                    <a:p>
                      <a:pPr indent="347345" algn="just">
                        <a:spcBef>
                          <a:spcPts val="300"/>
                        </a:spcBef>
                        <a:spcAft>
                          <a:spcPts val="0"/>
                        </a:spcAft>
                        <a:tabLst>
                          <a:tab pos="342900" algn="l"/>
                          <a:tab pos="685800" algn="l"/>
                          <a:tab pos="1028700" algn="l"/>
                        </a:tabLst>
                      </a:pPr>
                      <a:r>
                        <a:rPr lang="en-GB" sz="1600"/>
                        <a:t>Resilience</a:t>
                      </a:r>
                      <a:endParaRPr lang="en-GB" sz="1600">
                        <a:solidFill>
                          <a:srgbClr val="000000"/>
                        </a:solidFill>
                        <a:latin typeface="Arial"/>
                        <a:ea typeface="Times New Roman"/>
                        <a:cs typeface="Arial"/>
                      </a:endParaRPr>
                    </a:p>
                  </a:txBody>
                  <a:tcPr marL="51435" marR="51435" marT="0" marB="0"/>
                </a:tc>
                <a:tc>
                  <a:txBody>
                    <a:bodyPr/>
                    <a:lstStyle/>
                    <a:p>
                      <a:pPr algn="just">
                        <a:spcBef>
                          <a:spcPts val="300"/>
                        </a:spcBef>
                        <a:spcAft>
                          <a:spcPts val="0"/>
                        </a:spcAft>
                        <a:tabLst>
                          <a:tab pos="342900" algn="l"/>
                          <a:tab pos="685800" algn="l"/>
                          <a:tab pos="1028700" algn="l"/>
                        </a:tabLst>
                      </a:pPr>
                      <a:r>
                        <a:rPr lang="en-GB" sz="1600" dirty="0"/>
                        <a:t>Modularity</a:t>
                      </a:r>
                      <a:endParaRPr lang="en-GB" sz="1600" dirty="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0"/>
                        </a:spcAft>
                        <a:tabLst>
                          <a:tab pos="342900" algn="l"/>
                          <a:tab pos="685800" algn="l"/>
                          <a:tab pos="1028700" algn="l"/>
                        </a:tabLst>
                      </a:pPr>
                      <a:r>
                        <a:rPr lang="en-GB" sz="1600"/>
                        <a:t>Efficiency</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3"/>
                  </a:ext>
                </a:extLst>
              </a:tr>
              <a:tr h="278130">
                <a:tc>
                  <a:txBody>
                    <a:bodyPr/>
                    <a:lstStyle/>
                    <a:p>
                      <a:pPr indent="347345" algn="just">
                        <a:spcBef>
                          <a:spcPts val="300"/>
                        </a:spcBef>
                        <a:spcAft>
                          <a:spcPts val="300"/>
                        </a:spcAft>
                        <a:tabLst>
                          <a:tab pos="342900" algn="l"/>
                          <a:tab pos="685800" algn="l"/>
                          <a:tab pos="1028700" algn="l"/>
                        </a:tabLst>
                      </a:pPr>
                      <a:r>
                        <a:rPr lang="en-GB" sz="1600"/>
                        <a:t>Robustness</a:t>
                      </a:r>
                      <a:endParaRPr lang="en-GB" sz="1600">
                        <a:solidFill>
                          <a:srgbClr val="000000"/>
                        </a:solidFill>
                        <a:latin typeface="Arial"/>
                        <a:ea typeface="Times New Roman"/>
                        <a:cs typeface="Arial"/>
                      </a:endParaRPr>
                    </a:p>
                  </a:txBody>
                  <a:tcPr marL="51435" marR="51435" marT="0" marB="0"/>
                </a:tc>
                <a:tc>
                  <a:txBody>
                    <a:bodyPr/>
                    <a:lstStyle/>
                    <a:p>
                      <a:pPr algn="just">
                        <a:spcBef>
                          <a:spcPts val="300"/>
                        </a:spcBef>
                        <a:spcAft>
                          <a:spcPts val="300"/>
                        </a:spcAft>
                        <a:tabLst>
                          <a:tab pos="342900" algn="l"/>
                          <a:tab pos="685800" algn="l"/>
                          <a:tab pos="1028700" algn="l"/>
                        </a:tabLst>
                      </a:pPr>
                      <a:r>
                        <a:rPr lang="en-GB" sz="1600"/>
                        <a:t>Complexity</a:t>
                      </a:r>
                      <a:endParaRPr lang="en-GB" sz="160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300"/>
                        </a:spcAft>
                        <a:tabLst>
                          <a:tab pos="342900" algn="l"/>
                          <a:tab pos="685800" algn="l"/>
                          <a:tab pos="1028700" algn="l"/>
                        </a:tabLst>
                      </a:pPr>
                      <a:r>
                        <a:rPr lang="en-GB" sz="1600" dirty="0" err="1"/>
                        <a:t>Learnability</a:t>
                      </a:r>
                      <a:endParaRPr lang="en-GB" sz="16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4"/>
                  </a:ext>
                </a:extLst>
              </a:tr>
            </a:tbl>
          </a:graphicData>
        </a:graphic>
      </p:graphicFrame>
      <p:sp>
        <p:nvSpPr>
          <p:cNvPr id="2" name="Title 1"/>
          <p:cNvSpPr>
            <a:spLocks noGrp="1"/>
          </p:cNvSpPr>
          <p:nvPr>
            <p:ph type="title"/>
          </p:nvPr>
        </p:nvSpPr>
        <p:spPr/>
        <p:txBody>
          <a:bodyPr/>
          <a:lstStyle/>
          <a:p>
            <a:r>
              <a:rPr lang="en-GB" dirty="0"/>
              <a:t>Software quality attributes</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conflicts</a:t>
            </a:r>
          </a:p>
        </p:txBody>
      </p:sp>
      <p:sp>
        <p:nvSpPr>
          <p:cNvPr id="3" name="Content Placeholder 2"/>
          <p:cNvSpPr>
            <a:spLocks noGrp="1"/>
          </p:cNvSpPr>
          <p:nvPr>
            <p:ph type="body" sz="quarter" idx="10"/>
          </p:nvPr>
        </p:nvSpPr>
        <p:spPr/>
        <p:txBody>
          <a:bodyPr/>
          <a:lstStyle/>
          <a:p>
            <a:r>
              <a:rPr lang="en-US" dirty="0"/>
              <a:t>It is not possible for any system to be optimized for all of these attributes – for example, improving robustness may lead to loss of performance. </a:t>
            </a:r>
          </a:p>
          <a:p>
            <a:r>
              <a:rPr lang="en-US" dirty="0"/>
              <a:t>The quality plan should therefore define the most important quality attributes for the software that is being developed.</a:t>
            </a:r>
            <a:r>
              <a:rPr lang="en-GB" dirty="0"/>
              <a:t> </a:t>
            </a:r>
          </a:p>
          <a:p>
            <a:r>
              <a:rPr lang="en-US" dirty="0"/>
              <a:t>The plan should also include a definition of the quality assessment process, an agreed way of assessing whether some quality, such as maintainability or robustness, is present in the product.</a:t>
            </a:r>
            <a:r>
              <a:rPr lang="en-GB" dirty="0"/>
              <a:t> </a:t>
            </a:r>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p:txBody>
          <a:bodyPr/>
          <a:lstStyle/>
          <a:p>
            <a:r>
              <a:rPr lang="en-GB"/>
              <a:t>Process and product quality</a:t>
            </a:r>
          </a:p>
        </p:txBody>
      </p:sp>
      <p:sp>
        <p:nvSpPr>
          <p:cNvPr id="22530" name="Rectangle 2"/>
          <p:cNvSpPr>
            <a:spLocks noGrp="1" noChangeArrowheads="1"/>
          </p:cNvSpPr>
          <p:nvPr>
            <p:ph type="body" sz="quarter" idx="10"/>
          </p:nvPr>
        </p:nvSpPr>
        <p:spPr/>
        <p:txBody>
          <a:bodyPr/>
          <a:lstStyle/>
          <a:p>
            <a:r>
              <a:rPr lang="en-GB" dirty="0"/>
              <a:t>The quality of a developed product is influenced by the quality of the production process.</a:t>
            </a:r>
          </a:p>
          <a:p>
            <a:r>
              <a:rPr lang="en-GB" dirty="0"/>
              <a:t>This is important in software development as some product quality attributes are hard to assess.</a:t>
            </a:r>
          </a:p>
          <a:p>
            <a:r>
              <a:rPr lang="en-GB" dirty="0"/>
              <a:t>However, there is a very complex and poorly understood relationship between software processes and product quality.</a:t>
            </a:r>
          </a:p>
          <a:p>
            <a:pPr lvl="1"/>
            <a:r>
              <a:rPr lang="en-GB" dirty="0"/>
              <a:t>The application of individual skills and experience is particularly important in software development;</a:t>
            </a:r>
          </a:p>
          <a:p>
            <a:pPr lvl="1"/>
            <a:r>
              <a:rPr lang="en-GB" dirty="0"/>
              <a:t>External factors such as the novelty of an application or the need for an accelerated development schedule may impair product quality.</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16</a:t>
            </a:fld>
            <a:endParaRPr 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Process-based quality</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17</a:t>
            </a:fld>
            <a:endParaRPr lang="en-US"/>
          </a:p>
        </p:txBody>
      </p:sp>
      <p:pic>
        <p:nvPicPr>
          <p:cNvPr id="8" name="Picture 7" descr="24.3 Process quality.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385646" y="1707654"/>
            <a:ext cx="6216140" cy="18362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culture</a:t>
            </a:r>
          </a:p>
        </p:txBody>
      </p:sp>
      <p:sp>
        <p:nvSpPr>
          <p:cNvPr id="3" name="Content Placeholder 2"/>
          <p:cNvSpPr>
            <a:spLocks noGrp="1"/>
          </p:cNvSpPr>
          <p:nvPr>
            <p:ph type="body" sz="quarter" idx="10"/>
          </p:nvPr>
        </p:nvSpPr>
        <p:spPr/>
        <p:txBody>
          <a:bodyPr/>
          <a:lstStyle/>
          <a:p>
            <a:r>
              <a:rPr lang="en-US" dirty="0"/>
              <a:t>Quality managers should aim to develop a ‘quality culture’ where everyone responsible for software development is committed to achieving a high level of product quality. </a:t>
            </a:r>
          </a:p>
          <a:p>
            <a:r>
              <a:rPr lang="en-US" dirty="0"/>
              <a:t>They should encourage teams to take responsibility for the quality of their work and to develop new approaches to quality improvement. </a:t>
            </a:r>
          </a:p>
          <a:p>
            <a:r>
              <a:rPr lang="en-US" dirty="0"/>
              <a:t>They should support people who are interested in the intangible aspects of quality and encourage professional behavior in all team members.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18</a:t>
            </a:fld>
            <a:endParaRPr lang="en-US"/>
          </a:p>
        </p:txBody>
      </p:sp>
    </p:spTree>
    <p:extLst>
      <p:ext uri="{BB962C8B-B14F-4D97-AF65-F5344CB8AC3E}">
        <p14:creationId xmlns="" xmlns:p14="http://schemas.microsoft.com/office/powerpoint/2010/main" val="2021506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standards</a:t>
            </a:r>
          </a:p>
        </p:txBody>
      </p:sp>
      <p:sp>
        <p:nvSpPr>
          <p:cNvPr id="4" name="Date Placeholder 3"/>
          <p:cNvSpPr>
            <a:spLocks noGrp="1"/>
          </p:cNvSpPr>
          <p:nvPr>
            <p:ph type="dt" sz="half" idx="2"/>
          </p:nvPr>
        </p:nvSpPr>
        <p:spPr/>
        <p:txBody>
          <a:bodyPr/>
          <a:lstStyle/>
          <a:p>
            <a:r>
              <a:rPr lang="en-GB"/>
              <a:t>10/12/2014</a:t>
            </a:r>
            <a:endParaRPr lang="en-US"/>
          </a:p>
        </p:txBody>
      </p:sp>
      <p:sp>
        <p:nvSpPr>
          <p:cNvPr id="5" name="Footer Placeholder 4"/>
          <p:cNvSpPr>
            <a:spLocks noGrp="1"/>
          </p:cNvSpPr>
          <p:nvPr>
            <p:ph type="ftr" sz="quarter" idx="3"/>
          </p:nvPr>
        </p:nvSpPr>
        <p:spPr/>
        <p:txBody>
          <a:bodyPr/>
          <a:lstStyle/>
          <a:p>
            <a:r>
              <a:rPr lang="en-US"/>
              <a:t>Chapter 24 Quality management</a:t>
            </a:r>
          </a:p>
        </p:txBody>
      </p:sp>
      <p:sp>
        <p:nvSpPr>
          <p:cNvPr id="6" name="Slide Number Placeholder 5"/>
          <p:cNvSpPr>
            <a:spLocks noGrp="1"/>
          </p:cNvSpPr>
          <p:nvPr>
            <p:ph type="sldNum" sz="quarter" idx="4"/>
          </p:nvPr>
        </p:nvSpPr>
        <p:spPr/>
        <p:txBody>
          <a:bodyPr/>
          <a:lstStyle/>
          <a:p>
            <a:fld id="{745CE82A-87C3-2841-AAF3-37DF1E34DC62}" type="slidenum">
              <a:rPr lang="en-US" smtClean="0"/>
              <a:pPr/>
              <a:t>19</a:t>
            </a:fld>
            <a:endParaRPr lang="en-US"/>
          </a:p>
        </p:txBody>
      </p:sp>
    </p:spTree>
    <p:extLst>
      <p:ext uri="{BB962C8B-B14F-4D97-AF65-F5344CB8AC3E}">
        <p14:creationId xmlns="" xmlns:p14="http://schemas.microsoft.com/office/powerpoint/2010/main" val="1070320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zh-CN" dirty="0"/>
              <a:t>Outline of lecture</a:t>
            </a:r>
            <a:endParaRPr lang="en-GB" dirty="0"/>
          </a:p>
        </p:txBody>
      </p:sp>
      <p:sp>
        <p:nvSpPr>
          <p:cNvPr id="7171" name="Rectangle 3"/>
          <p:cNvSpPr>
            <a:spLocks noGrp="1" noChangeArrowheads="1"/>
          </p:cNvSpPr>
          <p:nvPr>
            <p:ph type="body" sz="quarter" idx="10"/>
          </p:nvPr>
        </p:nvSpPr>
        <p:spPr/>
        <p:txBody>
          <a:bodyPr/>
          <a:lstStyle/>
          <a:p>
            <a:pPr marL="285750" indent="-285750">
              <a:buFont typeface="Arial" panose="020B0604020202020204" pitchFamily="34" charset="0"/>
              <a:buChar char="•"/>
            </a:pPr>
            <a:r>
              <a:rPr lang="en-US" dirty="0"/>
              <a:t>Software quality</a:t>
            </a:r>
            <a:endParaRPr lang="en-GB" dirty="0"/>
          </a:p>
          <a:p>
            <a:pPr marL="285750" indent="-285750">
              <a:buFont typeface="Arial" panose="020B0604020202020204" pitchFamily="34" charset="0"/>
              <a:buChar char="•"/>
            </a:pPr>
            <a:r>
              <a:rPr lang="en-US" dirty="0"/>
              <a:t>Software standards</a:t>
            </a:r>
            <a:endParaRPr lang="en-GB" dirty="0"/>
          </a:p>
          <a:p>
            <a:pPr marL="285750" indent="-285750">
              <a:buFont typeface="Arial" panose="020B0604020202020204" pitchFamily="34" charset="0"/>
              <a:buChar char="•"/>
            </a:pPr>
            <a:r>
              <a:rPr lang="en-US" dirty="0"/>
              <a:t>Reviews and inspections</a:t>
            </a:r>
          </a:p>
          <a:p>
            <a:pPr marL="285750" indent="-285750">
              <a:buFont typeface="Arial" panose="020B0604020202020204" pitchFamily="34" charset="0"/>
              <a:buChar char="•"/>
            </a:pPr>
            <a:r>
              <a:rPr lang="en-US" dirty="0"/>
              <a:t>Quality management and agile development</a:t>
            </a:r>
            <a:endParaRPr lang="en-GB" dirty="0"/>
          </a:p>
          <a:p>
            <a:pPr marL="285750" indent="-285750">
              <a:buFont typeface="Arial" panose="020B0604020202020204" pitchFamily="34" charset="0"/>
              <a:buChar char="•"/>
            </a:pPr>
            <a:r>
              <a:rPr lang="en-US" dirty="0"/>
              <a:t>Software measurement </a:t>
            </a:r>
            <a:endParaRPr lang="en-GB" dirty="0"/>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dirty="0"/>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a:t>
            </a:fld>
            <a:endParaRPr lang="en-US" dirty="0"/>
          </a:p>
        </p:txBody>
      </p:sp>
      <p:sp>
        <p:nvSpPr>
          <p:cNvPr id="5" name="文本框 4">
            <a:extLst>
              <a:ext uri="{FF2B5EF4-FFF2-40B4-BE49-F238E27FC236}">
                <a16:creationId xmlns="" xmlns:a16="http://schemas.microsoft.com/office/drawing/2014/main" id="{2E56669C-6FB9-28AC-E91D-B40EE0253CA1}"/>
              </a:ext>
            </a:extLst>
          </p:cNvPr>
          <p:cNvSpPr txBox="1"/>
          <p:nvPr/>
        </p:nvSpPr>
        <p:spPr>
          <a:xfrm>
            <a:off x="628649" y="3605950"/>
            <a:ext cx="7327026" cy="584775"/>
          </a:xfrm>
          <a:prstGeom prst="rect">
            <a:avLst/>
          </a:prstGeom>
          <a:noFill/>
        </p:spPr>
        <p:txBody>
          <a:bodyPr wrap="square" rtlCol="0">
            <a:spAutoFit/>
          </a:bodyPr>
          <a:lstStyle/>
          <a:p>
            <a:r>
              <a:rPr lang="en-US" altLang="zh-CN" sz="1600" b="0" i="1" u="none" strike="noStrike" dirty="0">
                <a:solidFill>
                  <a:schemeClr val="bg1">
                    <a:lumMod val="50000"/>
                  </a:schemeClr>
                </a:solidFill>
                <a:effectLst/>
                <a:latin typeface="Calibri" panose="020F0502020204030204" pitchFamily="34" charset="0"/>
              </a:rPr>
              <a:t>Reference: Ian Sommerville, Software Engineering – Chapter 24 Quality management,</a:t>
            </a:r>
            <a:br>
              <a:rPr lang="en-US" altLang="zh-CN" sz="1600" b="0" i="1" u="none" strike="noStrike" dirty="0">
                <a:solidFill>
                  <a:schemeClr val="bg1">
                    <a:lumMod val="50000"/>
                  </a:schemeClr>
                </a:solidFill>
                <a:effectLst/>
                <a:latin typeface="Calibri" panose="020F0502020204030204" pitchFamily="34" charset="0"/>
              </a:rPr>
            </a:br>
            <a:r>
              <a:rPr lang="en-US" altLang="zh-CN" sz="1600" b="0" i="1" u="none" strike="noStrike" dirty="0">
                <a:solidFill>
                  <a:schemeClr val="bg1">
                    <a:lumMod val="50000"/>
                  </a:schemeClr>
                </a:solidFill>
                <a:effectLst/>
                <a:latin typeface="Calibri" panose="020F0502020204030204" pitchFamily="34" charset="0"/>
              </a:rPr>
              <a:t>10th edition, Pearson, 2015.</a:t>
            </a:r>
            <a:endParaRPr kumimoji="1" lang="zh-CN" altLang="en-US" sz="1600" dirty="0">
              <a:solidFill>
                <a:schemeClr val="bg1">
                  <a:lumMod val="50000"/>
                </a:schemeClr>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title"/>
          </p:nvPr>
        </p:nvSpPr>
        <p:spPr/>
        <p:txBody>
          <a:bodyPr/>
          <a:lstStyle/>
          <a:p>
            <a:r>
              <a:rPr lang="en-GB"/>
              <a:t>Software standards</a:t>
            </a:r>
            <a:endParaRPr lang="en-GB" dirty="0"/>
          </a:p>
        </p:txBody>
      </p:sp>
      <p:sp>
        <p:nvSpPr>
          <p:cNvPr id="38914" name="Rectangle 2"/>
          <p:cNvSpPr>
            <a:spLocks noGrp="1" noChangeArrowheads="1"/>
          </p:cNvSpPr>
          <p:nvPr>
            <p:ph type="body" sz="quarter" idx="10"/>
          </p:nvPr>
        </p:nvSpPr>
        <p:spPr/>
        <p:txBody>
          <a:bodyPr/>
          <a:lstStyle/>
          <a:p>
            <a:r>
              <a:rPr lang="en-GB" dirty="0"/>
              <a:t>Standards define the required attributes of a product or process. They play an important role in quality management.</a:t>
            </a:r>
          </a:p>
          <a:p>
            <a:r>
              <a:rPr lang="en-GB" dirty="0"/>
              <a:t>Standards may be international, national, organizational or project standards.</a:t>
            </a:r>
          </a:p>
        </p:txBody>
      </p:sp>
      <p:sp>
        <p:nvSpPr>
          <p:cNvPr id="2" name="Date Placeholder 1"/>
          <p:cNvSpPr>
            <a:spLocks noGrp="1"/>
          </p:cNvSpPr>
          <p:nvPr>
            <p:ph type="dt" sz="half" idx="11"/>
          </p:nvPr>
        </p:nvSpPr>
        <p:spPr/>
        <p:txBody>
          <a:bodyPr/>
          <a:lstStyle/>
          <a:p>
            <a:r>
              <a:rPr lang="en-GB"/>
              <a:t>10/12/2014</a:t>
            </a:r>
            <a:endParaRPr lang="en-US"/>
          </a:p>
        </p:txBody>
      </p:sp>
      <p:sp>
        <p:nvSpPr>
          <p:cNvPr id="9" name="Footer Placeholder 8"/>
          <p:cNvSpPr>
            <a:spLocks noGrp="1"/>
          </p:cNvSpPr>
          <p:nvPr>
            <p:ph type="ftr" sz="quarter" idx="12"/>
          </p:nvPr>
        </p:nvSpPr>
        <p:spPr/>
        <p:txBody>
          <a:bodyPr/>
          <a:lstStyle/>
          <a:p>
            <a:r>
              <a:rPr lang="en-US"/>
              <a:t>Chapter 24 Quality management</a:t>
            </a:r>
          </a:p>
        </p:txBody>
      </p:sp>
      <p:sp>
        <p:nvSpPr>
          <p:cNvPr id="8" name="Slide Number Placeholder 7"/>
          <p:cNvSpPr>
            <a:spLocks noGrp="1"/>
          </p:cNvSpPr>
          <p:nvPr>
            <p:ph type="sldNum" sz="quarter" idx="13"/>
          </p:nvPr>
        </p:nvSpPr>
        <p:spPr/>
        <p:txBody>
          <a:bodyPr/>
          <a:lstStyle/>
          <a:p>
            <a:fld id="{745CE82A-87C3-2841-AAF3-37DF1E34DC62}" type="slidenum">
              <a:rPr lang="en-US" smtClean="0"/>
              <a:pPr/>
              <a:t>20</a:t>
            </a:fld>
            <a:endParaRPr 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title"/>
          </p:nvPr>
        </p:nvSpPr>
        <p:spPr/>
        <p:txBody>
          <a:bodyPr/>
          <a:lstStyle/>
          <a:p>
            <a:r>
              <a:rPr lang="en-GB"/>
              <a:t>Importance of standards</a:t>
            </a:r>
          </a:p>
        </p:txBody>
      </p:sp>
      <p:sp>
        <p:nvSpPr>
          <p:cNvPr id="40962" name="Rectangle 2"/>
          <p:cNvSpPr>
            <a:spLocks noGrp="1" noChangeArrowheads="1"/>
          </p:cNvSpPr>
          <p:nvPr>
            <p:ph type="body" sz="quarter" idx="10"/>
          </p:nvPr>
        </p:nvSpPr>
        <p:spPr/>
        <p:txBody>
          <a:bodyPr/>
          <a:lstStyle/>
          <a:p>
            <a:r>
              <a:rPr lang="en-GB" dirty="0"/>
              <a:t>Encapsulation of best practice -- avoids repetition of past mistakes.</a:t>
            </a:r>
          </a:p>
          <a:p>
            <a:r>
              <a:rPr lang="en-GB" dirty="0"/>
              <a:t>They are a framework for defining what quality means in a particular setting i.e. that organization’s view of quality.</a:t>
            </a:r>
          </a:p>
          <a:p>
            <a:r>
              <a:rPr lang="en-GB" dirty="0"/>
              <a:t>They provide continuity - new staff can understand the organisation by understanding the standards that are used.</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21</a:t>
            </a:fld>
            <a:endParaRPr lang="en-US"/>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and process standards</a:t>
            </a:r>
          </a:p>
        </p:txBody>
      </p:sp>
      <p:sp>
        <p:nvSpPr>
          <p:cNvPr id="3" name="Content Placeholder 2"/>
          <p:cNvSpPr>
            <a:spLocks noGrp="1"/>
          </p:cNvSpPr>
          <p:nvPr>
            <p:ph type="body" sz="quarter" idx="10"/>
          </p:nvPr>
        </p:nvSpPr>
        <p:spPr/>
        <p:txBody>
          <a:bodyPr/>
          <a:lstStyle/>
          <a:p>
            <a:r>
              <a:rPr lang="en-US" dirty="0"/>
              <a:t>Product standards </a:t>
            </a:r>
          </a:p>
          <a:p>
            <a:pPr lvl="1"/>
            <a:r>
              <a:rPr lang="en-US" dirty="0"/>
              <a:t>Apply to the software product being developed. They include document standards, such as the structure of requirements documents, documentation standards, such as a standard comment header for an object class definition, and coding standards, which define how a programming language should be used.</a:t>
            </a:r>
            <a:endParaRPr lang="en-GB" dirty="0"/>
          </a:p>
          <a:p>
            <a:r>
              <a:rPr lang="en-US" dirty="0"/>
              <a:t>Process standards </a:t>
            </a:r>
          </a:p>
          <a:p>
            <a:pPr lvl="1"/>
            <a:r>
              <a:rPr lang="en-US" dirty="0"/>
              <a:t>These define the processes that should be followed during software development. Process standards may include definitions of specification, design and validation processes, process support tools and a description of the documents that should be written during these processes.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22</a:t>
            </a:fld>
            <a:endParaRPr lang="en-US"/>
          </a:p>
        </p:txBody>
      </p:sp>
    </p:spTree>
    <p:extLst>
      <p:ext uri="{BB962C8B-B14F-4D97-AF65-F5344CB8AC3E}">
        <p14:creationId xmlns="" xmlns:p14="http://schemas.microsoft.com/office/powerpoint/2010/main" val="1388589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2068145206"/>
              </p:ext>
            </p:extLst>
          </p:nvPr>
        </p:nvGraphicFramePr>
        <p:xfrm>
          <a:off x="628650" y="1363663"/>
          <a:ext cx="7661274" cy="2194560"/>
        </p:xfrm>
        <a:graphic>
          <a:graphicData uri="http://schemas.openxmlformats.org/drawingml/2006/table">
            <a:tbl>
              <a:tblPr firstRow="1" bandRow="1">
                <a:tableStyleId>{7DF18680-E054-41AD-8BC1-D1AEF772440D}</a:tableStyleId>
              </a:tblPr>
              <a:tblGrid>
                <a:gridCol w="3830637">
                  <a:extLst>
                    <a:ext uri="{9D8B030D-6E8A-4147-A177-3AD203B41FA5}">
                      <a16:colId xmlns="" xmlns:a16="http://schemas.microsoft.com/office/drawing/2014/main" val="20000"/>
                    </a:ext>
                  </a:extLst>
                </a:gridCol>
                <a:gridCol w="3830637">
                  <a:extLst>
                    <a:ext uri="{9D8B030D-6E8A-4147-A177-3AD203B41FA5}">
                      <a16:colId xmlns="" xmlns:a16="http://schemas.microsoft.com/office/drawing/2014/main" val="20001"/>
                    </a:ext>
                  </a:extLst>
                </a:gridCol>
              </a:tblGrid>
              <a:tr h="278130">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rPr>
                        <a:t>Product standards</a:t>
                      </a:r>
                      <a:endParaRPr lang="en-GB" sz="1600" b="1" dirty="0">
                        <a:solidFill>
                          <a:srgbClr val="000000"/>
                        </a:solidFill>
                        <a:latin typeface="Arial"/>
                        <a:ea typeface="Times New Roman"/>
                        <a:cs typeface="Arial"/>
                      </a:endParaRPr>
                    </a:p>
                  </a:txBody>
                  <a:tcPr marL="51435" marR="51435" marT="0" marB="0"/>
                </a:tc>
                <a:tc>
                  <a:txBody>
                    <a:bodyPr/>
                    <a:lstStyle/>
                    <a:p>
                      <a:pPr indent="347345" algn="just">
                        <a:spcBef>
                          <a:spcPts val="300"/>
                        </a:spcBef>
                        <a:spcAft>
                          <a:spcPts val="300"/>
                        </a:spcAft>
                        <a:tabLst>
                          <a:tab pos="342900" algn="l"/>
                          <a:tab pos="685800" algn="l"/>
                          <a:tab pos="1028700" algn="l"/>
                        </a:tabLst>
                      </a:pPr>
                      <a:r>
                        <a:rPr lang="en-GB" sz="1600" b="1" dirty="0">
                          <a:solidFill>
                            <a:srgbClr val="000000"/>
                          </a:solidFill>
                        </a:rPr>
                        <a:t>Process standards</a:t>
                      </a:r>
                      <a:endParaRPr lang="en-GB" sz="1600" b="1"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0"/>
                  </a:ext>
                </a:extLst>
              </a:tr>
              <a:tr h="278130">
                <a:tc>
                  <a:txBody>
                    <a:bodyPr/>
                    <a:lstStyle/>
                    <a:p>
                      <a:pPr indent="347345" algn="l">
                        <a:spcAft>
                          <a:spcPts val="300"/>
                        </a:spcAft>
                        <a:tabLst>
                          <a:tab pos="342900" algn="l"/>
                          <a:tab pos="685800" algn="l"/>
                          <a:tab pos="1028700" algn="l"/>
                        </a:tabLst>
                      </a:pPr>
                      <a:r>
                        <a:rPr lang="en-GB" sz="1600" dirty="0">
                          <a:solidFill>
                            <a:srgbClr val="000000"/>
                          </a:solidFill>
                        </a:rPr>
                        <a:t>Design review form</a:t>
                      </a:r>
                      <a:endParaRPr lang="en-GB" sz="1600" dirty="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a:solidFill>
                            <a:srgbClr val="000000"/>
                          </a:solidFill>
                        </a:rPr>
                        <a:t>Design review conduct</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1"/>
                  </a:ext>
                </a:extLst>
              </a:tr>
              <a:tr h="394335">
                <a:tc>
                  <a:txBody>
                    <a:bodyPr/>
                    <a:lstStyle/>
                    <a:p>
                      <a:pPr indent="347345" algn="l">
                        <a:spcAft>
                          <a:spcPts val="300"/>
                        </a:spcAft>
                        <a:tabLst>
                          <a:tab pos="342900" algn="l"/>
                          <a:tab pos="685800" algn="l"/>
                          <a:tab pos="1028700" algn="l"/>
                        </a:tabLst>
                      </a:pPr>
                      <a:r>
                        <a:rPr lang="en-GB" sz="1600">
                          <a:solidFill>
                            <a:srgbClr val="000000"/>
                          </a:solidFill>
                        </a:rPr>
                        <a:t>Requirements document  </a:t>
                      </a:r>
                    </a:p>
                    <a:p>
                      <a:pPr indent="347345" algn="l">
                        <a:spcAft>
                          <a:spcPts val="300"/>
                        </a:spcAft>
                        <a:tabLst>
                          <a:tab pos="342900" algn="l"/>
                          <a:tab pos="685800" algn="l"/>
                          <a:tab pos="1028700" algn="l"/>
                        </a:tabLst>
                      </a:pPr>
                      <a:r>
                        <a:rPr lang="en-GB" sz="1600">
                          <a:solidFill>
                            <a:srgbClr val="000000"/>
                          </a:solidFill>
                        </a:rPr>
                        <a:t>structure</a:t>
                      </a:r>
                      <a:endParaRPr lang="en-GB" sz="160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a:solidFill>
                            <a:srgbClr val="000000"/>
                          </a:solidFill>
                        </a:rPr>
                        <a:t>Submission of new code for </a:t>
                      </a:r>
                    </a:p>
                    <a:p>
                      <a:pPr indent="347345" algn="just">
                        <a:spcAft>
                          <a:spcPts val="300"/>
                        </a:spcAft>
                        <a:tabLst>
                          <a:tab pos="342900" algn="l"/>
                          <a:tab pos="685800" algn="l"/>
                          <a:tab pos="1028700" algn="l"/>
                        </a:tabLst>
                      </a:pPr>
                      <a:r>
                        <a:rPr lang="en-GB" sz="1600">
                          <a:solidFill>
                            <a:srgbClr val="000000"/>
                          </a:solidFill>
                        </a:rPr>
                        <a:t>system building</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2"/>
                  </a:ext>
                </a:extLst>
              </a:tr>
              <a:tr h="278130">
                <a:tc>
                  <a:txBody>
                    <a:bodyPr/>
                    <a:lstStyle/>
                    <a:p>
                      <a:pPr indent="347345" algn="l">
                        <a:spcAft>
                          <a:spcPts val="300"/>
                        </a:spcAft>
                        <a:tabLst>
                          <a:tab pos="342900" algn="l"/>
                          <a:tab pos="685800" algn="l"/>
                          <a:tab pos="1028700" algn="l"/>
                        </a:tabLst>
                      </a:pPr>
                      <a:r>
                        <a:rPr lang="en-GB" sz="1600">
                          <a:solidFill>
                            <a:srgbClr val="000000"/>
                          </a:solidFill>
                        </a:rPr>
                        <a:t>Method header format</a:t>
                      </a:r>
                      <a:endParaRPr lang="en-GB" sz="160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a:solidFill>
                            <a:srgbClr val="000000"/>
                          </a:solidFill>
                        </a:rPr>
                        <a:t>Version release process</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3"/>
                  </a:ext>
                </a:extLst>
              </a:tr>
              <a:tr h="278130">
                <a:tc>
                  <a:txBody>
                    <a:bodyPr/>
                    <a:lstStyle/>
                    <a:p>
                      <a:pPr indent="347345" algn="l">
                        <a:spcAft>
                          <a:spcPts val="300"/>
                        </a:spcAft>
                        <a:tabLst>
                          <a:tab pos="342900" algn="l"/>
                          <a:tab pos="685800" algn="l"/>
                          <a:tab pos="1028700" algn="l"/>
                        </a:tabLst>
                      </a:pPr>
                      <a:r>
                        <a:rPr lang="en-GB" sz="1600">
                          <a:solidFill>
                            <a:srgbClr val="000000"/>
                          </a:solidFill>
                        </a:rPr>
                        <a:t>Java programming style</a:t>
                      </a:r>
                      <a:endParaRPr lang="en-GB" sz="160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a:solidFill>
                            <a:srgbClr val="000000"/>
                          </a:solidFill>
                        </a:rPr>
                        <a:t>Project plan approval process</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4"/>
                  </a:ext>
                </a:extLst>
              </a:tr>
              <a:tr h="278130">
                <a:tc>
                  <a:txBody>
                    <a:bodyPr/>
                    <a:lstStyle/>
                    <a:p>
                      <a:pPr indent="347345" algn="l">
                        <a:spcAft>
                          <a:spcPts val="300"/>
                        </a:spcAft>
                        <a:tabLst>
                          <a:tab pos="342900" algn="l"/>
                          <a:tab pos="685800" algn="l"/>
                          <a:tab pos="1028700" algn="l"/>
                        </a:tabLst>
                      </a:pPr>
                      <a:r>
                        <a:rPr lang="en-GB" sz="1600">
                          <a:solidFill>
                            <a:srgbClr val="000000"/>
                          </a:solidFill>
                        </a:rPr>
                        <a:t>Project plan format</a:t>
                      </a:r>
                      <a:endParaRPr lang="en-GB" sz="160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a:solidFill>
                            <a:srgbClr val="000000"/>
                          </a:solidFill>
                        </a:rPr>
                        <a:t>Change control process</a:t>
                      </a:r>
                      <a:endParaRPr lang="en-GB" sz="160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5"/>
                  </a:ext>
                </a:extLst>
              </a:tr>
              <a:tr h="278130">
                <a:tc>
                  <a:txBody>
                    <a:bodyPr/>
                    <a:lstStyle/>
                    <a:p>
                      <a:pPr indent="347345" algn="l">
                        <a:spcAft>
                          <a:spcPts val="300"/>
                        </a:spcAft>
                        <a:tabLst>
                          <a:tab pos="342900" algn="l"/>
                          <a:tab pos="685800" algn="l"/>
                          <a:tab pos="1028700" algn="l"/>
                        </a:tabLst>
                      </a:pPr>
                      <a:r>
                        <a:rPr lang="en-GB" sz="1600">
                          <a:solidFill>
                            <a:srgbClr val="000000"/>
                          </a:solidFill>
                        </a:rPr>
                        <a:t>Change request form</a:t>
                      </a:r>
                      <a:endParaRPr lang="en-GB" sz="1600">
                        <a:solidFill>
                          <a:srgbClr val="000000"/>
                        </a:solidFill>
                        <a:latin typeface="Arial"/>
                        <a:ea typeface="Times New Roman"/>
                        <a:cs typeface="Arial"/>
                      </a:endParaRPr>
                    </a:p>
                  </a:txBody>
                  <a:tcPr marL="51435" marR="51435" marT="0" marB="0"/>
                </a:tc>
                <a:tc>
                  <a:txBody>
                    <a:bodyPr/>
                    <a:lstStyle/>
                    <a:p>
                      <a:pPr indent="347345" algn="just">
                        <a:spcAft>
                          <a:spcPts val="300"/>
                        </a:spcAft>
                        <a:tabLst>
                          <a:tab pos="342900" algn="l"/>
                          <a:tab pos="685800" algn="l"/>
                          <a:tab pos="1028700" algn="l"/>
                        </a:tabLst>
                      </a:pPr>
                      <a:r>
                        <a:rPr lang="en-GB" sz="1600" dirty="0">
                          <a:solidFill>
                            <a:srgbClr val="000000"/>
                          </a:solidFill>
                        </a:rPr>
                        <a:t>Test recording process</a:t>
                      </a:r>
                      <a:endParaRPr lang="en-GB" sz="1600" dirty="0">
                        <a:solidFill>
                          <a:srgbClr val="000000"/>
                        </a:solidFill>
                        <a:latin typeface="Arial"/>
                        <a:ea typeface="Times New Roman"/>
                        <a:cs typeface="Arial"/>
                      </a:endParaRPr>
                    </a:p>
                  </a:txBody>
                  <a:tcPr marL="51435" marR="51435" marT="0" marB="0"/>
                </a:tc>
                <a:extLst>
                  <a:ext uri="{0D108BD9-81ED-4DB2-BD59-A6C34878D82A}">
                    <a16:rowId xmlns="" xmlns:a16="http://schemas.microsoft.com/office/drawing/2014/main" val="10006"/>
                  </a:ext>
                </a:extLst>
              </a:tr>
            </a:tbl>
          </a:graphicData>
        </a:graphic>
      </p:graphicFrame>
      <p:sp>
        <p:nvSpPr>
          <p:cNvPr id="2" name="Title 1"/>
          <p:cNvSpPr>
            <a:spLocks noGrp="1"/>
          </p:cNvSpPr>
          <p:nvPr>
            <p:ph type="title"/>
          </p:nvPr>
        </p:nvSpPr>
        <p:spPr/>
        <p:txBody>
          <a:bodyPr/>
          <a:lstStyle/>
          <a:p>
            <a:r>
              <a:rPr lang="en-US" dirty="0"/>
              <a:t>Product and process standards</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a:t>Problems with standards</a:t>
            </a:r>
          </a:p>
        </p:txBody>
      </p:sp>
      <p:sp>
        <p:nvSpPr>
          <p:cNvPr id="45059" name="Rectangle 3"/>
          <p:cNvSpPr>
            <a:spLocks noGrp="1" noChangeArrowheads="1"/>
          </p:cNvSpPr>
          <p:nvPr>
            <p:ph type="body" sz="quarter" idx="10"/>
          </p:nvPr>
        </p:nvSpPr>
        <p:spPr/>
        <p:txBody>
          <a:bodyPr/>
          <a:lstStyle/>
          <a:p>
            <a:r>
              <a:rPr lang="en-GB" dirty="0"/>
              <a:t>They may not be seen as relevant and up-to-date by software engineers.</a:t>
            </a:r>
          </a:p>
          <a:p>
            <a:r>
              <a:rPr lang="en-GB" dirty="0"/>
              <a:t>They often involve too much bureaucratic form filling.</a:t>
            </a:r>
          </a:p>
          <a:p>
            <a:r>
              <a:rPr lang="en-GB" dirty="0"/>
              <a:t>If they are unsupported by software tools, tedious form filling work is often involved to maintain the documentation associated with the standards.</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24</a:t>
            </a:fld>
            <a:endParaRPr 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p:cNvSpPr>
            <a:spLocks noGrp="1" noChangeArrowheads="1"/>
          </p:cNvSpPr>
          <p:nvPr>
            <p:ph type="title"/>
          </p:nvPr>
        </p:nvSpPr>
        <p:spPr/>
        <p:txBody>
          <a:bodyPr/>
          <a:lstStyle/>
          <a:p>
            <a:r>
              <a:rPr lang="en-GB"/>
              <a:t>Standards development</a:t>
            </a:r>
          </a:p>
        </p:txBody>
      </p:sp>
      <p:sp>
        <p:nvSpPr>
          <p:cNvPr id="46082" name="Rectangle 2"/>
          <p:cNvSpPr>
            <a:spLocks noGrp="1" noChangeArrowheads="1"/>
          </p:cNvSpPr>
          <p:nvPr>
            <p:ph type="body" sz="quarter" idx="10"/>
          </p:nvPr>
        </p:nvSpPr>
        <p:spPr/>
        <p:txBody>
          <a:bodyPr/>
          <a:lstStyle/>
          <a:p>
            <a:r>
              <a:rPr lang="en-GB" dirty="0"/>
              <a:t>Involve practitioners in development. Engineers should understand the rationale  underlying a standard.</a:t>
            </a:r>
          </a:p>
          <a:p>
            <a:r>
              <a:rPr lang="en-GB" dirty="0"/>
              <a:t>Review standards and their usage regularly. Standards can quickly become outdated and this reduces their credibility amongst practitioners.</a:t>
            </a:r>
          </a:p>
          <a:p>
            <a:r>
              <a:rPr lang="en-GB" dirty="0"/>
              <a:t>Detailed standards should have specialized tool support. Excessive clerical work is the most significant complaint against standards. </a:t>
            </a:r>
          </a:p>
          <a:p>
            <a:pPr lvl="1"/>
            <a:r>
              <a:rPr lang="en-GB" dirty="0"/>
              <a:t>Web-based forms are not good enough.</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25</a:t>
            </a:fld>
            <a:endParaRPr lang="en-US"/>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GB" dirty="0"/>
              <a:t>ISO 9001 standards framework</a:t>
            </a:r>
          </a:p>
        </p:txBody>
      </p:sp>
      <p:sp>
        <p:nvSpPr>
          <p:cNvPr id="16387" name="Rectangle 3"/>
          <p:cNvSpPr>
            <a:spLocks noGrp="1" noChangeArrowheads="1"/>
          </p:cNvSpPr>
          <p:nvPr>
            <p:ph type="body" sz="quarter" idx="10"/>
          </p:nvPr>
        </p:nvSpPr>
        <p:spPr/>
        <p:txBody>
          <a:bodyPr/>
          <a:lstStyle/>
          <a:p>
            <a:r>
              <a:rPr lang="en-GB" dirty="0"/>
              <a:t>An international set of standards that can be used as a basis for developing quality management systems.</a:t>
            </a:r>
          </a:p>
          <a:p>
            <a:r>
              <a:rPr lang="en-US" dirty="0"/>
              <a:t>ISO 9001, the most general of these standards, applies to organizations that design, develop and maintain products, including software. </a:t>
            </a:r>
            <a:endParaRPr lang="en-GB" dirty="0"/>
          </a:p>
          <a:p>
            <a:r>
              <a:rPr lang="en-US" dirty="0"/>
              <a:t>The ISO 9001 standard is a framework for developing software standards.</a:t>
            </a:r>
          </a:p>
          <a:p>
            <a:pPr lvl="1"/>
            <a:r>
              <a:rPr lang="en-US" dirty="0"/>
              <a:t>It sets out general quality principles, describes quality processes in general and lays out the organizational standards and procedures that should be defined. These should be documented in an organizational quality manual.</a:t>
            </a:r>
            <a:endParaRPr lang="en-GB" dirty="0"/>
          </a:p>
          <a:p>
            <a:endParaRPr lang="en-GB" dirty="0"/>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26</a:t>
            </a:fld>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core processes</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27</a:t>
            </a:fld>
            <a:endParaRPr lang="en-US"/>
          </a:p>
        </p:txBody>
      </p:sp>
      <p:pic>
        <p:nvPicPr>
          <p:cNvPr id="8" name="Picture 7" descr="24.5 ISO9001-processe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547664" y="1383618"/>
            <a:ext cx="5958082" cy="307834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 9001 and quality management</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28</a:t>
            </a:fld>
            <a:endParaRPr lang="en-US"/>
          </a:p>
        </p:txBody>
      </p:sp>
      <p:pic>
        <p:nvPicPr>
          <p:cNvPr id="8" name="Picture 7" descr="24.6 IS0-9001 QM.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09682" y="1383618"/>
            <a:ext cx="5508612" cy="32985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a:t>ISO 9001 certification</a:t>
            </a:r>
          </a:p>
        </p:txBody>
      </p:sp>
      <p:sp>
        <p:nvSpPr>
          <p:cNvPr id="18435" name="Rectangle 3"/>
          <p:cNvSpPr>
            <a:spLocks noGrp="1" noChangeArrowheads="1"/>
          </p:cNvSpPr>
          <p:nvPr>
            <p:ph type="body" sz="quarter" idx="10"/>
          </p:nvPr>
        </p:nvSpPr>
        <p:spPr/>
        <p:txBody>
          <a:bodyPr/>
          <a:lstStyle/>
          <a:p>
            <a:r>
              <a:rPr lang="en-GB"/>
              <a:t>Quality standards and procedures should be documented in an organisational quality manual.</a:t>
            </a:r>
          </a:p>
          <a:p>
            <a:r>
              <a:rPr lang="en-GB"/>
              <a:t>An external body may certify that an organisation’s quality manual conforms to ISO 9000 standards.</a:t>
            </a:r>
          </a:p>
          <a:p>
            <a:r>
              <a:rPr lang="en-GB"/>
              <a:t>Some customers require suppliers to be ISO 9000 certified although the need for flexibility here is increasingly recognised.</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29</a:t>
            </a:fld>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a:t>Software quality management</a:t>
            </a:r>
          </a:p>
        </p:txBody>
      </p:sp>
      <p:sp>
        <p:nvSpPr>
          <p:cNvPr id="8195" name="Rectangle 3"/>
          <p:cNvSpPr>
            <a:spLocks noGrp="1" noChangeArrowheads="1"/>
          </p:cNvSpPr>
          <p:nvPr>
            <p:ph type="body" sz="quarter" idx="10"/>
          </p:nvPr>
        </p:nvSpPr>
        <p:spPr/>
        <p:txBody>
          <a:bodyPr/>
          <a:lstStyle/>
          <a:p>
            <a:r>
              <a:rPr lang="en-GB" dirty="0"/>
              <a:t>Concerned with ensuring that the required level of quality is achieved in a software product.</a:t>
            </a:r>
          </a:p>
          <a:p>
            <a:r>
              <a:rPr lang="en-GB" dirty="0"/>
              <a:t>Three principal concerns:</a:t>
            </a:r>
          </a:p>
          <a:p>
            <a:pPr lvl="1"/>
            <a:r>
              <a:rPr lang="en-US" b="1" dirty="0"/>
              <a:t>At the organizational level</a:t>
            </a:r>
            <a:r>
              <a:rPr lang="en-US" dirty="0"/>
              <a:t>, quality management is concerned with establishing a framework of organizational processes and standards that will lead to high-quality software. </a:t>
            </a:r>
          </a:p>
          <a:p>
            <a:pPr lvl="1"/>
            <a:r>
              <a:rPr lang="en-US" b="1" dirty="0"/>
              <a:t>At the project level</a:t>
            </a:r>
            <a:r>
              <a:rPr lang="en-US" dirty="0"/>
              <a:t>, quality management involves the application of specific quality processes and checking that these planned processes have been followed.</a:t>
            </a:r>
            <a:r>
              <a:rPr lang="en-GB" dirty="0"/>
              <a:t> </a:t>
            </a:r>
          </a:p>
          <a:p>
            <a:pPr lvl="1"/>
            <a:r>
              <a:rPr lang="en-US" b="1" dirty="0"/>
              <a:t>At the project level</a:t>
            </a:r>
            <a:r>
              <a:rPr lang="en-US" dirty="0"/>
              <a:t>, quality management is also concerned with establishing a quality plan for a project. The quality plan should set out the quality goals for the project and define what processes and standards are to be used.</a:t>
            </a:r>
            <a:r>
              <a:rPr lang="en-GB" dirty="0"/>
              <a:t> </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dirty="0"/>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quality and ISO9001</a:t>
            </a:r>
          </a:p>
        </p:txBody>
      </p:sp>
      <p:sp>
        <p:nvSpPr>
          <p:cNvPr id="3" name="Content Placeholder 2"/>
          <p:cNvSpPr>
            <a:spLocks noGrp="1"/>
          </p:cNvSpPr>
          <p:nvPr>
            <p:ph type="body" sz="quarter" idx="10"/>
          </p:nvPr>
        </p:nvSpPr>
        <p:spPr/>
        <p:txBody>
          <a:bodyPr/>
          <a:lstStyle/>
          <a:p>
            <a:r>
              <a:rPr lang="en-US" dirty="0"/>
              <a:t>The ISO 9001 certification is inadequate because it defines quality to be the conformance to standards. </a:t>
            </a:r>
          </a:p>
          <a:p>
            <a:r>
              <a:rPr lang="en-US" dirty="0"/>
              <a:t>It takes no account of quality as experienced by users of the software. For example, a company could define test coverage standards specifying that all methods in objects must be called at least once. </a:t>
            </a:r>
          </a:p>
          <a:p>
            <a:r>
              <a:rPr lang="en-US" dirty="0"/>
              <a:t>Unfortunately, this standard can be met by incomplete software testing that does not include tests with different method parameters. So long as the defined testing procedures are followed and test records maintained, the company could be ISO 9001 certified. </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30</a:t>
            </a:fld>
            <a:endParaRPr lang="en-US"/>
          </a:p>
        </p:txBody>
      </p:sp>
    </p:spTree>
    <p:extLst>
      <p:ext uri="{BB962C8B-B14F-4D97-AF65-F5344CB8AC3E}">
        <p14:creationId xmlns="" xmlns:p14="http://schemas.microsoft.com/office/powerpoint/2010/main" val="3723963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inspections</a:t>
            </a:r>
          </a:p>
        </p:txBody>
      </p:sp>
    </p:spTree>
    <p:extLst>
      <p:ext uri="{BB962C8B-B14F-4D97-AF65-F5344CB8AC3E}">
        <p14:creationId xmlns="" xmlns:p14="http://schemas.microsoft.com/office/powerpoint/2010/main" val="394874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dirty="0"/>
              <a:t>Reviews and inspections</a:t>
            </a:r>
          </a:p>
        </p:txBody>
      </p:sp>
      <p:sp>
        <p:nvSpPr>
          <p:cNvPr id="29699" name="Rectangle 3"/>
          <p:cNvSpPr>
            <a:spLocks noGrp="1" noChangeArrowheads="1"/>
          </p:cNvSpPr>
          <p:nvPr>
            <p:ph type="body" sz="quarter" idx="10"/>
          </p:nvPr>
        </p:nvSpPr>
        <p:spPr/>
        <p:txBody>
          <a:bodyPr/>
          <a:lstStyle/>
          <a:p>
            <a:r>
              <a:rPr lang="en-GB" dirty="0"/>
              <a:t>A group examines part or all of a process or system and its documentation to find potential problems.</a:t>
            </a:r>
          </a:p>
          <a:p>
            <a:r>
              <a:rPr lang="en-GB" dirty="0"/>
              <a:t>Software or documents may be 'signed off' at a review which signifies that progress to the next development stage has been approved by management.</a:t>
            </a:r>
          </a:p>
          <a:p>
            <a:r>
              <a:rPr lang="en-GB" dirty="0"/>
              <a:t>There are different types of review with different objectives</a:t>
            </a:r>
          </a:p>
          <a:p>
            <a:pPr lvl="1"/>
            <a:r>
              <a:rPr lang="en-GB" dirty="0"/>
              <a:t>Inspections for defect removal (product);</a:t>
            </a:r>
          </a:p>
          <a:p>
            <a:pPr lvl="1"/>
            <a:r>
              <a:rPr lang="en-GB" dirty="0"/>
              <a:t>Reviews for progress assessment (product and process);</a:t>
            </a:r>
          </a:p>
          <a:p>
            <a:pPr lvl="1"/>
            <a:r>
              <a:rPr lang="en-GB" dirty="0"/>
              <a:t>Quality reviews (product and standards).</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32</a:t>
            </a:fld>
            <a:endParaRPr 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title"/>
          </p:nvPr>
        </p:nvSpPr>
        <p:spPr/>
        <p:txBody>
          <a:bodyPr/>
          <a:lstStyle/>
          <a:p>
            <a:r>
              <a:rPr lang="en-GB"/>
              <a:t>Quality reviews</a:t>
            </a:r>
          </a:p>
        </p:txBody>
      </p:sp>
      <p:sp>
        <p:nvSpPr>
          <p:cNvPr id="31746" name="Rectangle 2"/>
          <p:cNvSpPr>
            <a:spLocks noGrp="1" noChangeArrowheads="1"/>
          </p:cNvSpPr>
          <p:nvPr>
            <p:ph type="body" sz="quarter" idx="10"/>
          </p:nvPr>
        </p:nvSpPr>
        <p:spPr/>
        <p:txBody>
          <a:bodyPr/>
          <a:lstStyle/>
          <a:p>
            <a:r>
              <a:rPr lang="en-GB" dirty="0"/>
              <a:t>A group of people carefully examine part or all of a software system and its associated documentation.</a:t>
            </a:r>
          </a:p>
          <a:p>
            <a:r>
              <a:rPr lang="en-GB" dirty="0"/>
              <a:t>Code, designs, specifications, test plans, standards, etc. can all be reviewed.</a:t>
            </a:r>
          </a:p>
          <a:p>
            <a:r>
              <a:rPr lang="en-GB" dirty="0"/>
              <a:t>Software or documents may be 'signed off' at a review which signifies that progress to the next development stage has been approved by management.</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in the review process</a:t>
            </a:r>
          </a:p>
        </p:txBody>
      </p:sp>
      <p:sp>
        <p:nvSpPr>
          <p:cNvPr id="3" name="Content Placeholder 2"/>
          <p:cNvSpPr>
            <a:spLocks noGrp="1"/>
          </p:cNvSpPr>
          <p:nvPr>
            <p:ph type="body" sz="quarter" idx="10"/>
          </p:nvPr>
        </p:nvSpPr>
        <p:spPr/>
        <p:txBody>
          <a:bodyPr/>
          <a:lstStyle/>
          <a:p>
            <a:r>
              <a:rPr lang="en-US" dirty="0"/>
              <a:t>Pre-review activities</a:t>
            </a:r>
          </a:p>
          <a:p>
            <a:pPr lvl="1"/>
            <a:r>
              <a:rPr lang="en-US" dirty="0"/>
              <a:t>Pre-review activities are concerned with review planning and review preparation</a:t>
            </a:r>
            <a:r>
              <a:rPr lang="en-GB" dirty="0"/>
              <a:t> </a:t>
            </a:r>
            <a:endParaRPr lang="en-US" dirty="0"/>
          </a:p>
          <a:p>
            <a:r>
              <a:rPr lang="en-US" dirty="0"/>
              <a:t>The review meeting</a:t>
            </a:r>
          </a:p>
          <a:p>
            <a:pPr lvl="1"/>
            <a:r>
              <a:rPr lang="en-US" dirty="0"/>
              <a:t>During the review meeting, an author of the document or program being reviewed should ‘walk through’ the document with the review team. </a:t>
            </a:r>
          </a:p>
          <a:p>
            <a:r>
              <a:rPr lang="en-US" dirty="0"/>
              <a:t>Post-review activities</a:t>
            </a:r>
          </a:p>
          <a:p>
            <a:pPr lvl="1"/>
            <a:r>
              <a:rPr lang="en-US" dirty="0"/>
              <a:t>These address the problems and issues that have been raised during the review meeting.</a:t>
            </a:r>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34</a:t>
            </a:fld>
            <a:endParaRPr lang="en-US"/>
          </a:p>
        </p:txBody>
      </p:sp>
    </p:spTree>
    <p:extLst>
      <p:ext uri="{BB962C8B-B14F-4D97-AF65-F5344CB8AC3E}">
        <p14:creationId xmlns="" xmlns:p14="http://schemas.microsoft.com/office/powerpoint/2010/main" val="39691565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review process</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35</a:t>
            </a:fld>
            <a:endParaRPr lang="en-US"/>
          </a:p>
        </p:txBody>
      </p:sp>
      <p:pic>
        <p:nvPicPr>
          <p:cNvPr id="8" name="Picture 7" descr="24.7 Review proces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859420" y="2026602"/>
            <a:ext cx="7524118" cy="164886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reviews</a:t>
            </a:r>
          </a:p>
        </p:txBody>
      </p:sp>
      <p:sp>
        <p:nvSpPr>
          <p:cNvPr id="3" name="Content Placeholder 2"/>
          <p:cNvSpPr>
            <a:spLocks noGrp="1"/>
          </p:cNvSpPr>
          <p:nvPr>
            <p:ph type="body" sz="quarter" idx="10"/>
          </p:nvPr>
        </p:nvSpPr>
        <p:spPr/>
        <p:txBody>
          <a:bodyPr/>
          <a:lstStyle/>
          <a:p>
            <a:r>
              <a:rPr lang="en-US" dirty="0"/>
              <a:t>The processes suggested for reviews assume that the review team has a face-to-face meeting to discuss the software or documents that they are reviewing. </a:t>
            </a:r>
          </a:p>
          <a:p>
            <a:r>
              <a:rPr lang="en-US" dirty="0"/>
              <a:t>However, project teams are now often distributed, sometimes across countries or continents, so it is impractical for team members to meet face to face.</a:t>
            </a:r>
          </a:p>
          <a:p>
            <a:r>
              <a:rPr lang="en-US" dirty="0"/>
              <a:t>Remote reviewing can be supported using shared documents where each review team member can annotate the document with their comments. </a:t>
            </a:r>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36</a:t>
            </a:fld>
            <a:endParaRPr lang="en-US"/>
          </a:p>
        </p:txBody>
      </p:sp>
    </p:spTree>
    <p:extLst>
      <p:ext uri="{BB962C8B-B14F-4D97-AF65-F5344CB8AC3E}">
        <p14:creationId xmlns="" xmlns:p14="http://schemas.microsoft.com/office/powerpoint/2010/main" val="719939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t>Program inspections</a:t>
            </a:r>
          </a:p>
        </p:txBody>
      </p:sp>
      <p:sp>
        <p:nvSpPr>
          <p:cNvPr id="56323" name="Rectangle 3"/>
          <p:cNvSpPr>
            <a:spLocks noGrp="1" noChangeArrowheads="1"/>
          </p:cNvSpPr>
          <p:nvPr>
            <p:ph type="body" sz="quarter" idx="10"/>
          </p:nvPr>
        </p:nvSpPr>
        <p:spPr/>
        <p:txBody>
          <a:bodyPr/>
          <a:lstStyle/>
          <a:p>
            <a:r>
              <a:rPr lang="en-GB" dirty="0"/>
              <a:t>These are peer reviews where engineers examine the source of a system with the aim of discovering anomalies and defects.</a:t>
            </a:r>
          </a:p>
          <a:p>
            <a:r>
              <a:rPr lang="en-GB" dirty="0"/>
              <a:t>Inspections do not require execution of a system so may be used before implementation.</a:t>
            </a:r>
          </a:p>
          <a:p>
            <a:r>
              <a:rPr lang="en-GB" dirty="0"/>
              <a:t>They may be applied to any representation of the system (requirements, design, configuration data, test data, etc.).</a:t>
            </a:r>
          </a:p>
          <a:p>
            <a:r>
              <a:rPr lang="en-GB" dirty="0"/>
              <a:t>They have been shown to be an effective technique for discovering program errors.</a:t>
            </a:r>
          </a:p>
        </p:txBody>
      </p:sp>
      <p:sp>
        <p:nvSpPr>
          <p:cNvPr id="2" name="Date Placeholder 1"/>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Inspection checklists</a:t>
            </a:r>
          </a:p>
        </p:txBody>
      </p:sp>
      <p:sp>
        <p:nvSpPr>
          <p:cNvPr id="68611" name="Rectangle 3"/>
          <p:cNvSpPr>
            <a:spLocks noGrp="1" noChangeArrowheads="1"/>
          </p:cNvSpPr>
          <p:nvPr>
            <p:ph type="body" sz="quarter" idx="10"/>
          </p:nvPr>
        </p:nvSpPr>
        <p:spPr/>
        <p:txBody>
          <a:bodyPr/>
          <a:lstStyle/>
          <a:p>
            <a:r>
              <a:rPr lang="en-GB" dirty="0"/>
              <a:t>Checklist of common errors should be used to drive the inspection.</a:t>
            </a:r>
          </a:p>
          <a:p>
            <a:r>
              <a:rPr lang="en-GB" dirty="0"/>
              <a:t>Error checklists are programming language dependent and reflect the characteristic errors that are likely to arise in the language.</a:t>
            </a:r>
          </a:p>
          <a:p>
            <a:r>
              <a:rPr lang="en-GB" dirty="0"/>
              <a:t>In general, the 'weaker' the type checking, the larger the checklist.</a:t>
            </a:r>
          </a:p>
          <a:p>
            <a:r>
              <a:rPr lang="en-GB" dirty="0"/>
              <a:t>Examples: Initialisation, Constant naming, loop termination, array bounds, etc.</a:t>
            </a:r>
          </a:p>
        </p:txBody>
      </p:sp>
      <p:sp>
        <p:nvSpPr>
          <p:cNvPr id="2" name="Date Placeholder 1"/>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38</a:t>
            </a:fld>
            <a:endParaRPr 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943033713"/>
              </p:ext>
            </p:extLst>
          </p:nvPr>
        </p:nvGraphicFramePr>
        <p:xfrm>
          <a:off x="628650" y="1243745"/>
          <a:ext cx="7820690" cy="3329940"/>
        </p:xfrm>
        <a:graphic>
          <a:graphicData uri="http://schemas.openxmlformats.org/drawingml/2006/table">
            <a:tbl>
              <a:tblPr firstRow="1" bandRow="1">
                <a:tableStyleId>{7DF18680-E054-41AD-8BC1-D1AEF772440D}</a:tableStyleId>
              </a:tblPr>
              <a:tblGrid>
                <a:gridCol w="1782285">
                  <a:extLst>
                    <a:ext uri="{9D8B030D-6E8A-4147-A177-3AD203B41FA5}">
                      <a16:colId xmlns="" xmlns:a16="http://schemas.microsoft.com/office/drawing/2014/main" val="20000"/>
                    </a:ext>
                  </a:extLst>
                </a:gridCol>
                <a:gridCol w="6038405">
                  <a:extLst>
                    <a:ext uri="{9D8B030D-6E8A-4147-A177-3AD203B41FA5}">
                      <a16:colId xmlns="" xmlns:a16="http://schemas.microsoft.com/office/drawing/2014/main" val="20001"/>
                    </a:ext>
                  </a:extLst>
                </a:gridCol>
              </a:tblGrid>
              <a:tr h="320040">
                <a:tc>
                  <a:txBody>
                    <a:bodyPr/>
                    <a:lstStyle/>
                    <a:p>
                      <a:pPr algn="just">
                        <a:spcAft>
                          <a:spcPts val="0"/>
                        </a:spcAft>
                      </a:pPr>
                      <a:r>
                        <a:rPr lang="en-US" sz="1400" b="1" dirty="0">
                          <a:solidFill>
                            <a:srgbClr val="000000"/>
                          </a:solidFill>
                        </a:rPr>
                        <a:t>Fault class</a:t>
                      </a:r>
                      <a:endParaRPr lang="en-GB" sz="1400" b="1" dirty="0">
                        <a:solidFill>
                          <a:srgbClr val="000000"/>
                        </a:solidFill>
                        <a:latin typeface="Arial"/>
                        <a:ea typeface="Times New Roman"/>
                        <a:cs typeface="Arial"/>
                      </a:endParaRPr>
                    </a:p>
                  </a:txBody>
                  <a:tcPr marL="40958" marR="40958" marT="68580" marB="68580"/>
                </a:tc>
                <a:tc>
                  <a:txBody>
                    <a:bodyPr/>
                    <a:lstStyle/>
                    <a:p>
                      <a:pPr algn="just">
                        <a:spcAft>
                          <a:spcPts val="0"/>
                        </a:spcAft>
                      </a:pPr>
                      <a:r>
                        <a:rPr lang="en-US" sz="1400" b="1" dirty="0">
                          <a:solidFill>
                            <a:srgbClr val="000000"/>
                          </a:solidFill>
                        </a:rPr>
                        <a:t>Inspection check</a:t>
                      </a:r>
                      <a:endParaRPr lang="en-GB" sz="1400" b="1" dirty="0">
                        <a:solidFill>
                          <a:srgbClr val="000000"/>
                        </a:solidFill>
                        <a:latin typeface="Arial"/>
                        <a:ea typeface="Times New Roman"/>
                        <a:cs typeface="Arial"/>
                      </a:endParaRPr>
                    </a:p>
                  </a:txBody>
                  <a:tcPr marL="40958" marR="40958" marT="68580" marB="68580"/>
                </a:tc>
                <a:extLst>
                  <a:ext uri="{0D108BD9-81ED-4DB2-BD59-A6C34878D82A}">
                    <a16:rowId xmlns="" xmlns:a16="http://schemas.microsoft.com/office/drawing/2014/main" val="10000"/>
                  </a:ext>
                </a:extLst>
              </a:tr>
              <a:tr h="1005076">
                <a:tc>
                  <a:txBody>
                    <a:bodyPr/>
                    <a:lstStyle/>
                    <a:p>
                      <a:pPr algn="just">
                        <a:spcAft>
                          <a:spcPts val="0"/>
                        </a:spcAft>
                      </a:pPr>
                      <a:r>
                        <a:rPr lang="en-US" sz="1400" dirty="0">
                          <a:solidFill>
                            <a:srgbClr val="000000"/>
                          </a:solidFill>
                        </a:rPr>
                        <a:t>Data faults</a:t>
                      </a:r>
                      <a:endParaRPr lang="en-GB" sz="1400" dirty="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Are all program variables initialized before their values are used?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Have all constants been named?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Should the upper bound of arrays be equal to the size of the array or Size -1?</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If character strings are used, is a delimiter explicitly assigned?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Is there any possibility of buffer overflow? </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1"/>
                  </a:ext>
                </a:extLst>
              </a:tr>
              <a:tr h="1012004">
                <a:tc>
                  <a:txBody>
                    <a:bodyPr/>
                    <a:lstStyle/>
                    <a:p>
                      <a:pPr algn="just">
                        <a:spcAft>
                          <a:spcPts val="0"/>
                        </a:spcAft>
                      </a:pPr>
                      <a:r>
                        <a:rPr lang="en-US" sz="1400">
                          <a:solidFill>
                            <a:srgbClr val="000000"/>
                          </a:solidFill>
                        </a:rPr>
                        <a:t>Control faults</a:t>
                      </a:r>
                      <a:endParaRPr lang="en-GB" sz="140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For each conditional statement, is the condition correct?</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Is each loop certain to terminate?</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Are compound statements correctly bracketed?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In case statements, are all possible cases accounted for?</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If a break is required after each case in case statements, has it been included?</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2"/>
                  </a:ext>
                </a:extLst>
              </a:tr>
              <a:tr h="617220">
                <a:tc>
                  <a:txBody>
                    <a:bodyPr/>
                    <a:lstStyle/>
                    <a:p>
                      <a:pPr algn="just">
                        <a:spcAft>
                          <a:spcPts val="0"/>
                        </a:spcAft>
                      </a:pPr>
                      <a:r>
                        <a:rPr lang="en-US" sz="1400" dirty="0">
                          <a:solidFill>
                            <a:srgbClr val="000000"/>
                          </a:solidFill>
                        </a:rPr>
                        <a:t>Input/output faults</a:t>
                      </a:r>
                      <a:endParaRPr lang="en-GB" sz="1400" dirty="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Are all input variables used?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Are all output variables assigned a value before they are output?</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Can unexpected inputs cause corruption?</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An inspection checklist</a:t>
            </a:r>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t>Quality management activities</a:t>
            </a:r>
          </a:p>
        </p:txBody>
      </p:sp>
      <p:sp>
        <p:nvSpPr>
          <p:cNvPr id="15363" name="Rectangle 3"/>
          <p:cNvSpPr>
            <a:spLocks noGrp="1" noChangeArrowheads="1"/>
          </p:cNvSpPr>
          <p:nvPr>
            <p:ph type="body" sz="quarter" idx="10"/>
          </p:nvPr>
        </p:nvSpPr>
        <p:spPr/>
        <p:txBody>
          <a:bodyPr/>
          <a:lstStyle/>
          <a:p>
            <a:pPr marL="285750" indent="-285750">
              <a:buFont typeface="Arial" panose="020B0604020202020204" pitchFamily="34" charset="0"/>
              <a:buChar char="•"/>
            </a:pPr>
            <a:r>
              <a:rPr lang="en-US" dirty="0"/>
              <a:t>Quality management provides an independent check on the software development process. </a:t>
            </a:r>
            <a:endParaRPr lang="en-GB" dirty="0"/>
          </a:p>
          <a:p>
            <a:pPr marL="285750" indent="-285750">
              <a:buFont typeface="Arial" panose="020B0604020202020204" pitchFamily="34" charset="0"/>
              <a:buChar char="•"/>
            </a:pPr>
            <a:r>
              <a:rPr lang="en-US" dirty="0"/>
              <a:t>The quality management process checks the project deliverables to ensure that they are consistent with organizational standards and goals </a:t>
            </a:r>
          </a:p>
          <a:p>
            <a:pPr marL="285750" indent="-285750">
              <a:buFont typeface="Arial" panose="020B0604020202020204" pitchFamily="34" charset="0"/>
              <a:buChar char="•"/>
            </a:pPr>
            <a:r>
              <a:rPr lang="en-US" dirty="0"/>
              <a:t>The quality team should be independent from the development team so that they can take an objective view of the software. This allows them to report on software quality without being influenced by software development issues.</a:t>
            </a:r>
            <a:r>
              <a:rPr lang="en-GB" dirty="0"/>
              <a:t> </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a:t>
            </a:fld>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2141328242"/>
              </p:ext>
            </p:extLst>
          </p:nvPr>
        </p:nvGraphicFramePr>
        <p:xfrm>
          <a:off x="628649" y="1252687"/>
          <a:ext cx="7661274" cy="3232592"/>
        </p:xfrm>
        <a:graphic>
          <a:graphicData uri="http://schemas.openxmlformats.org/drawingml/2006/table">
            <a:tbl>
              <a:tblPr firstRow="1" bandRow="1">
                <a:tableStyleId>{7DF18680-E054-41AD-8BC1-D1AEF772440D}</a:tableStyleId>
              </a:tblPr>
              <a:tblGrid>
                <a:gridCol w="2319114">
                  <a:extLst>
                    <a:ext uri="{9D8B030D-6E8A-4147-A177-3AD203B41FA5}">
                      <a16:colId xmlns="" xmlns:a16="http://schemas.microsoft.com/office/drawing/2014/main" val="20000"/>
                    </a:ext>
                  </a:extLst>
                </a:gridCol>
                <a:gridCol w="5342160">
                  <a:extLst>
                    <a:ext uri="{9D8B030D-6E8A-4147-A177-3AD203B41FA5}">
                      <a16:colId xmlns="" xmlns:a16="http://schemas.microsoft.com/office/drawing/2014/main" val="20001"/>
                    </a:ext>
                  </a:extLst>
                </a:gridCol>
              </a:tblGrid>
              <a:tr h="297180">
                <a:tc>
                  <a:txBody>
                    <a:bodyPr/>
                    <a:lstStyle/>
                    <a:p>
                      <a:pPr algn="l">
                        <a:spcAft>
                          <a:spcPts val="0"/>
                        </a:spcAft>
                      </a:pPr>
                      <a:r>
                        <a:rPr lang="en-US" sz="1400" b="1" dirty="0">
                          <a:solidFill>
                            <a:srgbClr val="000000"/>
                          </a:solidFill>
                        </a:rPr>
                        <a:t>Fault class</a:t>
                      </a:r>
                      <a:endParaRPr lang="en-GB" sz="1400" b="1" dirty="0">
                        <a:solidFill>
                          <a:srgbClr val="000000"/>
                        </a:solidFill>
                        <a:latin typeface="Arial"/>
                        <a:ea typeface="Times New Roman"/>
                        <a:cs typeface="Arial"/>
                      </a:endParaRPr>
                    </a:p>
                  </a:txBody>
                  <a:tcPr marL="40958" marR="40958" marT="68580" marB="68580"/>
                </a:tc>
                <a:tc>
                  <a:txBody>
                    <a:bodyPr/>
                    <a:lstStyle/>
                    <a:p>
                      <a:pPr algn="just">
                        <a:spcAft>
                          <a:spcPts val="0"/>
                        </a:spcAft>
                      </a:pPr>
                      <a:r>
                        <a:rPr lang="en-US" sz="1400" b="1" dirty="0">
                          <a:solidFill>
                            <a:srgbClr val="000000"/>
                          </a:solidFill>
                        </a:rPr>
                        <a:t>Inspection check</a:t>
                      </a:r>
                      <a:endParaRPr lang="en-GB" sz="1400" b="1" dirty="0">
                        <a:solidFill>
                          <a:srgbClr val="000000"/>
                        </a:solidFill>
                        <a:latin typeface="Arial"/>
                        <a:ea typeface="Times New Roman"/>
                        <a:cs typeface="Arial"/>
                      </a:endParaRPr>
                    </a:p>
                  </a:txBody>
                  <a:tcPr marL="40958" marR="40958" marT="68580" marB="68580"/>
                </a:tc>
                <a:extLst>
                  <a:ext uri="{0D108BD9-81ED-4DB2-BD59-A6C34878D82A}">
                    <a16:rowId xmlns="" xmlns:a16="http://schemas.microsoft.com/office/drawing/2014/main" val="10000"/>
                  </a:ext>
                </a:extLst>
              </a:tr>
              <a:tr h="979641">
                <a:tc>
                  <a:txBody>
                    <a:bodyPr/>
                    <a:lstStyle/>
                    <a:p>
                      <a:pPr algn="l">
                        <a:spcAft>
                          <a:spcPts val="0"/>
                        </a:spcAft>
                      </a:pPr>
                      <a:r>
                        <a:rPr lang="en-US" sz="1400" dirty="0">
                          <a:solidFill>
                            <a:srgbClr val="000000"/>
                          </a:solidFill>
                        </a:rPr>
                        <a:t>Interface faults</a:t>
                      </a:r>
                      <a:endParaRPr lang="en-GB" sz="1400" dirty="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Do all function and method calls have the correct number of parameters?</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Do formal and actual parameter types match? </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Are the parameters in the right order? </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If components access shared memory, do they have the same model of the shared memory structure?</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1"/>
                  </a:ext>
                </a:extLst>
              </a:tr>
              <a:tr h="643933">
                <a:tc>
                  <a:txBody>
                    <a:bodyPr/>
                    <a:lstStyle/>
                    <a:p>
                      <a:pPr algn="l">
                        <a:spcAft>
                          <a:spcPts val="0"/>
                        </a:spcAft>
                      </a:pPr>
                      <a:r>
                        <a:rPr lang="en-US" sz="1400" dirty="0">
                          <a:solidFill>
                            <a:srgbClr val="000000"/>
                          </a:solidFill>
                        </a:rPr>
                        <a:t>Storage management faults</a:t>
                      </a:r>
                      <a:endParaRPr lang="en-GB" sz="1400" dirty="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If a linked structure is modified, have all links been correctly reassigned?</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If dynamic storage is used, has space been allocated correctly?</a:t>
                      </a:r>
                      <a:endParaRPr lang="en-GB" sz="1400" dirty="0">
                        <a:solidFill>
                          <a:srgbClr val="000000"/>
                        </a:solidFill>
                      </a:endParaRPr>
                    </a:p>
                    <a:p>
                      <a:pPr marL="342900" lvl="0" indent="-342900" algn="just">
                        <a:spcAft>
                          <a:spcPts val="0"/>
                        </a:spcAft>
                        <a:buFont typeface="Symbol"/>
                        <a:buChar char=""/>
                        <a:tabLst>
                          <a:tab pos="228600" algn="l"/>
                        </a:tabLst>
                      </a:pPr>
                      <a:r>
                        <a:rPr lang="en-US" sz="1400" dirty="0">
                          <a:solidFill>
                            <a:srgbClr val="000000"/>
                          </a:solidFill>
                        </a:rPr>
                        <a:t>Is space explicitly deallocated after it is no longer required?</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2"/>
                  </a:ext>
                </a:extLst>
              </a:tr>
              <a:tr h="611312">
                <a:tc>
                  <a:txBody>
                    <a:bodyPr/>
                    <a:lstStyle/>
                    <a:p>
                      <a:pPr algn="l">
                        <a:spcAft>
                          <a:spcPts val="0"/>
                        </a:spcAft>
                      </a:pPr>
                      <a:r>
                        <a:rPr lang="en-US" sz="1400" dirty="0">
                          <a:solidFill>
                            <a:srgbClr val="000000"/>
                          </a:solidFill>
                        </a:rPr>
                        <a:t>Exception management faults</a:t>
                      </a:r>
                      <a:endParaRPr lang="en-GB" sz="1400" dirty="0">
                        <a:solidFill>
                          <a:srgbClr val="000000"/>
                        </a:solidFill>
                        <a:latin typeface="Arial"/>
                        <a:ea typeface="Times New Roman"/>
                        <a:cs typeface="Arial"/>
                      </a:endParaRPr>
                    </a:p>
                  </a:txBody>
                  <a:tcPr marL="40958" marR="40958" marT="0" marB="68580"/>
                </a:tc>
                <a:tc>
                  <a:txBody>
                    <a:bodyPr/>
                    <a:lstStyle/>
                    <a:p>
                      <a:pPr marL="342900" lvl="0" indent="-342900" algn="just">
                        <a:spcAft>
                          <a:spcPts val="0"/>
                        </a:spcAft>
                        <a:buFont typeface="Symbol"/>
                        <a:buChar char=""/>
                        <a:tabLst>
                          <a:tab pos="228600" algn="l"/>
                        </a:tabLst>
                      </a:pPr>
                      <a:r>
                        <a:rPr lang="en-US" sz="1400" dirty="0">
                          <a:solidFill>
                            <a:srgbClr val="000000"/>
                          </a:solidFill>
                        </a:rPr>
                        <a:t>Have all possible error conditions been taken into account?</a:t>
                      </a:r>
                      <a:endParaRPr lang="en-GB" sz="14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An inspection checklist</a:t>
            </a:r>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Quality management and agile development</a:t>
            </a:r>
          </a:p>
        </p:txBody>
      </p:sp>
    </p:spTree>
    <p:extLst>
      <p:ext uri="{BB962C8B-B14F-4D97-AF65-F5344CB8AC3E}">
        <p14:creationId xmlns="" xmlns:p14="http://schemas.microsoft.com/office/powerpoint/2010/main" val="14605029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Quality management and agile development</a:t>
            </a:r>
          </a:p>
        </p:txBody>
      </p:sp>
      <p:sp>
        <p:nvSpPr>
          <p:cNvPr id="3" name="Content Placeholder 2"/>
          <p:cNvSpPr>
            <a:spLocks noGrp="1"/>
          </p:cNvSpPr>
          <p:nvPr>
            <p:ph type="body" sz="quarter" idx="10"/>
          </p:nvPr>
        </p:nvSpPr>
        <p:spPr/>
        <p:txBody>
          <a:bodyPr/>
          <a:lstStyle/>
          <a:p>
            <a:r>
              <a:rPr lang="en-GB" dirty="0"/>
              <a:t>Quality management in agile development is informal rather than document-based. </a:t>
            </a:r>
          </a:p>
          <a:p>
            <a:r>
              <a:rPr lang="en-GB" dirty="0"/>
              <a:t>It relies on establishing a quality culture, where all team members feel responsible for software quality and take actions to ensure that quality is maintained.  </a:t>
            </a:r>
          </a:p>
          <a:p>
            <a:r>
              <a:rPr lang="en-GB" dirty="0"/>
              <a:t>The agile community is fundamentally opposed to what it sees as the bureaucratic overheads of standards-based approaches and quality processes as embodied in ISO 9001. </a:t>
            </a:r>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42</a:t>
            </a:fld>
            <a:endParaRPr lang="en-US"/>
          </a:p>
        </p:txBody>
      </p:sp>
    </p:spTree>
    <p:extLst>
      <p:ext uri="{BB962C8B-B14F-4D97-AF65-F5344CB8AC3E}">
        <p14:creationId xmlns="" xmlns:p14="http://schemas.microsoft.com/office/powerpoint/2010/main" val="24683535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good practice</a:t>
            </a:r>
          </a:p>
        </p:txBody>
      </p:sp>
      <p:sp>
        <p:nvSpPr>
          <p:cNvPr id="3" name="Content Placeholder 2"/>
          <p:cNvSpPr>
            <a:spLocks noGrp="1"/>
          </p:cNvSpPr>
          <p:nvPr>
            <p:ph type="body" sz="quarter" idx="10"/>
          </p:nvPr>
        </p:nvSpPr>
        <p:spPr/>
        <p:txBody>
          <a:bodyPr/>
          <a:lstStyle/>
          <a:p>
            <a:r>
              <a:rPr lang="en-US" dirty="0"/>
              <a:t>Check before check-in  </a:t>
            </a:r>
          </a:p>
          <a:p>
            <a:pPr lvl="1"/>
            <a:r>
              <a:rPr lang="en-US" dirty="0"/>
              <a:t>Programmers are responsible for organizing their own code reviews with other team members before the code is checked in to the build system.</a:t>
            </a:r>
            <a:endParaRPr lang="en-GB" dirty="0"/>
          </a:p>
          <a:p>
            <a:r>
              <a:rPr lang="en-US" dirty="0"/>
              <a:t>Never break the build </a:t>
            </a:r>
          </a:p>
          <a:p>
            <a:pPr lvl="1"/>
            <a:r>
              <a:rPr lang="en-US" dirty="0"/>
              <a:t>Team members should not check in code that causes the system to fail. Developers have to test their code changes against the whole system and be confident that these work as expected. </a:t>
            </a:r>
          </a:p>
          <a:p>
            <a:r>
              <a:rPr lang="en-GB" dirty="0"/>
              <a:t>Fix problems when you see them </a:t>
            </a:r>
          </a:p>
          <a:p>
            <a:pPr lvl="1"/>
            <a:r>
              <a:rPr lang="en-GB" dirty="0"/>
              <a:t>If a programmer discovers problems or obscurities in code developed by someone else, they can fix these directly rather than referring them back to the original developer. </a:t>
            </a:r>
          </a:p>
          <a:p>
            <a:endParaRPr lang="en-US" dirty="0"/>
          </a:p>
        </p:txBody>
      </p:sp>
      <p:sp>
        <p:nvSpPr>
          <p:cNvPr id="4" name="Date Placeholder 3"/>
          <p:cNvSpPr>
            <a:spLocks noGrp="1"/>
          </p:cNvSpPr>
          <p:nvPr>
            <p:ph type="dt" sz="half" idx="11"/>
          </p:nvPr>
        </p:nvSpPr>
        <p:spPr/>
        <p:txBody>
          <a:bodyPr/>
          <a:lstStyle/>
          <a:p>
            <a:r>
              <a:rPr lang="en-GB" dirty="0"/>
              <a:t>10/12/2014</a:t>
            </a:r>
            <a:endParaRPr lang="en-US" dirty="0"/>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43</a:t>
            </a:fld>
            <a:endParaRPr lang="en-US"/>
          </a:p>
        </p:txBody>
      </p:sp>
    </p:spTree>
    <p:extLst>
      <p:ext uri="{BB962C8B-B14F-4D97-AF65-F5344CB8AC3E}">
        <p14:creationId xmlns="" xmlns:p14="http://schemas.microsoft.com/office/powerpoint/2010/main" val="1510840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Reviews and agile methods</a:t>
            </a:r>
          </a:p>
        </p:txBody>
      </p:sp>
      <p:sp>
        <p:nvSpPr>
          <p:cNvPr id="7" name="Content Placeholder 6"/>
          <p:cNvSpPr>
            <a:spLocks noGrp="1"/>
          </p:cNvSpPr>
          <p:nvPr>
            <p:ph type="body" sz="quarter" idx="10"/>
          </p:nvPr>
        </p:nvSpPr>
        <p:spPr>
          <a:xfrm>
            <a:off x="628650" y="1319099"/>
            <a:ext cx="7549192" cy="2988581"/>
          </a:xfrm>
        </p:spPr>
        <p:txBody>
          <a:bodyPr/>
          <a:lstStyle/>
          <a:p>
            <a:r>
              <a:rPr lang="en-US" dirty="0"/>
              <a:t>The review process in agile software development is usually informal. </a:t>
            </a:r>
          </a:p>
          <a:p>
            <a:r>
              <a:rPr lang="en-US" dirty="0"/>
              <a:t>In Scrum,, there is a review meeting after each iteration of the software has been completed (a sprint review), where quality issues and problems may be discussed. </a:t>
            </a:r>
          </a:p>
          <a:p>
            <a:r>
              <a:rPr lang="en-US" dirty="0"/>
              <a:t>In Extreme Programming, pair programming ensures that code is constantly being examined and reviewed by another team member. </a:t>
            </a:r>
          </a:p>
        </p:txBody>
      </p:sp>
      <p:sp>
        <p:nvSpPr>
          <p:cNvPr id="3" name="Date Placeholder 2"/>
          <p:cNvSpPr>
            <a:spLocks noGrp="1"/>
          </p:cNvSpPr>
          <p:nvPr>
            <p:ph type="dt" sz="half" idx="11"/>
          </p:nvPr>
        </p:nvSpPr>
        <p:spPr/>
        <p:txBody>
          <a:bodyPr/>
          <a:lstStyle/>
          <a:p>
            <a:r>
              <a:rPr lang="en-GB"/>
              <a:t>10/12/2014</a:t>
            </a:r>
            <a:endParaRPr lang="en-US"/>
          </a:p>
        </p:txBody>
      </p:sp>
      <p:sp>
        <p:nvSpPr>
          <p:cNvPr id="9" name="Footer Placeholder 8"/>
          <p:cNvSpPr>
            <a:spLocks noGrp="1"/>
          </p:cNvSpPr>
          <p:nvPr>
            <p:ph type="ftr" sz="quarter" idx="12"/>
          </p:nvPr>
        </p:nvSpPr>
        <p:spPr/>
        <p:txBody>
          <a:bodyPr/>
          <a:lstStyle/>
          <a:p>
            <a:r>
              <a:rPr lang="en-US"/>
              <a:t>Chapter 24 Quality management</a:t>
            </a:r>
          </a:p>
        </p:txBody>
      </p:sp>
      <p:sp>
        <p:nvSpPr>
          <p:cNvPr id="8" name="Slide Number Placeholder 7"/>
          <p:cNvSpPr>
            <a:spLocks noGrp="1"/>
          </p:cNvSpPr>
          <p:nvPr>
            <p:ph type="sldNum" sz="quarter" idx="13"/>
          </p:nvPr>
        </p:nvSpPr>
        <p:spPr/>
        <p:txBody>
          <a:bodyPr/>
          <a:lstStyle/>
          <a:p>
            <a:fld id="{745CE82A-87C3-2841-AAF3-37DF1E34DC62}" type="slidenum">
              <a:rPr lang="en-US" smtClean="0"/>
              <a:pPr/>
              <a:t>44</a:t>
            </a:fld>
            <a:endParaRPr lang="en-US"/>
          </a:p>
        </p:txBody>
      </p:sp>
    </p:spTree>
    <p:extLst>
      <p:ext uri="{BB962C8B-B14F-4D97-AF65-F5344CB8AC3E}">
        <p14:creationId xmlns="" xmlns:p14="http://schemas.microsoft.com/office/powerpoint/2010/main" val="24920404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a:t>
            </a:r>
          </a:p>
        </p:txBody>
      </p:sp>
      <p:sp>
        <p:nvSpPr>
          <p:cNvPr id="3" name="Content Placeholder 2"/>
          <p:cNvSpPr>
            <a:spLocks noGrp="1"/>
          </p:cNvSpPr>
          <p:nvPr>
            <p:ph type="body" sz="quarter" idx="10"/>
          </p:nvPr>
        </p:nvSpPr>
        <p:spPr/>
        <p:txBody>
          <a:bodyPr/>
          <a:lstStyle/>
          <a:p>
            <a:r>
              <a:rPr lang="en-US" dirty="0"/>
              <a:t>This is an approach where 2 people are responsible for code development and work together to achieve this. </a:t>
            </a:r>
          </a:p>
          <a:p>
            <a:r>
              <a:rPr lang="en-US" dirty="0"/>
              <a:t>Code developed by an individual is therefore constantly being examined and reviewed by another team member. </a:t>
            </a:r>
          </a:p>
          <a:p>
            <a:r>
              <a:rPr lang="en-US" dirty="0"/>
              <a:t>Pair programming leads to a deep knowledge of a program, as both programmers have to understand the program in detail to continue development. </a:t>
            </a:r>
          </a:p>
          <a:p>
            <a:r>
              <a:rPr lang="en-US" dirty="0"/>
              <a:t>This depth of knowledge is difficult to achieve in inspection processes and pair programming can find bugs that would not be discovered in formal inspections. </a:t>
            </a:r>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45</a:t>
            </a:fld>
            <a:endParaRPr lang="en-US"/>
          </a:p>
        </p:txBody>
      </p:sp>
    </p:spTree>
    <p:extLst>
      <p:ext uri="{BB962C8B-B14F-4D97-AF65-F5344CB8AC3E}">
        <p14:creationId xmlns="" xmlns:p14="http://schemas.microsoft.com/office/powerpoint/2010/main" val="3362022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 programming weaknesses</a:t>
            </a:r>
          </a:p>
        </p:txBody>
      </p:sp>
      <p:sp>
        <p:nvSpPr>
          <p:cNvPr id="3" name="Content Placeholder 2"/>
          <p:cNvSpPr>
            <a:spLocks noGrp="1"/>
          </p:cNvSpPr>
          <p:nvPr>
            <p:ph type="body" sz="quarter" idx="10"/>
          </p:nvPr>
        </p:nvSpPr>
        <p:spPr/>
        <p:txBody>
          <a:bodyPr/>
          <a:lstStyle/>
          <a:p>
            <a:r>
              <a:rPr lang="en-US" dirty="0"/>
              <a:t>Mutual misunderstandings </a:t>
            </a:r>
          </a:p>
          <a:p>
            <a:pPr lvl="1"/>
            <a:r>
              <a:rPr lang="en-US" dirty="0"/>
              <a:t>Both members of a pair may make the same mistake in understanding the system requirements. Discussions may reinforce these errors.</a:t>
            </a:r>
            <a:endParaRPr lang="en-GB" dirty="0"/>
          </a:p>
          <a:p>
            <a:r>
              <a:rPr lang="en-US" dirty="0"/>
              <a:t>Pair reputation </a:t>
            </a:r>
          </a:p>
          <a:p>
            <a:pPr lvl="1"/>
            <a:r>
              <a:rPr lang="en-US" dirty="0"/>
              <a:t>Pairs may be reluctant to look for errors because they do not want to slow down the progress of the project. </a:t>
            </a:r>
            <a:endParaRPr lang="en-GB" dirty="0"/>
          </a:p>
          <a:p>
            <a:r>
              <a:rPr lang="en-US" dirty="0"/>
              <a:t>Working relationships </a:t>
            </a:r>
          </a:p>
          <a:p>
            <a:pPr lvl="1"/>
            <a:r>
              <a:rPr lang="en-US" dirty="0"/>
              <a:t>The pair’s ability to discover defects is likely to be compromised by their close working relationship that often leads to reluctance to criticize work partners.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46</a:t>
            </a:fld>
            <a:endParaRPr lang="en-US"/>
          </a:p>
        </p:txBody>
      </p:sp>
    </p:spTree>
    <p:extLst>
      <p:ext uri="{BB962C8B-B14F-4D97-AF65-F5344CB8AC3E}">
        <p14:creationId xmlns="" xmlns:p14="http://schemas.microsoft.com/office/powerpoint/2010/main" val="4060554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QM and large systems</a:t>
            </a:r>
          </a:p>
        </p:txBody>
      </p:sp>
      <p:sp>
        <p:nvSpPr>
          <p:cNvPr id="3" name="Content Placeholder 2"/>
          <p:cNvSpPr>
            <a:spLocks noGrp="1"/>
          </p:cNvSpPr>
          <p:nvPr>
            <p:ph type="body" sz="quarter" idx="10"/>
          </p:nvPr>
        </p:nvSpPr>
        <p:spPr/>
        <p:txBody>
          <a:bodyPr/>
          <a:lstStyle/>
          <a:p>
            <a:r>
              <a:rPr lang="en-US" dirty="0"/>
              <a:t>When a large system is being developed for an external customer, agile approaches to quality management with minimal documentation may be impractical</a:t>
            </a:r>
            <a:r>
              <a:rPr lang="en-GB" dirty="0"/>
              <a:t>.</a:t>
            </a:r>
          </a:p>
          <a:p>
            <a:pPr lvl="1"/>
            <a:r>
              <a:rPr lang="en-US" dirty="0"/>
              <a:t>If the customer is a large company, it may have its own quality management processes and may expect the software development company to report on progress in a way that is compatible with them. </a:t>
            </a:r>
          </a:p>
          <a:p>
            <a:pPr lvl="1"/>
            <a:r>
              <a:rPr lang="en-GB" dirty="0"/>
              <a:t>Where there are several geographically distributed teams involved in development, perhaps from different companies, then informal communications may be impractical. </a:t>
            </a:r>
          </a:p>
          <a:p>
            <a:pPr lvl="1"/>
            <a:r>
              <a:rPr lang="en-GB" dirty="0"/>
              <a:t>For long-lifetime systems, the team involved in development will </a:t>
            </a:r>
            <a:r>
              <a:rPr lang="en-GB" dirty="0" err="1"/>
              <a:t>changeWithout</a:t>
            </a:r>
            <a:r>
              <a:rPr lang="en-GB" dirty="0"/>
              <a:t> documentation, new team members may find it impossible to understand development. </a:t>
            </a:r>
          </a:p>
          <a:p>
            <a:pPr lvl="1"/>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47</a:t>
            </a:fld>
            <a:endParaRPr lang="en-US"/>
          </a:p>
        </p:txBody>
      </p:sp>
    </p:spTree>
    <p:extLst>
      <p:ext uri="{BB962C8B-B14F-4D97-AF65-F5344CB8AC3E}">
        <p14:creationId xmlns="" xmlns:p14="http://schemas.microsoft.com/office/powerpoint/2010/main" val="5936448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measurement</a:t>
            </a:r>
          </a:p>
        </p:txBody>
      </p:sp>
    </p:spTree>
    <p:extLst>
      <p:ext uri="{BB962C8B-B14F-4D97-AF65-F5344CB8AC3E}">
        <p14:creationId xmlns="" xmlns:p14="http://schemas.microsoft.com/office/powerpoint/2010/main" val="14904431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Software measurement</a:t>
            </a:r>
          </a:p>
        </p:txBody>
      </p:sp>
      <p:sp>
        <p:nvSpPr>
          <p:cNvPr id="89091" name="Rectangle 3"/>
          <p:cNvSpPr>
            <a:spLocks noGrp="1" noChangeArrowheads="1"/>
          </p:cNvSpPr>
          <p:nvPr>
            <p:ph type="body" sz="quarter" idx="10"/>
          </p:nvPr>
        </p:nvSpPr>
        <p:spPr/>
        <p:txBody>
          <a:bodyPr/>
          <a:lstStyle/>
          <a:p>
            <a:r>
              <a:rPr lang="en-GB"/>
              <a:t>Software measurement is concerned with deriving a numeric value for an attribute of a software product or process.</a:t>
            </a:r>
          </a:p>
          <a:p>
            <a:r>
              <a:rPr lang="en-GB"/>
              <a:t>This allows for objective comparisons between techniques and processes.</a:t>
            </a:r>
          </a:p>
          <a:p>
            <a:r>
              <a:rPr lang="en-GB"/>
              <a:t>Although some companies have introduced measurement programmes, most organisations still don’t make systematic use of software measurement.</a:t>
            </a:r>
          </a:p>
          <a:p>
            <a:r>
              <a:rPr lang="en-GB"/>
              <a:t>There are few established standards in this area.</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24.1 QMandDevelopment.eps"/>
          <p:cNvPicPr>
            <a:picLocks noGrp="1" noChangeAspect="1"/>
          </p:cNvPicPr>
          <p:nvPr>
            <p:ph sz="half" idx="1"/>
          </p:nvPr>
        </p:nvPicPr>
        <p:blipFill>
          <a:blip r:embed="rId2"/>
          <a:stretch>
            <a:fillRect/>
          </a:stretch>
        </p:blipFill>
        <p:spPr>
          <a:xfrm>
            <a:off x="923929" y="1580344"/>
            <a:ext cx="7296142" cy="2530911"/>
          </a:xfrm>
        </p:spPr>
      </p:pic>
      <p:sp>
        <p:nvSpPr>
          <p:cNvPr id="2" name="Title 1"/>
          <p:cNvSpPr>
            <a:spLocks noGrp="1"/>
          </p:cNvSpPr>
          <p:nvPr>
            <p:ph type="title"/>
          </p:nvPr>
        </p:nvSpPr>
        <p:spPr/>
        <p:txBody>
          <a:bodyPr>
            <a:normAutofit fontScale="90000"/>
          </a:bodyPr>
          <a:lstStyle/>
          <a:p>
            <a:r>
              <a:rPr lang="en-US" dirty="0"/>
              <a:t>Quality management and software development</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title"/>
          </p:nvPr>
        </p:nvSpPr>
        <p:spPr/>
        <p:txBody>
          <a:bodyPr/>
          <a:lstStyle/>
          <a:p>
            <a:r>
              <a:rPr lang="en-GB"/>
              <a:t>Software metric</a:t>
            </a:r>
          </a:p>
        </p:txBody>
      </p:sp>
      <p:sp>
        <p:nvSpPr>
          <p:cNvPr id="52226" name="Rectangle 2"/>
          <p:cNvSpPr>
            <a:spLocks noGrp="1" noChangeArrowheads="1"/>
          </p:cNvSpPr>
          <p:nvPr>
            <p:ph type="body" sz="quarter" idx="10"/>
          </p:nvPr>
        </p:nvSpPr>
        <p:spPr/>
        <p:txBody>
          <a:bodyPr/>
          <a:lstStyle/>
          <a:p>
            <a:r>
              <a:rPr lang="en-GB" dirty="0"/>
              <a:t>Any type of measurement which relates to a software system, process or related documentation</a:t>
            </a:r>
          </a:p>
          <a:p>
            <a:pPr lvl="1"/>
            <a:r>
              <a:rPr lang="en-GB" dirty="0"/>
              <a:t>Lines of code in a program, the Fog index, number of person-days required to develop a component.</a:t>
            </a:r>
          </a:p>
          <a:p>
            <a:r>
              <a:rPr lang="en-GB" dirty="0"/>
              <a:t>Allow the software and the software process to be quantified.</a:t>
            </a:r>
          </a:p>
          <a:p>
            <a:r>
              <a:rPr lang="en-GB" dirty="0"/>
              <a:t>May be used to predict product attributes or to control the software process.</a:t>
            </a:r>
          </a:p>
          <a:p>
            <a:r>
              <a:rPr lang="en-GB" dirty="0"/>
              <a:t>Product metrics can be used for general predictions or to identify anomalous components.</a:t>
            </a:r>
          </a:p>
        </p:txBody>
      </p:sp>
      <p:sp>
        <p:nvSpPr>
          <p:cNvPr id="2" name="Date Placeholder 1"/>
          <p:cNvSpPr>
            <a:spLocks noGrp="1"/>
          </p:cNvSpPr>
          <p:nvPr>
            <p:ph type="dt" sz="half" idx="11"/>
          </p:nvPr>
        </p:nvSpPr>
        <p:spPr/>
        <p:txBody>
          <a:bodyPr/>
          <a:lstStyle/>
          <a:p>
            <a:r>
              <a:rPr lang="en-GB"/>
              <a:t>10/12/2014</a:t>
            </a:r>
            <a:endParaRPr lang="en-US"/>
          </a:p>
        </p:txBody>
      </p:sp>
      <p:sp>
        <p:nvSpPr>
          <p:cNvPr id="9" name="Footer Placeholder 8"/>
          <p:cNvSpPr>
            <a:spLocks noGrp="1"/>
          </p:cNvSpPr>
          <p:nvPr>
            <p:ph type="ftr" sz="quarter" idx="12"/>
          </p:nvPr>
        </p:nvSpPr>
        <p:spPr/>
        <p:txBody>
          <a:bodyPr/>
          <a:lstStyle/>
          <a:p>
            <a:r>
              <a:rPr lang="en-US"/>
              <a:t>Chapter 24 Quality management</a:t>
            </a:r>
          </a:p>
        </p:txBody>
      </p:sp>
      <p:sp>
        <p:nvSpPr>
          <p:cNvPr id="8" name="Slide Number Placeholder 7"/>
          <p:cNvSpPr>
            <a:spLocks noGrp="1"/>
          </p:cNvSpPr>
          <p:nvPr>
            <p:ph type="sldNum" sz="quarter" idx="13"/>
          </p:nvPr>
        </p:nvSpPr>
        <p:spPr/>
        <p:txBody>
          <a:bodyPr/>
          <a:lstStyle/>
          <a:p>
            <a:fld id="{745CE82A-87C3-2841-AAF3-37DF1E34DC62}" type="slidenum">
              <a:rPr lang="en-US" smtClean="0"/>
              <a:pPr/>
              <a:t>50</a:t>
            </a:fld>
            <a:endParaRPr lang="en-US"/>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process metric</a:t>
            </a:r>
          </a:p>
        </p:txBody>
      </p:sp>
      <p:sp>
        <p:nvSpPr>
          <p:cNvPr id="3" name="Content Placeholder 2"/>
          <p:cNvSpPr>
            <a:spLocks noGrp="1"/>
          </p:cNvSpPr>
          <p:nvPr>
            <p:ph type="body" sz="quarter" idx="10"/>
          </p:nvPr>
        </p:nvSpPr>
        <p:spPr/>
        <p:txBody>
          <a:bodyPr/>
          <a:lstStyle/>
          <a:p>
            <a:r>
              <a:rPr lang="en-US" dirty="0"/>
              <a:t>The time taken for a particular process to be completed</a:t>
            </a:r>
          </a:p>
          <a:p>
            <a:pPr lvl="1"/>
            <a:r>
              <a:rPr lang="en-US" dirty="0"/>
              <a:t>This can be the total time devoted to the process, calendar time, the time spent on the process by particular engineers, and so on.</a:t>
            </a:r>
            <a:endParaRPr lang="en-GB" dirty="0"/>
          </a:p>
          <a:p>
            <a:r>
              <a:rPr lang="en-US" dirty="0"/>
              <a:t>The resources required for a particular process</a:t>
            </a:r>
          </a:p>
          <a:p>
            <a:pPr lvl="1"/>
            <a:r>
              <a:rPr lang="en-US" dirty="0"/>
              <a:t>Resources might include total effort in person-days, travel costs or computer resources.</a:t>
            </a:r>
            <a:endParaRPr lang="en-GB" dirty="0"/>
          </a:p>
          <a:p>
            <a:r>
              <a:rPr lang="en-US" dirty="0"/>
              <a:t>The number of occurrences of a particular event</a:t>
            </a:r>
          </a:p>
          <a:p>
            <a:pPr lvl="1"/>
            <a:r>
              <a:rPr lang="en-US" dirty="0"/>
              <a:t>Examples of events that might be monitored include the number of defects discovered during code inspection, the number of requirements changes requested, the number of bug reports in a delivered system and the average number of lines of code modified in response to a requirements change.</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51</a:t>
            </a:fld>
            <a:endParaRPr lang="en-US"/>
          </a:p>
        </p:txBody>
      </p:sp>
    </p:spTree>
    <p:extLst>
      <p:ext uri="{BB962C8B-B14F-4D97-AF65-F5344CB8AC3E}">
        <p14:creationId xmlns="" xmlns:p14="http://schemas.microsoft.com/office/powerpoint/2010/main" val="2980675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Predictor and control measurements</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52</a:t>
            </a:fld>
            <a:endParaRPr lang="en-US"/>
          </a:p>
        </p:txBody>
      </p:sp>
      <p:pic>
        <p:nvPicPr>
          <p:cNvPr id="4" name="Content Placeholder 3" descr="24.9 PredControlMetrics.eps"/>
          <p:cNvPicPr>
            <a:picLocks noGrp="1" noChangeAspect="1"/>
          </p:cNvPicPr>
          <p:nvPr>
            <p:ph idx="4294967295"/>
          </p:nvPr>
        </p:nvPicPr>
        <p:blipFill>
          <a:blip r:embed="rId2"/>
          <a:srcRect l="-10746" r="-10746"/>
          <a:stretch>
            <a:fillRect/>
          </a:stretch>
        </p:blipFill>
        <p:spPr>
          <a:xfrm>
            <a:off x="1573618" y="1565024"/>
            <a:ext cx="5492113" cy="3019056"/>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measurements</a:t>
            </a:r>
          </a:p>
        </p:txBody>
      </p:sp>
      <p:sp>
        <p:nvSpPr>
          <p:cNvPr id="3" name="Content Placeholder 2"/>
          <p:cNvSpPr>
            <a:spLocks noGrp="1"/>
          </p:cNvSpPr>
          <p:nvPr>
            <p:ph type="body" sz="quarter" idx="10"/>
          </p:nvPr>
        </p:nvSpPr>
        <p:spPr/>
        <p:txBody>
          <a:bodyPr/>
          <a:lstStyle/>
          <a:p>
            <a:r>
              <a:rPr lang="en-US" dirty="0"/>
              <a:t>To assign a value to system quality attributes </a:t>
            </a:r>
          </a:p>
          <a:p>
            <a:pPr lvl="1"/>
            <a:r>
              <a:rPr lang="en-US" dirty="0"/>
              <a:t>By measuring the characteristics of system components, such as their </a:t>
            </a:r>
            <a:r>
              <a:rPr lang="en-US" dirty="0" err="1"/>
              <a:t>cyclomatic</a:t>
            </a:r>
            <a:r>
              <a:rPr lang="en-US" dirty="0"/>
              <a:t> complexity, and then aggregating these measurements, you can assess system quality attributes, such as maintainability.</a:t>
            </a:r>
            <a:endParaRPr lang="en-GB" dirty="0"/>
          </a:p>
          <a:p>
            <a:r>
              <a:rPr lang="en-US" dirty="0"/>
              <a:t>To identify the system components whose quality is sub-standard </a:t>
            </a:r>
          </a:p>
          <a:p>
            <a:pPr lvl="1"/>
            <a:r>
              <a:rPr lang="en-US" dirty="0"/>
              <a:t>Measurements can identify individual components with characteristics that deviate from the norm. For example, you can measure components to discover those with the highest complexity. These are most likely to contain bugs because the complexity makes them harder to understand.  </a:t>
            </a:r>
            <a:endParaRPr lang="en-GB" dirty="0"/>
          </a:p>
          <a:p>
            <a:endParaRPr lang="en-US" dirty="0"/>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type="title"/>
          </p:nvPr>
        </p:nvSpPr>
        <p:spPr/>
        <p:txBody>
          <a:bodyPr/>
          <a:lstStyle/>
          <a:p>
            <a:r>
              <a:rPr lang="en-GB"/>
              <a:t>Metrics assumptions</a:t>
            </a:r>
          </a:p>
        </p:txBody>
      </p:sp>
      <p:sp>
        <p:nvSpPr>
          <p:cNvPr id="56322" name="Rectangle 2"/>
          <p:cNvSpPr>
            <a:spLocks noGrp="1" noChangeArrowheads="1"/>
          </p:cNvSpPr>
          <p:nvPr>
            <p:ph type="body" sz="quarter" idx="10"/>
          </p:nvPr>
        </p:nvSpPr>
        <p:spPr/>
        <p:txBody>
          <a:bodyPr/>
          <a:lstStyle/>
          <a:p>
            <a:r>
              <a:rPr lang="en-GB" dirty="0"/>
              <a:t>A software property can be measured accurately.</a:t>
            </a:r>
          </a:p>
          <a:p>
            <a:r>
              <a:rPr lang="en-GB" dirty="0"/>
              <a:t>The relationship exists between what we can measure and what we want to know. We can only measure internal attributes but are often more interested in external software attributes.</a:t>
            </a:r>
          </a:p>
          <a:p>
            <a:r>
              <a:rPr lang="en-GB" dirty="0"/>
              <a:t>This relationship has been formalised and validated.</a:t>
            </a:r>
          </a:p>
          <a:p>
            <a:r>
              <a:rPr lang="en-GB" dirty="0"/>
              <a:t>It may be difficult to relate what can be measured to desirable external quality attributes.</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54</a:t>
            </a:fld>
            <a:endParaRPr lang="en-US"/>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Relationships between internal and external software</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55</a:t>
            </a:fld>
            <a:endParaRPr lang="en-US"/>
          </a:p>
        </p:txBody>
      </p:sp>
      <p:pic>
        <p:nvPicPr>
          <p:cNvPr id="8" name="Picture 7" descr="24.10 Int Ext Attributes.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10162" y="1572132"/>
            <a:ext cx="4978661" cy="3319107"/>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measurement in industry</a:t>
            </a:r>
          </a:p>
        </p:txBody>
      </p:sp>
      <p:sp>
        <p:nvSpPr>
          <p:cNvPr id="3" name="Content Placeholder 2"/>
          <p:cNvSpPr>
            <a:spLocks noGrp="1"/>
          </p:cNvSpPr>
          <p:nvPr>
            <p:ph type="body" sz="quarter" idx="10"/>
          </p:nvPr>
        </p:nvSpPr>
        <p:spPr/>
        <p:txBody>
          <a:bodyPr/>
          <a:lstStyle/>
          <a:p>
            <a:r>
              <a:rPr lang="en-US" dirty="0"/>
              <a:t>It is impossible to quantify the return on investment of introducing an organizational metrics program. </a:t>
            </a:r>
          </a:p>
          <a:p>
            <a:r>
              <a:rPr lang="en-US" dirty="0"/>
              <a:t>There are no standards for software metrics or standardized processes for measurement and analysis. </a:t>
            </a:r>
          </a:p>
          <a:p>
            <a:r>
              <a:rPr lang="en-US" dirty="0"/>
              <a:t>In many companies, software processes are not standardized and are poorly defined and controlled. </a:t>
            </a:r>
          </a:p>
          <a:p>
            <a:r>
              <a:rPr lang="en-US" dirty="0"/>
              <a:t>Most work on software measurement has focused on code-based metrics and plan-driven development processes. However, more and more software is now developed by configuring ERP systems or COTS</a:t>
            </a:r>
            <a:r>
              <a:rPr lang="en-GB" dirty="0"/>
              <a:t>.</a:t>
            </a:r>
          </a:p>
          <a:p>
            <a:r>
              <a:rPr lang="en-US" dirty="0"/>
              <a:t>Introducing measurement adds additional overhead to processes. </a:t>
            </a:r>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Empirical software engineering</a:t>
            </a:r>
          </a:p>
        </p:txBody>
      </p:sp>
      <p:sp>
        <p:nvSpPr>
          <p:cNvPr id="3" name="Content Placeholder 2"/>
          <p:cNvSpPr>
            <a:spLocks noGrp="1"/>
          </p:cNvSpPr>
          <p:nvPr>
            <p:ph type="body" sz="quarter" idx="10"/>
          </p:nvPr>
        </p:nvSpPr>
        <p:spPr/>
        <p:txBody>
          <a:bodyPr/>
          <a:lstStyle/>
          <a:p>
            <a:r>
              <a:rPr lang="en-US" dirty="0"/>
              <a:t>Software measurement and metrics are the basis of empirical software engineering. </a:t>
            </a:r>
          </a:p>
          <a:p>
            <a:r>
              <a:rPr lang="en-US" dirty="0"/>
              <a:t>This is a research area in which experiments on software systems and the collection of data about real projects has been used to form and validate hypotheses about software engineering methods and techniques.</a:t>
            </a:r>
          </a:p>
          <a:p>
            <a:r>
              <a:rPr lang="en-US" dirty="0"/>
              <a:t>Research on empirical software engineering, this has not had a significant impact on software engineering practice. </a:t>
            </a:r>
          </a:p>
          <a:p>
            <a:r>
              <a:rPr lang="en-US" dirty="0"/>
              <a:t>It is difficult to relate generic research to a project that is different from the research study. </a:t>
            </a:r>
            <a:r>
              <a:rPr lang="en-GB" dirty="0"/>
              <a:t> </a:t>
            </a:r>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57</a:t>
            </a:fld>
            <a:endParaRPr lang="en-US"/>
          </a:p>
        </p:txBody>
      </p:sp>
    </p:spTree>
    <p:extLst>
      <p:ext uri="{BB962C8B-B14F-4D97-AF65-F5344CB8AC3E}">
        <p14:creationId xmlns="" xmlns:p14="http://schemas.microsoft.com/office/powerpoint/2010/main" val="31040559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title"/>
          </p:nvPr>
        </p:nvSpPr>
        <p:spPr/>
        <p:txBody>
          <a:bodyPr/>
          <a:lstStyle/>
          <a:p>
            <a:r>
              <a:rPr lang="en-GB"/>
              <a:t>Product metrics</a:t>
            </a:r>
          </a:p>
        </p:txBody>
      </p:sp>
      <p:sp>
        <p:nvSpPr>
          <p:cNvPr id="64514" name="Rectangle 2"/>
          <p:cNvSpPr>
            <a:spLocks noGrp="1" noChangeArrowheads="1"/>
          </p:cNvSpPr>
          <p:nvPr>
            <p:ph type="body" sz="quarter" idx="10"/>
          </p:nvPr>
        </p:nvSpPr>
        <p:spPr/>
        <p:txBody>
          <a:bodyPr/>
          <a:lstStyle/>
          <a:p>
            <a:r>
              <a:rPr lang="en-GB" dirty="0"/>
              <a:t>A quality metric should be a predictor of product quality.</a:t>
            </a:r>
          </a:p>
          <a:p>
            <a:r>
              <a:rPr lang="en-GB" dirty="0"/>
              <a:t>Classes of product metric</a:t>
            </a:r>
          </a:p>
          <a:p>
            <a:pPr lvl="1"/>
            <a:r>
              <a:rPr lang="en-GB" dirty="0"/>
              <a:t>Dynamic metrics which are collected by measurements made of a program in execution;</a:t>
            </a:r>
          </a:p>
          <a:p>
            <a:pPr lvl="1"/>
            <a:r>
              <a:rPr lang="en-GB" dirty="0"/>
              <a:t>Static metrics which are collected by measurements made of the system representations;</a:t>
            </a:r>
          </a:p>
          <a:p>
            <a:pPr lvl="1"/>
            <a:r>
              <a:rPr lang="en-GB" dirty="0"/>
              <a:t>Dynamic metrics help assess efficiency and reliability</a:t>
            </a:r>
          </a:p>
          <a:p>
            <a:pPr lvl="1"/>
            <a:r>
              <a:rPr lang="en-GB" dirty="0"/>
              <a:t>Static metrics help assess complexity, </a:t>
            </a:r>
            <a:r>
              <a:rPr lang="en-GB" dirty="0" err="1"/>
              <a:t>understandability</a:t>
            </a:r>
            <a:r>
              <a:rPr lang="en-GB" dirty="0"/>
              <a:t> and maintainability.</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58</a:t>
            </a:fld>
            <a:endParaRPr lang="en-US"/>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GB" dirty="0"/>
              <a:t>Dynamic and static metrics</a:t>
            </a:r>
          </a:p>
        </p:txBody>
      </p:sp>
      <p:sp>
        <p:nvSpPr>
          <p:cNvPr id="93187" name="Rectangle 3"/>
          <p:cNvSpPr>
            <a:spLocks noGrp="1" noChangeArrowheads="1"/>
          </p:cNvSpPr>
          <p:nvPr>
            <p:ph type="body" sz="quarter" idx="10"/>
          </p:nvPr>
        </p:nvSpPr>
        <p:spPr/>
        <p:txBody>
          <a:bodyPr/>
          <a:lstStyle/>
          <a:p>
            <a:r>
              <a:rPr lang="en-GB"/>
              <a:t>Dynamic metrics are closely related to software quality attributes</a:t>
            </a:r>
          </a:p>
          <a:p>
            <a:pPr lvl="1"/>
            <a:r>
              <a:rPr lang="en-GB"/>
              <a:t>It is relatively easy to measure the response time of a system (performance attribute) or the number of failures (reliability attribute).</a:t>
            </a:r>
          </a:p>
          <a:p>
            <a:r>
              <a:rPr lang="en-GB"/>
              <a:t>Static metrics have an indirect relationship with quality attributes</a:t>
            </a:r>
          </a:p>
          <a:p>
            <a:pPr lvl="1"/>
            <a:r>
              <a:rPr lang="en-GB"/>
              <a:t>You need to try and derive a relationship between these metrics and properties such as complexity, understandability and maintainability.</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t>Quality planning</a:t>
            </a:r>
          </a:p>
        </p:txBody>
      </p:sp>
      <p:sp>
        <p:nvSpPr>
          <p:cNvPr id="21507" name="Rectangle 3"/>
          <p:cNvSpPr>
            <a:spLocks noGrp="1" noChangeArrowheads="1"/>
          </p:cNvSpPr>
          <p:nvPr>
            <p:ph type="body" sz="quarter" idx="10"/>
          </p:nvPr>
        </p:nvSpPr>
        <p:spPr/>
        <p:txBody>
          <a:bodyPr/>
          <a:lstStyle/>
          <a:p>
            <a:pPr marL="285750" indent="-285750">
              <a:buFont typeface="Arial" panose="020B0604020202020204" pitchFamily="34" charset="0"/>
              <a:buChar char="•"/>
            </a:pPr>
            <a:r>
              <a:rPr lang="en-GB" dirty="0"/>
              <a:t>A quality plan sets out the desired product qualities and how these are assessed and defines the most significant quality attributes.</a:t>
            </a:r>
          </a:p>
          <a:p>
            <a:pPr marL="285750" indent="-285750">
              <a:buFont typeface="Arial" panose="020B0604020202020204" pitchFamily="34" charset="0"/>
              <a:buChar char="•"/>
            </a:pPr>
            <a:r>
              <a:rPr lang="en-GB" dirty="0"/>
              <a:t>The quality plan should define the quality assessment process.</a:t>
            </a:r>
          </a:p>
          <a:p>
            <a:pPr marL="285750" indent="-285750">
              <a:buFont typeface="Arial" panose="020B0604020202020204" pitchFamily="34" charset="0"/>
              <a:buChar char="•"/>
            </a:pPr>
            <a:r>
              <a:rPr lang="en-GB" dirty="0"/>
              <a:t>It should set out which organisational standards should be applied and, where necessary, define new standards to be used.</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6</a:t>
            </a:fld>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4271445578"/>
              </p:ext>
            </p:extLst>
          </p:nvPr>
        </p:nvGraphicFramePr>
        <p:xfrm>
          <a:off x="628650" y="1363663"/>
          <a:ext cx="7661274" cy="2780487"/>
        </p:xfrm>
        <a:graphic>
          <a:graphicData uri="http://schemas.openxmlformats.org/drawingml/2006/table">
            <a:tbl>
              <a:tblPr firstRow="1" bandRow="1">
                <a:tableStyleId>{7DF18680-E054-41AD-8BC1-D1AEF772440D}</a:tableStyleId>
              </a:tblPr>
              <a:tblGrid>
                <a:gridCol w="2215867">
                  <a:extLst>
                    <a:ext uri="{9D8B030D-6E8A-4147-A177-3AD203B41FA5}">
                      <a16:colId xmlns="" xmlns:a16="http://schemas.microsoft.com/office/drawing/2014/main" val="20000"/>
                    </a:ext>
                  </a:extLst>
                </a:gridCol>
                <a:gridCol w="5445407">
                  <a:extLst>
                    <a:ext uri="{9D8B030D-6E8A-4147-A177-3AD203B41FA5}">
                      <a16:colId xmlns="" xmlns:a16="http://schemas.microsoft.com/office/drawing/2014/main" val="20001"/>
                    </a:ext>
                  </a:extLst>
                </a:gridCol>
              </a:tblGrid>
              <a:tr h="320040">
                <a:tc>
                  <a:txBody>
                    <a:bodyPr/>
                    <a:lstStyle/>
                    <a:p>
                      <a:pPr algn="just">
                        <a:spcAft>
                          <a:spcPts val="0"/>
                        </a:spcAft>
                      </a:pPr>
                      <a:r>
                        <a:rPr lang="en-US" sz="1400" b="1" dirty="0">
                          <a:solidFill>
                            <a:srgbClr val="000000"/>
                          </a:solidFill>
                        </a:rPr>
                        <a:t>Software metric</a:t>
                      </a:r>
                      <a:endParaRPr lang="en-GB" sz="1400" dirty="0">
                        <a:solidFill>
                          <a:srgbClr val="000000"/>
                        </a:solidFill>
                        <a:latin typeface="Arial"/>
                        <a:ea typeface="Times New Roman"/>
                        <a:cs typeface="Arial"/>
                      </a:endParaRPr>
                    </a:p>
                  </a:txBody>
                  <a:tcPr marL="40958" marR="40958" marT="68580" marB="68580"/>
                </a:tc>
                <a:tc>
                  <a:txBody>
                    <a:bodyPr/>
                    <a:lstStyle/>
                    <a:p>
                      <a:pPr algn="just">
                        <a:spcAft>
                          <a:spcPts val="0"/>
                        </a:spcAft>
                      </a:pPr>
                      <a:r>
                        <a:rPr lang="en-US" sz="1400" b="1" dirty="0">
                          <a:solidFill>
                            <a:srgbClr val="000000"/>
                          </a:solidFill>
                        </a:rPr>
                        <a:t>Description</a:t>
                      </a:r>
                      <a:endParaRPr lang="en-GB" sz="1200" dirty="0">
                        <a:solidFill>
                          <a:srgbClr val="000000"/>
                        </a:solidFill>
                        <a:latin typeface="Arial"/>
                        <a:ea typeface="Times New Roman"/>
                        <a:cs typeface="Arial"/>
                      </a:endParaRPr>
                    </a:p>
                  </a:txBody>
                  <a:tcPr marL="40958" marR="40958" marT="68580" marB="68580"/>
                </a:tc>
                <a:extLst>
                  <a:ext uri="{0D108BD9-81ED-4DB2-BD59-A6C34878D82A}">
                    <a16:rowId xmlns="" xmlns:a16="http://schemas.microsoft.com/office/drawing/2014/main" val="10000"/>
                  </a:ext>
                </a:extLst>
              </a:tr>
              <a:tr h="1264107">
                <a:tc>
                  <a:txBody>
                    <a:bodyPr/>
                    <a:lstStyle/>
                    <a:p>
                      <a:pPr algn="l">
                        <a:spcAft>
                          <a:spcPts val="0"/>
                        </a:spcAft>
                      </a:pPr>
                      <a:r>
                        <a:rPr lang="en-US" sz="1400" dirty="0">
                          <a:solidFill>
                            <a:srgbClr val="000000"/>
                          </a:solidFill>
                        </a:rPr>
                        <a:t>Fan-in/Fan-out</a:t>
                      </a:r>
                      <a:endParaRPr lang="en-GB" sz="1400" dirty="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a:solidFill>
                            <a:srgbClr val="000000"/>
                          </a:solidFill>
                        </a:rPr>
                        <a:t>Fan-in is a measure of the number of functions or methods that call another function or method (say X). Fan-out is the number of functions that are called by function X. A high value for fan-in means that X is tightly coupled to the rest of the design and changes to X will have extensive knock-on effects. A high value for fan-out suggests that the overall complexity of X may be high because of the complexity of the control logic needed to coordinate the called components.</a:t>
                      </a:r>
                      <a:endParaRPr lang="en-GB" sz="120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1"/>
                  </a:ext>
                </a:extLst>
              </a:tr>
              <a:tr h="1165860">
                <a:tc>
                  <a:txBody>
                    <a:bodyPr/>
                    <a:lstStyle/>
                    <a:p>
                      <a:pPr algn="l">
                        <a:spcAft>
                          <a:spcPts val="0"/>
                        </a:spcAft>
                      </a:pPr>
                      <a:r>
                        <a:rPr lang="en-US" sz="1400" dirty="0">
                          <a:solidFill>
                            <a:srgbClr val="000000"/>
                          </a:solidFill>
                        </a:rPr>
                        <a:t>Length of code</a:t>
                      </a:r>
                      <a:endParaRPr lang="en-GB" sz="1400" dirty="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dirty="0">
                          <a:solidFill>
                            <a:srgbClr val="000000"/>
                          </a:solidFill>
                        </a:rPr>
                        <a:t>This is a measure of the size of a program. Generally, the larger the size of the code of a component, the more complex and error-prone that component is likely to be. Length of code has been shown to be one of the most reliable metrics for predicting error-proneness in components.</a:t>
                      </a:r>
                      <a:endParaRPr lang="en-GB" sz="12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2"/>
                  </a:ext>
                </a:extLst>
              </a:tr>
            </a:tbl>
          </a:graphicData>
        </a:graphic>
      </p:graphicFrame>
      <p:sp>
        <p:nvSpPr>
          <p:cNvPr id="9" name="标题 8">
            <a:extLst>
              <a:ext uri="{FF2B5EF4-FFF2-40B4-BE49-F238E27FC236}">
                <a16:creationId xmlns="" xmlns:a16="http://schemas.microsoft.com/office/drawing/2014/main" id="{C613ECE9-254D-3A07-83FF-11C50D784BC7}"/>
              </a:ext>
            </a:extLst>
          </p:cNvPr>
          <p:cNvSpPr>
            <a:spLocks noGrp="1"/>
          </p:cNvSpPr>
          <p:nvPr>
            <p:ph type="title"/>
          </p:nvPr>
        </p:nvSpPr>
        <p:spPr/>
        <p:txBody>
          <a:bodyPr/>
          <a:lstStyle/>
          <a:p>
            <a:r>
              <a:rPr lang="en-US" altLang="zh-CN" dirty="0"/>
              <a:t>Static software product metrics</a:t>
            </a:r>
            <a:endParaRPr lang="zh-CN" alt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616238822"/>
              </p:ext>
            </p:extLst>
          </p:nvPr>
        </p:nvGraphicFramePr>
        <p:xfrm>
          <a:off x="628650" y="1363663"/>
          <a:ext cx="7661274" cy="3550920"/>
        </p:xfrm>
        <a:graphic>
          <a:graphicData uri="http://schemas.openxmlformats.org/drawingml/2006/table">
            <a:tbl>
              <a:tblPr firstRow="1" bandRow="1">
                <a:tableStyleId>{7DF18680-E054-41AD-8BC1-D1AEF772440D}</a:tableStyleId>
              </a:tblPr>
              <a:tblGrid>
                <a:gridCol w="2215867">
                  <a:extLst>
                    <a:ext uri="{9D8B030D-6E8A-4147-A177-3AD203B41FA5}">
                      <a16:colId xmlns="" xmlns:a16="http://schemas.microsoft.com/office/drawing/2014/main" val="20000"/>
                    </a:ext>
                  </a:extLst>
                </a:gridCol>
                <a:gridCol w="5445407">
                  <a:extLst>
                    <a:ext uri="{9D8B030D-6E8A-4147-A177-3AD203B41FA5}">
                      <a16:colId xmlns="" xmlns:a16="http://schemas.microsoft.com/office/drawing/2014/main" val="20001"/>
                    </a:ext>
                  </a:extLst>
                </a:gridCol>
              </a:tblGrid>
              <a:tr h="320040">
                <a:tc>
                  <a:txBody>
                    <a:bodyPr/>
                    <a:lstStyle/>
                    <a:p>
                      <a:pPr algn="just">
                        <a:spcAft>
                          <a:spcPts val="0"/>
                        </a:spcAft>
                      </a:pPr>
                      <a:r>
                        <a:rPr lang="en-US" sz="1400" b="1" dirty="0">
                          <a:solidFill>
                            <a:srgbClr val="000000"/>
                          </a:solidFill>
                        </a:rPr>
                        <a:t>Software metric</a:t>
                      </a:r>
                      <a:endParaRPr lang="en-GB" sz="1400" dirty="0">
                        <a:solidFill>
                          <a:srgbClr val="000000"/>
                        </a:solidFill>
                        <a:latin typeface="Arial"/>
                        <a:ea typeface="Times New Roman"/>
                        <a:cs typeface="Arial"/>
                      </a:endParaRPr>
                    </a:p>
                  </a:txBody>
                  <a:tcPr marL="40958" marR="40958" marT="68580" marB="68580"/>
                </a:tc>
                <a:tc>
                  <a:txBody>
                    <a:bodyPr/>
                    <a:lstStyle/>
                    <a:p>
                      <a:pPr algn="just">
                        <a:spcAft>
                          <a:spcPts val="0"/>
                        </a:spcAft>
                      </a:pPr>
                      <a:r>
                        <a:rPr lang="en-US" sz="1400" b="1" dirty="0">
                          <a:solidFill>
                            <a:srgbClr val="000000"/>
                          </a:solidFill>
                        </a:rPr>
                        <a:t>Description</a:t>
                      </a:r>
                      <a:endParaRPr lang="en-GB" sz="1200" dirty="0">
                        <a:solidFill>
                          <a:srgbClr val="000000"/>
                        </a:solidFill>
                        <a:latin typeface="Arial"/>
                        <a:ea typeface="Times New Roman"/>
                        <a:cs typeface="Arial"/>
                      </a:endParaRPr>
                    </a:p>
                  </a:txBody>
                  <a:tcPr marL="40958" marR="40958" marT="68580" marB="68580"/>
                </a:tc>
                <a:extLst>
                  <a:ext uri="{0D108BD9-81ED-4DB2-BD59-A6C34878D82A}">
                    <a16:rowId xmlns="" xmlns:a16="http://schemas.microsoft.com/office/drawing/2014/main" val="10000"/>
                  </a:ext>
                </a:extLst>
              </a:tr>
              <a:tr h="800100">
                <a:tc>
                  <a:txBody>
                    <a:bodyPr/>
                    <a:lstStyle/>
                    <a:p>
                      <a:pPr algn="l">
                        <a:spcAft>
                          <a:spcPts val="0"/>
                        </a:spcAft>
                      </a:pPr>
                      <a:r>
                        <a:rPr lang="en-US" sz="1400" dirty="0" err="1">
                          <a:solidFill>
                            <a:srgbClr val="000000"/>
                          </a:solidFill>
                        </a:rPr>
                        <a:t>Cyclomatic</a:t>
                      </a:r>
                      <a:r>
                        <a:rPr lang="en-US" sz="1400" dirty="0">
                          <a:solidFill>
                            <a:srgbClr val="000000"/>
                          </a:solidFill>
                        </a:rPr>
                        <a:t> complexity</a:t>
                      </a:r>
                      <a:endParaRPr lang="en-GB" sz="1400" dirty="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dirty="0">
                          <a:solidFill>
                            <a:srgbClr val="000000"/>
                          </a:solidFill>
                        </a:rPr>
                        <a:t>This is a measure of the control complexity of a program. This control complexity may be related to program understandability. I discuss cyclomatic complexity in Chapter 8.</a:t>
                      </a:r>
                      <a:endParaRPr lang="en-GB" sz="12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1"/>
                  </a:ext>
                </a:extLst>
              </a:tr>
              <a:tr h="982980">
                <a:tc>
                  <a:txBody>
                    <a:bodyPr/>
                    <a:lstStyle/>
                    <a:p>
                      <a:pPr algn="l">
                        <a:spcAft>
                          <a:spcPts val="0"/>
                        </a:spcAft>
                      </a:pPr>
                      <a:r>
                        <a:rPr lang="en-US" sz="1400">
                          <a:solidFill>
                            <a:srgbClr val="000000"/>
                          </a:solidFill>
                        </a:rPr>
                        <a:t>Length of identifiers</a:t>
                      </a:r>
                      <a:endParaRPr lang="en-GB" sz="140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a:solidFill>
                            <a:srgbClr val="000000"/>
                          </a:solidFill>
                        </a:rPr>
                        <a:t>This is a measure of the average length of identifiers (names for variables, classes, methods, etc.) in a program. The longer the identifiers, the more likely they are to be meaningful and hence the more understandable the program.</a:t>
                      </a:r>
                      <a:endParaRPr lang="en-GB" sz="120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2"/>
                  </a:ext>
                </a:extLst>
              </a:tr>
              <a:tr h="617220">
                <a:tc>
                  <a:txBody>
                    <a:bodyPr/>
                    <a:lstStyle/>
                    <a:p>
                      <a:pPr algn="l">
                        <a:spcAft>
                          <a:spcPts val="0"/>
                        </a:spcAft>
                      </a:pPr>
                      <a:r>
                        <a:rPr lang="en-US" sz="1400" dirty="0">
                          <a:solidFill>
                            <a:srgbClr val="000000"/>
                          </a:solidFill>
                        </a:rPr>
                        <a:t>Depth of conditional nesting</a:t>
                      </a:r>
                      <a:endParaRPr lang="en-GB" sz="1400" dirty="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a:solidFill>
                            <a:srgbClr val="000000"/>
                          </a:solidFill>
                        </a:rPr>
                        <a:t>This is a measure of the depth of nesting of if-statements in a program. Deeply nested if-statements are hard to understand and potentially error-prone.</a:t>
                      </a:r>
                      <a:endParaRPr lang="en-GB" sz="120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3"/>
                  </a:ext>
                </a:extLst>
              </a:tr>
              <a:tr h="800100">
                <a:tc>
                  <a:txBody>
                    <a:bodyPr/>
                    <a:lstStyle/>
                    <a:p>
                      <a:pPr algn="l">
                        <a:spcAft>
                          <a:spcPts val="0"/>
                        </a:spcAft>
                      </a:pPr>
                      <a:r>
                        <a:rPr lang="en-US" sz="1400" dirty="0">
                          <a:solidFill>
                            <a:srgbClr val="000000"/>
                          </a:solidFill>
                        </a:rPr>
                        <a:t>Fog index</a:t>
                      </a:r>
                      <a:endParaRPr lang="en-GB" sz="1400" dirty="0">
                        <a:solidFill>
                          <a:srgbClr val="000000"/>
                        </a:solidFill>
                        <a:latin typeface="Arial"/>
                        <a:ea typeface="Times New Roman"/>
                        <a:cs typeface="Arial"/>
                      </a:endParaRPr>
                    </a:p>
                  </a:txBody>
                  <a:tcPr marL="40958" marR="40958" marT="0" marB="68580"/>
                </a:tc>
                <a:tc>
                  <a:txBody>
                    <a:bodyPr/>
                    <a:lstStyle/>
                    <a:p>
                      <a:pPr algn="just">
                        <a:spcAft>
                          <a:spcPts val="0"/>
                        </a:spcAft>
                      </a:pPr>
                      <a:r>
                        <a:rPr lang="en-US" sz="1200" dirty="0">
                          <a:solidFill>
                            <a:srgbClr val="000000"/>
                          </a:solidFill>
                        </a:rPr>
                        <a:t>This is a measure of the average length of words and sentences in documents. The higher the value of a document’s Fog index, the more difficult the document is to understand.</a:t>
                      </a:r>
                      <a:endParaRPr lang="en-GB" sz="1200" dirty="0">
                        <a:solidFill>
                          <a:srgbClr val="000000"/>
                        </a:solidFill>
                        <a:latin typeface="Arial"/>
                        <a:ea typeface="Times New Roman"/>
                        <a:cs typeface="Arial"/>
                      </a:endParaRPr>
                    </a:p>
                  </a:txBody>
                  <a:tcPr marL="40958" marR="40958" marT="0" marB="68580"/>
                </a:tc>
                <a:extLst>
                  <a:ext uri="{0D108BD9-81ED-4DB2-BD59-A6C34878D82A}">
                    <a16:rowId xmlns="" xmlns:a16="http://schemas.microsoft.com/office/drawing/2014/main" val="10004"/>
                  </a:ext>
                </a:extLst>
              </a:tr>
            </a:tbl>
          </a:graphicData>
        </a:graphic>
      </p:graphicFrame>
      <p:sp>
        <p:nvSpPr>
          <p:cNvPr id="20" name="标题 8">
            <a:extLst>
              <a:ext uri="{FF2B5EF4-FFF2-40B4-BE49-F238E27FC236}">
                <a16:creationId xmlns="" xmlns:a16="http://schemas.microsoft.com/office/drawing/2014/main" id="{0CBE1A6A-AE86-835C-339F-BBAE4E17867B}"/>
              </a:ext>
            </a:extLst>
          </p:cNvPr>
          <p:cNvSpPr>
            <a:spLocks noGrp="1"/>
          </p:cNvSpPr>
          <p:nvPr>
            <p:ph type="title"/>
          </p:nvPr>
        </p:nvSpPr>
        <p:spPr/>
        <p:txBody>
          <a:bodyPr/>
          <a:lstStyle/>
          <a:p>
            <a:r>
              <a:rPr lang="en-US" altLang="zh-CN" dirty="0"/>
              <a:t>Static software product metrics</a:t>
            </a:r>
            <a:endParaRPr lang="zh-CN" alt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3713552695"/>
              </p:ext>
            </p:extLst>
          </p:nvPr>
        </p:nvGraphicFramePr>
        <p:xfrm>
          <a:off x="628650" y="1363663"/>
          <a:ext cx="7661274" cy="3360420"/>
        </p:xfrm>
        <a:graphic>
          <a:graphicData uri="http://schemas.openxmlformats.org/drawingml/2006/table">
            <a:tbl>
              <a:tblPr firstRow="1" bandRow="1">
                <a:tableStyleId>{7DF18680-E054-41AD-8BC1-D1AEF772440D}</a:tableStyleId>
              </a:tblPr>
              <a:tblGrid>
                <a:gridCol w="2186289">
                  <a:extLst>
                    <a:ext uri="{9D8B030D-6E8A-4147-A177-3AD203B41FA5}">
                      <a16:colId xmlns="" xmlns:a16="http://schemas.microsoft.com/office/drawing/2014/main" val="20000"/>
                    </a:ext>
                  </a:extLst>
                </a:gridCol>
                <a:gridCol w="5474985">
                  <a:extLst>
                    <a:ext uri="{9D8B030D-6E8A-4147-A177-3AD203B41FA5}">
                      <a16:colId xmlns="" xmlns:a16="http://schemas.microsoft.com/office/drawing/2014/main" val="20001"/>
                    </a:ext>
                  </a:extLst>
                </a:gridCol>
              </a:tblGrid>
              <a:tr h="457200">
                <a:tc>
                  <a:txBody>
                    <a:bodyPr/>
                    <a:lstStyle/>
                    <a:p>
                      <a:pPr algn="just">
                        <a:spcAft>
                          <a:spcPts val="0"/>
                        </a:spcAft>
                      </a:pPr>
                      <a:r>
                        <a:rPr lang="en-US" sz="1400" b="1" dirty="0">
                          <a:solidFill>
                            <a:srgbClr val="000000"/>
                          </a:solidFill>
                        </a:rPr>
                        <a:t>Object-oriented metric</a:t>
                      </a:r>
                      <a:endParaRPr lang="en-GB" sz="1400" dirty="0">
                        <a:solidFill>
                          <a:srgbClr val="000000"/>
                        </a:solidFill>
                        <a:latin typeface="Arial"/>
                        <a:ea typeface="Times New Roman"/>
                        <a:cs typeface="Arial"/>
                      </a:endParaRPr>
                    </a:p>
                  </a:txBody>
                  <a:tcPr marL="54769" marR="54769" marT="68580" marB="68580"/>
                </a:tc>
                <a:tc>
                  <a:txBody>
                    <a:bodyPr/>
                    <a:lstStyle/>
                    <a:p>
                      <a:pPr algn="just">
                        <a:spcAft>
                          <a:spcPts val="0"/>
                        </a:spcAft>
                      </a:pPr>
                      <a:r>
                        <a:rPr lang="en-US" sz="1400" b="1" dirty="0">
                          <a:solidFill>
                            <a:srgbClr val="000000"/>
                          </a:solidFill>
                        </a:rPr>
                        <a:t>Description</a:t>
                      </a:r>
                      <a:endParaRPr lang="en-GB" sz="1100" dirty="0">
                        <a:solidFill>
                          <a:srgbClr val="000000"/>
                        </a:solidFill>
                        <a:latin typeface="Arial"/>
                        <a:ea typeface="Times New Roman"/>
                        <a:cs typeface="Arial"/>
                      </a:endParaRPr>
                    </a:p>
                  </a:txBody>
                  <a:tcPr marL="54769" marR="54769" marT="68580" marB="68580"/>
                </a:tc>
                <a:extLst>
                  <a:ext uri="{0D108BD9-81ED-4DB2-BD59-A6C34878D82A}">
                    <a16:rowId xmlns="" xmlns:a16="http://schemas.microsoft.com/office/drawing/2014/main" val="10000"/>
                  </a:ext>
                </a:extLst>
              </a:tr>
              <a:tr h="1028700">
                <a:tc>
                  <a:txBody>
                    <a:bodyPr/>
                    <a:lstStyle/>
                    <a:p>
                      <a:pPr algn="l">
                        <a:spcAft>
                          <a:spcPts val="0"/>
                        </a:spcAft>
                      </a:pPr>
                      <a:r>
                        <a:rPr lang="en-US" sz="1400" dirty="0">
                          <a:solidFill>
                            <a:srgbClr val="000000"/>
                          </a:solidFill>
                        </a:rPr>
                        <a:t>Weighted methods per class</a:t>
                      </a:r>
                      <a:br>
                        <a:rPr lang="en-US" sz="1400" dirty="0">
                          <a:solidFill>
                            <a:srgbClr val="000000"/>
                          </a:solidFill>
                        </a:rPr>
                      </a:br>
                      <a:r>
                        <a:rPr lang="en-US" sz="1400" dirty="0">
                          <a:solidFill>
                            <a:srgbClr val="000000"/>
                          </a:solidFill>
                        </a:rPr>
                        <a:t> (WMC)</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200" dirty="0">
                          <a:solidFill>
                            <a:srgbClr val="000000"/>
                          </a:solidFill>
                        </a:rPr>
                        <a:t>This is the number of methods in each class, weighted by the complexity of each method. Therefore, a simple method may have a complexity of 1, and a large and complex method a much higher value. The larger the value for this metric, the more complex the object class. Complex objects are more likely to be difficult to understand. They may not be logically cohesive, so cannot be reused effectively as </a:t>
                      </a:r>
                      <a:r>
                        <a:rPr lang="en-US" sz="1200" dirty="0" err="1">
                          <a:solidFill>
                            <a:srgbClr val="000000"/>
                          </a:solidFill>
                        </a:rPr>
                        <a:t>superclasses</a:t>
                      </a:r>
                      <a:r>
                        <a:rPr lang="en-US" sz="1200" dirty="0">
                          <a:solidFill>
                            <a:srgbClr val="000000"/>
                          </a:solidFill>
                        </a:rPr>
                        <a:t> in an inheritance tree.</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1"/>
                  </a:ext>
                </a:extLst>
              </a:tr>
              <a:tr h="868680">
                <a:tc>
                  <a:txBody>
                    <a:bodyPr/>
                    <a:lstStyle/>
                    <a:p>
                      <a:pPr algn="l">
                        <a:spcAft>
                          <a:spcPts val="0"/>
                        </a:spcAft>
                      </a:pPr>
                      <a:r>
                        <a:rPr lang="en-US" sz="1400" dirty="0">
                          <a:solidFill>
                            <a:srgbClr val="000000"/>
                          </a:solidFill>
                        </a:rPr>
                        <a:t>Depth of inheritance tree</a:t>
                      </a:r>
                      <a:br>
                        <a:rPr lang="en-US" sz="1400" dirty="0">
                          <a:solidFill>
                            <a:srgbClr val="000000"/>
                          </a:solidFill>
                        </a:rPr>
                      </a:br>
                      <a:r>
                        <a:rPr lang="en-US" sz="1400" dirty="0">
                          <a:solidFill>
                            <a:srgbClr val="000000"/>
                          </a:solidFill>
                        </a:rPr>
                        <a:t> (DIT)</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200" dirty="0">
                          <a:solidFill>
                            <a:srgbClr val="000000"/>
                          </a:solidFill>
                        </a:rPr>
                        <a:t>This represents the number of discrete levels in the inheritance tree where subclasses inherit attributes and operations (methods) from </a:t>
                      </a:r>
                      <a:r>
                        <a:rPr lang="en-US" sz="1200" dirty="0" err="1">
                          <a:solidFill>
                            <a:srgbClr val="000000"/>
                          </a:solidFill>
                        </a:rPr>
                        <a:t>superclasses</a:t>
                      </a:r>
                      <a:r>
                        <a:rPr lang="en-US" sz="1200" dirty="0">
                          <a:solidFill>
                            <a:srgbClr val="000000"/>
                          </a:solidFill>
                        </a:rPr>
                        <a:t>. The deeper the inheritance tree, the more complex the design. Many object classes may have to be understood to understand the object classes at the leaves of the tree. </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2"/>
                  </a:ext>
                </a:extLst>
              </a:tr>
              <a:tr h="868680">
                <a:tc>
                  <a:txBody>
                    <a:bodyPr/>
                    <a:lstStyle/>
                    <a:p>
                      <a:pPr algn="l">
                        <a:spcAft>
                          <a:spcPts val="0"/>
                        </a:spcAft>
                      </a:pPr>
                      <a:r>
                        <a:rPr lang="en-US" sz="1400" dirty="0">
                          <a:solidFill>
                            <a:srgbClr val="000000"/>
                          </a:solidFill>
                        </a:rPr>
                        <a:t>Number of children </a:t>
                      </a:r>
                      <a:br>
                        <a:rPr lang="en-US" sz="1400" dirty="0">
                          <a:solidFill>
                            <a:srgbClr val="000000"/>
                          </a:solidFill>
                        </a:rPr>
                      </a:br>
                      <a:r>
                        <a:rPr lang="en-US" sz="1400" dirty="0">
                          <a:solidFill>
                            <a:srgbClr val="000000"/>
                          </a:solidFill>
                        </a:rPr>
                        <a:t>(NOC)</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200" dirty="0">
                          <a:solidFill>
                            <a:srgbClr val="000000"/>
                          </a:solidFill>
                        </a:rPr>
                        <a:t>This is a measure of the number of immediate subclasses in a class. It measures the breadth of a class hierarchy, whereas DIT measures its depth. A high value for NOC may indicate greater reuse. It may mean that more effort should be made in validating base classes because of the number of subclasses that depend on them.</a:t>
                      </a:r>
                      <a:endParaRPr lang="en-GB" sz="1200" dirty="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half" idx="1"/>
            <p:extLst>
              <p:ext uri="{D42A27DB-BD31-4B8C-83A1-F6EECF244321}">
                <p14:modId xmlns="" xmlns:p14="http://schemas.microsoft.com/office/powerpoint/2010/main" val="1883134656"/>
              </p:ext>
            </p:extLst>
          </p:nvPr>
        </p:nvGraphicFramePr>
        <p:xfrm>
          <a:off x="628650" y="1363663"/>
          <a:ext cx="7661274" cy="2941320"/>
        </p:xfrm>
        <a:graphic>
          <a:graphicData uri="http://schemas.openxmlformats.org/drawingml/2006/table">
            <a:tbl>
              <a:tblPr firstRow="1" bandRow="1">
                <a:tableStyleId>{7DF18680-E054-41AD-8BC1-D1AEF772440D}</a:tableStyleId>
              </a:tblPr>
              <a:tblGrid>
                <a:gridCol w="1930252">
                  <a:extLst>
                    <a:ext uri="{9D8B030D-6E8A-4147-A177-3AD203B41FA5}">
                      <a16:colId xmlns="" xmlns:a16="http://schemas.microsoft.com/office/drawing/2014/main" val="20000"/>
                    </a:ext>
                  </a:extLst>
                </a:gridCol>
                <a:gridCol w="5731022">
                  <a:extLst>
                    <a:ext uri="{9D8B030D-6E8A-4147-A177-3AD203B41FA5}">
                      <a16:colId xmlns="" xmlns:a16="http://schemas.microsoft.com/office/drawing/2014/main" val="20001"/>
                    </a:ext>
                  </a:extLst>
                </a:gridCol>
              </a:tblGrid>
              <a:tr h="457200">
                <a:tc>
                  <a:txBody>
                    <a:bodyPr/>
                    <a:lstStyle/>
                    <a:p>
                      <a:pPr algn="just">
                        <a:spcAft>
                          <a:spcPts val="0"/>
                        </a:spcAft>
                      </a:pPr>
                      <a:r>
                        <a:rPr lang="en-US" sz="1400" b="1" dirty="0">
                          <a:solidFill>
                            <a:srgbClr val="000000"/>
                          </a:solidFill>
                        </a:rPr>
                        <a:t>Object-oriented metric</a:t>
                      </a:r>
                      <a:endParaRPr lang="en-GB" sz="1400" dirty="0">
                        <a:solidFill>
                          <a:srgbClr val="000000"/>
                        </a:solidFill>
                        <a:latin typeface="Arial"/>
                        <a:ea typeface="Times New Roman"/>
                        <a:cs typeface="Arial"/>
                      </a:endParaRPr>
                    </a:p>
                  </a:txBody>
                  <a:tcPr marL="54769" marR="54769" marT="68580" marB="68580"/>
                </a:tc>
                <a:tc>
                  <a:txBody>
                    <a:bodyPr/>
                    <a:lstStyle/>
                    <a:p>
                      <a:pPr algn="just">
                        <a:spcAft>
                          <a:spcPts val="0"/>
                        </a:spcAft>
                      </a:pPr>
                      <a:r>
                        <a:rPr lang="en-US" sz="1400" b="1" dirty="0">
                          <a:solidFill>
                            <a:srgbClr val="000000"/>
                          </a:solidFill>
                        </a:rPr>
                        <a:t>Description</a:t>
                      </a:r>
                      <a:endParaRPr lang="en-GB" sz="1100" dirty="0">
                        <a:solidFill>
                          <a:srgbClr val="000000"/>
                        </a:solidFill>
                        <a:latin typeface="Arial"/>
                        <a:ea typeface="Times New Roman"/>
                        <a:cs typeface="Arial"/>
                      </a:endParaRPr>
                    </a:p>
                  </a:txBody>
                  <a:tcPr marL="54769" marR="54769" marT="68580" marB="68580"/>
                </a:tc>
                <a:extLst>
                  <a:ext uri="{0D108BD9-81ED-4DB2-BD59-A6C34878D82A}">
                    <a16:rowId xmlns="" xmlns:a16="http://schemas.microsoft.com/office/drawing/2014/main" val="10000"/>
                  </a:ext>
                </a:extLst>
              </a:tr>
              <a:tr h="868680">
                <a:tc>
                  <a:txBody>
                    <a:bodyPr/>
                    <a:lstStyle/>
                    <a:p>
                      <a:pPr algn="l">
                        <a:spcAft>
                          <a:spcPts val="0"/>
                        </a:spcAft>
                      </a:pPr>
                      <a:r>
                        <a:rPr lang="en-US" sz="1400" dirty="0">
                          <a:solidFill>
                            <a:srgbClr val="000000"/>
                          </a:solidFill>
                        </a:rPr>
                        <a:t>Coupling between object classes (CBO)</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100">
                          <a:solidFill>
                            <a:srgbClr val="000000"/>
                          </a:solidFill>
                        </a:rPr>
                        <a:t>Classes are coupled when methods in one class use methods or instance variables defined in a different class. CBO is a measure of how much coupling exists. A high value for CBO means that classes are highly dependent, and therefore it is more likely that changing one class will affect other classes in the program.</a:t>
                      </a:r>
                      <a:endParaRPr lang="en-GB" sz="110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1"/>
                  </a:ext>
                </a:extLst>
              </a:tr>
              <a:tr h="708660">
                <a:tc>
                  <a:txBody>
                    <a:bodyPr/>
                    <a:lstStyle/>
                    <a:p>
                      <a:pPr algn="l">
                        <a:spcAft>
                          <a:spcPts val="0"/>
                        </a:spcAft>
                      </a:pPr>
                      <a:r>
                        <a:rPr lang="en-US" sz="1400" dirty="0">
                          <a:solidFill>
                            <a:srgbClr val="000000"/>
                          </a:solidFill>
                        </a:rPr>
                        <a:t>Response for a class (RFC)</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100">
                          <a:solidFill>
                            <a:srgbClr val="000000"/>
                          </a:solidFill>
                        </a:rPr>
                        <a:t>RFC is a measure of the number of methods that could potentially be executed in response to a message received by an object of that class. Again, RFC is related to complexity. The higher the value for RFC, the more complex a class and hence the more likely it is that it will include errors.</a:t>
                      </a:r>
                      <a:endParaRPr lang="en-GB" sz="110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2"/>
                  </a:ext>
                </a:extLst>
              </a:tr>
              <a:tr h="868680">
                <a:tc>
                  <a:txBody>
                    <a:bodyPr/>
                    <a:lstStyle/>
                    <a:p>
                      <a:pPr algn="l">
                        <a:spcAft>
                          <a:spcPts val="0"/>
                        </a:spcAft>
                      </a:pPr>
                      <a:r>
                        <a:rPr lang="en-US" sz="1400" dirty="0">
                          <a:solidFill>
                            <a:srgbClr val="000000"/>
                          </a:solidFill>
                        </a:rPr>
                        <a:t>Lack of cohesion in methods (LCOM)</a:t>
                      </a:r>
                      <a:endParaRPr lang="en-GB" sz="1400" dirty="0">
                        <a:solidFill>
                          <a:srgbClr val="000000"/>
                        </a:solidFill>
                        <a:latin typeface="Arial"/>
                        <a:ea typeface="Times New Roman"/>
                        <a:cs typeface="Arial"/>
                      </a:endParaRPr>
                    </a:p>
                  </a:txBody>
                  <a:tcPr marL="54769" marR="54769" marT="0" marB="68580"/>
                </a:tc>
                <a:tc>
                  <a:txBody>
                    <a:bodyPr/>
                    <a:lstStyle/>
                    <a:p>
                      <a:pPr algn="just">
                        <a:spcAft>
                          <a:spcPts val="0"/>
                        </a:spcAft>
                      </a:pPr>
                      <a:r>
                        <a:rPr lang="en-US" sz="1100" dirty="0">
                          <a:solidFill>
                            <a:srgbClr val="000000"/>
                          </a:solidFill>
                        </a:rPr>
                        <a:t>LCOM is calculated by considering pairs of methods in a class.  LCOM is the difference between the number of method pairs without shared attributes and the number of method pairs with shared attributes. The value of this metric has been widely debated and it exists in several variations. It is not clear if it really adds any additional, useful information over and above that provided by other metrics.</a:t>
                      </a:r>
                      <a:endParaRPr lang="en-GB" sz="1100" dirty="0">
                        <a:solidFill>
                          <a:srgbClr val="000000"/>
                        </a:solidFill>
                        <a:latin typeface="Arial"/>
                        <a:ea typeface="Times New Roman"/>
                        <a:cs typeface="Arial"/>
                      </a:endParaRPr>
                    </a:p>
                  </a:txBody>
                  <a:tcPr marL="54769" marR="54769" marT="0" marB="68580"/>
                </a:tc>
                <a:extLst>
                  <a:ext uri="{0D108BD9-81ED-4DB2-BD59-A6C34878D82A}">
                    <a16:rowId xmlns=""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The CK object-oriented metrics suite</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component analysis</a:t>
            </a:r>
          </a:p>
        </p:txBody>
      </p:sp>
      <p:sp>
        <p:nvSpPr>
          <p:cNvPr id="3" name="Content Placeholder 2"/>
          <p:cNvSpPr>
            <a:spLocks noGrp="1"/>
          </p:cNvSpPr>
          <p:nvPr>
            <p:ph type="body" sz="quarter" idx="10"/>
          </p:nvPr>
        </p:nvSpPr>
        <p:spPr/>
        <p:txBody>
          <a:bodyPr/>
          <a:lstStyle/>
          <a:p>
            <a:r>
              <a:rPr lang="en-US" dirty="0"/>
              <a:t>System component can be analyzed separately using a range of metrics. </a:t>
            </a:r>
          </a:p>
          <a:p>
            <a:r>
              <a:rPr lang="en-US" dirty="0"/>
              <a:t>The values of these metrics may then compared for different components and, perhaps, with historical measurement data collected on previous projects.</a:t>
            </a:r>
          </a:p>
          <a:p>
            <a:r>
              <a:rPr lang="en-US" dirty="0"/>
              <a:t>Anomalous measurements, which deviate significantly from the norm, may imply that there are problems with the quality of these components. </a:t>
            </a:r>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product measurement</a:t>
            </a:r>
            <a:r>
              <a:rPr lang="en-GB" dirty="0"/>
              <a:t> </a:t>
            </a:r>
            <a:endParaRPr lang="en-US" dirty="0"/>
          </a:p>
        </p:txBody>
      </p:sp>
      <p:sp>
        <p:nvSpPr>
          <p:cNvPr id="3" name="Date Placeholder 2"/>
          <p:cNvSpPr>
            <a:spLocks noGrp="1"/>
          </p:cNvSpPr>
          <p:nvPr>
            <p:ph type="dt" sz="half" idx="11"/>
          </p:nvPr>
        </p:nvSpPr>
        <p:spPr/>
        <p:txBody>
          <a:bodyPr/>
          <a:lstStyle/>
          <a:p>
            <a:r>
              <a:rPr lang="en-GB"/>
              <a:t>10/12/2014</a:t>
            </a:r>
            <a:endParaRPr lang="en-US"/>
          </a:p>
        </p:txBody>
      </p:sp>
      <p:sp>
        <p:nvSpPr>
          <p:cNvPr id="6" name="Footer Placeholder 5"/>
          <p:cNvSpPr>
            <a:spLocks noGrp="1"/>
          </p:cNvSpPr>
          <p:nvPr>
            <p:ph type="ftr" sz="quarter" idx="12"/>
          </p:nvPr>
        </p:nvSpPr>
        <p:spPr/>
        <p:txBody>
          <a:bodyPr/>
          <a:lstStyle/>
          <a:p>
            <a:r>
              <a:rPr lang="en-US"/>
              <a:t>Chapter 24 Quality management</a:t>
            </a:r>
          </a:p>
        </p:txBody>
      </p:sp>
      <p:sp>
        <p:nvSpPr>
          <p:cNvPr id="5" name="Slide Number Placeholder 4"/>
          <p:cNvSpPr>
            <a:spLocks noGrp="1"/>
          </p:cNvSpPr>
          <p:nvPr>
            <p:ph type="sldNum" sz="quarter" idx="13"/>
          </p:nvPr>
        </p:nvSpPr>
        <p:spPr/>
        <p:txBody>
          <a:bodyPr/>
          <a:lstStyle/>
          <a:p>
            <a:fld id="{745CE82A-87C3-2841-AAF3-37DF1E34DC62}" type="slidenum">
              <a:rPr lang="en-US" smtClean="0"/>
              <a:pPr/>
              <a:t>65</a:t>
            </a:fld>
            <a:endParaRPr lang="en-US"/>
          </a:p>
        </p:txBody>
      </p:sp>
      <p:pic>
        <p:nvPicPr>
          <p:cNvPr id="8" name="Picture 7" descr="24.11 Product Measurement.eps"/>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925706" y="1761660"/>
            <a:ext cx="5405422" cy="2052228"/>
          </a:xfrm>
          <a:prstGeom prst="rect">
            <a:avLst/>
          </a:prstGeo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ambiguity</a:t>
            </a:r>
          </a:p>
        </p:txBody>
      </p:sp>
      <p:sp>
        <p:nvSpPr>
          <p:cNvPr id="3" name="Content Placeholder 2"/>
          <p:cNvSpPr>
            <a:spLocks noGrp="1"/>
          </p:cNvSpPr>
          <p:nvPr>
            <p:ph type="body" sz="quarter" idx="10"/>
          </p:nvPr>
        </p:nvSpPr>
        <p:spPr/>
        <p:txBody>
          <a:bodyPr/>
          <a:lstStyle/>
          <a:p>
            <a:r>
              <a:rPr lang="en-US" dirty="0"/>
              <a:t>When you collect quantitative data about software and software processes, you have to analyze that data to understand its meaning. </a:t>
            </a:r>
          </a:p>
          <a:p>
            <a:r>
              <a:rPr lang="en-US" dirty="0"/>
              <a:t>It is easy to misinterpret data and to make inferences that are incorrect. </a:t>
            </a:r>
          </a:p>
          <a:p>
            <a:r>
              <a:rPr lang="en-US" dirty="0"/>
              <a:t>You cannot simply look at the data on its own. You must also consider the context where the data is collected.</a:t>
            </a:r>
            <a:r>
              <a:rPr lang="en-GB" dirty="0"/>
              <a:t> </a:t>
            </a:r>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66</a:t>
            </a:fld>
            <a:endParaRPr lang="en-US"/>
          </a:p>
        </p:txBody>
      </p:sp>
    </p:spTree>
    <p:extLst>
      <p:ext uri="{BB962C8B-B14F-4D97-AF65-F5344CB8AC3E}">
        <p14:creationId xmlns="" xmlns:p14="http://schemas.microsoft.com/office/powerpoint/2010/main" val="36244577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dirty="0"/>
              <a:t>Measurement surprises</a:t>
            </a:r>
          </a:p>
        </p:txBody>
      </p:sp>
      <p:sp>
        <p:nvSpPr>
          <p:cNvPr id="95235" name="Rectangle 3"/>
          <p:cNvSpPr>
            <a:spLocks noGrp="1" noChangeArrowheads="1"/>
          </p:cNvSpPr>
          <p:nvPr>
            <p:ph type="body" sz="quarter" idx="10"/>
          </p:nvPr>
        </p:nvSpPr>
        <p:spPr/>
        <p:txBody>
          <a:bodyPr/>
          <a:lstStyle/>
          <a:p>
            <a:r>
              <a:rPr lang="en-GB"/>
              <a:t>Reducing the number of faults in a program leads to an increased number of help desk calls</a:t>
            </a:r>
          </a:p>
          <a:p>
            <a:pPr lvl="1"/>
            <a:r>
              <a:rPr lang="en-GB"/>
              <a:t>The program is now thought of as more reliable and so has a wider more diverse market. The percentage of users who call the help desk may have decreased but the total may increase;</a:t>
            </a:r>
          </a:p>
          <a:p>
            <a:pPr lvl="1"/>
            <a:r>
              <a:rPr lang="en-GB"/>
              <a:t>A more reliable system is used in a different way from a system where users work around the faults. This leads to more help desk calls.</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context</a:t>
            </a:r>
          </a:p>
        </p:txBody>
      </p:sp>
      <p:sp>
        <p:nvSpPr>
          <p:cNvPr id="3" name="Content Placeholder 2"/>
          <p:cNvSpPr>
            <a:spLocks noGrp="1"/>
          </p:cNvSpPr>
          <p:nvPr>
            <p:ph type="body" sz="quarter" idx="10"/>
          </p:nvPr>
        </p:nvSpPr>
        <p:spPr/>
        <p:txBody>
          <a:bodyPr/>
          <a:lstStyle/>
          <a:p>
            <a:r>
              <a:rPr lang="en-US" dirty="0"/>
              <a:t>Processes and products that are being measured are not insulated from their environment. </a:t>
            </a:r>
          </a:p>
          <a:p>
            <a:r>
              <a:rPr lang="en-US" dirty="0"/>
              <a:t>The business environment is constantly changing and it is impossible to avoid changes to work practice just because they may make comparisons of data invalid. </a:t>
            </a:r>
          </a:p>
          <a:p>
            <a:r>
              <a:rPr lang="en-US" dirty="0"/>
              <a:t>Data about human activities cannot always be taken at face value. The reasons why a measured value changes are often ambiguous. These reasons must be investigated in detail before drawing conclusions from any measurements that have been made.</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68</a:t>
            </a:fld>
            <a:endParaRPr lang="en-US"/>
          </a:p>
        </p:txBody>
      </p:sp>
    </p:spTree>
    <p:extLst>
      <p:ext uri="{BB962C8B-B14F-4D97-AF65-F5344CB8AC3E}">
        <p14:creationId xmlns="" xmlns:p14="http://schemas.microsoft.com/office/powerpoint/2010/main" val="22785859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a:t>
            </a:r>
          </a:p>
        </p:txBody>
      </p:sp>
      <p:sp>
        <p:nvSpPr>
          <p:cNvPr id="3" name="Content Placeholder 2"/>
          <p:cNvSpPr>
            <a:spLocks noGrp="1"/>
          </p:cNvSpPr>
          <p:nvPr>
            <p:ph type="body" sz="quarter" idx="10"/>
          </p:nvPr>
        </p:nvSpPr>
        <p:spPr/>
        <p:txBody>
          <a:bodyPr/>
          <a:lstStyle/>
          <a:p>
            <a:r>
              <a:rPr lang="en-US" dirty="0"/>
              <a:t>Software analytics is analytics on software data for managers and software engineers with the aim of empowering software development individuals and teams to gain and share insight from their data to make better decisions.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69</a:t>
            </a:fld>
            <a:endParaRPr lang="en-US"/>
          </a:p>
        </p:txBody>
      </p:sp>
    </p:spTree>
    <p:extLst>
      <p:ext uri="{BB962C8B-B14F-4D97-AF65-F5344CB8AC3E}">
        <p14:creationId xmlns="" xmlns:p14="http://schemas.microsoft.com/office/powerpoint/2010/main" val="1070093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type="body" sz="quarter" idx="10"/>
          </p:nvPr>
        </p:nvSpPr>
        <p:spPr>
          <a:xfrm>
            <a:off x="628650" y="1319099"/>
            <a:ext cx="7732924" cy="2994109"/>
          </a:xfrm>
        </p:spPr>
        <p:txBody>
          <a:bodyPr/>
          <a:lstStyle/>
          <a:p>
            <a:r>
              <a:rPr lang="en-GB" dirty="0"/>
              <a:t>Quality plan structure</a:t>
            </a:r>
          </a:p>
          <a:p>
            <a:pPr lvl="1"/>
            <a:r>
              <a:rPr lang="en-GB" b="1" dirty="0"/>
              <a:t>Product introduction </a:t>
            </a:r>
            <a:r>
              <a:rPr lang="en-GB" dirty="0"/>
              <a:t>-- A description of the product, its intended market, and the quality expectations for the product. </a:t>
            </a:r>
          </a:p>
          <a:p>
            <a:pPr lvl="1"/>
            <a:r>
              <a:rPr lang="en-GB" b="1" dirty="0"/>
              <a:t>Product plans </a:t>
            </a:r>
            <a:r>
              <a:rPr lang="en-GB" dirty="0"/>
              <a:t>-- The critical release dates and responsibilities for the product, along with plans for distribution and product servicing. </a:t>
            </a:r>
          </a:p>
          <a:p>
            <a:pPr lvl="1"/>
            <a:r>
              <a:rPr lang="en-GB" b="1" dirty="0"/>
              <a:t>Process descriptions </a:t>
            </a:r>
            <a:r>
              <a:rPr lang="en-GB" dirty="0"/>
              <a:t>-- The development and service processes and standards that should be used for product development and management.</a:t>
            </a:r>
          </a:p>
          <a:p>
            <a:pPr lvl="1"/>
            <a:r>
              <a:rPr lang="en-GB" b="1" dirty="0"/>
              <a:t>Quality goals </a:t>
            </a:r>
            <a:r>
              <a:rPr lang="en-GB" dirty="0"/>
              <a:t>-- The quality goals and plans for the product, including an identification and justification of critical product quality attributes.;</a:t>
            </a:r>
          </a:p>
          <a:p>
            <a:pPr lvl="1"/>
            <a:r>
              <a:rPr lang="en-GB" b="1" dirty="0"/>
              <a:t>Risks and risk management </a:t>
            </a:r>
            <a:r>
              <a:rPr lang="en-GB" dirty="0"/>
              <a:t>-- The key risks that might affect product quality and the actions to be taken to address these risks.</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analytics enablers</a:t>
            </a:r>
          </a:p>
        </p:txBody>
      </p:sp>
      <p:sp>
        <p:nvSpPr>
          <p:cNvPr id="3" name="Content Placeholder 2"/>
          <p:cNvSpPr>
            <a:spLocks noGrp="1"/>
          </p:cNvSpPr>
          <p:nvPr>
            <p:ph type="body" sz="quarter" idx="10"/>
          </p:nvPr>
        </p:nvSpPr>
        <p:spPr/>
        <p:txBody>
          <a:bodyPr/>
          <a:lstStyle/>
          <a:p>
            <a:r>
              <a:rPr lang="en-GB" dirty="0"/>
              <a:t>The automated collection of user data by software product companies when their product is used. </a:t>
            </a:r>
          </a:p>
          <a:p>
            <a:pPr lvl="1"/>
            <a:r>
              <a:rPr lang="en-GB" dirty="0"/>
              <a:t>If the software fails, information about the failure and the state of the system can be sent over the Internet from the user’s computer to servers run by the product developer. </a:t>
            </a:r>
          </a:p>
          <a:p>
            <a:r>
              <a:rPr lang="en-GB" dirty="0"/>
              <a:t>The use of open source software available on platforms such as Sourceforge and GitHub and open source repositories of software engineering data.  </a:t>
            </a:r>
          </a:p>
          <a:p>
            <a:pPr lvl="1"/>
            <a:r>
              <a:rPr lang="en-GB" dirty="0"/>
              <a:t>The source code of open source software is available for automated analysis and this can sometimes be linked with data in the open source repository. </a:t>
            </a:r>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70</a:t>
            </a:fld>
            <a:endParaRPr lang="en-US"/>
          </a:p>
        </p:txBody>
      </p:sp>
    </p:spTree>
    <p:extLst>
      <p:ext uri="{BB962C8B-B14F-4D97-AF65-F5344CB8AC3E}">
        <p14:creationId xmlns="" xmlns:p14="http://schemas.microsoft.com/office/powerpoint/2010/main" val="1389824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Analytics tool use</a:t>
            </a:r>
          </a:p>
        </p:txBody>
      </p:sp>
      <p:sp>
        <p:nvSpPr>
          <p:cNvPr id="3" name="Content Placeholder 2"/>
          <p:cNvSpPr>
            <a:spLocks noGrp="1"/>
          </p:cNvSpPr>
          <p:nvPr>
            <p:ph type="body" sz="quarter" idx="10"/>
          </p:nvPr>
        </p:nvSpPr>
        <p:spPr/>
        <p:txBody>
          <a:bodyPr/>
          <a:lstStyle/>
          <a:p>
            <a:r>
              <a:rPr lang="en-GB" dirty="0"/>
              <a:t>Tools should be easy to use as managers are unlikely to have experience with analysis.</a:t>
            </a:r>
          </a:p>
          <a:p>
            <a:r>
              <a:rPr lang="en-GB" dirty="0"/>
              <a:t>•</a:t>
            </a:r>
            <a:r>
              <a:rPr lang="zh-CN" altLang="en-US" dirty="0"/>
              <a:t>  </a:t>
            </a:r>
            <a:r>
              <a:rPr lang="en-GB" dirty="0"/>
              <a:t>Tools should run quickly and produce concise outputs rather than large volumes of information.</a:t>
            </a:r>
          </a:p>
          <a:p>
            <a:r>
              <a:rPr lang="en-GB" dirty="0"/>
              <a:t>•</a:t>
            </a:r>
            <a:r>
              <a:rPr lang="zh-CN" altLang="en-US" dirty="0"/>
              <a:t>  </a:t>
            </a:r>
            <a:r>
              <a:rPr lang="en-GB" dirty="0"/>
              <a:t>Tools should make many measurements using as many parameters as possible. It is impossible to predict in advance what insights might emerge.</a:t>
            </a:r>
          </a:p>
          <a:p>
            <a:r>
              <a:rPr lang="en-GB" dirty="0"/>
              <a:t>•</a:t>
            </a:r>
            <a:r>
              <a:rPr lang="zh-CN" altLang="en-US" dirty="0"/>
              <a:t>  </a:t>
            </a:r>
            <a:r>
              <a:rPr lang="en-GB" dirty="0"/>
              <a:t>Tools should be interactive and allow managers and developers to explore the analyses. </a:t>
            </a:r>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71</a:t>
            </a:fld>
            <a:endParaRPr lang="en-US"/>
          </a:p>
        </p:txBody>
      </p:sp>
    </p:spTree>
    <p:extLst>
      <p:ext uri="{BB962C8B-B14F-4D97-AF65-F5344CB8AC3E}">
        <p14:creationId xmlns="" xmlns:p14="http://schemas.microsoft.com/office/powerpoint/2010/main" val="1318537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Status of software analytics</a:t>
            </a:r>
          </a:p>
        </p:txBody>
      </p:sp>
      <p:sp>
        <p:nvSpPr>
          <p:cNvPr id="3" name="Content Placeholder 2"/>
          <p:cNvSpPr>
            <a:spLocks noGrp="1"/>
          </p:cNvSpPr>
          <p:nvPr>
            <p:ph type="body" sz="quarter" idx="10"/>
          </p:nvPr>
        </p:nvSpPr>
        <p:spPr/>
        <p:txBody>
          <a:bodyPr/>
          <a:lstStyle/>
          <a:p>
            <a:r>
              <a:rPr lang="en-US" dirty="0"/>
              <a:t>Software analytics is still immature and it is too early to say what effect it will have. </a:t>
            </a:r>
          </a:p>
          <a:p>
            <a:r>
              <a:rPr lang="en-US" dirty="0"/>
              <a:t>Not only are there general problems of ‘big data’ processing, our knowledge depends on collected data from large companies. </a:t>
            </a:r>
          </a:p>
          <a:p>
            <a:pPr lvl="1"/>
            <a:r>
              <a:rPr lang="en-US" dirty="0"/>
              <a:t>This is primarily from software products and it is unclear if the tools and techniques that are appropriate for products can also be used with custom software. </a:t>
            </a:r>
          </a:p>
          <a:p>
            <a:r>
              <a:rPr lang="en-US" dirty="0"/>
              <a:t>Small companies are unlikely to invest in the data collection systems that are required for automated analysis so may not be able to use software analytics.</a:t>
            </a:r>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72</a:t>
            </a:fld>
            <a:endParaRPr lang="en-US"/>
          </a:p>
        </p:txBody>
      </p:sp>
    </p:spTree>
    <p:extLst>
      <p:ext uri="{BB962C8B-B14F-4D97-AF65-F5344CB8AC3E}">
        <p14:creationId xmlns="" xmlns:p14="http://schemas.microsoft.com/office/powerpoint/2010/main" val="954539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Software quality management is concerned with ensuring that software has a low number of defects and that it reaches the required standards of maintainability, reliability, portability etc. Software standards are important for quality assurance as they represent an identification of ‘best practice’. When developing software, standards provide a solid foundation for building good quality software.</a:t>
            </a:r>
            <a:endParaRPr lang="en-GB" dirty="0"/>
          </a:p>
          <a:p>
            <a:pPr marL="285750" indent="-285750">
              <a:buFont typeface="Arial" panose="020B0604020202020204" pitchFamily="34" charset="0"/>
              <a:buChar char="•"/>
            </a:pPr>
            <a:r>
              <a:rPr lang="en-US" dirty="0"/>
              <a:t>Reviews of the software process deliverables involve a team of people who check that quality standards are being followed. Reviews are the most widely used technique for assessing quality.</a:t>
            </a:r>
            <a:endParaRPr lang="en-GB" dirty="0"/>
          </a:p>
          <a:p>
            <a:endParaRPr lang="en-US" dirty="0"/>
          </a:p>
        </p:txBody>
      </p:sp>
      <p:sp>
        <p:nvSpPr>
          <p:cNvPr id="6" name="Date Placeholder 5"/>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73</a:t>
            </a:fld>
            <a:endParaRPr lang="en-US"/>
          </a:p>
        </p:txBody>
      </p:sp>
    </p:spTree>
    <p:extLst>
      <p:ext uri="{BB962C8B-B14F-4D97-AF65-F5344CB8AC3E}">
        <p14:creationId xmlns="" xmlns:p14="http://schemas.microsoft.com/office/powerpoint/2010/main" val="7712474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In a program inspection or peer review, a small team systematically checks the code. They read the code in detail and look for possible errors and omissions. The problems detected are discussed at a code review meeting.</a:t>
            </a:r>
            <a:endParaRPr lang="en-GB" dirty="0"/>
          </a:p>
          <a:p>
            <a:pPr marL="285750" indent="-285750">
              <a:buFont typeface="Arial" panose="020B0604020202020204" pitchFamily="34" charset="0"/>
              <a:buChar char="•"/>
            </a:pPr>
            <a:r>
              <a:rPr lang="en-US" dirty="0"/>
              <a:t>Agile quality management relies on establishing a quality culture where the development team works together to improve software quality.</a:t>
            </a:r>
            <a:endParaRPr lang="en-GB" dirty="0"/>
          </a:p>
          <a:p>
            <a:pPr marL="285750" indent="-285750">
              <a:buFont typeface="Arial" panose="020B0604020202020204" pitchFamily="34" charset="0"/>
              <a:buChar char="•"/>
            </a:pPr>
            <a:r>
              <a:rPr lang="en-US" dirty="0"/>
              <a:t>Software measurement can be used to gather quantitative data about software and the software process. </a:t>
            </a:r>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74</a:t>
            </a:fld>
            <a:endParaRPr lang="en-US"/>
          </a:p>
        </p:txBody>
      </p:sp>
    </p:spTree>
    <p:extLst>
      <p:ext uri="{BB962C8B-B14F-4D97-AF65-F5344CB8AC3E}">
        <p14:creationId xmlns="" xmlns:p14="http://schemas.microsoft.com/office/powerpoint/2010/main" val="14479335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type="body" sz="quarter" idx="10"/>
          </p:nvPr>
        </p:nvSpPr>
        <p:spPr/>
        <p:txBody>
          <a:bodyPr/>
          <a:lstStyle/>
          <a:p>
            <a:pPr marL="285750" indent="-285750">
              <a:buFont typeface="Arial" panose="020B0604020202020204" pitchFamily="34" charset="0"/>
              <a:buChar char="•"/>
            </a:pPr>
            <a:r>
              <a:rPr lang="en-US" dirty="0"/>
              <a:t>You may be able to use the values of the software metrics that are collected to make inferences about product and process quality.</a:t>
            </a:r>
          </a:p>
          <a:p>
            <a:pPr marL="285750" indent="-285750">
              <a:buFont typeface="Arial" panose="020B0604020202020204" pitchFamily="34" charset="0"/>
              <a:buChar char="•"/>
            </a:pPr>
            <a:r>
              <a:rPr lang="en-US" dirty="0"/>
              <a:t>Product quality metrics are particularly useful for highlighting anomalous components that may have quality problems. These components should then be analyzed in more detail.</a:t>
            </a:r>
            <a:endParaRPr lang="en-GB" dirty="0"/>
          </a:p>
          <a:p>
            <a:pPr marL="285750" indent="-285750">
              <a:buFont typeface="Arial" panose="020B0604020202020204" pitchFamily="34" charset="0"/>
              <a:buChar char="•"/>
            </a:pPr>
            <a:r>
              <a:rPr lang="en-US" dirty="0"/>
              <a:t>Software analytics is the automated analysis of large volumes of software product and process data to discover relationships that may provide insights for project managers and developers.</a:t>
            </a:r>
            <a:endParaRPr lang="en-GB" dirty="0"/>
          </a:p>
          <a:p>
            <a:endParaRPr lang="en-GB" dirty="0"/>
          </a:p>
          <a:p>
            <a:endParaRPr lang="en-US" dirty="0"/>
          </a:p>
        </p:txBody>
      </p:sp>
      <p:sp>
        <p:nvSpPr>
          <p:cNvPr id="4" name="Date Placeholder 3"/>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75</a:t>
            </a:fld>
            <a:endParaRPr lang="en-US"/>
          </a:p>
        </p:txBody>
      </p:sp>
    </p:spTree>
    <p:extLst>
      <p:ext uri="{BB962C8B-B14F-4D97-AF65-F5344CB8AC3E}">
        <p14:creationId xmlns="" xmlns:p14="http://schemas.microsoft.com/office/powerpoint/2010/main" val="3785551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Quality plans</a:t>
            </a:r>
          </a:p>
        </p:txBody>
      </p:sp>
      <p:sp>
        <p:nvSpPr>
          <p:cNvPr id="88067" name="Rectangle 3"/>
          <p:cNvSpPr>
            <a:spLocks noGrp="1" noChangeArrowheads="1"/>
          </p:cNvSpPr>
          <p:nvPr>
            <p:ph type="body" sz="quarter" idx="10"/>
          </p:nvPr>
        </p:nvSpPr>
        <p:spPr/>
        <p:txBody>
          <a:bodyPr/>
          <a:lstStyle/>
          <a:p>
            <a:r>
              <a:rPr lang="en-GB" dirty="0"/>
              <a:t>Quality plans should be short, succinct documents</a:t>
            </a:r>
          </a:p>
          <a:p>
            <a:pPr lvl="1"/>
            <a:r>
              <a:rPr lang="en-GB" dirty="0"/>
              <a:t>If they are too long, no-one will read them.</a:t>
            </a:r>
          </a:p>
        </p:txBody>
      </p:sp>
      <p:sp>
        <p:nvSpPr>
          <p:cNvPr id="2" name="Date Placeholder 1"/>
          <p:cNvSpPr>
            <a:spLocks noGrp="1"/>
          </p:cNvSpPr>
          <p:nvPr>
            <p:ph type="dt" sz="half" idx="11"/>
          </p:nvPr>
        </p:nvSpPr>
        <p:spPr/>
        <p:txBody>
          <a:bodyPr/>
          <a:lstStyle/>
          <a:p>
            <a:r>
              <a:rPr lang="en-GB"/>
              <a:t>10/12/2014</a:t>
            </a:r>
            <a:endParaRPr lang="en-US"/>
          </a:p>
        </p:txBody>
      </p:sp>
      <p:sp>
        <p:nvSpPr>
          <p:cNvPr id="7" name="Footer Placeholder 6"/>
          <p:cNvSpPr>
            <a:spLocks noGrp="1"/>
          </p:cNvSpPr>
          <p:nvPr>
            <p:ph type="ftr" sz="quarter" idx="12"/>
          </p:nvPr>
        </p:nvSpPr>
        <p:spPr/>
        <p:txBody>
          <a:bodyPr/>
          <a:lstStyle/>
          <a:p>
            <a:r>
              <a:rPr lang="en-US"/>
              <a:t>Chapter 24 Quality management</a:t>
            </a:r>
          </a:p>
        </p:txBody>
      </p:sp>
      <p:sp>
        <p:nvSpPr>
          <p:cNvPr id="6" name="Slide Number Placeholder 5"/>
          <p:cNvSpPr>
            <a:spLocks noGrp="1"/>
          </p:cNvSpPr>
          <p:nvPr>
            <p:ph type="sldNum" sz="quarter" idx="13"/>
          </p:nvPr>
        </p:nvSpPr>
        <p:spPr/>
        <p:txBody>
          <a:bodyPr/>
          <a:lstStyle/>
          <a:p>
            <a:fld id="{745CE82A-87C3-2841-AAF3-37DF1E34DC62}" type="slidenum">
              <a:rPr lang="en-US" smtClean="0"/>
              <a:pPr/>
              <a:t>8</a:t>
            </a:fld>
            <a:endParaRPr lang="en-US"/>
          </a:p>
        </p:txBody>
      </p:sp>
    </p:spTree>
    <p:extLst>
      <p:ext uri="{BB962C8B-B14F-4D97-AF65-F5344CB8AC3E}">
        <p14:creationId xmlns="" xmlns:p14="http://schemas.microsoft.com/office/powerpoint/2010/main" val="4036766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p:txBody>
          <a:bodyPr/>
          <a:lstStyle/>
          <a:p>
            <a:r>
              <a:rPr lang="en-US"/>
              <a:t>Scope of quality management</a:t>
            </a:r>
          </a:p>
        </p:txBody>
      </p:sp>
      <p:sp>
        <p:nvSpPr>
          <p:cNvPr id="1027" name="Rectangle 3"/>
          <p:cNvSpPr>
            <a:spLocks noGrp="1" noChangeArrowheads="1"/>
          </p:cNvSpPr>
          <p:nvPr>
            <p:ph type="body" sz="quarter" idx="10"/>
          </p:nvPr>
        </p:nvSpPr>
        <p:spPr/>
        <p:txBody>
          <a:bodyPr/>
          <a:lstStyle/>
          <a:p>
            <a:r>
              <a:rPr lang="en-US" dirty="0"/>
              <a:t>Quality management is particularly important for large, complex systems. The quality documentation is a record of progress and supports continuity of development as the development team changes.</a:t>
            </a:r>
          </a:p>
          <a:p>
            <a:r>
              <a:rPr lang="en-US" dirty="0"/>
              <a:t>For smaller systems, quality management needs less documentation and should focus on establishing a quality culture.</a:t>
            </a:r>
          </a:p>
          <a:p>
            <a:r>
              <a:rPr lang="en-US" dirty="0"/>
              <a:t>Techniques have to evolve when agile development is used.</a:t>
            </a:r>
          </a:p>
        </p:txBody>
      </p:sp>
      <p:sp>
        <p:nvSpPr>
          <p:cNvPr id="2" name="Date Placeholder 1"/>
          <p:cNvSpPr>
            <a:spLocks noGrp="1"/>
          </p:cNvSpPr>
          <p:nvPr>
            <p:ph type="dt" sz="half" idx="11"/>
          </p:nvPr>
        </p:nvSpPr>
        <p:spPr/>
        <p:txBody>
          <a:bodyPr/>
          <a:lstStyle/>
          <a:p>
            <a:r>
              <a:rPr lang="en-GB"/>
              <a:t>10/12/2014</a:t>
            </a:r>
            <a:endParaRPr lang="en-US"/>
          </a:p>
        </p:txBody>
      </p:sp>
      <p:sp>
        <p:nvSpPr>
          <p:cNvPr id="5" name="Footer Placeholder 4"/>
          <p:cNvSpPr>
            <a:spLocks noGrp="1"/>
          </p:cNvSpPr>
          <p:nvPr>
            <p:ph type="ftr" sz="quarter" idx="12"/>
          </p:nvPr>
        </p:nvSpPr>
        <p:spPr/>
        <p:txBody>
          <a:bodyPr/>
          <a:lstStyle/>
          <a:p>
            <a:r>
              <a:rPr lang="en-US"/>
              <a:t>Chapter 24 Quality management</a:t>
            </a:r>
          </a:p>
        </p:txBody>
      </p:sp>
      <p:sp>
        <p:nvSpPr>
          <p:cNvPr id="4" name="Slide Number Placeholder 3"/>
          <p:cNvSpPr>
            <a:spLocks noGrp="1"/>
          </p:cNvSpPr>
          <p:nvPr>
            <p:ph type="sldNum" sz="quarter" idx="13"/>
          </p:nvPr>
        </p:nvSpPr>
        <p:spPr/>
        <p:txBody>
          <a:bodyPr/>
          <a:lstStyle/>
          <a:p>
            <a:fld id="{745CE82A-87C3-2841-AAF3-37DF1E34DC62}"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Cambria">
      <a:maj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951E1219-D605-412D-92C4-259243AECCAC}"/>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6E22BCD4-6E3B-486E-A238-7F692C3073B5}"/>
    </a:ext>
  </a:extLst>
</a:theme>
</file>

<file path=ppt/theme/theme3.xml><?xml version="1.0" encoding="utf-8"?>
<a:theme xmlns:a="http://schemas.openxmlformats.org/drawingml/2006/main" name="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4.xml><?xml version="1.0" encoding="utf-8"?>
<a:theme xmlns:a="http://schemas.openxmlformats.org/drawingml/2006/main" name="1_Content layouts">
  <a:themeElements>
    <a:clrScheme name="UoA Colours">
      <a:dk1>
        <a:srgbClr val="000000"/>
      </a:dk1>
      <a:lt1>
        <a:srgbClr val="FFFFFF"/>
      </a:lt1>
      <a:dk2>
        <a:srgbClr val="1C4392"/>
      </a:dk2>
      <a:lt2>
        <a:srgbClr val="E7E6E6"/>
      </a:lt2>
      <a:accent1>
        <a:srgbClr val="DA281C"/>
      </a:accent1>
      <a:accent2>
        <a:srgbClr val="5C284F"/>
      </a:accent2>
      <a:accent3>
        <a:srgbClr val="01B6ED"/>
      </a:accent3>
      <a:accent4>
        <a:srgbClr val="C80B6F"/>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525-Schools.potx" id="{0ED7EAAF-2CF3-4102-AC85-3A12D51D4024}" vid="{4125387D-2C93-4794-91EC-C1716099D6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580111BF46F3574E9A8F0BE88E59676B" ma:contentTypeVersion="2" ma:contentTypeDescription="新建文档。" ma:contentTypeScope="" ma:versionID="83b353d0c6bcd4ef7d4ae5c9c21022d0">
  <xsd:schema xmlns:xsd="http://www.w3.org/2001/XMLSchema" xmlns:xs="http://www.w3.org/2001/XMLSchema" xmlns:p="http://schemas.microsoft.com/office/2006/metadata/properties" xmlns:ns2="e315eb9a-1a86-4590-b9b9-657366c2faa6" targetNamespace="http://schemas.microsoft.com/office/2006/metadata/properties" ma:root="true" ma:fieldsID="c8b46adf4b6a27ba10023ef70c3673f6" ns2:_="">
    <xsd:import namespace="e315eb9a-1a86-4590-b9b9-657366c2faa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5eb9a-1a86-4590-b9b9-657366c2fa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E5199B-D394-4E73-BDE5-ED4A57B277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5eb9a-1a86-4590-b9b9-657366c2fa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AB92E3-26D1-4D43-9D8D-DDC63A368C19}">
  <ds:schemaRefs>
    <ds:schemaRef ds:uri="600fe1d4-0bed-4ae1-99b2-a080a88c64c6"/>
    <ds:schemaRef ds:uri="c2cbd189-ca79-4e30-a19f-ac4b1165c73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003FF4A-92D1-4AC6-A3D0-2369C39732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525-template</Template>
  <TotalTime>2</TotalTime>
  <Words>5552</Words>
  <Application>Microsoft Macintosh PowerPoint</Application>
  <PresentationFormat>On-screen Show (16:9)</PresentationFormat>
  <Paragraphs>592</Paragraphs>
  <Slides>75</Slides>
  <Notes>13</Notes>
  <HiddenSlides>0</HiddenSlides>
  <MMClips>0</MMClips>
  <ScaleCrop>false</ScaleCrop>
  <HeadingPairs>
    <vt:vector size="4" baseType="variant">
      <vt:variant>
        <vt:lpstr>Theme</vt:lpstr>
      </vt:variant>
      <vt:variant>
        <vt:i4>4</vt:i4>
      </vt:variant>
      <vt:variant>
        <vt:lpstr>Slide Titles</vt:lpstr>
      </vt:variant>
      <vt:variant>
        <vt:i4>75</vt:i4>
      </vt:variant>
    </vt:vector>
  </HeadingPairs>
  <TitlesOfParts>
    <vt:vector size="79" baseType="lpstr">
      <vt:lpstr>Office Theme</vt:lpstr>
      <vt:lpstr>1_Custom Design</vt:lpstr>
      <vt:lpstr>Content layouts</vt:lpstr>
      <vt:lpstr>1_Content layouts</vt:lpstr>
      <vt:lpstr>JC2001  Introduction to Software Engineering</vt:lpstr>
      <vt:lpstr>Outline of lecture</vt:lpstr>
      <vt:lpstr>Software quality management</vt:lpstr>
      <vt:lpstr>Quality management activities</vt:lpstr>
      <vt:lpstr>Quality management and software development </vt:lpstr>
      <vt:lpstr>Quality planning</vt:lpstr>
      <vt:lpstr>Quality plans</vt:lpstr>
      <vt:lpstr>Quality plans</vt:lpstr>
      <vt:lpstr>Scope of quality management</vt:lpstr>
      <vt:lpstr>Software quality</vt:lpstr>
      <vt:lpstr>Software quality</vt:lpstr>
      <vt:lpstr>Software fitness for purpose</vt:lpstr>
      <vt:lpstr>Non-functional characteristics</vt:lpstr>
      <vt:lpstr>Software quality attributes</vt:lpstr>
      <vt:lpstr>Quality conflicts</vt:lpstr>
      <vt:lpstr>Process and product quality</vt:lpstr>
      <vt:lpstr>Process-based quality </vt:lpstr>
      <vt:lpstr>Quality culture</vt:lpstr>
      <vt:lpstr>Software standards</vt:lpstr>
      <vt:lpstr>Software standards</vt:lpstr>
      <vt:lpstr>Importance of standards</vt:lpstr>
      <vt:lpstr>Product and process standards</vt:lpstr>
      <vt:lpstr>Product and process standards </vt:lpstr>
      <vt:lpstr>Problems with standards</vt:lpstr>
      <vt:lpstr>Standards development</vt:lpstr>
      <vt:lpstr>ISO 9001 standards framework</vt:lpstr>
      <vt:lpstr>ISO 9001 core processes </vt:lpstr>
      <vt:lpstr>ISO 9001 and quality management </vt:lpstr>
      <vt:lpstr>ISO 9001 certification</vt:lpstr>
      <vt:lpstr>Software quality and ISO9001</vt:lpstr>
      <vt:lpstr>Reviews and inspections</vt:lpstr>
      <vt:lpstr>Reviews and inspections</vt:lpstr>
      <vt:lpstr>Quality reviews</vt:lpstr>
      <vt:lpstr>Phases in the review process</vt:lpstr>
      <vt:lpstr>The software review process </vt:lpstr>
      <vt:lpstr>Distributed reviews</vt:lpstr>
      <vt:lpstr>Program inspections</vt:lpstr>
      <vt:lpstr>Inspection checklists</vt:lpstr>
      <vt:lpstr>An inspection checklist</vt:lpstr>
      <vt:lpstr>An inspection checklist</vt:lpstr>
      <vt:lpstr>Quality management and agile development</vt:lpstr>
      <vt:lpstr>Quality management and agile development</vt:lpstr>
      <vt:lpstr>Shared good practice</vt:lpstr>
      <vt:lpstr>Reviews and agile methods</vt:lpstr>
      <vt:lpstr>Pair programming</vt:lpstr>
      <vt:lpstr>Pair programming weaknesses</vt:lpstr>
      <vt:lpstr>Agile QM and large systems</vt:lpstr>
      <vt:lpstr>Software measurement</vt:lpstr>
      <vt:lpstr>Software measurement</vt:lpstr>
      <vt:lpstr>Software metric</vt:lpstr>
      <vt:lpstr>Types of process metric</vt:lpstr>
      <vt:lpstr>Predictor and control measurements </vt:lpstr>
      <vt:lpstr>Use of measurements</vt:lpstr>
      <vt:lpstr>Metrics assumptions</vt:lpstr>
      <vt:lpstr>Relationships between internal and external software </vt:lpstr>
      <vt:lpstr>Problems with measurement in industry</vt:lpstr>
      <vt:lpstr>Empirical software engineering</vt:lpstr>
      <vt:lpstr>Product metrics</vt:lpstr>
      <vt:lpstr>Dynamic and static metrics</vt:lpstr>
      <vt:lpstr>Static software product metrics</vt:lpstr>
      <vt:lpstr>Static software product metrics</vt:lpstr>
      <vt:lpstr>The CK object-oriented metrics suite </vt:lpstr>
      <vt:lpstr>The CK object-oriented metrics suite </vt:lpstr>
      <vt:lpstr>Software component analysis</vt:lpstr>
      <vt:lpstr>The process of product measurement </vt:lpstr>
      <vt:lpstr>Measurement ambiguity</vt:lpstr>
      <vt:lpstr>Measurement surprises</vt:lpstr>
      <vt:lpstr>Software context</vt:lpstr>
      <vt:lpstr>Software analytics</vt:lpstr>
      <vt:lpstr>Software analytics enablers</vt:lpstr>
      <vt:lpstr>Analytics tool use</vt:lpstr>
      <vt:lpstr>Status of software analytics</vt:lpstr>
      <vt:lpstr>Key points</vt:lpstr>
      <vt:lpstr>Key points</vt:lpstr>
      <vt:lpstr>Key points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 about this template</dc:title>
  <dc:creator>Macdonald, Lucy J</dc:creator>
  <cp:lastModifiedBy>EC</cp:lastModifiedBy>
  <cp:revision>4</cp:revision>
  <dcterms:created xsi:type="dcterms:W3CDTF">2021-09-17T13:50:02Z</dcterms:created>
  <dcterms:modified xsi:type="dcterms:W3CDTF">2023-09-23T08:59:44Z</dcterms:modified>
  <cp:category>525 years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0x010100580111BF46F3574E9A8F0BE88E59676B</vt:lpwstr>
  </property>
</Properties>
</file>