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changesInfos/changesInfo1.xml" ContentType="application/vnd.ms-powerpoint.changesinfo+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 id="2147483734" r:id="rId5"/>
    <p:sldMasterId id="2147483722" r:id="rId6"/>
    <p:sldMasterId id="2147483772" r:id="rId7"/>
  </p:sldMasterIdLst>
  <p:notesMasterIdLst>
    <p:notesMasterId r:id="rId75"/>
  </p:notesMasterIdLst>
  <p:sldIdLst>
    <p:sldId id="428" r:id="rId8"/>
    <p:sldId id="270" r:id="rId9"/>
    <p:sldId id="271" r:id="rId10"/>
    <p:sldId id="272" r:id="rId11"/>
    <p:sldId id="257" r:id="rId12"/>
    <p:sldId id="322" r:id="rId13"/>
    <p:sldId id="430" r:id="rId14"/>
    <p:sldId id="323" r:id="rId15"/>
    <p:sldId id="324" r:id="rId16"/>
    <p:sldId id="315" r:id="rId17"/>
    <p:sldId id="273" r:id="rId18"/>
    <p:sldId id="429" r:id="rId19"/>
    <p:sldId id="303" r:id="rId20"/>
    <p:sldId id="276" r:id="rId21"/>
    <p:sldId id="283" r:id="rId22"/>
    <p:sldId id="284" r:id="rId23"/>
    <p:sldId id="262" r:id="rId24"/>
    <p:sldId id="325" r:id="rId25"/>
    <p:sldId id="326" r:id="rId26"/>
    <p:sldId id="327" r:id="rId27"/>
    <p:sldId id="328" r:id="rId28"/>
    <p:sldId id="316" r:id="rId29"/>
    <p:sldId id="329" r:id="rId30"/>
    <p:sldId id="317" r:id="rId31"/>
    <p:sldId id="330" r:id="rId32"/>
    <p:sldId id="331" r:id="rId33"/>
    <p:sldId id="318" r:id="rId34"/>
    <p:sldId id="285" r:id="rId35"/>
    <p:sldId id="319" r:id="rId36"/>
    <p:sldId id="332" r:id="rId37"/>
    <p:sldId id="320" r:id="rId38"/>
    <p:sldId id="333" r:id="rId39"/>
    <p:sldId id="313" r:id="rId40"/>
    <p:sldId id="279" r:id="rId41"/>
    <p:sldId id="286" r:id="rId42"/>
    <p:sldId id="267" r:id="rId43"/>
    <p:sldId id="287" r:id="rId44"/>
    <p:sldId id="334" r:id="rId45"/>
    <p:sldId id="266" r:id="rId46"/>
    <p:sldId id="296" r:id="rId47"/>
    <p:sldId id="297" r:id="rId48"/>
    <p:sldId id="268" r:id="rId49"/>
    <p:sldId id="339" r:id="rId50"/>
    <p:sldId id="288" r:id="rId51"/>
    <p:sldId id="335" r:id="rId52"/>
    <p:sldId id="336" r:id="rId53"/>
    <p:sldId id="337" r:id="rId54"/>
    <p:sldId id="338" r:id="rId55"/>
    <p:sldId id="311" r:id="rId56"/>
    <p:sldId id="304" r:id="rId57"/>
    <p:sldId id="305" r:id="rId58"/>
    <p:sldId id="306" r:id="rId59"/>
    <p:sldId id="307" r:id="rId60"/>
    <p:sldId id="308" r:id="rId61"/>
    <p:sldId id="310" r:id="rId62"/>
    <p:sldId id="309" r:id="rId63"/>
    <p:sldId id="312" r:id="rId64"/>
    <p:sldId id="280" r:id="rId65"/>
    <p:sldId id="340" r:id="rId66"/>
    <p:sldId id="289" r:id="rId67"/>
    <p:sldId id="341" r:id="rId68"/>
    <p:sldId id="298" r:id="rId69"/>
    <p:sldId id="299" r:id="rId70"/>
    <p:sldId id="300" r:id="rId71"/>
    <p:sldId id="342" r:id="rId72"/>
    <p:sldId id="314" r:id="rId73"/>
    <p:sldId id="292" r:id="rId7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1pPr>
    <a:lvl2pPr marL="4572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2pPr>
    <a:lvl3pPr marL="9144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3pPr>
    <a:lvl4pPr marL="13716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4pPr>
    <a:lvl5pPr marL="18288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5pPr>
    <a:lvl6pPr marL="2286000" algn="l" defTabSz="457200" rtl="0" eaLnBrk="1" latinLnBrk="0" hangingPunct="1">
      <a:defRPr kern="1200">
        <a:solidFill>
          <a:schemeClr val="tx1"/>
        </a:solidFill>
        <a:latin typeface="Calibri" charset="0"/>
        <a:ea typeface="ヒラギノ角ゴ Pro W3" charset="0"/>
        <a:cs typeface="ヒラギノ角ゴ Pro W3" charset="0"/>
      </a:defRPr>
    </a:lvl6pPr>
    <a:lvl7pPr marL="2743200" algn="l" defTabSz="457200" rtl="0" eaLnBrk="1" latinLnBrk="0" hangingPunct="1">
      <a:defRPr kern="1200">
        <a:solidFill>
          <a:schemeClr val="tx1"/>
        </a:solidFill>
        <a:latin typeface="Calibri" charset="0"/>
        <a:ea typeface="ヒラギノ角ゴ Pro W3" charset="0"/>
        <a:cs typeface="ヒラギノ角ゴ Pro W3" charset="0"/>
      </a:defRPr>
    </a:lvl7pPr>
    <a:lvl8pPr marL="3200400" algn="l" defTabSz="457200" rtl="0" eaLnBrk="1" latinLnBrk="0" hangingPunct="1">
      <a:defRPr kern="1200">
        <a:solidFill>
          <a:schemeClr val="tx1"/>
        </a:solidFill>
        <a:latin typeface="Calibri" charset="0"/>
        <a:ea typeface="ヒラギノ角ゴ Pro W3" charset="0"/>
        <a:cs typeface="ヒラギノ角ゴ Pro W3" charset="0"/>
      </a:defRPr>
    </a:lvl8pPr>
    <a:lvl9pPr marL="3657600" algn="l" defTabSz="457200" rtl="0" eaLnBrk="1" latinLnBrk="0" hangingPunct="1">
      <a:defRPr kern="1200">
        <a:solidFill>
          <a:schemeClr val="tx1"/>
        </a:solidFill>
        <a:latin typeface="Calibri" charset="0"/>
        <a:ea typeface="ヒラギノ角ゴ Pro W3" charset="0"/>
        <a:cs typeface="ヒラギノ角ゴ Pro W3" charset="0"/>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guide id="4" pos="5488"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donald, Lucy J" initials="MLJ" lastIdx="23" clrIdx="0"/>
  <p:cmAuthor id="2" name="Fernandes, Jennifer A." initials="FJA"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5C023"/>
    <a:srgbClr val="1C4392"/>
    <a:srgbClr val="E6E6E6"/>
    <a:srgbClr val="003399"/>
    <a:srgbClr val="00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83710-6369-9048-9A1E-2452F0B1FB01}" v="18" dt="2022-11-04T19:36:56.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5651" autoAdjust="0"/>
    <p:restoredTop sz="94677"/>
  </p:normalViewPr>
  <p:slideViewPr>
    <p:cSldViewPr snapToGrid="0">
      <p:cViewPr varScale="1">
        <p:scale>
          <a:sx n="91" d="100"/>
          <a:sy n="91" d="100"/>
        </p:scale>
        <p:origin x="-1188" y="-96"/>
      </p:cViewPr>
      <p:guideLst>
        <p:guide orient="horz" pos="1620"/>
        <p:guide pos="2880"/>
        <p:guide pos="5488"/>
      </p:guideLst>
    </p:cSldViewPr>
  </p:slideViewPr>
  <p:notesTextViewPr>
    <p:cViewPr>
      <p:scale>
        <a:sx n="1" d="1"/>
        <a:sy n="1" d="1"/>
      </p:scale>
      <p:origin x="0" y="0"/>
    </p:cViewPr>
  </p:notesTextViewPr>
  <p:notesViewPr>
    <p:cSldViewPr snapToGrid="0">
      <p:cViewPr varScale="1">
        <p:scale>
          <a:sx n="168" d="100"/>
          <a:sy n="168" d="100"/>
        </p:scale>
        <p:origin x="4304" y="216"/>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commentAuthors" Target="commentAuthors.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4.xml"/><Relationship Id="rId82"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Xiao" userId="bbc4f2c7-f57e-44b6-8133-52bad6aa9609" providerId="ADAL" clId="{37BEE09A-70A3-C24B-95E4-C457F63E8600}"/>
    <pc:docChg chg="custSel modSld">
      <pc:chgData name="Li, Xiao" userId="bbc4f2c7-f57e-44b6-8133-52bad6aa9609" providerId="ADAL" clId="{37BEE09A-70A3-C24B-95E4-C457F63E8600}" dt="2022-11-04T21:07:28.827" v="2" actId="1076"/>
      <pc:docMkLst>
        <pc:docMk/>
      </pc:docMkLst>
      <pc:sldChg chg="delSp modSp mod">
        <pc:chgData name="Li, Xiao" userId="bbc4f2c7-f57e-44b6-8133-52bad6aa9609" providerId="ADAL" clId="{37BEE09A-70A3-C24B-95E4-C457F63E8600}" dt="2022-11-04T21:07:28.827" v="2" actId="1076"/>
        <pc:sldMkLst>
          <pc:docMk/>
          <pc:sldMk cId="2789718015" sldId="317"/>
        </pc:sldMkLst>
        <pc:spChg chg="del">
          <ac:chgData name="Li, Xiao" userId="bbc4f2c7-f57e-44b6-8133-52bad6aa9609" providerId="ADAL" clId="{37BEE09A-70A3-C24B-95E4-C457F63E8600}" dt="2022-11-04T21:07:23.482" v="1" actId="478"/>
          <ac:spMkLst>
            <pc:docMk/>
            <pc:sldMk cId="2789718015" sldId="317"/>
            <ac:spMk id="8" creationId="{00000000-0000-0000-0000-000000000000}"/>
          </ac:spMkLst>
        </pc:spChg>
        <pc:picChg chg="mod">
          <ac:chgData name="Li, Xiao" userId="bbc4f2c7-f57e-44b6-8133-52bad6aa9609" providerId="ADAL" clId="{37BEE09A-70A3-C24B-95E4-C457F63E8600}" dt="2022-11-04T21:07:28.827" v="2" actId="1076"/>
          <ac:picMkLst>
            <pc:docMk/>
            <pc:sldMk cId="2789718015" sldId="317"/>
            <ac:picMk id="7" creationId="{00000000-0000-0000-0000-000000000000}"/>
          </ac:picMkLst>
        </pc:picChg>
      </pc:sldChg>
      <pc:sldChg chg="modSp mod">
        <pc:chgData name="Li, Xiao" userId="bbc4f2c7-f57e-44b6-8133-52bad6aa9609" providerId="ADAL" clId="{37BEE09A-70A3-C24B-95E4-C457F63E8600}" dt="2022-11-04T21:07:12.685" v="0" actId="12"/>
        <pc:sldMkLst>
          <pc:docMk/>
          <pc:sldMk cId="3808171165" sldId="326"/>
        </pc:sldMkLst>
        <pc:spChg chg="mod">
          <ac:chgData name="Li, Xiao" userId="bbc4f2c7-f57e-44b6-8133-52bad6aa9609" providerId="ADAL" clId="{37BEE09A-70A3-C24B-95E4-C457F63E8600}" dt="2022-11-04T21:07:12.685" v="0" actId="12"/>
          <ac:spMkLst>
            <pc:docMk/>
            <pc:sldMk cId="3808171165" sldId="32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4B29D-FB41-7449-B07E-7B0C50F1D655}" type="datetimeFigureOut">
              <a:rPr lang="en-US" smtClean="0"/>
              <a:pPr/>
              <a:t>9/23/2023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741E6-F4B0-0348-85E5-28B214E36C02}" type="slidenum">
              <a:rPr lang="en-US" smtClean="0"/>
              <a:pPr/>
              <a:t>‹#›</a:t>
            </a:fld>
            <a:endParaRPr lang="en-US"/>
          </a:p>
        </p:txBody>
      </p:sp>
    </p:spTree>
    <p:extLst>
      <p:ext uri="{BB962C8B-B14F-4D97-AF65-F5344CB8AC3E}">
        <p14:creationId xmlns:p14="http://schemas.microsoft.com/office/powerpoint/2010/main" xmlns="" val="395380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xmlns="" id="{F3B5D918-36B2-FC42-822A-6E727352DE6E}"/>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29" name="Text Placeholder 28">
            <a:extLst>
              <a:ext uri="{FF2B5EF4-FFF2-40B4-BE49-F238E27FC236}">
                <a16:creationId xmlns:a16="http://schemas.microsoft.com/office/drawing/2014/main" xmlns="" id="{5A3CF2EC-A73D-514B-90DA-DC81C59C653D}"/>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
        <p:nvSpPr>
          <p:cNvPr id="33" name="Text Placeholder 28">
            <a:extLst>
              <a:ext uri="{FF2B5EF4-FFF2-40B4-BE49-F238E27FC236}">
                <a16:creationId xmlns:a16="http://schemas.microsoft.com/office/drawing/2014/main" xmlns="" id="{8BF1C7B7-77C0-964F-92F3-D5CBACA54A79}"/>
              </a:ext>
            </a:extLst>
          </p:cNvPr>
          <p:cNvSpPr>
            <a:spLocks noGrp="1"/>
          </p:cNvSpPr>
          <p:nvPr>
            <p:ph type="body" sz="quarter" idx="15" hasCustomPrompt="1"/>
          </p:nvPr>
        </p:nvSpPr>
        <p:spPr>
          <a:xfrm>
            <a:off x="626657" y="3940277"/>
            <a:ext cx="1804708" cy="445585"/>
          </a:xfrm>
          <a:prstGeom prst="rect">
            <a:avLst/>
          </a:prstGeom>
        </p:spPr>
        <p:txBody>
          <a:bodyPr/>
          <a:lstStyle>
            <a:lvl1pPr marL="0" indent="0">
              <a:buNone/>
              <a:tabLst>
                <a:tab pos="1905000" algn="l"/>
              </a:tabLst>
              <a:defRPr sz="1300" baseline="0">
                <a:solidFill>
                  <a:schemeClr val="bg1"/>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xmlns="" val="362701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lvl1pPr>
              <a:defRPr>
                <a:solidFill>
                  <a:srgbClr val="1C4392"/>
                </a:solidFill>
              </a:defRPr>
            </a:lvl1pPr>
          </a:lstStyle>
          <a:p>
            <a:r>
              <a:rPr lang="en-GB"/>
              <a:t>Click to edit title style</a:t>
            </a:r>
            <a:endParaRPr lang="en-US"/>
          </a:p>
        </p:txBody>
      </p:sp>
      <p:sp>
        <p:nvSpPr>
          <p:cNvPr id="14" name="Text Placeholder 13">
            <a:extLst>
              <a:ext uri="{FF2B5EF4-FFF2-40B4-BE49-F238E27FC236}">
                <a16:creationId xmlns:a16="http://schemas.microsoft.com/office/drawing/2014/main" xmlns=""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
        <p:nvSpPr>
          <p:cNvPr id="6" name="Text Placeholder 5">
            <a:extLst>
              <a:ext uri="{FF2B5EF4-FFF2-40B4-BE49-F238E27FC236}">
                <a16:creationId xmlns:a16="http://schemas.microsoft.com/office/drawing/2014/main" xmlns="" id="{AADCEEA5-870D-9924-120A-8AA4B9163191}"/>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dirty="0"/>
              <a:t>Click to edit the course code and title</a:t>
            </a:r>
          </a:p>
        </p:txBody>
      </p:sp>
    </p:spTree>
    <p:extLst>
      <p:ext uri="{BB962C8B-B14F-4D97-AF65-F5344CB8AC3E}">
        <p14:creationId xmlns:p14="http://schemas.microsoft.com/office/powerpoint/2010/main" xmlns="" val="8780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a16="http://schemas.microsoft.com/office/drawing/2014/main" xmlns=""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a16="http://schemas.microsoft.com/office/drawing/2014/main" xmlns=""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8" name="Text Placeholder 5">
            <a:extLst>
              <a:ext uri="{FF2B5EF4-FFF2-40B4-BE49-F238E27FC236}">
                <a16:creationId xmlns:a16="http://schemas.microsoft.com/office/drawing/2014/main" xmlns="" id="{EC3523BA-AACC-8F69-E4C8-9598B96CF89F}"/>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xmlns="" val="207799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a16="http://schemas.microsoft.com/office/drawing/2014/main" xmlns=""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7" name="Text Placeholder 5">
            <a:extLst>
              <a:ext uri="{FF2B5EF4-FFF2-40B4-BE49-F238E27FC236}">
                <a16:creationId xmlns:a16="http://schemas.microsoft.com/office/drawing/2014/main" xmlns="" id="{FF274F51-2AD8-145F-B782-8A678AAF0F9C}"/>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xmlns="" val="450951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470082"/>
            <a:ext cx="7660800" cy="630000"/>
          </a:xfrm>
        </p:spPr>
        <p:txBody>
          <a:bodyPr/>
          <a:lstStyle/>
          <a:p>
            <a:r>
              <a:rPr lang="en-GB" dirty="0"/>
              <a:t>Click to edit Master title style</a:t>
            </a:r>
            <a:endParaRPr lang="en-US" dirty="0"/>
          </a:p>
        </p:txBody>
      </p:sp>
      <p:sp>
        <p:nvSpPr>
          <p:cNvPr id="3" name="Content Placeholder 2"/>
          <p:cNvSpPr>
            <a:spLocks noGrp="1"/>
          </p:cNvSpPr>
          <p:nvPr>
            <p:ph idx="1"/>
          </p:nvPr>
        </p:nvSpPr>
        <p:spPr>
          <a:xfrm>
            <a:off x="457200" y="1200151"/>
            <a:ext cx="8229600" cy="3394472"/>
          </a:xfrm>
          <a:prstGeom prst="rect">
            <a:avLst/>
          </a:prstGeom>
        </p:spPr>
        <p:txBody>
          <a:bodyPr/>
          <a:lstStyle>
            <a:lvl1pPr>
              <a:spcBef>
                <a:spcPts val="450"/>
              </a:spcBef>
              <a:spcAft>
                <a:spcPts val="450"/>
              </a:spcAft>
              <a:buFont typeface="Wingdings" charset="2"/>
              <a:buChar char="²"/>
              <a:defRPr sz="1800">
                <a:solidFill>
                  <a:srgbClr val="46424D"/>
                </a:solidFill>
                <a:latin typeface="Arial"/>
                <a:cs typeface="Arial"/>
              </a:defRPr>
            </a:lvl1pPr>
            <a:lvl2pPr>
              <a:spcBef>
                <a:spcPts val="225"/>
              </a:spcBef>
              <a:spcAft>
                <a:spcPts val="225"/>
              </a:spcAft>
              <a:buFont typeface="Wingdings" charset="2"/>
              <a:buChar char="§"/>
              <a:defRPr sz="1500">
                <a:solidFill>
                  <a:srgbClr val="46424D"/>
                </a:solidFill>
                <a:latin typeface="Arial"/>
                <a:cs typeface="Arial"/>
              </a:defRPr>
            </a:lvl2pPr>
            <a:lvl3pPr>
              <a:defRPr sz="1350">
                <a:solidFill>
                  <a:srgbClr val="46424D"/>
                </a:solidFill>
                <a:latin typeface="Arial"/>
                <a:cs typeface="Arial"/>
              </a:defRPr>
            </a:lvl3pPr>
            <a:lvl4pPr>
              <a:defRPr sz="1350">
                <a:solidFill>
                  <a:srgbClr val="46424D"/>
                </a:solidFill>
                <a:latin typeface="Arial"/>
                <a:cs typeface="Arial"/>
              </a:defRPr>
            </a:lvl4pPr>
            <a:lvl5pPr>
              <a:defRPr sz="135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765255" y="5183386"/>
            <a:ext cx="1378745" cy="360000"/>
          </a:xfrm>
        </p:spPr>
        <p:txBody>
          <a:bodyPr/>
          <a:lstStyle>
            <a:lvl1pPr>
              <a:defRPr sz="1600">
                <a:solidFill>
                  <a:schemeClr val="accent5">
                    <a:lumMod val="20000"/>
                    <a:lumOff val="80000"/>
                  </a:schemeClr>
                </a:solidFill>
              </a:defRPr>
            </a:lvl1pPr>
          </a:lstStyle>
          <a:p>
            <a:r>
              <a:rPr lang="en-GB"/>
              <a:t>10/12/2014</a:t>
            </a:r>
            <a:endParaRPr lang="en-US" dirty="0"/>
          </a:p>
        </p:txBody>
      </p:sp>
      <p:sp>
        <p:nvSpPr>
          <p:cNvPr id="5" name="Footer Placeholder 4"/>
          <p:cNvSpPr>
            <a:spLocks noGrp="1"/>
          </p:cNvSpPr>
          <p:nvPr>
            <p:ph type="ftr" sz="quarter" idx="11"/>
          </p:nvPr>
        </p:nvSpPr>
        <p:spPr>
          <a:xfrm>
            <a:off x="0" y="5183386"/>
            <a:ext cx="3436144" cy="360000"/>
          </a:xfrm>
        </p:spPr>
        <p:txBody>
          <a:bodyPr/>
          <a:lstStyle>
            <a:lvl1pPr>
              <a:defRPr sz="1600">
                <a:solidFill>
                  <a:schemeClr val="accent5">
                    <a:lumMod val="20000"/>
                    <a:lumOff val="80000"/>
                  </a:schemeClr>
                </a:solidFill>
              </a:defRPr>
            </a:lvl1pPr>
          </a:lstStyle>
          <a:p>
            <a:r>
              <a:rPr lang="en-US"/>
              <a:t>Chapter 24 Quality management</a:t>
            </a:r>
            <a:endParaRPr lang="en-US" dirty="0"/>
          </a:p>
        </p:txBody>
      </p:sp>
      <p:sp>
        <p:nvSpPr>
          <p:cNvPr id="6" name="Slide Number Placeholder 5"/>
          <p:cNvSpPr>
            <a:spLocks noGrp="1"/>
          </p:cNvSpPr>
          <p:nvPr>
            <p:ph type="sldNum" sz="quarter" idx="12"/>
          </p:nvPr>
        </p:nvSpPr>
        <p:spPr>
          <a:xfrm>
            <a:off x="4207669" y="5183386"/>
            <a:ext cx="728662" cy="360000"/>
          </a:xfrm>
        </p:spPr>
        <p:txBody>
          <a:bodyPr/>
          <a:lstStyle>
            <a:lvl1pPr algn="ctr">
              <a:defRPr sz="1600">
                <a:solidFill>
                  <a:schemeClr val="accent5">
                    <a:lumMod val="20000"/>
                    <a:lumOff val="80000"/>
                  </a:schemeClr>
                </a:solidFill>
              </a:defRPr>
            </a:lvl1pPr>
          </a:lstStyle>
          <a:p>
            <a:fld id="{745CE82A-87C3-2841-AAF3-37DF1E34DC62}" type="slidenum">
              <a:rPr lang="en-US" smtClean="0"/>
              <a:pPr/>
              <a:t>‹#›</a:t>
            </a:fld>
            <a:endParaRPr lang="en-US" dirty="0"/>
          </a:p>
        </p:txBody>
      </p:sp>
    </p:spTree>
    <p:extLst>
      <p:ext uri="{BB962C8B-B14F-4D97-AF65-F5344CB8AC3E}">
        <p14:creationId xmlns:p14="http://schemas.microsoft.com/office/powerpoint/2010/main" xmlns="" val="338164675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 no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xmlns="" id="{02E36751-8351-A048-A25E-825FFFF2FA65}"/>
              </a:ext>
            </a:extLst>
          </p:cNvPr>
          <p:cNvSpPr>
            <a:spLocks noGrp="1"/>
          </p:cNvSpPr>
          <p:nvPr>
            <p:ph type="title"/>
          </p:nvPr>
        </p:nvSpPr>
        <p:spPr>
          <a:xfrm>
            <a:off x="563233" y="1654296"/>
            <a:ext cx="6249257" cy="534884"/>
          </a:xfrm>
          <a:prstGeom prst="rect">
            <a:avLst/>
          </a:prstGeom>
        </p:spPr>
        <p:txBody>
          <a:bodyPr/>
          <a:lstStyle>
            <a:lvl1pPr algn="l">
              <a:defRPr sz="3000" b="1" i="0" baseline="0">
                <a:solidFill>
                  <a:schemeClr val="tx2"/>
                </a:solidFill>
              </a:defRPr>
            </a:lvl1pPr>
          </a:lstStyle>
          <a:p>
            <a:r>
              <a:rPr lang="en-US" dirty="0"/>
              <a:t>Click to edit Master title style</a:t>
            </a:r>
          </a:p>
        </p:txBody>
      </p:sp>
      <p:sp>
        <p:nvSpPr>
          <p:cNvPr id="2" name="Date Placeholder 3">
            <a:extLst>
              <a:ext uri="{FF2B5EF4-FFF2-40B4-BE49-F238E27FC236}">
                <a16:creationId xmlns:a16="http://schemas.microsoft.com/office/drawing/2014/main" xmlns="" id="{1DAE0287-BF3C-CDAF-4E8E-6553F4812073}"/>
              </a:ext>
            </a:extLst>
          </p:cNvPr>
          <p:cNvSpPr>
            <a:spLocks noGrp="1"/>
          </p:cNvSpPr>
          <p:nvPr>
            <p:ph type="dt" sz="half" idx="2"/>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a16="http://schemas.microsoft.com/office/drawing/2014/main" xmlns="" id="{CAAE7196-FE96-DFFA-5661-A61948CA55B2}"/>
              </a:ext>
            </a:extLst>
          </p:cNvPr>
          <p:cNvSpPr>
            <a:spLocks noGrp="1"/>
          </p:cNvSpPr>
          <p:nvPr>
            <p:ph type="ftr" sz="quarter" idx="3"/>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a16="http://schemas.microsoft.com/office/drawing/2014/main" xmlns="" id="{5DE83185-52EB-FCE7-259D-EFA192562573}"/>
              </a:ext>
            </a:extLst>
          </p:cNvPr>
          <p:cNvSpPr>
            <a:spLocks noGrp="1"/>
          </p:cNvSpPr>
          <p:nvPr>
            <p:ph type="sldNum" sz="quarter" idx="4"/>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p14="http://schemas.microsoft.com/office/powerpoint/2010/main" xmlns="" val="272494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 whit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xmlns=""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xmlns=""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xmlns=""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
        <p:nvSpPr>
          <p:cNvPr id="2" name="Date Placeholder 3">
            <a:extLst>
              <a:ext uri="{FF2B5EF4-FFF2-40B4-BE49-F238E27FC236}">
                <a16:creationId xmlns:a16="http://schemas.microsoft.com/office/drawing/2014/main" xmlns="" id="{51535F8C-555B-1256-1C37-AD14DE23E24D}"/>
              </a:ext>
            </a:extLst>
          </p:cNvPr>
          <p:cNvSpPr>
            <a:spLocks noGrp="1"/>
          </p:cNvSpPr>
          <p:nvPr>
            <p:ph type="dt" sz="half" idx="2"/>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a16="http://schemas.microsoft.com/office/drawing/2014/main" xmlns="" id="{43BBCFCD-D8BE-1BB9-8B6C-E8622A6DC05D}"/>
              </a:ext>
            </a:extLst>
          </p:cNvPr>
          <p:cNvSpPr>
            <a:spLocks noGrp="1"/>
          </p:cNvSpPr>
          <p:nvPr>
            <p:ph type="ftr" sz="quarter" idx="3"/>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a16="http://schemas.microsoft.com/office/drawing/2014/main" xmlns="" id="{F4C13F24-E053-449C-F18C-41132074BB29}"/>
              </a:ext>
            </a:extLst>
          </p:cNvPr>
          <p:cNvSpPr>
            <a:spLocks noGrp="1"/>
          </p:cNvSpPr>
          <p:nvPr>
            <p:ph type="sldNum" sz="quarter" idx="4"/>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p14="http://schemas.microsoft.com/office/powerpoint/2010/main" xmlns="" val="24566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 blu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xmlns=""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xmlns=""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xmlns=""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
        <p:nvSpPr>
          <p:cNvPr id="2" name="Date Placeholder 3">
            <a:extLst>
              <a:ext uri="{FF2B5EF4-FFF2-40B4-BE49-F238E27FC236}">
                <a16:creationId xmlns:a16="http://schemas.microsoft.com/office/drawing/2014/main" xmlns="" id="{0044B42F-187B-0C68-D485-17E4A4F22E32}"/>
              </a:ext>
            </a:extLst>
          </p:cNvPr>
          <p:cNvSpPr>
            <a:spLocks noGrp="1"/>
          </p:cNvSpPr>
          <p:nvPr>
            <p:ph type="dt" sz="half" idx="2"/>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a16="http://schemas.microsoft.com/office/drawing/2014/main" xmlns="" id="{3A09D70F-0EBA-A769-BB0C-390F21EED094}"/>
              </a:ext>
            </a:extLst>
          </p:cNvPr>
          <p:cNvSpPr>
            <a:spLocks noGrp="1"/>
          </p:cNvSpPr>
          <p:nvPr>
            <p:ph type="ftr" sz="quarter" idx="3"/>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a16="http://schemas.microsoft.com/office/drawing/2014/main" xmlns="" id="{D99B2E83-447C-9633-C62E-3DF7CF1473D1}"/>
              </a:ext>
            </a:extLst>
          </p:cNvPr>
          <p:cNvSpPr>
            <a:spLocks noGrp="1"/>
          </p:cNvSpPr>
          <p:nvPr>
            <p:ph type="sldNum" sz="quarter" idx="4"/>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p14="http://schemas.microsoft.com/office/powerpoint/2010/main" xmlns="" val="351101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6" name="Title 26">
            <a:extLst>
              <a:ext uri="{FF2B5EF4-FFF2-40B4-BE49-F238E27FC236}">
                <a16:creationId xmlns:a16="http://schemas.microsoft.com/office/drawing/2014/main" xmlns="" id="{E59E36B3-53DD-429B-A5C6-F42D15D284C2}"/>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7" name="Text Placeholder 28">
            <a:extLst>
              <a:ext uri="{FF2B5EF4-FFF2-40B4-BE49-F238E27FC236}">
                <a16:creationId xmlns:a16="http://schemas.microsoft.com/office/drawing/2014/main" xmlns="" id="{5E4309F6-755A-47ED-9515-58F69DCF4312}"/>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Tree>
    <p:extLst>
      <p:ext uri="{BB962C8B-B14F-4D97-AF65-F5344CB8AC3E}">
        <p14:creationId xmlns:p14="http://schemas.microsoft.com/office/powerpoint/2010/main" xmlns="" val="4603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14" name="Text Placeholder 13">
            <a:extLst>
              <a:ext uri="{FF2B5EF4-FFF2-40B4-BE49-F238E27FC236}">
                <a16:creationId xmlns:a16="http://schemas.microsoft.com/office/drawing/2014/main" xmlns="" id="{DC5F9D32-3EB3-3F4B-8EC4-D05593DD88E5}"/>
              </a:ext>
            </a:extLst>
          </p:cNvPr>
          <p:cNvSpPr>
            <a:spLocks noGrp="1"/>
          </p:cNvSpPr>
          <p:nvPr>
            <p:ph type="body" sz="quarter" idx="10"/>
          </p:nvPr>
        </p:nvSpPr>
        <p:spPr>
          <a:xfrm>
            <a:off x="628650" y="1319099"/>
            <a:ext cx="7732924" cy="2988581"/>
          </a:xfrm>
          <a:prstGeom prst="rect">
            <a:avLst/>
          </a:prstGeom>
        </p:spPr>
        <p:txBody>
          <a:bodyPr/>
          <a:lstStyle>
            <a:lvl1pPr marL="0" indent="0">
              <a:buNone/>
              <a:defRPr sz="1800" baseline="0"/>
            </a:lvl1pPr>
            <a:lvl2pPr>
              <a:defRPr sz="1600"/>
            </a:lvl2pPr>
            <a:lvl3pPr>
              <a:defRPr sz="1400"/>
            </a:lvl3pPr>
            <a:lvl4pPr>
              <a:defRPr sz="1400"/>
            </a:lvl4pPr>
            <a:lvl5pPr>
              <a:defRPr sz="140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Date Placeholder 3">
            <a:extLst>
              <a:ext uri="{FF2B5EF4-FFF2-40B4-BE49-F238E27FC236}">
                <a16:creationId xmlns:a16="http://schemas.microsoft.com/office/drawing/2014/main" xmlns="" id="{65A419A0-3818-BEB6-5BAC-261547077C4C}"/>
              </a:ext>
            </a:extLst>
          </p:cNvPr>
          <p:cNvSpPr>
            <a:spLocks noGrp="1"/>
          </p:cNvSpPr>
          <p:nvPr>
            <p:ph type="dt" sz="half" idx="11"/>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5" name="Footer Placeholder 4">
            <a:extLst>
              <a:ext uri="{FF2B5EF4-FFF2-40B4-BE49-F238E27FC236}">
                <a16:creationId xmlns:a16="http://schemas.microsoft.com/office/drawing/2014/main" xmlns="" id="{0BCC81BD-E05F-AA0E-44FA-3BE139B15291}"/>
              </a:ext>
            </a:extLst>
          </p:cNvPr>
          <p:cNvSpPr>
            <a:spLocks noGrp="1"/>
          </p:cNvSpPr>
          <p:nvPr>
            <p:ph type="ftr" sz="quarter" idx="12"/>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6" name="Slide Number Placeholder 5">
            <a:extLst>
              <a:ext uri="{FF2B5EF4-FFF2-40B4-BE49-F238E27FC236}">
                <a16:creationId xmlns:a16="http://schemas.microsoft.com/office/drawing/2014/main" xmlns="" id="{6339AF15-D99B-4160-533F-5B3C56191EC2}"/>
              </a:ext>
            </a:extLst>
          </p:cNvPr>
          <p:cNvSpPr>
            <a:spLocks noGrp="1"/>
          </p:cNvSpPr>
          <p:nvPr>
            <p:ph type="sldNum" sz="quarter" idx="13"/>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p14="http://schemas.microsoft.com/office/powerpoint/2010/main" xmlns="" val="221892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a16="http://schemas.microsoft.com/office/drawing/2014/main" xmlns=""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a16="http://schemas.microsoft.com/office/drawing/2014/main" xmlns=""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2" name="Date Placeholder 3">
            <a:extLst>
              <a:ext uri="{FF2B5EF4-FFF2-40B4-BE49-F238E27FC236}">
                <a16:creationId xmlns:a16="http://schemas.microsoft.com/office/drawing/2014/main" xmlns="" id="{6D449A2B-B28C-738A-3CCC-E747D0F84DD4}"/>
              </a:ext>
            </a:extLst>
          </p:cNvPr>
          <p:cNvSpPr>
            <a:spLocks noGrp="1"/>
          </p:cNvSpPr>
          <p:nvPr>
            <p:ph type="dt" sz="half" idx="11"/>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a16="http://schemas.microsoft.com/office/drawing/2014/main" xmlns="" id="{E67707FC-0223-98DE-8057-FA23D6CEEC37}"/>
              </a:ext>
            </a:extLst>
          </p:cNvPr>
          <p:cNvSpPr>
            <a:spLocks noGrp="1"/>
          </p:cNvSpPr>
          <p:nvPr>
            <p:ph type="ftr" sz="quarter" idx="12"/>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a16="http://schemas.microsoft.com/office/drawing/2014/main" xmlns="" id="{B1632416-5FB7-6DCE-1980-2E18799C92D2}"/>
              </a:ext>
            </a:extLst>
          </p:cNvPr>
          <p:cNvSpPr>
            <a:spLocks noGrp="1"/>
          </p:cNvSpPr>
          <p:nvPr>
            <p:ph type="sldNum" sz="quarter" idx="13"/>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p14="http://schemas.microsoft.com/office/powerpoint/2010/main" xmlns="" val="56110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A3546DD5-3AF7-004C-90B2-294082908FCB}"/>
              </a:ext>
            </a:extLst>
          </p:cNvPr>
          <p:cNvSpPr>
            <a:spLocks noGrp="1"/>
          </p:cNvSpPr>
          <p:nvPr>
            <p:ph sz="half" idx="1" hasCustomPrompt="1"/>
          </p:nvPr>
        </p:nvSpPr>
        <p:spPr>
          <a:xfrm>
            <a:off x="628649" y="1364456"/>
            <a:ext cx="7661336" cy="2936080"/>
          </a:xfrm>
          <a:prstGeom prst="rect">
            <a:avLst/>
          </a:prstGeom>
        </p:spPr>
        <p:txBody>
          <a:bodyPr anchor="ctr"/>
          <a:lstStyle>
            <a:lvl1pPr marL="0" indent="0" algn="ctr">
              <a:buNone/>
              <a:defRPr sz="1800" baseline="0"/>
            </a:lvl1pPr>
          </a:lstStyle>
          <a:p>
            <a:pPr lvl="0"/>
            <a:r>
              <a:rPr lang="en-US" dirty="0"/>
              <a:t>Click on the icons to insert content</a:t>
            </a:r>
          </a:p>
        </p:txBody>
      </p:sp>
      <p:sp>
        <p:nvSpPr>
          <p:cNvPr id="13" name="Title Placeholder 1">
            <a:extLst>
              <a:ext uri="{FF2B5EF4-FFF2-40B4-BE49-F238E27FC236}">
                <a16:creationId xmlns:a16="http://schemas.microsoft.com/office/drawing/2014/main" xmlns=""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2" name="Date Placeholder 3">
            <a:extLst>
              <a:ext uri="{FF2B5EF4-FFF2-40B4-BE49-F238E27FC236}">
                <a16:creationId xmlns:a16="http://schemas.microsoft.com/office/drawing/2014/main" xmlns="" id="{A8B37E46-3D51-3089-AF59-2ADCD596E371}"/>
              </a:ext>
            </a:extLst>
          </p:cNvPr>
          <p:cNvSpPr>
            <a:spLocks noGrp="1"/>
          </p:cNvSpPr>
          <p:nvPr>
            <p:ph type="dt" sz="half" idx="11"/>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a16="http://schemas.microsoft.com/office/drawing/2014/main" xmlns="" id="{ED9CEC77-BE59-4C2A-D824-EF498029DB43}"/>
              </a:ext>
            </a:extLst>
          </p:cNvPr>
          <p:cNvSpPr>
            <a:spLocks noGrp="1"/>
          </p:cNvSpPr>
          <p:nvPr>
            <p:ph type="ftr" sz="quarter" idx="12"/>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a16="http://schemas.microsoft.com/office/drawing/2014/main" xmlns="" id="{7C629367-2574-D860-9644-0737FDEC7743}"/>
              </a:ext>
            </a:extLst>
          </p:cNvPr>
          <p:cNvSpPr>
            <a:spLocks noGrp="1"/>
          </p:cNvSpPr>
          <p:nvPr>
            <p:ph type="sldNum" sz="quarter" idx="13"/>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p14="http://schemas.microsoft.com/office/powerpoint/2010/main" xmlns="" val="295055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200151"/>
            <a:ext cx="8229600" cy="3394472"/>
          </a:xfrm>
          <a:prstGeom prst="rect">
            <a:avLst/>
          </a:prstGeom>
        </p:spPr>
        <p:txBody>
          <a:bodyPr/>
          <a:lstStyle>
            <a:lvl1pPr>
              <a:spcBef>
                <a:spcPts val="450"/>
              </a:spcBef>
              <a:spcAft>
                <a:spcPts val="450"/>
              </a:spcAft>
              <a:buFont typeface="Wingdings" charset="2"/>
              <a:buChar char="²"/>
              <a:defRPr sz="1800">
                <a:solidFill>
                  <a:srgbClr val="46424D"/>
                </a:solidFill>
                <a:latin typeface="Arial"/>
                <a:cs typeface="Arial"/>
              </a:defRPr>
            </a:lvl1pPr>
            <a:lvl2pPr>
              <a:spcBef>
                <a:spcPts val="225"/>
              </a:spcBef>
              <a:spcAft>
                <a:spcPts val="225"/>
              </a:spcAft>
              <a:buFont typeface="Wingdings" charset="2"/>
              <a:buChar char="§"/>
              <a:defRPr sz="1500">
                <a:solidFill>
                  <a:srgbClr val="46424D"/>
                </a:solidFill>
                <a:latin typeface="Arial"/>
                <a:cs typeface="Arial"/>
              </a:defRPr>
            </a:lvl2pPr>
            <a:lvl3pPr>
              <a:defRPr sz="1350">
                <a:solidFill>
                  <a:srgbClr val="46424D"/>
                </a:solidFill>
                <a:latin typeface="Arial"/>
                <a:cs typeface="Arial"/>
              </a:defRPr>
            </a:lvl3pPr>
            <a:lvl4pPr>
              <a:defRPr sz="1350">
                <a:solidFill>
                  <a:srgbClr val="46424D"/>
                </a:solidFill>
                <a:latin typeface="Arial"/>
                <a:cs typeface="Arial"/>
              </a:defRPr>
            </a:lvl4pPr>
            <a:lvl5pPr>
              <a:defRPr sz="135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11/12/2014</a:t>
            </a:r>
            <a:endParaRPr lang="en-US"/>
          </a:p>
        </p:txBody>
      </p:sp>
      <p:sp>
        <p:nvSpPr>
          <p:cNvPr id="5" name="Footer Placeholder 4"/>
          <p:cNvSpPr>
            <a:spLocks noGrp="1"/>
          </p:cNvSpPr>
          <p:nvPr>
            <p:ph type="ftr" sz="quarter" idx="11"/>
          </p:nvPr>
        </p:nvSpPr>
        <p:spPr/>
        <p:txBody>
          <a:bodyPr/>
          <a:lstStyle>
            <a:lvl1pPr>
              <a:defRPr/>
            </a:lvl1pPr>
          </a:lstStyle>
          <a:p>
            <a:r>
              <a:rPr lang="en-US"/>
              <a:t>Chapter 25 Configuration management</a:t>
            </a:r>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extLst>
      <p:ext uri="{BB962C8B-B14F-4D97-AF65-F5344CB8AC3E}">
        <p14:creationId xmlns:p14="http://schemas.microsoft.com/office/powerpoint/2010/main" xmlns="" val="3776209119"/>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theme" Target="../theme/theme3.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15236652"/>
      </p:ext>
    </p:extLst>
  </p:cSld>
  <p:clrMap bg1="lt1" tx1="dk1" bg2="lt2" tx2="dk2" accent1="accent1" accent2="accent2" accent3="accent3" accent4="accent4" accent5="accent5" accent6="accent6" hlink="hlink" folHlink="folHlink"/>
  <p:sldLayoutIdLst>
    <p:sldLayoutId id="2147483698" r:id="rId1"/>
    <p:sldLayoutId id="2147483740" r:id="rId2"/>
    <p:sldLayoutId id="2147483771" r:id="rId3"/>
    <p:sldLayoutId id="2147483737"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5812539"/>
      </p:ext>
    </p:extLst>
  </p:cSld>
  <p:clrMap bg1="lt1" tx1="dk1" bg2="lt2" tx2="dk2" accent1="accent1" accent2="accent2" accent3="accent3" accent4="accent4" accent5="accent5" accent6="accent6" hlink="hlink" folHlink="folHlink"/>
  <p:sldLayoutIdLst>
    <p:sldLayoutId id="214748373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92FFEE5C-2312-2E74-C03E-67A9E3631485}"/>
              </a:ext>
            </a:extLst>
          </p:cNvPr>
          <p:cNvSpPr>
            <a:spLocks noGrp="1"/>
          </p:cNvSpPr>
          <p:nvPr>
            <p:ph type="dt" sz="half" idx="2"/>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a16="http://schemas.microsoft.com/office/drawing/2014/main" xmlns="" id="{936A4A9E-D2EE-46D3-7B72-7FB5F878041F}"/>
              </a:ext>
            </a:extLst>
          </p:cNvPr>
          <p:cNvSpPr>
            <a:spLocks noGrp="1"/>
          </p:cNvSpPr>
          <p:nvPr>
            <p:ph type="ftr" sz="quarter" idx="3"/>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a16="http://schemas.microsoft.com/office/drawing/2014/main" xmlns="" id="{F4CEE927-8841-7ECB-E0AC-1EF09E828E2E}"/>
              </a:ext>
            </a:extLst>
          </p:cNvPr>
          <p:cNvSpPr>
            <a:spLocks noGrp="1"/>
          </p:cNvSpPr>
          <p:nvPr>
            <p:ph type="sldNum" sz="quarter" idx="4"/>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p14="http://schemas.microsoft.com/office/powerpoint/2010/main" xmlns="" val="267354885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36" r:id="rId3"/>
    <p:sldLayoutId id="2147483777" r:id="rId4"/>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C0692EA-6E25-D1E6-C245-BC4CB7A20AF0}"/>
              </a:ext>
            </a:extLst>
          </p:cNvPr>
          <p:cNvSpPr/>
          <p:nvPr userDrawn="1"/>
        </p:nvSpPr>
        <p:spPr>
          <a:xfrm>
            <a:off x="0" y="4736306"/>
            <a:ext cx="9144000" cy="407194"/>
          </a:xfrm>
          <a:prstGeom prst="rect">
            <a:avLst/>
          </a:prstGeom>
          <a:solidFill>
            <a:srgbClr val="1C4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05276816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ongchao.huang@abdn.ac.uk" TargetMode="External"/><Relationship Id="rId2" Type="http://schemas.openxmlformats.org/officeDocument/2006/relationships/hyperlink" Target="mailto:xiao.li@abdn.ac.uk"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mailto:thuan.Chuah@abdn.ac.u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hyperlink" Target="https://puppet.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E2672D-E6A5-4E34-B8F6-1D2436AE9F79}"/>
              </a:ext>
            </a:extLst>
          </p:cNvPr>
          <p:cNvSpPr>
            <a:spLocks noGrp="1"/>
          </p:cNvSpPr>
          <p:nvPr>
            <p:ph type="title"/>
          </p:nvPr>
        </p:nvSpPr>
        <p:spPr>
          <a:xfrm>
            <a:off x="627286" y="1575771"/>
            <a:ext cx="8357688" cy="906303"/>
          </a:xfrm>
        </p:spPr>
        <p:txBody>
          <a:bodyPr lIns="91440" tIns="45720" rIns="91440" bIns="45720" anchor="b"/>
          <a:lstStyle/>
          <a:p>
            <a:r>
              <a:rPr lang="en-GB"/>
              <a:t>JC2001</a:t>
            </a:r>
            <a:br>
              <a:rPr lang="en-GB"/>
            </a:br>
            <a:r>
              <a:rPr lang="en-GB"/>
              <a:t/>
            </a:r>
            <a:br>
              <a:rPr lang="en-GB"/>
            </a:br>
            <a:r>
              <a:rPr lang="en-GB"/>
              <a:t>Introduction to Software Engineering</a:t>
            </a:r>
          </a:p>
        </p:txBody>
      </p:sp>
      <p:sp>
        <p:nvSpPr>
          <p:cNvPr id="3" name="Text Placeholder 2">
            <a:extLst>
              <a:ext uri="{FF2B5EF4-FFF2-40B4-BE49-F238E27FC236}">
                <a16:creationId xmlns:a16="http://schemas.microsoft.com/office/drawing/2014/main" xmlns="" id="{FC8EA9F0-2D49-49CE-A162-EB45E762A6A3}"/>
              </a:ext>
            </a:extLst>
          </p:cNvPr>
          <p:cNvSpPr>
            <a:spLocks noGrp="1"/>
          </p:cNvSpPr>
          <p:nvPr>
            <p:ph type="body" sz="quarter" idx="12"/>
          </p:nvPr>
        </p:nvSpPr>
        <p:spPr>
          <a:xfrm>
            <a:off x="626657" y="2575453"/>
            <a:ext cx="8143856" cy="896277"/>
          </a:xfrm>
        </p:spPr>
        <p:txBody>
          <a:bodyPr lIns="91440" tIns="45720" rIns="91440" bIns="45720" anchor="t"/>
          <a:lstStyle/>
          <a:p>
            <a:r>
              <a:rPr lang="en-GB" dirty="0">
                <a:latin typeface="Calibri"/>
                <a:cs typeface="Calibri"/>
              </a:rPr>
              <a:t>Lecture </a:t>
            </a:r>
            <a:r>
              <a:rPr lang="en-GB" dirty="0" smtClean="0">
                <a:latin typeface="Calibri"/>
                <a:cs typeface="Calibri"/>
              </a:rPr>
              <a:t>1</a:t>
            </a:r>
            <a:r>
              <a:rPr lang="en-US" dirty="0" smtClean="0">
                <a:latin typeface="Calibri"/>
                <a:cs typeface="Calibri"/>
              </a:rPr>
              <a:t>4</a:t>
            </a:r>
            <a:r>
              <a:rPr lang="en-GB" dirty="0" smtClean="0">
                <a:latin typeface="Calibri"/>
                <a:cs typeface="Calibri"/>
              </a:rPr>
              <a:t>: </a:t>
            </a:r>
            <a:r>
              <a:rPr lang="en-GB" dirty="0">
                <a:latin typeface="Calibri"/>
                <a:cs typeface="Calibri"/>
              </a:rPr>
              <a:t>Configuration management</a:t>
            </a:r>
          </a:p>
          <a:p>
            <a:endParaRPr lang="en-GB" dirty="0">
              <a:cs typeface="Calibri" panose="020F0502020204030204" pitchFamily="34" charset="0"/>
            </a:endParaRPr>
          </a:p>
        </p:txBody>
      </p:sp>
      <p:sp>
        <p:nvSpPr>
          <p:cNvPr id="4" name="Text Placeholder 3">
            <a:extLst>
              <a:ext uri="{FF2B5EF4-FFF2-40B4-BE49-F238E27FC236}">
                <a16:creationId xmlns:a16="http://schemas.microsoft.com/office/drawing/2014/main" xmlns="" id="{8C9084FE-12C2-466E-9F49-AEA8CADF1DB8}"/>
              </a:ext>
            </a:extLst>
          </p:cNvPr>
          <p:cNvSpPr>
            <a:spLocks noGrp="1"/>
          </p:cNvSpPr>
          <p:nvPr>
            <p:ph type="body" sz="quarter" idx="15"/>
          </p:nvPr>
        </p:nvSpPr>
        <p:spPr>
          <a:xfrm>
            <a:off x="626657" y="3555083"/>
            <a:ext cx="8145868" cy="830779"/>
          </a:xfrm>
        </p:spPr>
        <p:txBody>
          <a:bodyPr/>
          <a:lstStyle/>
          <a:p>
            <a:r>
              <a:rPr lang="en-GB" dirty="0">
                <a:latin typeface="Calibri"/>
                <a:cs typeface="Calibri"/>
              </a:rPr>
              <a:t>Dr Xiao Li	</a:t>
            </a:r>
            <a:r>
              <a:rPr lang="en-GB" dirty="0">
                <a:solidFill>
                  <a:srgbClr val="E5C023"/>
                </a:solidFill>
                <a:latin typeface="Calibri"/>
                <a:cs typeface="Calibri"/>
                <a:hlinkClick r:id="rId2">
                  <a:extLst>
                    <a:ext uri="{A12FA001-AC4F-418D-AE19-62706E023703}">
                      <ahyp:hlinkClr xmlns:ahyp="http://schemas.microsoft.com/office/drawing/2018/hyperlinkcolor" xmlns="" val="tx"/>
                    </a:ext>
                  </a:extLst>
                </a:hlinkClick>
              </a:rPr>
              <a:t>xiao.li@abdn.ac.uk</a:t>
            </a:r>
            <a:r>
              <a:rPr lang="en-GB" dirty="0">
                <a:solidFill>
                  <a:srgbClr val="E5C023"/>
                </a:solidFill>
                <a:latin typeface="Calibri"/>
                <a:cs typeface="Calibri"/>
              </a:rPr>
              <a:t>	</a:t>
            </a:r>
            <a:r>
              <a:rPr lang="en-GB" dirty="0">
                <a:latin typeface="Calibri"/>
                <a:cs typeface="Calibri"/>
              </a:rPr>
              <a:t>	(BSc Artificial Intelligence)</a:t>
            </a:r>
          </a:p>
          <a:p>
            <a:r>
              <a:rPr lang="en-GB" dirty="0">
                <a:latin typeface="Calibri"/>
                <a:cs typeface="Calibri"/>
              </a:rPr>
              <a:t>Dr </a:t>
            </a:r>
            <a:r>
              <a:rPr lang="en-GB" dirty="0" smtClean="0">
                <a:latin typeface="Calibri"/>
                <a:cs typeface="Calibri"/>
              </a:rPr>
              <a:t>Huang </a:t>
            </a:r>
            <a:r>
              <a:rPr lang="en-GB" dirty="0" err="1" smtClean="0">
                <a:latin typeface="Calibri"/>
                <a:cs typeface="Calibri"/>
              </a:rPr>
              <a:t>Yongchao</a:t>
            </a:r>
            <a:r>
              <a:rPr lang="en-GB" dirty="0">
                <a:latin typeface="Calibri"/>
                <a:cs typeface="Calibri"/>
              </a:rPr>
              <a:t>	</a:t>
            </a:r>
            <a:r>
              <a:rPr lang="en-GB" dirty="0" smtClean="0">
                <a:solidFill>
                  <a:srgbClr val="E5C023"/>
                </a:solidFill>
                <a:latin typeface="Calibri"/>
                <a:cs typeface="Calibri"/>
                <a:hlinkClick r:id="rId3"/>
              </a:rPr>
              <a:t>yongchao.huang</a:t>
            </a:r>
            <a:r>
              <a:rPr lang="en-GB" dirty="0" smtClean="0">
                <a:solidFill>
                  <a:srgbClr val="E5C023"/>
                </a:solidFill>
                <a:latin typeface="Calibri"/>
                <a:cs typeface="Calibri"/>
                <a:hlinkClick r:id="rId3"/>
              </a:rPr>
              <a:t>@abdn.ac.uk</a:t>
            </a:r>
            <a:r>
              <a:rPr lang="en-GB" dirty="0" smtClean="0">
                <a:solidFill>
                  <a:srgbClr val="E5C023"/>
                </a:solidFill>
                <a:latin typeface="Calibri"/>
                <a:cs typeface="Calibri"/>
              </a:rPr>
              <a:t> </a:t>
            </a:r>
            <a:r>
              <a:rPr lang="en-GB" dirty="0">
                <a:latin typeface="Calibri"/>
                <a:cs typeface="Calibri"/>
              </a:rPr>
              <a:t>	(BSc Business Management and Information Systems)</a:t>
            </a:r>
          </a:p>
          <a:p>
            <a:r>
              <a:rPr lang="en-GB" dirty="0">
                <a:latin typeface="Calibri"/>
                <a:cs typeface="Calibri"/>
              </a:rPr>
              <a:t>Dr Edward </a:t>
            </a:r>
            <a:r>
              <a:rPr lang="en-GB" dirty="0" err="1">
                <a:latin typeface="Calibri"/>
                <a:cs typeface="Calibri"/>
              </a:rPr>
              <a:t>Chuah</a:t>
            </a:r>
            <a:r>
              <a:rPr lang="en-GB" dirty="0">
                <a:latin typeface="Calibri"/>
                <a:cs typeface="Calibri"/>
              </a:rPr>
              <a:t>	</a:t>
            </a:r>
            <a:r>
              <a:rPr lang="en-GB" dirty="0">
                <a:solidFill>
                  <a:srgbClr val="E5C023"/>
                </a:solidFill>
                <a:latin typeface="Calibri"/>
                <a:cs typeface="Calibri"/>
                <a:hlinkClick r:id="rId4">
                  <a:extLst>
                    <a:ext uri="{A12FA001-AC4F-418D-AE19-62706E023703}">
                      <ahyp:hlinkClr xmlns:ahyp="http://schemas.microsoft.com/office/drawing/2018/hyperlinkcolor" xmlns="" val="tx"/>
                    </a:ext>
                  </a:extLst>
                </a:hlinkClick>
              </a:rPr>
              <a:t>thuan.chuah@abdn.ac.uk</a:t>
            </a:r>
            <a:r>
              <a:rPr lang="en-GB" dirty="0">
                <a:latin typeface="Calibri"/>
                <a:cs typeface="Calibri"/>
              </a:rPr>
              <a:t>	(BSc Computing Science)</a:t>
            </a:r>
            <a:endParaRPr lang="en-GB" dirty="0"/>
          </a:p>
        </p:txBody>
      </p:sp>
      <p:pic>
        <p:nvPicPr>
          <p:cNvPr id="5" name="Picture 6" descr="South China Normal University - Wikipedia">
            <a:extLst>
              <a:ext uri="{FF2B5EF4-FFF2-40B4-BE49-F238E27FC236}">
                <a16:creationId xmlns:a16="http://schemas.microsoft.com/office/drawing/2014/main" xmlns="" id="{432ED946-D500-5516-8807-AE50C0B66C81}"/>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431365" y="207001"/>
            <a:ext cx="658611" cy="7061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020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Multi-version system development</a:t>
            </a:r>
          </a:p>
        </p:txBody>
      </p:sp>
      <p:sp>
        <p:nvSpPr>
          <p:cNvPr id="7" name="Date Placeholder 6"/>
          <p:cNvSpPr>
            <a:spLocks noGrp="1"/>
          </p:cNvSpPr>
          <p:nvPr>
            <p:ph type="dt" sz="half" idx="11"/>
          </p:nvPr>
        </p:nvSpPr>
        <p:spPr/>
        <p:txBody>
          <a:bodyPr/>
          <a:lstStyle/>
          <a:p>
            <a:r>
              <a:rPr lang="en-GB"/>
              <a:t>11/12/2014</a:t>
            </a:r>
            <a:endParaRPr lang="en-US"/>
          </a:p>
        </p:txBody>
      </p:sp>
      <p:sp>
        <p:nvSpPr>
          <p:cNvPr id="4" name="Footer Placeholder 3"/>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10</a:t>
            </a:fld>
            <a:endParaRPr lang="en-US"/>
          </a:p>
        </p:txBody>
      </p:sp>
      <p:pic>
        <p:nvPicPr>
          <p:cNvPr id="6" name="Picture 5" descr="25.2 Version stream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98620" y="1342371"/>
            <a:ext cx="6766635" cy="3226864"/>
          </a:xfrm>
          <a:prstGeom prst="rect">
            <a:avLst/>
          </a:prstGeom>
        </p:spPr>
      </p:pic>
    </p:spTree>
    <p:extLst>
      <p:ext uri="{BB962C8B-B14F-4D97-AF65-F5344CB8AC3E}">
        <p14:creationId xmlns:p14="http://schemas.microsoft.com/office/powerpoint/2010/main" xmlns="" val="285526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xmlns="" val="2823767004"/>
              </p:ext>
            </p:extLst>
          </p:nvPr>
        </p:nvGraphicFramePr>
        <p:xfrm>
          <a:off x="628650" y="1363663"/>
          <a:ext cx="7661274" cy="3102520"/>
        </p:xfrm>
        <a:graphic>
          <a:graphicData uri="http://schemas.openxmlformats.org/drawingml/2006/table">
            <a:tbl>
              <a:tblPr firstRow="1" bandRow="1">
                <a:tableStyleId>{7DF18680-E054-41AD-8BC1-D1AEF772440D}</a:tableStyleId>
              </a:tblPr>
              <a:tblGrid>
                <a:gridCol w="1881488">
                  <a:extLst>
                    <a:ext uri="{9D8B030D-6E8A-4147-A177-3AD203B41FA5}">
                      <a16:colId xmlns:a16="http://schemas.microsoft.com/office/drawing/2014/main" xmlns="" val="20000"/>
                    </a:ext>
                  </a:extLst>
                </a:gridCol>
                <a:gridCol w="5779786">
                  <a:extLst>
                    <a:ext uri="{9D8B030D-6E8A-4147-A177-3AD203B41FA5}">
                      <a16:colId xmlns:a16="http://schemas.microsoft.com/office/drawing/2014/main" xmlns="" val="20001"/>
                    </a:ext>
                  </a:extLst>
                </a:gridCol>
              </a:tblGrid>
              <a:tr h="278130">
                <a:tc>
                  <a:txBody>
                    <a:bodyPr/>
                    <a:lstStyle/>
                    <a:p>
                      <a:pPr algn="just">
                        <a:spcAft>
                          <a:spcPts val="200"/>
                        </a:spcAft>
                      </a:pPr>
                      <a:r>
                        <a:rPr lang="en-GB" sz="1100" b="1" dirty="0">
                          <a:solidFill>
                            <a:srgbClr val="000000"/>
                          </a:solidFill>
                        </a:rPr>
                        <a:t>Term</a:t>
                      </a:r>
                      <a:endParaRPr lang="en-GB" sz="1100" b="1" dirty="0">
                        <a:solidFill>
                          <a:srgbClr val="000000"/>
                        </a:solidFill>
                        <a:latin typeface="Arial"/>
                        <a:ea typeface="Times New Roman"/>
                        <a:cs typeface="Arial"/>
                      </a:endParaRPr>
                    </a:p>
                  </a:txBody>
                  <a:tcPr marL="51435" marR="51435" marT="0" marB="0"/>
                </a:tc>
                <a:tc>
                  <a:txBody>
                    <a:bodyPr/>
                    <a:lstStyle/>
                    <a:p>
                      <a:pPr algn="just">
                        <a:spcAft>
                          <a:spcPts val="200"/>
                        </a:spcAft>
                      </a:pPr>
                      <a:r>
                        <a:rPr lang="en-GB" sz="1100" b="1">
                          <a:solidFill>
                            <a:srgbClr val="000000"/>
                          </a:solidFill>
                        </a:rPr>
                        <a:t>Explanation</a:t>
                      </a:r>
                      <a:endParaRPr lang="en-GB" sz="1100" b="1">
                        <a:solidFill>
                          <a:srgbClr val="000000"/>
                        </a:solidFill>
                        <a:latin typeface="Arial"/>
                        <a:ea typeface="Times New Roman"/>
                        <a:cs typeface="Arial"/>
                      </a:endParaRPr>
                    </a:p>
                  </a:txBody>
                  <a:tcPr marL="51435" marR="51435" marT="0" marB="0"/>
                </a:tc>
                <a:extLst>
                  <a:ext uri="{0D108BD9-81ED-4DB2-BD59-A6C34878D82A}">
                    <a16:rowId xmlns:a16="http://schemas.microsoft.com/office/drawing/2014/main" xmlns="" val="10000"/>
                  </a:ext>
                </a:extLst>
              </a:tr>
              <a:tr h="581058">
                <a:tc>
                  <a:txBody>
                    <a:bodyPr/>
                    <a:lstStyle/>
                    <a:p>
                      <a:pPr algn="l">
                        <a:spcAft>
                          <a:spcPts val="200"/>
                        </a:spcAft>
                      </a:pPr>
                      <a:r>
                        <a:rPr lang="en-GB" sz="1100" dirty="0">
                          <a:solidFill>
                            <a:srgbClr val="000000"/>
                          </a:solidFill>
                        </a:rPr>
                        <a:t>Baseline</a:t>
                      </a:r>
                      <a:endParaRPr lang="en-GB" sz="1100" dirty="0">
                        <a:solidFill>
                          <a:srgbClr val="000000"/>
                        </a:solidFill>
                        <a:latin typeface="Arial"/>
                        <a:ea typeface="Times New Roman"/>
                        <a:cs typeface="Arial"/>
                      </a:endParaRPr>
                    </a:p>
                  </a:txBody>
                  <a:tcPr marL="51435" marR="51435" marT="0" marB="0"/>
                </a:tc>
                <a:tc>
                  <a:txBody>
                    <a:bodyPr/>
                    <a:lstStyle/>
                    <a:p>
                      <a:pPr algn="l">
                        <a:spcAft>
                          <a:spcPts val="200"/>
                        </a:spcAft>
                      </a:pPr>
                      <a:r>
                        <a:rPr lang="en-GB" sz="1100" dirty="0">
                          <a:solidFill>
                            <a:srgbClr val="000000"/>
                          </a:solidFill>
                        </a:rPr>
                        <a:t>A baseline is a collection of component versions that make up a system. Baselines are controlled, which means that the versions of the components making up the system cannot be changed. This means that it is always possible to recreate a baseline from its constituent components. </a:t>
                      </a:r>
                      <a:endParaRPr lang="en-GB" sz="1100" dirty="0">
                        <a:solidFill>
                          <a:srgbClr val="000000"/>
                        </a:solidFill>
                        <a:latin typeface="Arial"/>
                        <a:ea typeface="Times New Roman"/>
                        <a:cs typeface="Arial"/>
                      </a:endParaRPr>
                    </a:p>
                  </a:txBody>
                  <a:tcPr marL="51435" marR="51435" marT="0" marB="0"/>
                </a:tc>
                <a:extLst>
                  <a:ext uri="{0D108BD9-81ED-4DB2-BD59-A6C34878D82A}">
                    <a16:rowId xmlns:a16="http://schemas.microsoft.com/office/drawing/2014/main" xmlns="" val="10001"/>
                  </a:ext>
                </a:extLst>
              </a:tr>
              <a:tr h="434466">
                <a:tc>
                  <a:txBody>
                    <a:bodyPr/>
                    <a:lstStyle/>
                    <a:p>
                      <a:pPr algn="l">
                        <a:spcAft>
                          <a:spcPts val="200"/>
                        </a:spcAft>
                      </a:pPr>
                      <a:r>
                        <a:rPr lang="en-GB" sz="1100" dirty="0">
                          <a:solidFill>
                            <a:srgbClr val="000000"/>
                          </a:solidFill>
                        </a:rPr>
                        <a:t>Branching</a:t>
                      </a:r>
                      <a:endParaRPr lang="en-GB" sz="1100" dirty="0">
                        <a:solidFill>
                          <a:srgbClr val="000000"/>
                        </a:solidFill>
                        <a:latin typeface="Arial"/>
                        <a:ea typeface="Times New Roman"/>
                        <a:cs typeface="Arial"/>
                      </a:endParaRPr>
                    </a:p>
                  </a:txBody>
                  <a:tcPr marL="51435" marR="51435" marT="0" marB="0"/>
                </a:tc>
                <a:tc>
                  <a:txBody>
                    <a:bodyPr/>
                    <a:lstStyle/>
                    <a:p>
                      <a:pPr algn="l">
                        <a:spcAft>
                          <a:spcPts val="200"/>
                        </a:spcAft>
                      </a:pPr>
                      <a:r>
                        <a:rPr lang="en-GB" sz="1100" dirty="0">
                          <a:solidFill>
                            <a:srgbClr val="000000"/>
                          </a:solidFill>
                        </a:rPr>
                        <a:t>The creation of a new </a:t>
                      </a:r>
                      <a:r>
                        <a:rPr lang="en-GB" sz="1100" dirty="0" err="1">
                          <a:solidFill>
                            <a:srgbClr val="000000"/>
                          </a:solidFill>
                        </a:rPr>
                        <a:t>codeline</a:t>
                      </a:r>
                      <a:r>
                        <a:rPr lang="en-GB" sz="1100" dirty="0">
                          <a:solidFill>
                            <a:srgbClr val="000000"/>
                          </a:solidFill>
                        </a:rPr>
                        <a:t> from a version in an existing </a:t>
                      </a:r>
                      <a:r>
                        <a:rPr lang="en-GB" sz="1100" dirty="0" err="1">
                          <a:solidFill>
                            <a:srgbClr val="000000"/>
                          </a:solidFill>
                        </a:rPr>
                        <a:t>codeline</a:t>
                      </a:r>
                      <a:r>
                        <a:rPr lang="en-GB" sz="1100" dirty="0">
                          <a:solidFill>
                            <a:srgbClr val="000000"/>
                          </a:solidFill>
                        </a:rPr>
                        <a:t>. The new </a:t>
                      </a:r>
                      <a:r>
                        <a:rPr lang="en-GB" sz="1100" dirty="0" err="1">
                          <a:solidFill>
                            <a:srgbClr val="000000"/>
                          </a:solidFill>
                        </a:rPr>
                        <a:t>codeline</a:t>
                      </a:r>
                      <a:r>
                        <a:rPr lang="en-GB" sz="1100" dirty="0">
                          <a:solidFill>
                            <a:srgbClr val="000000"/>
                          </a:solidFill>
                        </a:rPr>
                        <a:t> and the existing </a:t>
                      </a:r>
                      <a:r>
                        <a:rPr lang="en-GB" sz="1100" dirty="0" err="1">
                          <a:solidFill>
                            <a:srgbClr val="000000"/>
                          </a:solidFill>
                        </a:rPr>
                        <a:t>codeline</a:t>
                      </a:r>
                      <a:r>
                        <a:rPr lang="en-GB" sz="1100" dirty="0">
                          <a:solidFill>
                            <a:srgbClr val="000000"/>
                          </a:solidFill>
                        </a:rPr>
                        <a:t> may then develop independently. </a:t>
                      </a:r>
                      <a:endParaRPr lang="en-GB" sz="1100" dirty="0">
                        <a:solidFill>
                          <a:srgbClr val="000000"/>
                        </a:solidFill>
                        <a:latin typeface="Arial"/>
                        <a:ea typeface="Times New Roman"/>
                        <a:cs typeface="Arial"/>
                      </a:endParaRPr>
                    </a:p>
                  </a:txBody>
                  <a:tcPr marL="51435" marR="51435" marT="0" marB="0"/>
                </a:tc>
                <a:extLst>
                  <a:ext uri="{0D108BD9-81ED-4DB2-BD59-A6C34878D82A}">
                    <a16:rowId xmlns:a16="http://schemas.microsoft.com/office/drawing/2014/main" xmlns="" val="10002"/>
                  </a:ext>
                </a:extLst>
              </a:tr>
              <a:tr h="388999">
                <a:tc>
                  <a:txBody>
                    <a:bodyPr/>
                    <a:lstStyle/>
                    <a:p>
                      <a:pPr algn="l">
                        <a:spcAft>
                          <a:spcPts val="200"/>
                        </a:spcAft>
                      </a:pPr>
                      <a:r>
                        <a:rPr lang="en-GB" sz="1100" dirty="0">
                          <a:solidFill>
                            <a:srgbClr val="000000"/>
                          </a:solidFill>
                        </a:rPr>
                        <a:t>Codeline </a:t>
                      </a:r>
                      <a:endParaRPr lang="en-GB" sz="1100" dirty="0">
                        <a:solidFill>
                          <a:srgbClr val="000000"/>
                        </a:solidFill>
                        <a:latin typeface="Arial"/>
                        <a:ea typeface="Times New Roman"/>
                        <a:cs typeface="Arial"/>
                      </a:endParaRPr>
                    </a:p>
                  </a:txBody>
                  <a:tcPr marL="51435" marR="51435" marT="0" marB="0"/>
                </a:tc>
                <a:tc>
                  <a:txBody>
                    <a:bodyPr/>
                    <a:lstStyle/>
                    <a:p>
                      <a:pPr algn="l">
                        <a:spcAft>
                          <a:spcPts val="200"/>
                        </a:spcAft>
                      </a:pPr>
                      <a:r>
                        <a:rPr lang="en-GB" sz="1100" dirty="0">
                          <a:solidFill>
                            <a:srgbClr val="000000"/>
                          </a:solidFill>
                        </a:rPr>
                        <a:t>A </a:t>
                      </a:r>
                      <a:r>
                        <a:rPr lang="en-GB" sz="1100" dirty="0" err="1">
                          <a:solidFill>
                            <a:srgbClr val="000000"/>
                          </a:solidFill>
                        </a:rPr>
                        <a:t>codeline</a:t>
                      </a:r>
                      <a:r>
                        <a:rPr lang="en-GB" sz="1100" dirty="0">
                          <a:solidFill>
                            <a:srgbClr val="000000"/>
                          </a:solidFill>
                        </a:rPr>
                        <a:t> is a set of versions of a software component and other configuration items on which that component depends. </a:t>
                      </a:r>
                      <a:endParaRPr lang="en-GB" sz="1100" dirty="0">
                        <a:solidFill>
                          <a:srgbClr val="000000"/>
                        </a:solidFill>
                        <a:latin typeface="Arial"/>
                        <a:ea typeface="Times New Roman"/>
                        <a:cs typeface="Arial"/>
                      </a:endParaRPr>
                    </a:p>
                  </a:txBody>
                  <a:tcPr marL="51435" marR="51435" marT="0" marB="0"/>
                </a:tc>
                <a:extLst>
                  <a:ext uri="{0D108BD9-81ED-4DB2-BD59-A6C34878D82A}">
                    <a16:rowId xmlns:a16="http://schemas.microsoft.com/office/drawing/2014/main" xmlns="" val="10003"/>
                  </a:ext>
                </a:extLst>
              </a:tr>
              <a:tr h="555713">
                <a:tc>
                  <a:txBody>
                    <a:bodyPr/>
                    <a:lstStyle/>
                    <a:p>
                      <a:pPr algn="l">
                        <a:spcAft>
                          <a:spcPts val="200"/>
                        </a:spcAft>
                      </a:pPr>
                      <a:r>
                        <a:rPr lang="en-GB" sz="1100" dirty="0">
                          <a:solidFill>
                            <a:srgbClr val="000000"/>
                          </a:solidFill>
                        </a:rPr>
                        <a:t>Configuration (version) control</a:t>
                      </a:r>
                      <a:endParaRPr lang="en-GB" sz="1100" dirty="0">
                        <a:solidFill>
                          <a:srgbClr val="000000"/>
                        </a:solidFill>
                        <a:latin typeface="Arial"/>
                        <a:ea typeface="Times New Roman"/>
                        <a:cs typeface="Arial"/>
                      </a:endParaRPr>
                    </a:p>
                  </a:txBody>
                  <a:tcPr marL="51435" marR="51435" marT="0" marB="0"/>
                </a:tc>
                <a:tc>
                  <a:txBody>
                    <a:bodyPr/>
                    <a:lstStyle/>
                    <a:p>
                      <a:pPr algn="l">
                        <a:spcAft>
                          <a:spcPts val="200"/>
                        </a:spcAft>
                      </a:pPr>
                      <a:r>
                        <a:rPr lang="en-GB" sz="1100" dirty="0">
                          <a:solidFill>
                            <a:srgbClr val="000000"/>
                          </a:solidFill>
                        </a:rPr>
                        <a:t>The process of ensuring that versions of systems and components are recorded and maintained so that changes are managed and all versions of components are identified and stored for the lifetime of the system. </a:t>
                      </a:r>
                      <a:endParaRPr lang="en-GB" sz="1100" dirty="0">
                        <a:solidFill>
                          <a:srgbClr val="000000"/>
                        </a:solidFill>
                        <a:latin typeface="Arial"/>
                        <a:ea typeface="Times New Roman"/>
                        <a:cs typeface="Arial"/>
                      </a:endParaRPr>
                    </a:p>
                  </a:txBody>
                  <a:tcPr marL="51435" marR="51435" marT="0" marB="0"/>
                </a:tc>
                <a:extLst>
                  <a:ext uri="{0D108BD9-81ED-4DB2-BD59-A6C34878D82A}">
                    <a16:rowId xmlns:a16="http://schemas.microsoft.com/office/drawing/2014/main" xmlns="" val="10004"/>
                  </a:ext>
                </a:extLst>
              </a:tr>
              <a:tr h="586024">
                <a:tc>
                  <a:txBody>
                    <a:bodyPr/>
                    <a:lstStyle/>
                    <a:p>
                      <a:pPr algn="l">
                        <a:spcAft>
                          <a:spcPts val="200"/>
                        </a:spcAft>
                      </a:pPr>
                      <a:r>
                        <a:rPr lang="en-GB" sz="1100" dirty="0">
                          <a:solidFill>
                            <a:srgbClr val="000000"/>
                          </a:solidFill>
                        </a:rPr>
                        <a:t>Configuration item or software configuration item (SCI)</a:t>
                      </a:r>
                      <a:endParaRPr lang="en-GB" sz="1100" dirty="0">
                        <a:solidFill>
                          <a:srgbClr val="000000"/>
                        </a:solidFill>
                        <a:latin typeface="Arial"/>
                        <a:ea typeface="Times New Roman"/>
                        <a:cs typeface="Arial"/>
                      </a:endParaRPr>
                    </a:p>
                  </a:txBody>
                  <a:tcPr marL="51435" marR="51435" marT="0" marB="0"/>
                </a:tc>
                <a:tc>
                  <a:txBody>
                    <a:bodyPr/>
                    <a:lstStyle/>
                    <a:p>
                      <a:pPr algn="l">
                        <a:spcAft>
                          <a:spcPts val="200"/>
                        </a:spcAft>
                      </a:pPr>
                      <a:r>
                        <a:rPr lang="en-GB" sz="1100" dirty="0">
                          <a:solidFill>
                            <a:srgbClr val="000000"/>
                          </a:solidFill>
                        </a:rPr>
                        <a:t>Anything associated with a software project (design, code, test data, document, etc.) that has been placed under configuration control. There are often different versions of a configuration item. Configuration items have a unique name.</a:t>
                      </a:r>
                      <a:endParaRPr lang="en-GB" sz="1100" dirty="0">
                        <a:solidFill>
                          <a:srgbClr val="000000"/>
                        </a:solidFill>
                        <a:latin typeface="Arial"/>
                        <a:ea typeface="Times New Roman"/>
                        <a:cs typeface="Arial"/>
                      </a:endParaRPr>
                    </a:p>
                  </a:txBody>
                  <a:tcPr marL="51435" marR="51435" marT="0" marB="0"/>
                </a:tc>
                <a:extLst>
                  <a:ext uri="{0D108BD9-81ED-4DB2-BD59-A6C34878D82A}">
                    <a16:rowId xmlns:a16="http://schemas.microsoft.com/office/drawing/2014/main" xmlns="" val="10005"/>
                  </a:ext>
                </a:extLst>
              </a:tr>
              <a:tr h="278130">
                <a:tc>
                  <a:txBody>
                    <a:bodyPr/>
                    <a:lstStyle/>
                    <a:p>
                      <a:pPr algn="just">
                        <a:spcAft>
                          <a:spcPts val="200"/>
                        </a:spcAft>
                      </a:pPr>
                      <a:r>
                        <a:rPr lang="en-GB" sz="1100" dirty="0">
                          <a:solidFill>
                            <a:srgbClr val="000000"/>
                          </a:solidFill>
                        </a:rPr>
                        <a:t>Mainline</a:t>
                      </a:r>
                      <a:endParaRPr lang="en-GB" sz="1100" dirty="0">
                        <a:solidFill>
                          <a:srgbClr val="000000"/>
                        </a:solidFill>
                        <a:latin typeface="Arial"/>
                        <a:ea typeface="Times New Roman"/>
                        <a:cs typeface="Arial"/>
                      </a:endParaRPr>
                    </a:p>
                  </a:txBody>
                  <a:tcPr marL="51435" marR="51435" marT="0" marB="0"/>
                </a:tc>
                <a:tc>
                  <a:txBody>
                    <a:bodyPr/>
                    <a:lstStyle/>
                    <a:p>
                      <a:pPr algn="l">
                        <a:spcAft>
                          <a:spcPts val="200"/>
                        </a:spcAft>
                      </a:pPr>
                      <a:r>
                        <a:rPr lang="en-GB" sz="1100" dirty="0">
                          <a:solidFill>
                            <a:srgbClr val="000000"/>
                          </a:solidFill>
                        </a:rPr>
                        <a:t>A sequence of baselines representing different versions of a system.</a:t>
                      </a:r>
                      <a:endParaRPr lang="en-GB" sz="1100" dirty="0">
                        <a:solidFill>
                          <a:srgbClr val="000000"/>
                        </a:solidFill>
                        <a:latin typeface="Arial"/>
                        <a:ea typeface="Times New Roman"/>
                        <a:cs typeface="Arial"/>
                      </a:endParaRPr>
                    </a:p>
                  </a:txBody>
                  <a:tcPr marL="51435" marR="51435" marT="0" marB="0"/>
                </a:tc>
                <a:extLst>
                  <a:ext uri="{0D108BD9-81ED-4DB2-BD59-A6C34878D82A}">
                    <a16:rowId xmlns:a16="http://schemas.microsoft.com/office/drawing/2014/main" xmlns="" val="10006"/>
                  </a:ext>
                </a:extLst>
              </a:tr>
            </a:tbl>
          </a:graphicData>
        </a:graphic>
      </p:graphicFrame>
      <p:sp>
        <p:nvSpPr>
          <p:cNvPr id="2" name="Title 1"/>
          <p:cNvSpPr>
            <a:spLocks noGrp="1"/>
          </p:cNvSpPr>
          <p:nvPr>
            <p:ph type="title"/>
          </p:nvPr>
        </p:nvSpPr>
        <p:spPr/>
        <p:txBody>
          <a:bodyPr/>
          <a:lstStyle/>
          <a:p>
            <a:r>
              <a:rPr lang="en-US" dirty="0"/>
              <a:t>CM terminology</a:t>
            </a:r>
            <a:r>
              <a:rPr lang="en-GB" dirty="0"/>
              <a:t> </a:t>
            </a:r>
            <a:endParaRPr lang="en-US" dirty="0"/>
          </a:p>
        </p:txBody>
      </p:sp>
      <p:sp>
        <p:nvSpPr>
          <p:cNvPr id="3" name="Date Placeholder 2"/>
          <p:cNvSpPr>
            <a:spLocks noGrp="1"/>
          </p:cNvSpPr>
          <p:nvPr>
            <p:ph type="dt" sz="half" idx="11"/>
          </p:nvPr>
        </p:nvSpPr>
        <p:spPr/>
        <p:txBody>
          <a:bodyPr/>
          <a:lstStyle/>
          <a:p>
            <a:r>
              <a:rPr lang="en-GB" dirty="0"/>
              <a:t>11/12/2014</a:t>
            </a:r>
            <a:endParaRPr lang="en-US" dirty="0"/>
          </a:p>
        </p:txBody>
      </p:sp>
      <p:sp>
        <p:nvSpPr>
          <p:cNvPr id="6" name="Footer Placeholder 5"/>
          <p:cNvSpPr>
            <a:spLocks noGrp="1"/>
          </p:cNvSpPr>
          <p:nvPr>
            <p:ph type="ftr" sz="quarter" idx="12"/>
          </p:nvPr>
        </p:nvSpPr>
        <p:spPr/>
        <p:txBody>
          <a:bodyPr/>
          <a:lstStyle/>
          <a:p>
            <a:r>
              <a:rPr lang="en-US" dirty="0"/>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xmlns="" val="3821046101"/>
              </p:ext>
            </p:extLst>
          </p:nvPr>
        </p:nvGraphicFramePr>
        <p:xfrm>
          <a:off x="628650" y="1363663"/>
          <a:ext cx="7661274" cy="2678430"/>
        </p:xfrm>
        <a:graphic>
          <a:graphicData uri="http://schemas.openxmlformats.org/drawingml/2006/table">
            <a:tbl>
              <a:tblPr firstRow="1" bandRow="1">
                <a:tableStyleId>{7DF18680-E054-41AD-8BC1-D1AEF772440D}</a:tableStyleId>
              </a:tblPr>
              <a:tblGrid>
                <a:gridCol w="1737881">
                  <a:extLst>
                    <a:ext uri="{9D8B030D-6E8A-4147-A177-3AD203B41FA5}">
                      <a16:colId xmlns:a16="http://schemas.microsoft.com/office/drawing/2014/main" xmlns="" val="20000"/>
                    </a:ext>
                  </a:extLst>
                </a:gridCol>
                <a:gridCol w="5923393">
                  <a:extLst>
                    <a:ext uri="{9D8B030D-6E8A-4147-A177-3AD203B41FA5}">
                      <a16:colId xmlns:a16="http://schemas.microsoft.com/office/drawing/2014/main" xmlns="" val="20001"/>
                    </a:ext>
                  </a:extLst>
                </a:gridCol>
              </a:tblGrid>
              <a:tr h="278130">
                <a:tc>
                  <a:txBody>
                    <a:bodyPr/>
                    <a:lstStyle/>
                    <a:p>
                      <a:pPr algn="just">
                        <a:spcAft>
                          <a:spcPts val="200"/>
                        </a:spcAft>
                      </a:pPr>
                      <a:r>
                        <a:rPr lang="en-GB" sz="1100" b="1" dirty="0">
                          <a:solidFill>
                            <a:srgbClr val="000000"/>
                          </a:solidFill>
                        </a:rPr>
                        <a:t>Term</a:t>
                      </a:r>
                      <a:endParaRPr lang="en-GB" sz="1100" b="1" dirty="0">
                        <a:solidFill>
                          <a:srgbClr val="000000"/>
                        </a:solidFill>
                        <a:latin typeface="Arial"/>
                        <a:ea typeface="Times New Roman"/>
                        <a:cs typeface="Arial"/>
                      </a:endParaRPr>
                    </a:p>
                  </a:txBody>
                  <a:tcPr marL="51435" marR="51435" marT="0" marB="0"/>
                </a:tc>
                <a:tc>
                  <a:txBody>
                    <a:bodyPr/>
                    <a:lstStyle/>
                    <a:p>
                      <a:pPr algn="just">
                        <a:spcAft>
                          <a:spcPts val="200"/>
                        </a:spcAft>
                      </a:pPr>
                      <a:r>
                        <a:rPr lang="en-GB" sz="1100" b="1" dirty="0">
                          <a:solidFill>
                            <a:srgbClr val="000000"/>
                          </a:solidFill>
                        </a:rPr>
                        <a:t>Explanation</a:t>
                      </a:r>
                      <a:endParaRPr lang="en-GB" sz="1100" b="1" dirty="0">
                        <a:solidFill>
                          <a:srgbClr val="000000"/>
                        </a:solidFill>
                        <a:latin typeface="Arial"/>
                        <a:ea typeface="Times New Roman"/>
                        <a:cs typeface="Arial"/>
                      </a:endParaRPr>
                    </a:p>
                  </a:txBody>
                  <a:tcPr marL="51435" marR="51435" marT="0" marB="0"/>
                </a:tc>
                <a:extLst>
                  <a:ext uri="{0D108BD9-81ED-4DB2-BD59-A6C34878D82A}">
                    <a16:rowId xmlns:a16="http://schemas.microsoft.com/office/drawing/2014/main" xmlns="" val="10000"/>
                  </a:ext>
                </a:extLst>
              </a:tr>
              <a:tr h="514350">
                <a:tc>
                  <a:txBody>
                    <a:bodyPr/>
                    <a:lstStyle/>
                    <a:p>
                      <a:pPr algn="l">
                        <a:spcAft>
                          <a:spcPts val="200"/>
                        </a:spcAft>
                      </a:pPr>
                      <a:r>
                        <a:rPr lang="en-GB" sz="1100" dirty="0">
                          <a:solidFill>
                            <a:srgbClr val="000000"/>
                          </a:solidFill>
                        </a:rPr>
                        <a:t>Merging</a:t>
                      </a:r>
                      <a:endParaRPr lang="en-GB" sz="1100" dirty="0">
                        <a:solidFill>
                          <a:srgbClr val="000000"/>
                        </a:solidFill>
                        <a:latin typeface="Arial"/>
                        <a:ea typeface="Times New Roman"/>
                        <a:cs typeface="Arial"/>
                      </a:endParaRPr>
                    </a:p>
                  </a:txBody>
                  <a:tcPr marL="51435" marR="51435" marT="0" marB="0"/>
                </a:tc>
                <a:tc>
                  <a:txBody>
                    <a:bodyPr/>
                    <a:lstStyle/>
                    <a:p>
                      <a:pPr algn="l">
                        <a:spcAft>
                          <a:spcPts val="200"/>
                        </a:spcAft>
                      </a:pPr>
                      <a:r>
                        <a:rPr lang="en-GB" sz="1100" dirty="0">
                          <a:solidFill>
                            <a:srgbClr val="000000"/>
                          </a:solidFill>
                        </a:rPr>
                        <a:t>The creation of a new version of a software component by merging separate versions in different </a:t>
                      </a:r>
                      <a:r>
                        <a:rPr lang="en-GB" sz="1100" dirty="0" err="1">
                          <a:solidFill>
                            <a:srgbClr val="000000"/>
                          </a:solidFill>
                        </a:rPr>
                        <a:t>codelines</a:t>
                      </a:r>
                      <a:r>
                        <a:rPr lang="en-GB" sz="1100" dirty="0">
                          <a:solidFill>
                            <a:srgbClr val="000000"/>
                          </a:solidFill>
                        </a:rPr>
                        <a:t>. These </a:t>
                      </a:r>
                      <a:r>
                        <a:rPr lang="en-GB" sz="1100" dirty="0" err="1">
                          <a:solidFill>
                            <a:srgbClr val="000000"/>
                          </a:solidFill>
                        </a:rPr>
                        <a:t>codelines</a:t>
                      </a:r>
                      <a:r>
                        <a:rPr lang="en-GB" sz="1100" dirty="0">
                          <a:solidFill>
                            <a:srgbClr val="000000"/>
                          </a:solidFill>
                        </a:rPr>
                        <a:t> may have been created by a previous branch of one of the </a:t>
                      </a:r>
                      <a:r>
                        <a:rPr lang="en-GB" sz="1100" dirty="0" err="1">
                          <a:solidFill>
                            <a:srgbClr val="000000"/>
                          </a:solidFill>
                        </a:rPr>
                        <a:t>codelines</a:t>
                      </a:r>
                      <a:r>
                        <a:rPr lang="en-GB" sz="1100" dirty="0">
                          <a:solidFill>
                            <a:srgbClr val="000000"/>
                          </a:solidFill>
                        </a:rPr>
                        <a:t> involved.</a:t>
                      </a:r>
                      <a:endParaRPr lang="en-GB" sz="1100" dirty="0">
                        <a:solidFill>
                          <a:srgbClr val="000000"/>
                        </a:solidFill>
                        <a:latin typeface="Arial"/>
                        <a:ea typeface="Times New Roman"/>
                        <a:cs typeface="Arial"/>
                      </a:endParaRPr>
                    </a:p>
                  </a:txBody>
                  <a:tcPr marL="51435" marR="51435" marT="0" marB="0"/>
                </a:tc>
                <a:extLst>
                  <a:ext uri="{0D108BD9-81ED-4DB2-BD59-A6C34878D82A}">
                    <a16:rowId xmlns:a16="http://schemas.microsoft.com/office/drawing/2014/main" xmlns="" val="10001"/>
                  </a:ext>
                </a:extLst>
              </a:tr>
              <a:tr h="342900">
                <a:tc>
                  <a:txBody>
                    <a:bodyPr/>
                    <a:lstStyle/>
                    <a:p>
                      <a:pPr algn="l">
                        <a:spcAft>
                          <a:spcPts val="200"/>
                        </a:spcAft>
                      </a:pPr>
                      <a:r>
                        <a:rPr lang="en-GB" sz="1100">
                          <a:solidFill>
                            <a:srgbClr val="000000"/>
                          </a:solidFill>
                        </a:rPr>
                        <a:t>Release</a:t>
                      </a:r>
                      <a:endParaRPr lang="en-GB" sz="1100">
                        <a:solidFill>
                          <a:srgbClr val="000000"/>
                        </a:solidFill>
                        <a:latin typeface="Arial"/>
                        <a:ea typeface="Times New Roman"/>
                        <a:cs typeface="Arial"/>
                      </a:endParaRPr>
                    </a:p>
                  </a:txBody>
                  <a:tcPr marL="51435" marR="51435" marT="0" marB="0"/>
                </a:tc>
                <a:tc>
                  <a:txBody>
                    <a:bodyPr/>
                    <a:lstStyle/>
                    <a:p>
                      <a:pPr algn="l">
                        <a:spcAft>
                          <a:spcPts val="200"/>
                        </a:spcAft>
                      </a:pPr>
                      <a:r>
                        <a:rPr lang="en-GB" sz="1100" dirty="0">
                          <a:solidFill>
                            <a:srgbClr val="000000"/>
                          </a:solidFill>
                        </a:rPr>
                        <a:t>A version of a system that has been released to customers (or other users in an organization) for use.</a:t>
                      </a:r>
                      <a:endParaRPr lang="en-GB" sz="1100" dirty="0">
                        <a:solidFill>
                          <a:srgbClr val="000000"/>
                        </a:solidFill>
                        <a:latin typeface="Arial"/>
                        <a:ea typeface="Times New Roman"/>
                        <a:cs typeface="Arial"/>
                      </a:endParaRPr>
                    </a:p>
                  </a:txBody>
                  <a:tcPr marL="51435" marR="51435" marT="0" marB="0"/>
                </a:tc>
                <a:extLst>
                  <a:ext uri="{0D108BD9-81ED-4DB2-BD59-A6C34878D82A}">
                    <a16:rowId xmlns:a16="http://schemas.microsoft.com/office/drawing/2014/main" xmlns="" val="10002"/>
                  </a:ext>
                </a:extLst>
              </a:tr>
              <a:tr h="342900">
                <a:tc>
                  <a:txBody>
                    <a:bodyPr/>
                    <a:lstStyle/>
                    <a:p>
                      <a:pPr algn="l">
                        <a:spcAft>
                          <a:spcPts val="200"/>
                        </a:spcAft>
                      </a:pPr>
                      <a:r>
                        <a:rPr lang="en-GB" sz="1100" dirty="0">
                          <a:solidFill>
                            <a:srgbClr val="000000"/>
                          </a:solidFill>
                        </a:rPr>
                        <a:t>Repository</a:t>
                      </a:r>
                      <a:endParaRPr lang="en-GB" sz="1100" dirty="0">
                        <a:solidFill>
                          <a:srgbClr val="000000"/>
                        </a:solidFill>
                        <a:latin typeface="Arial"/>
                        <a:ea typeface="Times New Roman"/>
                        <a:cs typeface="Arial"/>
                      </a:endParaRPr>
                    </a:p>
                  </a:txBody>
                  <a:tcPr marL="51435" marR="51435" marT="0" marB="0"/>
                </a:tc>
                <a:tc>
                  <a:txBody>
                    <a:bodyPr/>
                    <a:lstStyle/>
                    <a:p>
                      <a:pPr algn="l">
                        <a:spcAft>
                          <a:spcPts val="200"/>
                        </a:spcAft>
                      </a:pPr>
                      <a:r>
                        <a:rPr lang="en-GB" sz="1100" dirty="0">
                          <a:solidFill>
                            <a:srgbClr val="000000"/>
                          </a:solidFill>
                        </a:rPr>
                        <a:t>A shared database of versions of software components and meta-information about changes to these components.</a:t>
                      </a:r>
                      <a:endParaRPr lang="en-GB" sz="1100" dirty="0">
                        <a:solidFill>
                          <a:srgbClr val="000000"/>
                        </a:solidFill>
                        <a:latin typeface="Arial"/>
                        <a:ea typeface="Times New Roman"/>
                        <a:cs typeface="Arial"/>
                      </a:endParaRPr>
                    </a:p>
                  </a:txBody>
                  <a:tcPr marL="51435" marR="51435" marT="0" marB="0"/>
                </a:tc>
                <a:extLst>
                  <a:ext uri="{0D108BD9-81ED-4DB2-BD59-A6C34878D82A}">
                    <a16:rowId xmlns:a16="http://schemas.microsoft.com/office/drawing/2014/main" xmlns="" val="10003"/>
                  </a:ext>
                </a:extLst>
              </a:tr>
              <a:tr h="514350">
                <a:tc>
                  <a:txBody>
                    <a:bodyPr/>
                    <a:lstStyle/>
                    <a:p>
                      <a:pPr algn="l">
                        <a:spcAft>
                          <a:spcPts val="200"/>
                        </a:spcAft>
                      </a:pPr>
                      <a:r>
                        <a:rPr lang="en-GB" sz="1100" dirty="0">
                          <a:solidFill>
                            <a:srgbClr val="000000"/>
                          </a:solidFill>
                        </a:rPr>
                        <a:t>System building</a:t>
                      </a:r>
                      <a:endParaRPr lang="en-GB" sz="1100" dirty="0">
                        <a:solidFill>
                          <a:srgbClr val="000000"/>
                        </a:solidFill>
                        <a:latin typeface="Arial"/>
                        <a:ea typeface="Times New Roman"/>
                        <a:cs typeface="Arial"/>
                      </a:endParaRPr>
                    </a:p>
                  </a:txBody>
                  <a:tcPr marL="51435" marR="51435" marT="0" marB="0"/>
                </a:tc>
                <a:tc>
                  <a:txBody>
                    <a:bodyPr/>
                    <a:lstStyle/>
                    <a:p>
                      <a:pPr algn="l">
                        <a:spcAft>
                          <a:spcPts val="200"/>
                        </a:spcAft>
                      </a:pPr>
                      <a:r>
                        <a:rPr lang="en-GB" sz="1100" dirty="0">
                          <a:solidFill>
                            <a:srgbClr val="000000"/>
                          </a:solidFill>
                        </a:rPr>
                        <a:t>The creation of an executable system version by compiling and linking the appropriate versions of the components and libraries making up the system. </a:t>
                      </a:r>
                      <a:endParaRPr lang="en-GB" sz="1100" dirty="0">
                        <a:solidFill>
                          <a:srgbClr val="000000"/>
                        </a:solidFill>
                        <a:latin typeface="Arial"/>
                        <a:ea typeface="Times New Roman"/>
                        <a:cs typeface="Arial"/>
                      </a:endParaRPr>
                    </a:p>
                  </a:txBody>
                  <a:tcPr marL="51435" marR="51435" marT="0" marB="0"/>
                </a:tc>
                <a:extLst>
                  <a:ext uri="{0D108BD9-81ED-4DB2-BD59-A6C34878D82A}">
                    <a16:rowId xmlns:a16="http://schemas.microsoft.com/office/drawing/2014/main" xmlns="" val="10004"/>
                  </a:ext>
                </a:extLst>
              </a:tr>
              <a:tr h="342900">
                <a:tc>
                  <a:txBody>
                    <a:bodyPr/>
                    <a:lstStyle/>
                    <a:p>
                      <a:pPr algn="l">
                        <a:spcAft>
                          <a:spcPts val="200"/>
                        </a:spcAft>
                      </a:pPr>
                      <a:r>
                        <a:rPr lang="en-GB" sz="1100" dirty="0">
                          <a:solidFill>
                            <a:srgbClr val="000000"/>
                          </a:solidFill>
                        </a:rPr>
                        <a:t>Version</a:t>
                      </a:r>
                      <a:endParaRPr lang="en-GB" sz="1100" dirty="0">
                        <a:solidFill>
                          <a:srgbClr val="000000"/>
                        </a:solidFill>
                        <a:latin typeface="Arial"/>
                        <a:ea typeface="Times New Roman"/>
                        <a:cs typeface="Arial"/>
                      </a:endParaRPr>
                    </a:p>
                  </a:txBody>
                  <a:tcPr marL="51435" marR="51435" marT="0" marB="0"/>
                </a:tc>
                <a:tc>
                  <a:txBody>
                    <a:bodyPr/>
                    <a:lstStyle/>
                    <a:p>
                      <a:pPr algn="l">
                        <a:spcAft>
                          <a:spcPts val="200"/>
                        </a:spcAft>
                      </a:pPr>
                      <a:r>
                        <a:rPr lang="en-GB" sz="1100" dirty="0">
                          <a:solidFill>
                            <a:srgbClr val="000000"/>
                          </a:solidFill>
                        </a:rPr>
                        <a:t>An instance of a configuration item that differs, in some way, from other instances of that item. Versions always have a unique identifier.</a:t>
                      </a:r>
                      <a:endParaRPr lang="en-GB" sz="1100" dirty="0">
                        <a:solidFill>
                          <a:srgbClr val="000000"/>
                        </a:solidFill>
                        <a:latin typeface="Arial"/>
                        <a:ea typeface="Times New Roman"/>
                        <a:cs typeface="Arial"/>
                      </a:endParaRPr>
                    </a:p>
                  </a:txBody>
                  <a:tcPr marL="51435" marR="51435" marT="0" marB="0"/>
                </a:tc>
                <a:extLst>
                  <a:ext uri="{0D108BD9-81ED-4DB2-BD59-A6C34878D82A}">
                    <a16:rowId xmlns:a16="http://schemas.microsoft.com/office/drawing/2014/main" xmlns="" val="10005"/>
                  </a:ext>
                </a:extLst>
              </a:tr>
              <a:tr h="342900">
                <a:tc>
                  <a:txBody>
                    <a:bodyPr/>
                    <a:lstStyle/>
                    <a:p>
                      <a:pPr algn="l">
                        <a:spcAft>
                          <a:spcPts val="200"/>
                        </a:spcAft>
                      </a:pPr>
                      <a:r>
                        <a:rPr lang="en-GB" sz="1100" dirty="0">
                          <a:solidFill>
                            <a:srgbClr val="000000"/>
                          </a:solidFill>
                        </a:rPr>
                        <a:t>Workspace</a:t>
                      </a:r>
                      <a:endParaRPr lang="en-GB" sz="1100" dirty="0">
                        <a:solidFill>
                          <a:srgbClr val="000000"/>
                        </a:solidFill>
                        <a:latin typeface="Arial"/>
                        <a:ea typeface="Times New Roman"/>
                        <a:cs typeface="Arial"/>
                      </a:endParaRPr>
                    </a:p>
                  </a:txBody>
                  <a:tcPr marL="51435" marR="51435" marT="0" marB="0"/>
                </a:tc>
                <a:tc>
                  <a:txBody>
                    <a:bodyPr/>
                    <a:lstStyle/>
                    <a:p>
                      <a:pPr algn="l">
                        <a:spcAft>
                          <a:spcPts val="200"/>
                        </a:spcAft>
                      </a:pPr>
                      <a:r>
                        <a:rPr lang="en-GB" sz="1100" dirty="0">
                          <a:solidFill>
                            <a:srgbClr val="000000"/>
                          </a:solidFill>
                        </a:rPr>
                        <a:t>A private work area where software can be modified without affecting other developers who may be using or modifying that software.</a:t>
                      </a:r>
                      <a:endParaRPr lang="en-GB" sz="1100" dirty="0">
                        <a:solidFill>
                          <a:srgbClr val="000000"/>
                        </a:solidFill>
                        <a:latin typeface="Arial"/>
                        <a:ea typeface="Times New Roman"/>
                        <a:cs typeface="Arial"/>
                      </a:endParaRPr>
                    </a:p>
                  </a:txBody>
                  <a:tcPr marL="51435" marR="51435" marT="0" marB="0"/>
                </a:tc>
                <a:extLst>
                  <a:ext uri="{0D108BD9-81ED-4DB2-BD59-A6C34878D82A}">
                    <a16:rowId xmlns:a16="http://schemas.microsoft.com/office/drawing/2014/main" xmlns="" val="10006"/>
                  </a:ext>
                </a:extLst>
              </a:tr>
            </a:tbl>
          </a:graphicData>
        </a:graphic>
      </p:graphicFrame>
      <p:sp>
        <p:nvSpPr>
          <p:cNvPr id="2" name="Title 1"/>
          <p:cNvSpPr>
            <a:spLocks noGrp="1"/>
          </p:cNvSpPr>
          <p:nvPr>
            <p:ph type="title"/>
          </p:nvPr>
        </p:nvSpPr>
        <p:spPr/>
        <p:txBody>
          <a:bodyPr/>
          <a:lstStyle/>
          <a:p>
            <a:r>
              <a:rPr lang="en-US" dirty="0"/>
              <a:t>CM terminology</a:t>
            </a:r>
            <a:r>
              <a:rPr lang="en-GB" dirty="0"/>
              <a:t> </a:t>
            </a:r>
            <a:endParaRPr lang="en-US" dirty="0"/>
          </a:p>
        </p:txBody>
      </p:sp>
      <p:sp>
        <p:nvSpPr>
          <p:cNvPr id="3" name="Date Placeholder 2"/>
          <p:cNvSpPr>
            <a:spLocks noGrp="1"/>
          </p:cNvSpPr>
          <p:nvPr>
            <p:ph type="dt" sz="half" idx="11"/>
          </p:nvPr>
        </p:nvSpPr>
        <p:spPr/>
        <p:txBody>
          <a:bodyPr/>
          <a:lstStyle/>
          <a:p>
            <a:r>
              <a:rPr lang="en-GB"/>
              <a:t>11/12/2014</a:t>
            </a:r>
            <a:endParaRPr lang="en-US"/>
          </a:p>
        </p:txBody>
      </p:sp>
      <p:sp>
        <p:nvSpPr>
          <p:cNvPr id="6" name="Footer Placeholder 5"/>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management</a:t>
            </a:r>
          </a:p>
        </p:txBody>
      </p:sp>
      <p:sp>
        <p:nvSpPr>
          <p:cNvPr id="6" name="Date Placeholder 5"/>
          <p:cNvSpPr>
            <a:spLocks noGrp="1"/>
          </p:cNvSpPr>
          <p:nvPr>
            <p:ph type="dt" sz="half" idx="2"/>
          </p:nvPr>
        </p:nvSpPr>
        <p:spPr/>
        <p:txBody>
          <a:bodyPr/>
          <a:lstStyle/>
          <a:p>
            <a:r>
              <a:rPr lang="en-GB"/>
              <a:t>11/12/2014</a:t>
            </a:r>
            <a:endParaRPr lang="en-US"/>
          </a:p>
        </p:txBody>
      </p:sp>
      <p:sp>
        <p:nvSpPr>
          <p:cNvPr id="4" name="Footer Placeholder 3"/>
          <p:cNvSpPr>
            <a:spLocks noGrp="1"/>
          </p:cNvSpPr>
          <p:nvPr>
            <p:ph type="ftr" sz="quarter" idx="3"/>
          </p:nvPr>
        </p:nvSpPr>
        <p:spPr/>
        <p:txBody>
          <a:bodyPr/>
          <a:lstStyle/>
          <a:p>
            <a:r>
              <a:rPr lang="en-US"/>
              <a:t>Chapter 25 Configuration management</a:t>
            </a:r>
          </a:p>
        </p:txBody>
      </p:sp>
      <p:sp>
        <p:nvSpPr>
          <p:cNvPr id="5" name="Slide Number Placeholder 4"/>
          <p:cNvSpPr>
            <a:spLocks noGrp="1"/>
          </p:cNvSpPr>
          <p:nvPr>
            <p:ph type="sldNum" sz="quarter" idx="4"/>
          </p:nvPr>
        </p:nvSpPr>
        <p:spPr/>
        <p:txBody>
          <a:bodyPr/>
          <a:lstStyle/>
          <a:p>
            <a:fld id="{7B134961-4B2C-A547-9A54-CB85DA02077E}" type="slidenum">
              <a:rPr lang="en-US" smtClean="0"/>
              <a:pPr/>
              <a:t>13</a:t>
            </a:fld>
            <a:endParaRPr lang="en-US"/>
          </a:p>
        </p:txBody>
      </p:sp>
    </p:spTree>
    <p:extLst>
      <p:ext uri="{BB962C8B-B14F-4D97-AF65-F5344CB8AC3E}">
        <p14:creationId xmlns:p14="http://schemas.microsoft.com/office/powerpoint/2010/main" xmlns="" val="794894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management</a:t>
            </a:r>
          </a:p>
        </p:txBody>
      </p:sp>
      <p:sp>
        <p:nvSpPr>
          <p:cNvPr id="3" name="Content Placeholder 2"/>
          <p:cNvSpPr>
            <a:spLocks noGrp="1"/>
          </p:cNvSpPr>
          <p:nvPr>
            <p:ph type="body" sz="quarter" idx="10"/>
          </p:nvPr>
        </p:nvSpPr>
        <p:spPr/>
        <p:txBody>
          <a:bodyPr/>
          <a:lstStyle/>
          <a:p>
            <a:r>
              <a:rPr lang="en-US" dirty="0"/>
              <a:t>Version management (VM) is the process of keeping track of different versions of software components or configuration items and the systems in which these components are used. </a:t>
            </a:r>
          </a:p>
          <a:p>
            <a:r>
              <a:rPr lang="en-US" dirty="0"/>
              <a:t>It also involves ensuring that changes made by different developers to these versions do not interfere with each other. </a:t>
            </a:r>
          </a:p>
          <a:p>
            <a:r>
              <a:rPr lang="en-US" dirty="0"/>
              <a:t>Therefore version management can be thought of as the process of managing </a:t>
            </a:r>
            <a:r>
              <a:rPr lang="en-US" dirty="0" err="1"/>
              <a:t>codelines</a:t>
            </a:r>
            <a:r>
              <a:rPr lang="en-US" dirty="0"/>
              <a:t> and baselines. </a:t>
            </a:r>
            <a:endParaRPr lang="en-GB" dirty="0"/>
          </a:p>
          <a:p>
            <a:endParaRPr lang="en-US" dirty="0"/>
          </a:p>
        </p:txBody>
      </p:sp>
      <p:sp>
        <p:nvSpPr>
          <p:cNvPr id="6" name="Date Placeholder 5"/>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Codelines</a:t>
            </a:r>
            <a:r>
              <a:rPr lang="en-US" dirty="0"/>
              <a:t> and baselines</a:t>
            </a:r>
          </a:p>
        </p:txBody>
      </p:sp>
      <p:sp>
        <p:nvSpPr>
          <p:cNvPr id="3" name="Content Placeholder 2"/>
          <p:cNvSpPr>
            <a:spLocks noGrp="1"/>
          </p:cNvSpPr>
          <p:nvPr>
            <p:ph type="body" sz="quarter" idx="10"/>
          </p:nvPr>
        </p:nvSpPr>
        <p:spPr/>
        <p:txBody>
          <a:bodyPr/>
          <a:lstStyle/>
          <a:p>
            <a:r>
              <a:rPr lang="en-US" dirty="0"/>
              <a:t>A </a:t>
            </a:r>
            <a:r>
              <a:rPr lang="en-US" dirty="0" err="1"/>
              <a:t>codeline</a:t>
            </a:r>
            <a:r>
              <a:rPr lang="en-US" dirty="0"/>
              <a:t> is a sequence of versions of  source code with later versions in the sequence derived from earlier versions. </a:t>
            </a:r>
          </a:p>
          <a:p>
            <a:r>
              <a:rPr lang="en-US" dirty="0" err="1"/>
              <a:t>Codelines</a:t>
            </a:r>
            <a:r>
              <a:rPr lang="en-US" dirty="0"/>
              <a:t> normally apply to components of systems so that there are different versions of each component.</a:t>
            </a:r>
          </a:p>
          <a:p>
            <a:r>
              <a:rPr lang="en-US" dirty="0"/>
              <a:t> A baseline is a definition of a specific system. </a:t>
            </a:r>
          </a:p>
          <a:p>
            <a:r>
              <a:rPr lang="en-US" dirty="0"/>
              <a:t>The baseline therefore specifies the component versions that are included in the system plus a specification of the libraries used, configuration files, etc. </a:t>
            </a:r>
          </a:p>
        </p:txBody>
      </p:sp>
      <p:sp>
        <p:nvSpPr>
          <p:cNvPr id="6" name="Date Placeholder 5"/>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Baselines</a:t>
            </a:r>
          </a:p>
        </p:txBody>
      </p:sp>
      <p:sp>
        <p:nvSpPr>
          <p:cNvPr id="3" name="Content Placeholder 2"/>
          <p:cNvSpPr>
            <a:spLocks noGrp="1"/>
          </p:cNvSpPr>
          <p:nvPr>
            <p:ph type="body" sz="quarter" idx="10"/>
          </p:nvPr>
        </p:nvSpPr>
        <p:spPr/>
        <p:txBody>
          <a:bodyPr/>
          <a:lstStyle/>
          <a:p>
            <a:r>
              <a:rPr lang="en-US" dirty="0"/>
              <a:t>Baselines may be specified using a configuration language, which allows you to define what components are included in a version of a particular system. </a:t>
            </a:r>
            <a:endParaRPr lang="en-GB" dirty="0"/>
          </a:p>
          <a:p>
            <a:r>
              <a:rPr lang="en-US" dirty="0"/>
              <a:t>Baselines are important because you often have to recreate a specific version of a complete system. </a:t>
            </a:r>
          </a:p>
          <a:p>
            <a:pPr lvl="1"/>
            <a:r>
              <a:rPr lang="en-US" dirty="0"/>
              <a:t>For example, a product line may be instantiated so that there are individual system versions for different customers. You may have to recreate the version delivered to a specific customer if, for example, that customer reports bugs in their system that have to be repaired. </a:t>
            </a:r>
          </a:p>
        </p:txBody>
      </p:sp>
      <p:sp>
        <p:nvSpPr>
          <p:cNvPr id="6" name="Date Placeholder 5"/>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Codelines</a:t>
            </a:r>
            <a:r>
              <a:rPr lang="en-US" dirty="0"/>
              <a:t> and baselines</a:t>
            </a:r>
            <a:r>
              <a:rPr lang="en-GB" dirty="0"/>
              <a:t> </a:t>
            </a:r>
            <a:endParaRPr lang="en-US" dirty="0"/>
          </a:p>
        </p:txBody>
      </p:sp>
      <p:sp>
        <p:nvSpPr>
          <p:cNvPr id="3" name="Date Placeholder 2"/>
          <p:cNvSpPr>
            <a:spLocks noGrp="1"/>
          </p:cNvSpPr>
          <p:nvPr>
            <p:ph type="dt" sz="half" idx="11"/>
          </p:nvPr>
        </p:nvSpPr>
        <p:spPr/>
        <p:txBody>
          <a:bodyPr/>
          <a:lstStyle/>
          <a:p>
            <a:r>
              <a:rPr lang="en-GB"/>
              <a:t>11/12/2014</a:t>
            </a:r>
            <a:endParaRPr lang="en-US"/>
          </a:p>
        </p:txBody>
      </p:sp>
      <p:sp>
        <p:nvSpPr>
          <p:cNvPr id="6" name="Footer Placeholder 5"/>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17</a:t>
            </a:fld>
            <a:endParaRPr lang="en-US"/>
          </a:p>
        </p:txBody>
      </p:sp>
      <p:pic>
        <p:nvPicPr>
          <p:cNvPr id="8" name="Picture 7" descr="25.4 Code and Baselines (25.6).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27119" y="1300506"/>
            <a:ext cx="5821431" cy="30965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systems</a:t>
            </a:r>
          </a:p>
        </p:txBody>
      </p:sp>
      <p:sp>
        <p:nvSpPr>
          <p:cNvPr id="3" name="Content Placeholder 2"/>
          <p:cNvSpPr>
            <a:spLocks noGrp="1"/>
          </p:cNvSpPr>
          <p:nvPr>
            <p:ph type="body" sz="quarter" idx="10"/>
          </p:nvPr>
        </p:nvSpPr>
        <p:spPr/>
        <p:txBody>
          <a:bodyPr/>
          <a:lstStyle/>
          <a:p>
            <a:r>
              <a:rPr lang="en-US" dirty="0"/>
              <a:t>Version control (VC) systems identify, store and control access to the different versions of components. There are two types of modern version control system</a:t>
            </a:r>
            <a:r>
              <a:rPr lang="en-GB" dirty="0"/>
              <a:t> </a:t>
            </a:r>
          </a:p>
          <a:p>
            <a:pPr lvl="1"/>
            <a:r>
              <a:rPr lang="en-US" dirty="0"/>
              <a:t>Centralized systems, where there is a single master repository that maintains all versions of the software components that are being developed. Subversion is a widely used example of a centralized VC system.</a:t>
            </a:r>
          </a:p>
          <a:p>
            <a:pPr lvl="1"/>
            <a:r>
              <a:rPr lang="en-US" dirty="0"/>
              <a:t>Distributed systems, where multiple versions of the component repository exist at the same time. Git is a widely-used example of a distributed VC system</a:t>
            </a:r>
            <a:r>
              <a:rPr lang="en-GB" dirty="0"/>
              <a:t>. </a:t>
            </a:r>
            <a:endParaRPr lang="en-US" dirty="0"/>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18</a:t>
            </a:fld>
            <a:endParaRPr lang="en-US"/>
          </a:p>
        </p:txBody>
      </p:sp>
    </p:spTree>
    <p:extLst>
      <p:ext uri="{BB962C8B-B14F-4D97-AF65-F5344CB8AC3E}">
        <p14:creationId xmlns:p14="http://schemas.microsoft.com/office/powerpoint/2010/main" xmlns="" val="391423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version control systems</a:t>
            </a:r>
          </a:p>
        </p:txBody>
      </p:sp>
      <p:sp>
        <p:nvSpPr>
          <p:cNvPr id="3" name="Content Placeholder 2"/>
          <p:cNvSpPr>
            <a:spLocks noGrp="1"/>
          </p:cNvSpPr>
          <p:nvPr>
            <p:ph type="body" sz="quarter" idx="10"/>
          </p:nvPr>
        </p:nvSpPr>
        <p:spPr/>
        <p:txBody>
          <a:bodyPr/>
          <a:lstStyle/>
          <a:p>
            <a:pPr marL="285750" indent="-285750">
              <a:buFont typeface="Arial" panose="020B0604020202020204" pitchFamily="34" charset="0"/>
              <a:buChar char="•"/>
            </a:pPr>
            <a:r>
              <a:rPr lang="en-US" dirty="0"/>
              <a:t>Version and release identification</a:t>
            </a:r>
            <a:r>
              <a:rPr lang="en-GB" dirty="0"/>
              <a:t> </a:t>
            </a:r>
          </a:p>
          <a:p>
            <a:pPr marL="285750" indent="-285750">
              <a:buFont typeface="Arial" panose="020B0604020202020204" pitchFamily="34" charset="0"/>
              <a:buChar char="•"/>
            </a:pPr>
            <a:r>
              <a:rPr lang="en-US" dirty="0"/>
              <a:t>Change history recording </a:t>
            </a:r>
          </a:p>
          <a:p>
            <a:pPr marL="285750" indent="-285750">
              <a:buFont typeface="Arial" panose="020B0604020202020204" pitchFamily="34" charset="0"/>
              <a:buChar char="•"/>
            </a:pPr>
            <a:r>
              <a:rPr lang="en-US" dirty="0"/>
              <a:t>Support for independent development </a:t>
            </a:r>
          </a:p>
          <a:p>
            <a:pPr marL="285750" indent="-285750">
              <a:buFont typeface="Arial" panose="020B0604020202020204" pitchFamily="34" charset="0"/>
              <a:buChar char="•"/>
            </a:pPr>
            <a:r>
              <a:rPr lang="en-US" dirty="0"/>
              <a:t>Project support</a:t>
            </a:r>
          </a:p>
          <a:p>
            <a:pPr marL="285750" indent="-285750">
              <a:buFont typeface="Arial" panose="020B0604020202020204" pitchFamily="34" charset="0"/>
              <a:buChar char="•"/>
            </a:pPr>
            <a:r>
              <a:rPr lang="en-US" dirty="0"/>
              <a:t>Storage management</a:t>
            </a:r>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19</a:t>
            </a:fld>
            <a:endParaRPr lang="en-US"/>
          </a:p>
        </p:txBody>
      </p:sp>
    </p:spTree>
    <p:extLst>
      <p:ext uri="{BB962C8B-B14F-4D97-AF65-F5344CB8AC3E}">
        <p14:creationId xmlns:p14="http://schemas.microsoft.com/office/powerpoint/2010/main" xmlns="" val="380817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type="body" sz="quarter" idx="10"/>
          </p:nvPr>
        </p:nvSpPr>
        <p:spPr>
          <a:xfrm>
            <a:off x="628650" y="1319099"/>
            <a:ext cx="7732924" cy="1772893"/>
          </a:xfrm>
        </p:spPr>
        <p:txBody>
          <a:bodyPr/>
          <a:lstStyle/>
          <a:p>
            <a:pPr marL="285750" indent="-285750">
              <a:buFont typeface="Arial" panose="020B0604020202020204" pitchFamily="34" charset="0"/>
              <a:buChar char="•"/>
            </a:pPr>
            <a:r>
              <a:rPr lang="en-US" dirty="0"/>
              <a:t>Version management</a:t>
            </a:r>
            <a:endParaRPr lang="en-GB" dirty="0"/>
          </a:p>
          <a:p>
            <a:pPr marL="285750" indent="-285750">
              <a:buFont typeface="Arial" panose="020B0604020202020204" pitchFamily="34" charset="0"/>
              <a:buChar char="•"/>
            </a:pPr>
            <a:r>
              <a:rPr lang="en-GB" dirty="0"/>
              <a:t>System building</a:t>
            </a:r>
          </a:p>
          <a:p>
            <a:pPr marL="285750" indent="-285750">
              <a:buFont typeface="Arial" panose="020B0604020202020204" pitchFamily="34" charset="0"/>
              <a:buChar char="•"/>
            </a:pPr>
            <a:r>
              <a:rPr lang="en-GB" dirty="0"/>
              <a:t>Change management</a:t>
            </a:r>
          </a:p>
          <a:p>
            <a:pPr marL="285750" indent="-285750">
              <a:buFont typeface="Arial" panose="020B0604020202020204" pitchFamily="34" charset="0"/>
              <a:buChar char="•"/>
            </a:pPr>
            <a:r>
              <a:rPr lang="en-US" dirty="0"/>
              <a:t>Release management</a:t>
            </a:r>
            <a:r>
              <a:rPr lang="en-GB" dirty="0"/>
              <a:t> </a:t>
            </a:r>
            <a:endParaRPr lang="en-US" dirty="0"/>
          </a:p>
        </p:txBody>
      </p:sp>
      <p:sp>
        <p:nvSpPr>
          <p:cNvPr id="6" name="Date Placeholder 5"/>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2</a:t>
            </a:fld>
            <a:endParaRPr lang="en-US"/>
          </a:p>
        </p:txBody>
      </p:sp>
      <p:sp>
        <p:nvSpPr>
          <p:cNvPr id="12" name="文本框 11">
            <a:extLst>
              <a:ext uri="{FF2B5EF4-FFF2-40B4-BE49-F238E27FC236}">
                <a16:creationId xmlns:a16="http://schemas.microsoft.com/office/drawing/2014/main" xmlns="" id="{ACA9C8A4-3E9A-CDD1-FDC0-AC31C54B58C7}"/>
              </a:ext>
            </a:extLst>
          </p:cNvPr>
          <p:cNvSpPr txBox="1"/>
          <p:nvPr/>
        </p:nvSpPr>
        <p:spPr>
          <a:xfrm>
            <a:off x="628649" y="3605950"/>
            <a:ext cx="7770634" cy="584775"/>
          </a:xfrm>
          <a:prstGeom prst="rect">
            <a:avLst/>
          </a:prstGeom>
          <a:noFill/>
        </p:spPr>
        <p:txBody>
          <a:bodyPr wrap="square" rtlCol="0">
            <a:spAutoFit/>
          </a:bodyPr>
          <a:lstStyle/>
          <a:p>
            <a:r>
              <a:rPr lang="en-US" altLang="zh-CN" sz="1600" b="0" i="1" u="none" strike="noStrike" dirty="0">
                <a:solidFill>
                  <a:schemeClr val="bg1">
                    <a:lumMod val="50000"/>
                  </a:schemeClr>
                </a:solidFill>
                <a:effectLst/>
                <a:latin typeface="Calibri" panose="020F0502020204030204" pitchFamily="34" charset="0"/>
              </a:rPr>
              <a:t>Reference: Ian Sommerville, Software Engineering – Chapter 25 Configuration management,</a:t>
            </a:r>
            <a:br>
              <a:rPr lang="en-US" altLang="zh-CN" sz="1600" b="0" i="1" u="none" strike="noStrike" dirty="0">
                <a:solidFill>
                  <a:schemeClr val="bg1">
                    <a:lumMod val="50000"/>
                  </a:schemeClr>
                </a:solidFill>
                <a:effectLst/>
                <a:latin typeface="Calibri" panose="020F0502020204030204" pitchFamily="34" charset="0"/>
              </a:rPr>
            </a:br>
            <a:r>
              <a:rPr lang="en-US" altLang="zh-CN" sz="1600" b="0" i="1" u="none" strike="noStrike" dirty="0">
                <a:solidFill>
                  <a:schemeClr val="bg1">
                    <a:lumMod val="50000"/>
                  </a:schemeClr>
                </a:solidFill>
                <a:effectLst/>
                <a:latin typeface="Calibri" panose="020F0502020204030204" pitchFamily="34" charset="0"/>
              </a:rPr>
              <a:t>10th edition, Pearson, 2015.</a:t>
            </a:r>
            <a:endParaRPr kumimoji="1" lang="zh-CN" altLang="en-US" sz="1600" dirty="0">
              <a:solidFill>
                <a:schemeClr val="bg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repository and private workspaces</a:t>
            </a:r>
          </a:p>
        </p:txBody>
      </p:sp>
      <p:sp>
        <p:nvSpPr>
          <p:cNvPr id="3" name="Content Placeholder 2"/>
          <p:cNvSpPr>
            <a:spLocks noGrp="1"/>
          </p:cNvSpPr>
          <p:nvPr>
            <p:ph type="body" sz="quarter" idx="10"/>
          </p:nvPr>
        </p:nvSpPr>
        <p:spPr/>
        <p:txBody>
          <a:bodyPr/>
          <a:lstStyle/>
          <a:p>
            <a:r>
              <a:rPr lang="en-US" dirty="0"/>
              <a:t>To support independent development without interference, version control systems use the concept of a project repository and a private workspace. </a:t>
            </a:r>
          </a:p>
          <a:p>
            <a:r>
              <a:rPr lang="en-US" dirty="0"/>
              <a:t>The project repository maintains the ‘master’ version of all components. It is used to create baselines for system building. </a:t>
            </a:r>
          </a:p>
          <a:p>
            <a:r>
              <a:rPr lang="en-US" dirty="0"/>
              <a:t>When modifying components, developers copy (check-out) these from the repository into their workspace and work on these copies. </a:t>
            </a:r>
          </a:p>
          <a:p>
            <a:r>
              <a:rPr lang="en-US" dirty="0"/>
              <a:t>When they have finished their changes, the changed components are returned (checked-in) to the repository. </a:t>
            </a:r>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20</a:t>
            </a:fld>
            <a:endParaRPr lang="en-US"/>
          </a:p>
        </p:txBody>
      </p:sp>
    </p:spTree>
    <p:extLst>
      <p:ext uri="{BB962C8B-B14F-4D97-AF65-F5344CB8AC3E}">
        <p14:creationId xmlns:p14="http://schemas.microsoft.com/office/powerpoint/2010/main" xmlns="" val="1563155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version control</a:t>
            </a:r>
          </a:p>
        </p:txBody>
      </p:sp>
      <p:sp>
        <p:nvSpPr>
          <p:cNvPr id="3" name="Content Placeholder 2"/>
          <p:cNvSpPr>
            <a:spLocks noGrp="1"/>
          </p:cNvSpPr>
          <p:nvPr>
            <p:ph type="body" sz="quarter" idx="10"/>
          </p:nvPr>
        </p:nvSpPr>
        <p:spPr/>
        <p:txBody>
          <a:bodyPr/>
          <a:lstStyle/>
          <a:p>
            <a:r>
              <a:rPr lang="en-US" dirty="0"/>
              <a:t>Developers check out components or directories of components from the project repository into their private workspace and work on these copies in their private workspace. </a:t>
            </a:r>
          </a:p>
          <a:p>
            <a:r>
              <a:rPr lang="en-US" dirty="0"/>
              <a:t>When their changes are complete, they check-in the components back to the repository. </a:t>
            </a:r>
          </a:p>
          <a:p>
            <a:r>
              <a:rPr lang="en-US" dirty="0"/>
              <a:t>If several people are working on a component at the same time, each check it out from the repository. If a component has been checked out, the VC system warns other users wanting to check out that component that it has been checked out by someone else. </a:t>
            </a:r>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21</a:t>
            </a:fld>
            <a:endParaRPr lang="en-US"/>
          </a:p>
        </p:txBody>
      </p:sp>
    </p:spTree>
    <p:extLst>
      <p:ext uri="{BB962C8B-B14F-4D97-AF65-F5344CB8AC3E}">
        <p14:creationId xmlns:p14="http://schemas.microsoft.com/office/powerpoint/2010/main" xmlns="" val="1203596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Check-in/Check-out</a:t>
            </a:r>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22</a:t>
            </a:fld>
            <a:endParaRPr lang="en-US"/>
          </a:p>
        </p:txBody>
      </p:sp>
      <p:pic>
        <p:nvPicPr>
          <p:cNvPr id="7" name="Picture 6" descr="25.5 Check InOut.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14965" y="1356691"/>
            <a:ext cx="4751318" cy="3353872"/>
          </a:xfrm>
          <a:prstGeom prst="rect">
            <a:avLst/>
          </a:prstGeom>
        </p:spPr>
      </p:pic>
    </p:spTree>
    <p:extLst>
      <p:ext uri="{BB962C8B-B14F-4D97-AF65-F5344CB8AC3E}">
        <p14:creationId xmlns:p14="http://schemas.microsoft.com/office/powerpoint/2010/main" xmlns="" val="1369036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version control</a:t>
            </a:r>
          </a:p>
        </p:txBody>
      </p:sp>
      <p:sp>
        <p:nvSpPr>
          <p:cNvPr id="3" name="Content Placeholder 2"/>
          <p:cNvSpPr>
            <a:spLocks noGrp="1"/>
          </p:cNvSpPr>
          <p:nvPr>
            <p:ph type="body" sz="quarter" idx="10"/>
          </p:nvPr>
        </p:nvSpPr>
        <p:spPr/>
        <p:txBody>
          <a:bodyPr/>
          <a:lstStyle/>
          <a:p>
            <a:r>
              <a:rPr lang="en-US" dirty="0"/>
              <a:t>A ‘master’ repository is created on a server that maintains the code produced by the development team.</a:t>
            </a:r>
          </a:p>
          <a:p>
            <a:r>
              <a:rPr lang="en-US" dirty="0"/>
              <a:t>Instead of checking out the files that they need, a developer creates a clone of the project repository that is downloaded and installed on their computer. </a:t>
            </a:r>
            <a:endParaRPr lang="en-GB" dirty="0"/>
          </a:p>
          <a:p>
            <a:r>
              <a:rPr lang="en-US" dirty="0"/>
              <a:t>Developers work on the files required and maintain the new versions on their private repository on their own computer. </a:t>
            </a:r>
          </a:p>
          <a:p>
            <a:r>
              <a:rPr lang="en-US" dirty="0"/>
              <a:t>When changes are done, they ‘commit’ these changes and update their private server repository.  They may then ‘push’ these changes to the project repository. </a:t>
            </a:r>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23</a:t>
            </a:fld>
            <a:endParaRPr lang="en-US"/>
          </a:p>
        </p:txBody>
      </p:sp>
    </p:spTree>
    <p:extLst>
      <p:ext uri="{BB962C8B-B14F-4D97-AF65-F5344CB8AC3E}">
        <p14:creationId xmlns:p14="http://schemas.microsoft.com/office/powerpoint/2010/main" xmlns="" val="560597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cloning</a:t>
            </a:r>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24</a:t>
            </a:fld>
            <a:endParaRPr lang="en-US"/>
          </a:p>
        </p:txBody>
      </p:sp>
      <p:pic>
        <p:nvPicPr>
          <p:cNvPr id="7" name="Picture 6" descr="25.6 Repository Clone.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47242" y="285011"/>
            <a:ext cx="3318013" cy="4573477"/>
          </a:xfrm>
          <a:prstGeom prst="rect">
            <a:avLst/>
          </a:prstGeom>
        </p:spPr>
      </p:pic>
    </p:spTree>
    <p:extLst>
      <p:ext uri="{BB962C8B-B14F-4D97-AF65-F5344CB8AC3E}">
        <p14:creationId xmlns:p14="http://schemas.microsoft.com/office/powerpoint/2010/main" xmlns="" val="2789718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distributed version control</a:t>
            </a:r>
          </a:p>
        </p:txBody>
      </p:sp>
      <p:sp>
        <p:nvSpPr>
          <p:cNvPr id="3" name="Content Placeholder 2"/>
          <p:cNvSpPr>
            <a:spLocks noGrp="1"/>
          </p:cNvSpPr>
          <p:nvPr>
            <p:ph type="body" sz="quarter" idx="10"/>
          </p:nvPr>
        </p:nvSpPr>
        <p:spPr/>
        <p:txBody>
          <a:bodyPr/>
          <a:lstStyle/>
          <a:p>
            <a:r>
              <a:rPr lang="en-US" dirty="0"/>
              <a:t>It provides a backup mechanism for the repository.</a:t>
            </a:r>
            <a:r>
              <a:rPr lang="en-GB" dirty="0"/>
              <a:t> </a:t>
            </a:r>
          </a:p>
          <a:p>
            <a:pPr lvl="1"/>
            <a:r>
              <a:rPr lang="en-US" dirty="0"/>
              <a:t>If the repository is corrupted, work can continue and the project repository can be restored from local copies.</a:t>
            </a:r>
            <a:r>
              <a:rPr lang="en-GB" dirty="0"/>
              <a:t> </a:t>
            </a:r>
          </a:p>
          <a:p>
            <a:r>
              <a:rPr lang="en-GB" dirty="0"/>
              <a:t>It allows for off-line working so that developers can commit changes if they do not have a network connection. </a:t>
            </a:r>
          </a:p>
          <a:p>
            <a:r>
              <a:rPr lang="en-GB" dirty="0"/>
              <a:t>Project support is the default way of working. </a:t>
            </a:r>
          </a:p>
          <a:p>
            <a:pPr lvl="1"/>
            <a:r>
              <a:rPr lang="en-GB" dirty="0"/>
              <a:t>Developers can compile and test the entire system on their local machines and test the changes that they have made. </a:t>
            </a:r>
            <a:endParaRPr lang="en-US" dirty="0"/>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25</a:t>
            </a:fld>
            <a:endParaRPr lang="en-US"/>
          </a:p>
        </p:txBody>
      </p:sp>
    </p:spTree>
    <p:extLst>
      <p:ext uri="{BB962C8B-B14F-4D97-AF65-F5344CB8AC3E}">
        <p14:creationId xmlns:p14="http://schemas.microsoft.com/office/powerpoint/2010/main" xmlns="" val="3528919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type="body" sz="quarter" idx="10"/>
          </p:nvPr>
        </p:nvSpPr>
        <p:spPr/>
        <p:txBody>
          <a:bodyPr/>
          <a:lstStyle/>
          <a:p>
            <a:r>
              <a:rPr lang="en-US" dirty="0"/>
              <a:t>Distributed version control is essential for open source development.</a:t>
            </a:r>
          </a:p>
          <a:p>
            <a:pPr lvl="1"/>
            <a:r>
              <a:rPr lang="en-US" dirty="0"/>
              <a:t> Several people may be working simultaneously on the same system without any central coordination. </a:t>
            </a:r>
          </a:p>
          <a:p>
            <a:r>
              <a:rPr lang="en-US" dirty="0"/>
              <a:t>As well as a private repository on their own computer, developers also maintain a public server repository to which they push new versions of components that they have changed. </a:t>
            </a:r>
          </a:p>
          <a:p>
            <a:pPr lvl="1"/>
            <a:r>
              <a:rPr lang="en-US" dirty="0"/>
              <a:t>It is then up to the open-source system ‘manager’ to decide when to pull these changes into the definitive system. </a:t>
            </a:r>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26</a:t>
            </a:fld>
            <a:endParaRPr lang="en-US"/>
          </a:p>
        </p:txBody>
      </p:sp>
    </p:spTree>
    <p:extLst>
      <p:ext uri="{BB962C8B-B14F-4D97-AF65-F5344CB8AC3E}">
        <p14:creationId xmlns:p14="http://schemas.microsoft.com/office/powerpoint/2010/main" xmlns="" val="3516158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Open-source development</a:t>
            </a:r>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27</a:t>
            </a:fld>
            <a:endParaRPr lang="en-US"/>
          </a:p>
        </p:txBody>
      </p:sp>
      <p:pic>
        <p:nvPicPr>
          <p:cNvPr id="7" name="Picture 6" descr="25.7 Open Source Development.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40703" y="1432063"/>
            <a:ext cx="5015121" cy="2931212"/>
          </a:xfrm>
          <a:prstGeom prst="rect">
            <a:avLst/>
          </a:prstGeom>
        </p:spPr>
      </p:pic>
    </p:spTree>
    <p:extLst>
      <p:ext uri="{BB962C8B-B14F-4D97-AF65-F5344CB8AC3E}">
        <p14:creationId xmlns:p14="http://schemas.microsoft.com/office/powerpoint/2010/main" xmlns="" val="1414913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and merging</a:t>
            </a:r>
          </a:p>
        </p:txBody>
      </p:sp>
      <p:sp>
        <p:nvSpPr>
          <p:cNvPr id="3" name="Content Placeholder 2"/>
          <p:cNvSpPr>
            <a:spLocks noGrp="1"/>
          </p:cNvSpPr>
          <p:nvPr>
            <p:ph type="body" sz="quarter" idx="10"/>
          </p:nvPr>
        </p:nvSpPr>
        <p:spPr/>
        <p:txBody>
          <a:bodyPr/>
          <a:lstStyle/>
          <a:p>
            <a:r>
              <a:rPr lang="en-US" dirty="0"/>
              <a:t>Rather than a linear sequence of versions that reflect changes to the component over time, there may be several independent sequences. </a:t>
            </a:r>
          </a:p>
          <a:p>
            <a:pPr lvl="1"/>
            <a:r>
              <a:rPr lang="en-US" dirty="0"/>
              <a:t>This is normal in system development, where different developers work independently on different versions of the source code and so change it in different ways. </a:t>
            </a:r>
          </a:p>
          <a:p>
            <a:r>
              <a:rPr lang="en-US" dirty="0"/>
              <a:t>At some stage, it may be necessary to merge </a:t>
            </a:r>
            <a:r>
              <a:rPr lang="en-US" dirty="0" err="1"/>
              <a:t>codeline</a:t>
            </a:r>
            <a:r>
              <a:rPr lang="en-US" dirty="0"/>
              <a:t> branches to create a new version of a component that includes all changes that have been made. </a:t>
            </a:r>
          </a:p>
          <a:p>
            <a:pPr lvl="1"/>
            <a:r>
              <a:rPr lang="en-US" dirty="0"/>
              <a:t>If the changes made involve different parts of the code, the component versions may be merged automatically by combining the deltas that apply to the code. </a:t>
            </a:r>
          </a:p>
        </p:txBody>
      </p:sp>
      <p:sp>
        <p:nvSpPr>
          <p:cNvPr id="4" name="Date Placeholder 3"/>
          <p:cNvSpPr>
            <a:spLocks noGrp="1"/>
          </p:cNvSpPr>
          <p:nvPr>
            <p:ph type="dt" sz="half" idx="11"/>
          </p:nvPr>
        </p:nvSpPr>
        <p:spPr/>
        <p:txBody>
          <a:bodyPr/>
          <a:lstStyle/>
          <a:p>
            <a:r>
              <a:rPr lang="en-GB"/>
              <a:t>11/12/2014</a:t>
            </a:r>
            <a:endParaRPr lang="en-US"/>
          </a:p>
        </p:txBody>
      </p:sp>
      <p:sp>
        <p:nvSpPr>
          <p:cNvPr id="7" name="Footer Placeholder 6"/>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and merging</a:t>
            </a:r>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29</a:t>
            </a:fld>
            <a:endParaRPr lang="en-US"/>
          </a:p>
        </p:txBody>
      </p:sp>
      <p:pic>
        <p:nvPicPr>
          <p:cNvPr id="7" name="Picture 6" descr="25.8 Branching Merging (25.9).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19883" y="1471819"/>
            <a:ext cx="5804951" cy="2677768"/>
          </a:xfrm>
          <a:prstGeom prst="rect">
            <a:avLst/>
          </a:prstGeom>
        </p:spPr>
      </p:pic>
    </p:spTree>
    <p:extLst>
      <p:ext uri="{BB962C8B-B14F-4D97-AF65-F5344CB8AC3E}">
        <p14:creationId xmlns:p14="http://schemas.microsoft.com/office/powerpoint/2010/main" xmlns="" val="136968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type="body" sz="quarter" idx="10"/>
          </p:nvPr>
        </p:nvSpPr>
        <p:spPr/>
        <p:txBody>
          <a:bodyPr/>
          <a:lstStyle/>
          <a:p>
            <a:r>
              <a:rPr lang="en-US" dirty="0"/>
              <a:t>Software systems are constantly changing during development and use.</a:t>
            </a:r>
          </a:p>
          <a:p>
            <a:r>
              <a:rPr lang="en-US" dirty="0"/>
              <a:t>Configuration management (</a:t>
            </a:r>
            <a:r>
              <a:rPr lang="en-US" b="1" dirty="0"/>
              <a:t>CM</a:t>
            </a:r>
            <a:r>
              <a:rPr lang="en-US" dirty="0"/>
              <a:t>) is concerned with the policies, processes and tools for managing changing software systems. </a:t>
            </a:r>
          </a:p>
          <a:p>
            <a:r>
              <a:rPr lang="en-US" dirty="0"/>
              <a:t>You need CM because it is easy to lose track of what changes and component versions have been incorporated into each system version. </a:t>
            </a:r>
          </a:p>
          <a:p>
            <a:r>
              <a:rPr lang="en-US" dirty="0"/>
              <a:t>CM is essential for team projects to control changes made by different developers</a:t>
            </a:r>
          </a:p>
        </p:txBody>
      </p:sp>
      <p:sp>
        <p:nvSpPr>
          <p:cNvPr id="6" name="Date Placeholder 5"/>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management</a:t>
            </a:r>
          </a:p>
        </p:txBody>
      </p:sp>
      <p:sp>
        <p:nvSpPr>
          <p:cNvPr id="3" name="Content Placeholder 2"/>
          <p:cNvSpPr>
            <a:spLocks noGrp="1"/>
          </p:cNvSpPr>
          <p:nvPr>
            <p:ph type="body" sz="quarter" idx="10"/>
          </p:nvPr>
        </p:nvSpPr>
        <p:spPr/>
        <p:txBody>
          <a:bodyPr/>
          <a:lstStyle/>
          <a:p>
            <a:r>
              <a:rPr lang="en-US" dirty="0"/>
              <a:t>When version control systems were first developed, storage management was one of their most important functions.  </a:t>
            </a:r>
          </a:p>
          <a:p>
            <a:r>
              <a:rPr lang="en-US" dirty="0"/>
              <a:t>Disk space was expensive and it was important to minimize the disk space used by the different copies of components. </a:t>
            </a:r>
          </a:p>
          <a:p>
            <a:r>
              <a:rPr lang="en-US" dirty="0"/>
              <a:t>Instead of keeping a complete copy of each version, the system stores a list of differences (deltas) between one version and another. </a:t>
            </a:r>
          </a:p>
          <a:p>
            <a:pPr lvl="1"/>
            <a:r>
              <a:rPr lang="en-US" dirty="0"/>
              <a:t>By applying these to a master version (usually the most recent version), a target version can be recreated. </a:t>
            </a:r>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30</a:t>
            </a:fld>
            <a:endParaRPr lang="en-US"/>
          </a:p>
        </p:txBody>
      </p:sp>
    </p:spTree>
    <p:extLst>
      <p:ext uri="{BB962C8B-B14F-4D97-AF65-F5344CB8AC3E}">
        <p14:creationId xmlns:p14="http://schemas.microsoft.com/office/powerpoint/2010/main" xmlns="" val="4283973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management using deltas</a:t>
            </a:r>
            <a:r>
              <a:rPr lang="en-GB" dirty="0"/>
              <a:t> </a:t>
            </a:r>
            <a:endParaRPr lang="en-US" dirty="0"/>
          </a:p>
        </p:txBody>
      </p:sp>
      <p:sp>
        <p:nvSpPr>
          <p:cNvPr id="3" name="Date Placeholder 2"/>
          <p:cNvSpPr>
            <a:spLocks noGrp="1"/>
          </p:cNvSpPr>
          <p:nvPr>
            <p:ph type="dt" sz="half" idx="11"/>
          </p:nvPr>
        </p:nvSpPr>
        <p:spPr/>
        <p:txBody>
          <a:bodyPr/>
          <a:lstStyle/>
          <a:p>
            <a:r>
              <a:rPr lang="en-GB"/>
              <a:t>11/12/2014</a:t>
            </a:r>
            <a:endParaRPr lang="en-US"/>
          </a:p>
        </p:txBody>
      </p:sp>
      <p:sp>
        <p:nvSpPr>
          <p:cNvPr id="6" name="Footer Placeholder 5"/>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31</a:t>
            </a:fld>
            <a:endParaRPr lang="en-US"/>
          </a:p>
        </p:txBody>
      </p:sp>
      <p:pic>
        <p:nvPicPr>
          <p:cNvPr id="4" name="Content Placeholder 3" descr="25.7 CodelineDeltas.eps"/>
          <p:cNvPicPr>
            <a:picLocks noGrp="1" noChangeAspect="1"/>
          </p:cNvPicPr>
          <p:nvPr>
            <p:ph idx="4294967295"/>
          </p:nvPr>
        </p:nvPicPr>
        <p:blipFill>
          <a:blip r:embed="rId2"/>
          <a:srcRect t="-26411" b="-26411"/>
          <a:stretch>
            <a:fillRect/>
          </a:stretch>
        </p:blipFill>
        <p:spPr>
          <a:xfrm>
            <a:off x="1606549" y="1270000"/>
            <a:ext cx="5808557" cy="3194050"/>
          </a:xfrm>
          <a:prstGeom prst="rect">
            <a:avLst/>
          </a:prstGeom>
        </p:spPr>
      </p:pic>
    </p:spTree>
    <p:extLst>
      <p:ext uri="{BB962C8B-B14F-4D97-AF65-F5344CB8AC3E}">
        <p14:creationId xmlns:p14="http://schemas.microsoft.com/office/powerpoint/2010/main" xmlns="" val="678550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management in Git</a:t>
            </a:r>
          </a:p>
        </p:txBody>
      </p:sp>
      <p:sp>
        <p:nvSpPr>
          <p:cNvPr id="3" name="Content Placeholder 2"/>
          <p:cNvSpPr>
            <a:spLocks noGrp="1"/>
          </p:cNvSpPr>
          <p:nvPr>
            <p:ph type="body" sz="quarter" idx="10"/>
          </p:nvPr>
        </p:nvSpPr>
        <p:spPr/>
        <p:txBody>
          <a:bodyPr/>
          <a:lstStyle/>
          <a:p>
            <a:r>
              <a:rPr lang="en-US" dirty="0"/>
              <a:t>As disk storage is now relatively cheap, Git uses an alternative, faster approach. </a:t>
            </a:r>
          </a:p>
          <a:p>
            <a:r>
              <a:rPr lang="en-US" dirty="0"/>
              <a:t>Git does not use deltas but applies a standard compression algorithm to stored files and their associated meta-information. </a:t>
            </a:r>
          </a:p>
          <a:p>
            <a:r>
              <a:rPr lang="en-US" dirty="0"/>
              <a:t>It does not store duplicate copies of files.  Retrieving a file simply involves decompressing it, with no need to apply a chain of operations. </a:t>
            </a:r>
          </a:p>
          <a:p>
            <a:r>
              <a:rPr lang="en-US" dirty="0"/>
              <a:t>Git also uses the notion of </a:t>
            </a:r>
            <a:r>
              <a:rPr lang="en-US" dirty="0" err="1"/>
              <a:t>packfiles</a:t>
            </a:r>
            <a:r>
              <a:rPr lang="en-US" dirty="0"/>
              <a:t> where several smaller files are combined into an indexed single file. </a:t>
            </a:r>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32</a:t>
            </a:fld>
            <a:endParaRPr lang="en-US"/>
          </a:p>
        </p:txBody>
      </p:sp>
    </p:spTree>
    <p:extLst>
      <p:ext uri="{BB962C8B-B14F-4D97-AF65-F5344CB8AC3E}">
        <p14:creationId xmlns:p14="http://schemas.microsoft.com/office/powerpoint/2010/main" xmlns="" val="1817690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building</a:t>
            </a:r>
          </a:p>
        </p:txBody>
      </p:sp>
      <p:sp>
        <p:nvSpPr>
          <p:cNvPr id="6" name="Date Placeholder 5"/>
          <p:cNvSpPr>
            <a:spLocks noGrp="1"/>
          </p:cNvSpPr>
          <p:nvPr>
            <p:ph type="dt" sz="half" idx="2"/>
          </p:nvPr>
        </p:nvSpPr>
        <p:spPr/>
        <p:txBody>
          <a:bodyPr/>
          <a:lstStyle/>
          <a:p>
            <a:r>
              <a:rPr lang="en-GB"/>
              <a:t>11/12/2014</a:t>
            </a:r>
            <a:endParaRPr lang="en-US"/>
          </a:p>
        </p:txBody>
      </p:sp>
      <p:sp>
        <p:nvSpPr>
          <p:cNvPr id="4" name="Footer Placeholder 3"/>
          <p:cNvSpPr>
            <a:spLocks noGrp="1"/>
          </p:cNvSpPr>
          <p:nvPr>
            <p:ph type="ftr" sz="quarter" idx="3"/>
          </p:nvPr>
        </p:nvSpPr>
        <p:spPr/>
        <p:txBody>
          <a:bodyPr/>
          <a:lstStyle/>
          <a:p>
            <a:r>
              <a:rPr lang="en-US"/>
              <a:t>Chapter 25 Configuration management</a:t>
            </a:r>
          </a:p>
        </p:txBody>
      </p:sp>
      <p:sp>
        <p:nvSpPr>
          <p:cNvPr id="5" name="Slide Number Placeholder 4"/>
          <p:cNvSpPr>
            <a:spLocks noGrp="1"/>
          </p:cNvSpPr>
          <p:nvPr>
            <p:ph type="sldNum" sz="quarter" idx="4"/>
          </p:nvPr>
        </p:nvSpPr>
        <p:spPr/>
        <p:txBody>
          <a:bodyPr/>
          <a:lstStyle/>
          <a:p>
            <a:fld id="{7B134961-4B2C-A547-9A54-CB85DA02077E}" type="slidenum">
              <a:rPr lang="en-US" smtClean="0"/>
              <a:pPr/>
              <a:t>33</a:t>
            </a:fld>
            <a:endParaRPr lang="en-US"/>
          </a:p>
        </p:txBody>
      </p:sp>
    </p:spTree>
    <p:extLst>
      <p:ext uri="{BB962C8B-B14F-4D97-AF65-F5344CB8AC3E}">
        <p14:creationId xmlns:p14="http://schemas.microsoft.com/office/powerpoint/2010/main" xmlns="" val="3859138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building</a:t>
            </a:r>
          </a:p>
        </p:txBody>
      </p:sp>
      <p:sp>
        <p:nvSpPr>
          <p:cNvPr id="3" name="Content Placeholder 2"/>
          <p:cNvSpPr>
            <a:spLocks noGrp="1"/>
          </p:cNvSpPr>
          <p:nvPr>
            <p:ph type="body" sz="quarter" idx="10"/>
          </p:nvPr>
        </p:nvSpPr>
        <p:spPr/>
        <p:txBody>
          <a:bodyPr/>
          <a:lstStyle/>
          <a:p>
            <a:r>
              <a:rPr lang="en-US" dirty="0"/>
              <a:t>System building is the process of creating a complete, executable system by compiling and linking the system components, external libraries, configuration files, etc.</a:t>
            </a:r>
          </a:p>
          <a:p>
            <a:r>
              <a:rPr lang="en-US" dirty="0"/>
              <a:t>System building tools and version management tools must communicate as the build process involves checking out component versions from the repository managed by the version management system. </a:t>
            </a:r>
          </a:p>
          <a:p>
            <a:r>
              <a:rPr lang="en-US" dirty="0"/>
              <a:t>The configuration description used to identify a baseline is also used by the system building tool.</a:t>
            </a:r>
            <a:r>
              <a:rPr lang="en-GB" dirty="0"/>
              <a:t> </a:t>
            </a:r>
            <a:endParaRPr lang="en-US" dirty="0"/>
          </a:p>
        </p:txBody>
      </p:sp>
      <p:sp>
        <p:nvSpPr>
          <p:cNvPr id="6" name="Date Placeholder 5"/>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platforms</a:t>
            </a:r>
          </a:p>
        </p:txBody>
      </p:sp>
      <p:sp>
        <p:nvSpPr>
          <p:cNvPr id="3" name="Content Placeholder 2"/>
          <p:cNvSpPr>
            <a:spLocks noGrp="1"/>
          </p:cNvSpPr>
          <p:nvPr>
            <p:ph type="body" sz="quarter" idx="10"/>
          </p:nvPr>
        </p:nvSpPr>
        <p:spPr/>
        <p:txBody>
          <a:bodyPr/>
          <a:lstStyle/>
          <a:p>
            <a:r>
              <a:rPr lang="en-US" dirty="0"/>
              <a:t>The development system, which includes development tools such as compilers, source code editors, etc.</a:t>
            </a:r>
          </a:p>
          <a:p>
            <a:pPr lvl="1"/>
            <a:r>
              <a:rPr lang="en-US" dirty="0"/>
              <a:t>Developers check out code from the version management system into a private workspace before making changes to the system. </a:t>
            </a:r>
            <a:endParaRPr lang="en-GB" dirty="0"/>
          </a:p>
          <a:p>
            <a:r>
              <a:rPr lang="en-US" dirty="0"/>
              <a:t>The build server, which is used to build definitive, executable versions of the system. </a:t>
            </a:r>
          </a:p>
          <a:p>
            <a:pPr lvl="1"/>
            <a:r>
              <a:rPr lang="en-US" dirty="0"/>
              <a:t>Developers check-in code to the version management system before it is built. The system build may rely on external libraries that are not included in the version management system.</a:t>
            </a:r>
            <a:r>
              <a:rPr lang="en-GB" dirty="0"/>
              <a:t> </a:t>
            </a:r>
          </a:p>
          <a:p>
            <a:r>
              <a:rPr lang="en-US" dirty="0"/>
              <a:t>The target environment, which is the platform on which the system executes. </a:t>
            </a:r>
          </a:p>
        </p:txBody>
      </p:sp>
      <p:sp>
        <p:nvSpPr>
          <p:cNvPr id="6" name="Date Placeholder 5"/>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building</a:t>
            </a:r>
            <a:r>
              <a:rPr lang="en-GB" dirty="0"/>
              <a:t> </a:t>
            </a:r>
            <a:endParaRPr lang="en-US" dirty="0"/>
          </a:p>
        </p:txBody>
      </p:sp>
      <p:sp>
        <p:nvSpPr>
          <p:cNvPr id="3" name="Date Placeholder 2"/>
          <p:cNvSpPr>
            <a:spLocks noGrp="1"/>
          </p:cNvSpPr>
          <p:nvPr>
            <p:ph type="dt" sz="half" idx="11"/>
          </p:nvPr>
        </p:nvSpPr>
        <p:spPr/>
        <p:txBody>
          <a:bodyPr/>
          <a:lstStyle/>
          <a:p>
            <a:r>
              <a:rPr lang="en-GB"/>
              <a:t>11/12/2014</a:t>
            </a:r>
            <a:endParaRPr lang="en-US"/>
          </a:p>
        </p:txBody>
      </p:sp>
      <p:sp>
        <p:nvSpPr>
          <p:cNvPr id="6" name="Footer Placeholder 5"/>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36</a:t>
            </a:fld>
            <a:endParaRPr lang="en-US"/>
          </a:p>
        </p:txBody>
      </p:sp>
      <p:pic>
        <p:nvPicPr>
          <p:cNvPr id="4" name="Content Placeholder 3" descr="25.11 SystemBuilding.eps"/>
          <p:cNvPicPr>
            <a:picLocks noGrp="1" noChangeAspect="1"/>
          </p:cNvPicPr>
          <p:nvPr>
            <p:ph idx="4294967295"/>
          </p:nvPr>
        </p:nvPicPr>
        <p:blipFill>
          <a:blip r:embed="rId2"/>
          <a:srcRect t="-7679" b="-7679"/>
          <a:stretch>
            <a:fillRect/>
          </a:stretch>
        </p:blipFill>
        <p:spPr>
          <a:xfrm>
            <a:off x="1540669" y="1284258"/>
            <a:ext cx="6000750" cy="329982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system functionality</a:t>
            </a:r>
          </a:p>
        </p:txBody>
      </p:sp>
      <p:sp>
        <p:nvSpPr>
          <p:cNvPr id="3" name="Content Placeholder 2"/>
          <p:cNvSpPr>
            <a:spLocks noGrp="1"/>
          </p:cNvSpPr>
          <p:nvPr>
            <p:ph type="body" sz="quarter" idx="10"/>
          </p:nvPr>
        </p:nvSpPr>
        <p:spPr/>
        <p:txBody>
          <a:bodyPr/>
          <a:lstStyle/>
          <a:p>
            <a:pPr marL="285750" indent="-285750">
              <a:buFont typeface="Arial" panose="020B0604020202020204" pitchFamily="34" charset="0"/>
              <a:buChar char="•"/>
            </a:pPr>
            <a:r>
              <a:rPr lang="en-US" dirty="0"/>
              <a:t>Build script generation</a:t>
            </a:r>
            <a:endParaRPr lang="en-GB" dirty="0"/>
          </a:p>
          <a:p>
            <a:pPr marL="285750" indent="-285750">
              <a:buFont typeface="Arial" panose="020B0604020202020204" pitchFamily="34" charset="0"/>
              <a:buChar char="•"/>
            </a:pPr>
            <a:r>
              <a:rPr lang="en-US" dirty="0"/>
              <a:t>Version management system integration</a:t>
            </a:r>
            <a:endParaRPr lang="en-GB" dirty="0"/>
          </a:p>
          <a:p>
            <a:pPr marL="285750" indent="-285750">
              <a:buFont typeface="Arial" panose="020B0604020202020204" pitchFamily="34" charset="0"/>
              <a:buChar char="•"/>
            </a:pPr>
            <a:r>
              <a:rPr lang="en-US" dirty="0"/>
              <a:t>Minimal re-compilation</a:t>
            </a:r>
            <a:endParaRPr lang="en-GB" dirty="0"/>
          </a:p>
          <a:p>
            <a:pPr marL="285750" indent="-285750">
              <a:buFont typeface="Arial" panose="020B0604020202020204" pitchFamily="34" charset="0"/>
              <a:buChar char="•"/>
            </a:pPr>
            <a:r>
              <a:rPr lang="en-US" dirty="0"/>
              <a:t>Executable system creation</a:t>
            </a:r>
            <a:endParaRPr lang="en-GB" dirty="0"/>
          </a:p>
          <a:p>
            <a:pPr marL="285750" indent="-285750">
              <a:buFont typeface="Arial" panose="020B0604020202020204" pitchFamily="34" charset="0"/>
              <a:buChar char="•"/>
            </a:pPr>
            <a:r>
              <a:rPr lang="en-US" dirty="0"/>
              <a:t>Test automation</a:t>
            </a:r>
            <a:endParaRPr lang="en-GB" dirty="0"/>
          </a:p>
          <a:p>
            <a:pPr marL="285750" indent="-285750">
              <a:buFont typeface="Arial" panose="020B0604020202020204" pitchFamily="34" charset="0"/>
              <a:buChar char="•"/>
            </a:pPr>
            <a:r>
              <a:rPr lang="en-US" dirty="0"/>
              <a:t>Reporting</a:t>
            </a:r>
            <a:endParaRPr lang="en-GB" dirty="0"/>
          </a:p>
          <a:p>
            <a:pPr marL="285750" indent="-285750">
              <a:buFont typeface="Arial" panose="020B0604020202020204" pitchFamily="34" charset="0"/>
              <a:buChar char="•"/>
            </a:pPr>
            <a:r>
              <a:rPr lang="en-US" dirty="0"/>
              <a:t>Documentation generation</a:t>
            </a:r>
            <a:endParaRPr lang="en-GB" dirty="0"/>
          </a:p>
          <a:p>
            <a:endParaRPr lang="en-US" dirty="0"/>
          </a:p>
        </p:txBody>
      </p:sp>
      <p:sp>
        <p:nvSpPr>
          <p:cNvPr id="6" name="Date Placeholder 5"/>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platforms</a:t>
            </a:r>
          </a:p>
        </p:txBody>
      </p:sp>
      <p:sp>
        <p:nvSpPr>
          <p:cNvPr id="3" name="Content Placeholder 2"/>
          <p:cNvSpPr>
            <a:spLocks noGrp="1"/>
          </p:cNvSpPr>
          <p:nvPr>
            <p:ph type="body" sz="quarter" idx="10"/>
          </p:nvPr>
        </p:nvSpPr>
        <p:spPr/>
        <p:txBody>
          <a:bodyPr/>
          <a:lstStyle/>
          <a:p>
            <a:r>
              <a:rPr lang="en-US" dirty="0"/>
              <a:t>The development system, which includes development tools such as compilers, source code editors, etc. </a:t>
            </a:r>
          </a:p>
          <a:p>
            <a:r>
              <a:rPr lang="en-US" dirty="0"/>
              <a:t>The build server, which is used to build definitive, executable versions of the system. This server maintains the definitive versions of a system.</a:t>
            </a:r>
            <a:r>
              <a:rPr lang="en-GB" dirty="0"/>
              <a:t> </a:t>
            </a:r>
          </a:p>
          <a:p>
            <a:r>
              <a:rPr lang="en-US" dirty="0"/>
              <a:t>The target environment, which is the platform on which the system executes. </a:t>
            </a:r>
          </a:p>
          <a:p>
            <a:pPr lvl="1"/>
            <a:r>
              <a:rPr lang="en-US" dirty="0"/>
              <a:t>For real-time and embedded systems, the target environment is often smaller and simpler than the development environment (e.g. a cell phone)</a:t>
            </a:r>
            <a:r>
              <a:rPr lang="en-GB" dirty="0"/>
              <a:t> </a:t>
            </a:r>
            <a:endParaRPr lang="en-US" dirty="0"/>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38</a:t>
            </a:fld>
            <a:endParaRPr lang="en-US"/>
          </a:p>
        </p:txBody>
      </p:sp>
    </p:spTree>
    <p:extLst>
      <p:ext uri="{BB962C8B-B14F-4D97-AF65-F5344CB8AC3E}">
        <p14:creationId xmlns:p14="http://schemas.microsoft.com/office/powerpoint/2010/main" xmlns="" val="141245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build, and target platforms</a:t>
            </a:r>
            <a:r>
              <a:rPr lang="en-GB" dirty="0"/>
              <a:t> </a:t>
            </a:r>
            <a:endParaRPr lang="en-US" dirty="0"/>
          </a:p>
        </p:txBody>
      </p:sp>
      <p:sp>
        <p:nvSpPr>
          <p:cNvPr id="3" name="Date Placeholder 2"/>
          <p:cNvSpPr>
            <a:spLocks noGrp="1"/>
          </p:cNvSpPr>
          <p:nvPr>
            <p:ph type="dt" sz="half" idx="11"/>
          </p:nvPr>
        </p:nvSpPr>
        <p:spPr/>
        <p:txBody>
          <a:bodyPr/>
          <a:lstStyle/>
          <a:p>
            <a:r>
              <a:rPr lang="en-GB"/>
              <a:t>11/12/2014</a:t>
            </a:r>
            <a:endParaRPr lang="en-US"/>
          </a:p>
        </p:txBody>
      </p:sp>
      <p:sp>
        <p:nvSpPr>
          <p:cNvPr id="6" name="Footer Placeholder 5"/>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39</a:t>
            </a:fld>
            <a:endParaRPr lang="en-US"/>
          </a:p>
        </p:txBody>
      </p:sp>
      <p:pic>
        <p:nvPicPr>
          <p:cNvPr id="4" name="Content Placeholder 3" descr="25.10 Build Environment.eps"/>
          <p:cNvPicPr>
            <a:picLocks noGrp="1" noChangeAspect="1"/>
          </p:cNvPicPr>
          <p:nvPr>
            <p:ph idx="4294967295"/>
          </p:nvPr>
        </p:nvPicPr>
        <p:blipFill>
          <a:blip r:embed="rId2"/>
          <a:srcRect t="-5771" b="-5771"/>
          <a:stretch>
            <a:fillRect/>
          </a:stretch>
        </p:blipFill>
        <p:spPr>
          <a:xfrm>
            <a:off x="1188244" y="1263764"/>
            <a:ext cx="6038850" cy="33203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activities</a:t>
            </a:r>
          </a:p>
        </p:txBody>
      </p:sp>
      <p:sp>
        <p:nvSpPr>
          <p:cNvPr id="3" name="Content Placeholder 2"/>
          <p:cNvSpPr>
            <a:spLocks noGrp="1"/>
          </p:cNvSpPr>
          <p:nvPr>
            <p:ph type="body" sz="quarter" idx="10"/>
          </p:nvPr>
        </p:nvSpPr>
        <p:spPr/>
        <p:txBody>
          <a:bodyPr/>
          <a:lstStyle/>
          <a:p>
            <a:r>
              <a:rPr lang="en-US" sz="1600" b="1" dirty="0"/>
              <a:t>Version management</a:t>
            </a:r>
            <a:r>
              <a:rPr lang="zh-CN" altLang="en-US" sz="1600" b="1" dirty="0"/>
              <a:t> </a:t>
            </a:r>
            <a:r>
              <a:rPr lang="en-US" altLang="zh-CN" sz="1600" dirty="0"/>
              <a:t>--</a:t>
            </a:r>
            <a:r>
              <a:rPr lang="zh-CN" altLang="en-US" sz="1600" dirty="0"/>
              <a:t> </a:t>
            </a:r>
            <a:r>
              <a:rPr lang="en-US" sz="1600" dirty="0"/>
              <a:t>Keeping track of the multiple versions of system components and ensuring that changes made to components by different developers do not interfere with each other. </a:t>
            </a:r>
            <a:endParaRPr lang="en-GB" sz="1600" dirty="0"/>
          </a:p>
          <a:p>
            <a:r>
              <a:rPr lang="en-US" sz="1600" b="1" dirty="0"/>
              <a:t>System building </a:t>
            </a:r>
            <a:r>
              <a:rPr lang="en-US" altLang="zh-CN" sz="1600" dirty="0"/>
              <a:t>--</a:t>
            </a:r>
            <a:r>
              <a:rPr lang="zh-CN" altLang="en-US" sz="1600" dirty="0"/>
              <a:t> </a:t>
            </a:r>
            <a:r>
              <a:rPr lang="en-US" sz="1600" dirty="0"/>
              <a:t>The process of assembling program components, data and libraries, then compiling these to create an executable system.</a:t>
            </a:r>
          </a:p>
          <a:p>
            <a:r>
              <a:rPr lang="en-US" sz="1600" b="1" dirty="0"/>
              <a:t>Change management </a:t>
            </a:r>
            <a:r>
              <a:rPr lang="en-US" altLang="zh-CN" sz="1600" dirty="0"/>
              <a:t>--</a:t>
            </a:r>
            <a:r>
              <a:rPr lang="zh-CN" altLang="en-US" sz="1600" dirty="0"/>
              <a:t> </a:t>
            </a:r>
            <a:r>
              <a:rPr lang="en-US" sz="1600" dirty="0"/>
              <a:t>Keeping track of requests for changes to the software from customers and developers, working out the costs and impact of changes, and deciding the changes should be implemented.</a:t>
            </a:r>
            <a:endParaRPr lang="en-GB" sz="1600" dirty="0"/>
          </a:p>
          <a:p>
            <a:r>
              <a:rPr lang="en-US" sz="1600" b="1" dirty="0"/>
              <a:t>Release management </a:t>
            </a:r>
            <a:r>
              <a:rPr lang="en-US" altLang="zh-CN" sz="1600" dirty="0"/>
              <a:t>--</a:t>
            </a:r>
            <a:r>
              <a:rPr lang="zh-CN" altLang="en-US" sz="1600" dirty="0"/>
              <a:t> </a:t>
            </a:r>
            <a:r>
              <a:rPr lang="en-US" sz="1600" dirty="0"/>
              <a:t>Preparing software for external release and keeping track of the system versions that have been released for customer use.</a:t>
            </a:r>
            <a:endParaRPr lang="en-GB" sz="1600" dirty="0"/>
          </a:p>
          <a:p>
            <a:endParaRPr lang="en-US" dirty="0"/>
          </a:p>
        </p:txBody>
      </p:sp>
      <p:sp>
        <p:nvSpPr>
          <p:cNvPr id="6" name="Date Placeholder 5"/>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building</a:t>
            </a:r>
          </a:p>
        </p:txBody>
      </p:sp>
      <p:sp>
        <p:nvSpPr>
          <p:cNvPr id="3" name="Content Placeholder 2"/>
          <p:cNvSpPr>
            <a:spLocks noGrp="1"/>
          </p:cNvSpPr>
          <p:nvPr>
            <p:ph type="body" sz="quarter" idx="10"/>
          </p:nvPr>
        </p:nvSpPr>
        <p:spPr/>
        <p:txBody>
          <a:bodyPr/>
          <a:lstStyle/>
          <a:p>
            <a:r>
              <a:rPr lang="en-US" dirty="0"/>
              <a:t>Check out the mainline system from the version management system into the developer’s private workspace.</a:t>
            </a:r>
            <a:endParaRPr lang="en-GB" dirty="0"/>
          </a:p>
          <a:p>
            <a:r>
              <a:rPr lang="en-US" dirty="0"/>
              <a:t>Build the system and run automated tests to ensure that the built system passes all tests. If not, the build is broken and you should inform whoever checked in the last baseline system. They are responsible for repairing the problem.</a:t>
            </a:r>
            <a:endParaRPr lang="en-GB" dirty="0"/>
          </a:p>
          <a:p>
            <a:r>
              <a:rPr lang="en-US" dirty="0"/>
              <a:t>Make the changes to the system components.</a:t>
            </a:r>
            <a:endParaRPr lang="en-GB" dirty="0"/>
          </a:p>
          <a:p>
            <a:r>
              <a:rPr lang="en-US" dirty="0"/>
              <a:t>Build the system in the private workspace and rerun system tests. If the tests fail, continue editing.</a:t>
            </a:r>
            <a:endParaRPr lang="en-GB" dirty="0"/>
          </a:p>
          <a:p>
            <a:endParaRPr lang="en-US" dirty="0"/>
          </a:p>
        </p:txBody>
      </p:sp>
      <p:sp>
        <p:nvSpPr>
          <p:cNvPr id="6" name="Date Placeholder 5"/>
          <p:cNvSpPr>
            <a:spLocks noGrp="1"/>
          </p:cNvSpPr>
          <p:nvPr>
            <p:ph type="dt" sz="half" idx="11"/>
          </p:nvPr>
        </p:nvSpPr>
        <p:spPr/>
        <p:txBody>
          <a:bodyPr/>
          <a:lstStyle/>
          <a:p>
            <a:r>
              <a:rPr lang="en-GB"/>
              <a:t>11/12/2014</a:t>
            </a:r>
            <a:endParaRPr lang="en-US"/>
          </a:p>
        </p:txBody>
      </p:sp>
      <p:sp>
        <p:nvSpPr>
          <p:cNvPr id="4" name="Footer Placeholder 3"/>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building</a:t>
            </a:r>
          </a:p>
        </p:txBody>
      </p:sp>
      <p:sp>
        <p:nvSpPr>
          <p:cNvPr id="3" name="Content Placeholder 2"/>
          <p:cNvSpPr>
            <a:spLocks noGrp="1"/>
          </p:cNvSpPr>
          <p:nvPr>
            <p:ph type="body" sz="quarter" idx="10"/>
          </p:nvPr>
        </p:nvSpPr>
        <p:spPr/>
        <p:txBody>
          <a:bodyPr/>
          <a:lstStyle/>
          <a:p>
            <a:r>
              <a:rPr lang="en-US" dirty="0"/>
              <a:t>Once the system has passed its tests, check it into the build system but do not commit it as a new system baseline.</a:t>
            </a:r>
            <a:endParaRPr lang="en-GB" dirty="0"/>
          </a:p>
          <a:p>
            <a:r>
              <a:rPr lang="en-US" dirty="0"/>
              <a:t>Build the system on the build server and run the tests. You need to do this in case others have modified components since you checked out the system. If this is the case, check out the components that have failed and edit these so that tests pass on your private workspace.</a:t>
            </a:r>
            <a:endParaRPr lang="en-GB" dirty="0"/>
          </a:p>
          <a:p>
            <a:r>
              <a:rPr lang="en-US" dirty="0"/>
              <a:t>If the system passes its tests on the build system, then commit the changes you have made as a new baseline in the system mainline.</a:t>
            </a:r>
            <a:endParaRPr lang="en-GB" dirty="0"/>
          </a:p>
          <a:p>
            <a:endParaRPr lang="en-US" dirty="0"/>
          </a:p>
        </p:txBody>
      </p:sp>
      <p:sp>
        <p:nvSpPr>
          <p:cNvPr id="6" name="Date Placeholder 5"/>
          <p:cNvSpPr>
            <a:spLocks noGrp="1"/>
          </p:cNvSpPr>
          <p:nvPr>
            <p:ph type="dt" sz="half" idx="11"/>
          </p:nvPr>
        </p:nvSpPr>
        <p:spPr/>
        <p:txBody>
          <a:bodyPr/>
          <a:lstStyle/>
          <a:p>
            <a:r>
              <a:rPr lang="en-GB"/>
              <a:t>11/12/2014</a:t>
            </a:r>
            <a:endParaRPr lang="en-US"/>
          </a:p>
        </p:txBody>
      </p:sp>
      <p:sp>
        <p:nvSpPr>
          <p:cNvPr id="4" name="Footer Placeholder 3"/>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r>
              <a:rPr lang="en-GB" dirty="0"/>
              <a:t> </a:t>
            </a:r>
            <a:endParaRPr lang="en-US" dirty="0"/>
          </a:p>
        </p:txBody>
      </p:sp>
      <p:sp>
        <p:nvSpPr>
          <p:cNvPr id="3" name="Date Placeholder 2"/>
          <p:cNvSpPr>
            <a:spLocks noGrp="1"/>
          </p:cNvSpPr>
          <p:nvPr>
            <p:ph type="dt" sz="half" idx="11"/>
          </p:nvPr>
        </p:nvSpPr>
        <p:spPr/>
        <p:txBody>
          <a:bodyPr/>
          <a:lstStyle/>
          <a:p>
            <a:r>
              <a:rPr lang="en-GB"/>
              <a:t>11/12/2014</a:t>
            </a:r>
            <a:endParaRPr lang="en-US"/>
          </a:p>
        </p:txBody>
      </p:sp>
      <p:sp>
        <p:nvSpPr>
          <p:cNvPr id="6" name="Footer Placeholder 5"/>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42</a:t>
            </a:fld>
            <a:endParaRPr lang="en-US"/>
          </a:p>
        </p:txBody>
      </p:sp>
      <p:pic>
        <p:nvPicPr>
          <p:cNvPr id="4" name="Content Placeholder 3" descr="25.12 ContinIntegration.eps"/>
          <p:cNvPicPr>
            <a:picLocks noGrp="1" noChangeAspect="1"/>
          </p:cNvPicPr>
          <p:nvPr>
            <p:ph idx="4294967295"/>
          </p:nvPr>
        </p:nvPicPr>
        <p:blipFill>
          <a:blip r:embed="rId2"/>
          <a:srcRect t="-3630" b="-3630"/>
          <a:stretch>
            <a:fillRect/>
          </a:stretch>
        </p:blipFill>
        <p:spPr>
          <a:xfrm>
            <a:off x="1143794" y="1295399"/>
            <a:ext cx="6273800" cy="345123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continuous integration</a:t>
            </a:r>
          </a:p>
        </p:txBody>
      </p:sp>
      <p:sp>
        <p:nvSpPr>
          <p:cNvPr id="3" name="Content Placeholder 2"/>
          <p:cNvSpPr>
            <a:spLocks noGrp="1"/>
          </p:cNvSpPr>
          <p:nvPr>
            <p:ph type="body" sz="quarter" idx="10"/>
          </p:nvPr>
        </p:nvSpPr>
        <p:spPr/>
        <p:txBody>
          <a:bodyPr/>
          <a:lstStyle/>
          <a:p>
            <a:r>
              <a:rPr lang="en-US" dirty="0"/>
              <a:t>Pros</a:t>
            </a:r>
          </a:p>
          <a:p>
            <a:pPr lvl="1"/>
            <a:r>
              <a:rPr lang="en-US" dirty="0"/>
              <a:t>The advantage of continuous integration is that it allows problems caused by the interactions between different developers to be discovered and repaired as soon as possible.</a:t>
            </a:r>
          </a:p>
          <a:p>
            <a:pPr lvl="1"/>
            <a:r>
              <a:rPr lang="en-US" dirty="0"/>
              <a:t>The most recent system in the mainline is the definitive working system. </a:t>
            </a:r>
          </a:p>
          <a:p>
            <a:r>
              <a:rPr lang="en-US" dirty="0"/>
              <a:t>Cons</a:t>
            </a:r>
          </a:p>
          <a:p>
            <a:pPr lvl="1"/>
            <a:r>
              <a:rPr lang="en-US" dirty="0"/>
              <a:t>If the system is very large, it may take a long time to build and test, especially if integration with other application systems is involved. </a:t>
            </a:r>
          </a:p>
          <a:p>
            <a:pPr lvl="1"/>
            <a:r>
              <a:rPr lang="en-US" dirty="0"/>
              <a:t>If the development platform is different from the target platform, it may not be possible to run system tests in the developer’s private workspace. </a:t>
            </a:r>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43</a:t>
            </a:fld>
            <a:endParaRPr lang="en-US"/>
          </a:p>
        </p:txBody>
      </p:sp>
    </p:spTree>
    <p:extLst>
      <p:ext uri="{BB962C8B-B14F-4D97-AF65-F5344CB8AC3E}">
        <p14:creationId xmlns:p14="http://schemas.microsoft.com/office/powerpoint/2010/main" xmlns="" val="2593080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building</a:t>
            </a:r>
          </a:p>
        </p:txBody>
      </p:sp>
      <p:sp>
        <p:nvSpPr>
          <p:cNvPr id="3" name="Content Placeholder 2"/>
          <p:cNvSpPr>
            <a:spLocks noGrp="1"/>
          </p:cNvSpPr>
          <p:nvPr>
            <p:ph type="body" sz="quarter" idx="10"/>
          </p:nvPr>
        </p:nvSpPr>
        <p:spPr/>
        <p:txBody>
          <a:bodyPr/>
          <a:lstStyle/>
          <a:p>
            <a:r>
              <a:rPr lang="en-US" dirty="0"/>
              <a:t>The development organization sets a delivery time (say 2 p.m.) for system components. </a:t>
            </a:r>
          </a:p>
          <a:p>
            <a:pPr lvl="1"/>
            <a:r>
              <a:rPr lang="en-US" dirty="0"/>
              <a:t>If developers have new versions of the components that they are writing, they must deliver them by that time. </a:t>
            </a:r>
            <a:endParaRPr lang="en-GB" dirty="0"/>
          </a:p>
          <a:p>
            <a:pPr lvl="1"/>
            <a:r>
              <a:rPr lang="en-US" dirty="0"/>
              <a:t>A new version of the system is built from these components by compiling and linking them to form a complete system.</a:t>
            </a:r>
            <a:endParaRPr lang="en-GB" dirty="0"/>
          </a:p>
          <a:p>
            <a:pPr lvl="1"/>
            <a:r>
              <a:rPr lang="en-US" dirty="0"/>
              <a:t>This system is then delivered to the testing team, which carries out a set of predefined system tests</a:t>
            </a:r>
            <a:endParaRPr lang="en-GB" dirty="0"/>
          </a:p>
          <a:p>
            <a:pPr lvl="1"/>
            <a:r>
              <a:rPr lang="en-US" dirty="0"/>
              <a:t>Faults that are discovered during system testing are documented and returned to the system developers. They repair these faults in a subsequent version of the component.</a:t>
            </a:r>
            <a:endParaRPr lang="en-GB" dirty="0"/>
          </a:p>
        </p:txBody>
      </p:sp>
      <p:sp>
        <p:nvSpPr>
          <p:cNvPr id="6" name="Date Placeholder 5"/>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recompilation</a:t>
            </a:r>
          </a:p>
        </p:txBody>
      </p:sp>
      <p:sp>
        <p:nvSpPr>
          <p:cNvPr id="3" name="Content Placeholder 2"/>
          <p:cNvSpPr>
            <a:spLocks noGrp="1"/>
          </p:cNvSpPr>
          <p:nvPr>
            <p:ph type="body" sz="quarter" idx="10"/>
          </p:nvPr>
        </p:nvSpPr>
        <p:spPr/>
        <p:txBody>
          <a:bodyPr/>
          <a:lstStyle/>
          <a:p>
            <a:r>
              <a:rPr lang="en-US" dirty="0"/>
              <a:t>Tools to support system building are usually designed to minimize the amount of compilation that is required.</a:t>
            </a:r>
          </a:p>
          <a:p>
            <a:r>
              <a:rPr lang="en-US" dirty="0"/>
              <a:t>They do this by checking if a compiled version of a component is available. If so, there is no need to recompile that component. </a:t>
            </a:r>
            <a:endParaRPr lang="en-GB" dirty="0"/>
          </a:p>
          <a:p>
            <a:r>
              <a:rPr lang="en-US" dirty="0"/>
              <a:t>A unique signature identifies each source and object code version and is changed when the source code is edited. </a:t>
            </a:r>
          </a:p>
          <a:p>
            <a:r>
              <a:rPr lang="en-US" dirty="0"/>
              <a:t>By comparing the signatures on the source and object code files, it is possible to decide if the source code was used to generate the object code component.</a:t>
            </a:r>
            <a:endParaRPr lang="en-GB" dirty="0"/>
          </a:p>
          <a:p>
            <a:endParaRPr lang="en-US" dirty="0"/>
          </a:p>
        </p:txBody>
      </p:sp>
      <p:sp>
        <p:nvSpPr>
          <p:cNvPr id="6" name="Date Placeholder 5"/>
          <p:cNvSpPr>
            <a:spLocks noGrp="1"/>
          </p:cNvSpPr>
          <p:nvPr>
            <p:ph type="dt" sz="half" idx="11"/>
          </p:nvPr>
        </p:nvSpPr>
        <p:spPr/>
        <p:txBody>
          <a:bodyPr/>
          <a:lstStyle/>
          <a:p>
            <a:r>
              <a:rPr lang="en-GB"/>
              <a:t>11/12/2014</a:t>
            </a:r>
            <a:endParaRPr lang="en-US"/>
          </a:p>
        </p:txBody>
      </p:sp>
      <p:sp>
        <p:nvSpPr>
          <p:cNvPr id="4" name="Footer Placeholder 3"/>
          <p:cNvSpPr>
            <a:spLocks noGrp="1"/>
          </p:cNvSpPr>
          <p:nvPr>
            <p:ph type="ftr" sz="quarter" idx="12"/>
          </p:nvPr>
        </p:nvSpPr>
        <p:spPr/>
        <p:txBody>
          <a:bodyPr/>
          <a:lstStyle/>
          <a:p>
            <a:r>
              <a:rPr lang="en-US"/>
              <a:t>Chapter 25 Configuration management</a:t>
            </a:r>
            <a:endParaRPr lang="en-US" dirty="0"/>
          </a:p>
        </p:txBody>
      </p:sp>
      <p:sp>
        <p:nvSpPr>
          <p:cNvPr id="5" name="Slide Number Placeholder 4"/>
          <p:cNvSpPr>
            <a:spLocks noGrp="1"/>
          </p:cNvSpPr>
          <p:nvPr>
            <p:ph type="sldNum" sz="quarter" idx="13"/>
          </p:nvPr>
        </p:nvSpPr>
        <p:spPr/>
        <p:txBody>
          <a:bodyPr/>
          <a:lstStyle/>
          <a:p>
            <a:fld id="{7B134961-4B2C-A547-9A54-CB85DA02077E}" type="slidenum">
              <a:rPr lang="en-US" smtClean="0"/>
              <a:pPr/>
              <a:t>45</a:t>
            </a:fld>
            <a:endParaRPr lang="en-US"/>
          </a:p>
        </p:txBody>
      </p:sp>
    </p:spTree>
    <p:extLst>
      <p:ext uri="{BB962C8B-B14F-4D97-AF65-F5344CB8AC3E}">
        <p14:creationId xmlns:p14="http://schemas.microsoft.com/office/powerpoint/2010/main" xmlns="" val="53414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identification</a:t>
            </a:r>
          </a:p>
        </p:txBody>
      </p:sp>
      <p:sp>
        <p:nvSpPr>
          <p:cNvPr id="3" name="Content Placeholder 2"/>
          <p:cNvSpPr>
            <a:spLocks noGrp="1"/>
          </p:cNvSpPr>
          <p:nvPr>
            <p:ph type="body" sz="quarter" idx="10"/>
          </p:nvPr>
        </p:nvSpPr>
        <p:spPr/>
        <p:txBody>
          <a:bodyPr/>
          <a:lstStyle/>
          <a:p>
            <a:r>
              <a:rPr lang="en-US" dirty="0"/>
              <a:t>Modification timestamps </a:t>
            </a:r>
          </a:p>
          <a:p>
            <a:pPr lvl="1"/>
            <a:r>
              <a:rPr lang="en-US" dirty="0"/>
              <a:t>The signature on the source code file is the time and date when that file was modified. If the source code file of a component has been modified after the related object code file, then the system assumes that recompilation to create a new object code file is necessary. </a:t>
            </a:r>
          </a:p>
          <a:p>
            <a:r>
              <a:rPr lang="en-US" dirty="0"/>
              <a:t>Source code checksums </a:t>
            </a:r>
          </a:p>
          <a:p>
            <a:pPr lvl="1"/>
            <a:r>
              <a:rPr lang="en-US" dirty="0"/>
              <a:t>The signature on the source code file is a checksum calculated from data in the file. A checksum function calculates a unique number using the source text as input. If you change the source code (even by 1 character), this will generate a different checksum. You can therefore be confident that source code files with different checksums are actually different.</a:t>
            </a:r>
            <a:r>
              <a:rPr lang="en-GB" dirty="0"/>
              <a:t> </a:t>
            </a:r>
          </a:p>
          <a:p>
            <a:endParaRPr lang="en-US" dirty="0"/>
          </a:p>
        </p:txBody>
      </p:sp>
      <p:sp>
        <p:nvSpPr>
          <p:cNvPr id="6" name="Date Placeholder 5"/>
          <p:cNvSpPr>
            <a:spLocks noGrp="1"/>
          </p:cNvSpPr>
          <p:nvPr>
            <p:ph type="dt" sz="half" idx="11"/>
          </p:nvPr>
        </p:nvSpPr>
        <p:spPr/>
        <p:txBody>
          <a:bodyPr/>
          <a:lstStyle/>
          <a:p>
            <a:r>
              <a:rPr lang="en-GB"/>
              <a:t>11/12/2014</a:t>
            </a:r>
            <a:endParaRPr lang="en-US"/>
          </a:p>
        </p:txBody>
      </p:sp>
      <p:sp>
        <p:nvSpPr>
          <p:cNvPr id="4" name="Footer Placeholder 3"/>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46</a:t>
            </a:fld>
            <a:endParaRPr lang="en-US"/>
          </a:p>
        </p:txBody>
      </p:sp>
    </p:spTree>
    <p:extLst>
      <p:ext uri="{BB962C8B-B14F-4D97-AF65-F5344CB8AC3E}">
        <p14:creationId xmlns:p14="http://schemas.microsoft.com/office/powerpoint/2010/main" xmlns="" val="1054149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Timestamps </a:t>
            </a:r>
            <a:r>
              <a:rPr lang="en-US" dirty="0" err="1"/>
              <a:t>vs</a:t>
            </a:r>
            <a:r>
              <a:rPr lang="en-US" dirty="0"/>
              <a:t> checksums</a:t>
            </a:r>
          </a:p>
        </p:txBody>
      </p:sp>
      <p:sp>
        <p:nvSpPr>
          <p:cNvPr id="3" name="Content Placeholder 2"/>
          <p:cNvSpPr>
            <a:spLocks noGrp="1"/>
          </p:cNvSpPr>
          <p:nvPr>
            <p:ph type="body" sz="quarter" idx="10"/>
          </p:nvPr>
        </p:nvSpPr>
        <p:spPr/>
        <p:txBody>
          <a:bodyPr/>
          <a:lstStyle/>
          <a:p>
            <a:r>
              <a:rPr lang="en-US" dirty="0"/>
              <a:t>Timestamps</a:t>
            </a:r>
          </a:p>
          <a:p>
            <a:pPr lvl="1"/>
            <a:r>
              <a:rPr lang="en-US" dirty="0"/>
              <a:t>Because source and object files are linked by name rather than an explicit source file signature, it is not usually possible to build different versions of a source code component into the same directory at the same time, as these would generate object files with the same name. </a:t>
            </a:r>
          </a:p>
          <a:p>
            <a:r>
              <a:rPr lang="en-US" dirty="0"/>
              <a:t>Checksums</a:t>
            </a:r>
          </a:p>
          <a:p>
            <a:pPr lvl="1"/>
            <a:r>
              <a:rPr lang="en-US" dirty="0"/>
              <a:t>When you recompile a component, it does not overwrite the object code, as would normally be the case when the timestamp is used. Rather, it generates a new object code file and tags it with the source code signature. Parallel compilation is possible and different versions of a component may be compiled at the same time.</a:t>
            </a:r>
            <a:endParaRPr lang="en-GB" dirty="0"/>
          </a:p>
          <a:p>
            <a:pPr lvl="1"/>
            <a:endParaRPr lang="en-US" dirty="0"/>
          </a:p>
          <a:p>
            <a:endParaRPr lang="en-US" dirty="0"/>
          </a:p>
        </p:txBody>
      </p:sp>
      <p:sp>
        <p:nvSpPr>
          <p:cNvPr id="6" name="Date Placeholder 5"/>
          <p:cNvSpPr>
            <a:spLocks noGrp="1"/>
          </p:cNvSpPr>
          <p:nvPr>
            <p:ph type="dt" sz="half" idx="11"/>
          </p:nvPr>
        </p:nvSpPr>
        <p:spPr/>
        <p:txBody>
          <a:bodyPr/>
          <a:lstStyle/>
          <a:p>
            <a:r>
              <a:rPr lang="en-GB"/>
              <a:t>11/12/2014</a:t>
            </a:r>
            <a:endParaRPr lang="en-US"/>
          </a:p>
        </p:txBody>
      </p:sp>
      <p:sp>
        <p:nvSpPr>
          <p:cNvPr id="4" name="Footer Placeholder 3"/>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47</a:t>
            </a:fld>
            <a:endParaRPr lang="en-US"/>
          </a:p>
        </p:txBody>
      </p:sp>
    </p:spTree>
    <p:extLst>
      <p:ext uri="{BB962C8B-B14F-4D97-AF65-F5344CB8AC3E}">
        <p14:creationId xmlns:p14="http://schemas.microsoft.com/office/powerpoint/2010/main" xmlns="" val="585029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source and object code</a:t>
            </a:r>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48</a:t>
            </a:fld>
            <a:endParaRPr lang="en-US"/>
          </a:p>
        </p:txBody>
      </p:sp>
      <p:pic>
        <p:nvPicPr>
          <p:cNvPr id="7" name="Picture 6" descr="25.13 Source-object identification.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8874" y="1396654"/>
            <a:ext cx="7086876" cy="2749856"/>
          </a:xfrm>
          <a:prstGeom prst="rect">
            <a:avLst/>
          </a:prstGeom>
        </p:spPr>
      </p:pic>
    </p:spTree>
    <p:extLst>
      <p:ext uri="{BB962C8B-B14F-4D97-AF65-F5344CB8AC3E}">
        <p14:creationId xmlns:p14="http://schemas.microsoft.com/office/powerpoint/2010/main" xmlns="" val="2106383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management</a:t>
            </a:r>
          </a:p>
        </p:txBody>
      </p:sp>
      <p:sp>
        <p:nvSpPr>
          <p:cNvPr id="6" name="Date Placeholder 5"/>
          <p:cNvSpPr>
            <a:spLocks noGrp="1"/>
          </p:cNvSpPr>
          <p:nvPr>
            <p:ph type="dt" sz="half" idx="2"/>
          </p:nvPr>
        </p:nvSpPr>
        <p:spPr/>
        <p:txBody>
          <a:bodyPr/>
          <a:lstStyle/>
          <a:p>
            <a:r>
              <a:rPr lang="en-GB"/>
              <a:t>11/12/2014</a:t>
            </a:r>
            <a:endParaRPr lang="en-US"/>
          </a:p>
        </p:txBody>
      </p:sp>
      <p:sp>
        <p:nvSpPr>
          <p:cNvPr id="4" name="Footer Placeholder 3"/>
          <p:cNvSpPr>
            <a:spLocks noGrp="1"/>
          </p:cNvSpPr>
          <p:nvPr>
            <p:ph type="ftr" sz="quarter" idx="3"/>
          </p:nvPr>
        </p:nvSpPr>
        <p:spPr/>
        <p:txBody>
          <a:bodyPr/>
          <a:lstStyle/>
          <a:p>
            <a:r>
              <a:rPr lang="en-US"/>
              <a:t>Chapter 25 Configuration management</a:t>
            </a:r>
          </a:p>
        </p:txBody>
      </p:sp>
      <p:sp>
        <p:nvSpPr>
          <p:cNvPr id="5" name="Slide Number Placeholder 4"/>
          <p:cNvSpPr>
            <a:spLocks noGrp="1"/>
          </p:cNvSpPr>
          <p:nvPr>
            <p:ph type="sldNum" sz="quarter" idx="4"/>
          </p:nvPr>
        </p:nvSpPr>
        <p:spPr/>
        <p:txBody>
          <a:bodyPr/>
          <a:lstStyle/>
          <a:p>
            <a:fld id="{7B134961-4B2C-A547-9A54-CB85DA02077E}" type="slidenum">
              <a:rPr lang="en-US" smtClean="0"/>
              <a:pPr/>
              <a:t>49</a:t>
            </a:fld>
            <a:endParaRPr lang="en-US"/>
          </a:p>
        </p:txBody>
      </p:sp>
    </p:spTree>
    <p:extLst>
      <p:ext uri="{BB962C8B-B14F-4D97-AF65-F5344CB8AC3E}">
        <p14:creationId xmlns:p14="http://schemas.microsoft.com/office/powerpoint/2010/main" xmlns="" val="424476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r>
              <a:rPr lang="en-GB" dirty="0"/>
              <a:t> </a:t>
            </a:r>
            <a:endParaRPr lang="en-US" dirty="0"/>
          </a:p>
        </p:txBody>
      </p:sp>
      <p:sp>
        <p:nvSpPr>
          <p:cNvPr id="3" name="Date Placeholder 2"/>
          <p:cNvSpPr>
            <a:spLocks noGrp="1"/>
          </p:cNvSpPr>
          <p:nvPr>
            <p:ph type="dt" sz="half" idx="11"/>
          </p:nvPr>
        </p:nvSpPr>
        <p:spPr/>
        <p:txBody>
          <a:bodyPr/>
          <a:lstStyle/>
          <a:p>
            <a:r>
              <a:rPr lang="en-GB"/>
              <a:t>11/12/2014</a:t>
            </a:r>
            <a:endParaRPr lang="en-US"/>
          </a:p>
        </p:txBody>
      </p:sp>
      <p:sp>
        <p:nvSpPr>
          <p:cNvPr id="6" name="Footer Placeholder 5"/>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5</a:t>
            </a:fld>
            <a:endParaRPr lang="en-US"/>
          </a:p>
        </p:txBody>
      </p:sp>
      <p:pic>
        <p:nvPicPr>
          <p:cNvPr id="4" name="Content Placeholder 3" descr="25.1 CM_activities.eps"/>
          <p:cNvPicPr>
            <a:picLocks noGrp="1" noChangeAspect="1"/>
          </p:cNvPicPr>
          <p:nvPr>
            <p:ph idx="4294967295"/>
          </p:nvPr>
        </p:nvPicPr>
        <p:blipFill>
          <a:blip r:embed="rId2"/>
          <a:srcRect t="-9548" b="-9548"/>
          <a:stretch>
            <a:fillRect/>
          </a:stretch>
        </p:blipFill>
        <p:spPr>
          <a:xfrm>
            <a:off x="1919735" y="1432539"/>
            <a:ext cx="4899025" cy="269398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management</a:t>
            </a:r>
          </a:p>
        </p:txBody>
      </p:sp>
      <p:sp>
        <p:nvSpPr>
          <p:cNvPr id="3" name="Content Placeholder 2"/>
          <p:cNvSpPr>
            <a:spLocks noGrp="1"/>
          </p:cNvSpPr>
          <p:nvPr>
            <p:ph type="body" sz="quarter" idx="10"/>
          </p:nvPr>
        </p:nvSpPr>
        <p:spPr/>
        <p:txBody>
          <a:bodyPr/>
          <a:lstStyle/>
          <a:p>
            <a:r>
              <a:rPr lang="en-US" dirty="0"/>
              <a:t>Organizational needs and requirements change during the lifetime of a system, bugs have to be repaired and systems have to adapt to changes in their environment.</a:t>
            </a:r>
          </a:p>
          <a:p>
            <a:r>
              <a:rPr lang="en-US" dirty="0"/>
              <a:t>Change management is intended to ensure that system evolution is a managed process and that priority is given to the most urgent and cost-effective changes.</a:t>
            </a:r>
            <a:r>
              <a:rPr lang="en-GB" dirty="0"/>
              <a:t> </a:t>
            </a:r>
          </a:p>
          <a:p>
            <a:r>
              <a:rPr lang="en-US" dirty="0"/>
              <a:t>The change management process is concerned with analyzing the costs and benefits of proposed changes, approving those changes that are worthwhile and tracking which components in the system have been changed. </a:t>
            </a:r>
          </a:p>
          <a:p>
            <a:endParaRPr lang="en-US" dirty="0"/>
          </a:p>
        </p:txBody>
      </p:sp>
      <p:sp>
        <p:nvSpPr>
          <p:cNvPr id="6" name="Date Placeholder 5"/>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50</a:t>
            </a:fld>
            <a:endParaRPr lang="en-US"/>
          </a:p>
        </p:txBody>
      </p:sp>
    </p:spTree>
    <p:extLst>
      <p:ext uri="{BB962C8B-B14F-4D97-AF65-F5344CB8AC3E}">
        <p14:creationId xmlns:p14="http://schemas.microsoft.com/office/powerpoint/2010/main" xmlns="" val="25701746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change management process</a:t>
            </a:r>
            <a:r>
              <a:rPr lang="en-GB" dirty="0"/>
              <a:t> </a:t>
            </a:r>
            <a:r>
              <a:rPr lang="en-US" dirty="0"/>
              <a:t>  </a:t>
            </a:r>
          </a:p>
        </p:txBody>
      </p:sp>
      <p:sp>
        <p:nvSpPr>
          <p:cNvPr id="3" name="Date Placeholder 2"/>
          <p:cNvSpPr>
            <a:spLocks noGrp="1"/>
          </p:cNvSpPr>
          <p:nvPr>
            <p:ph type="dt" sz="half" idx="11"/>
          </p:nvPr>
        </p:nvSpPr>
        <p:spPr/>
        <p:txBody>
          <a:bodyPr/>
          <a:lstStyle/>
          <a:p>
            <a:r>
              <a:rPr lang="en-GB"/>
              <a:t>11/12/2014</a:t>
            </a:r>
            <a:endParaRPr lang="en-US"/>
          </a:p>
        </p:txBody>
      </p:sp>
      <p:sp>
        <p:nvSpPr>
          <p:cNvPr id="6" name="Footer Placeholder 5"/>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51</a:t>
            </a:fld>
            <a:endParaRPr lang="en-US"/>
          </a:p>
        </p:txBody>
      </p:sp>
      <p:pic>
        <p:nvPicPr>
          <p:cNvPr id="4" name="Content Placeholder 3" descr="25.3 ChangReqProc.eps"/>
          <p:cNvPicPr>
            <a:picLocks noGrp="1" noChangeAspect="1"/>
          </p:cNvPicPr>
          <p:nvPr>
            <p:ph idx="4294967295"/>
          </p:nvPr>
        </p:nvPicPr>
        <p:blipFill>
          <a:blip r:embed="rId2"/>
          <a:srcRect l="-3834" r="-11067"/>
          <a:stretch>
            <a:fillRect/>
          </a:stretch>
        </p:blipFill>
        <p:spPr>
          <a:xfrm>
            <a:off x="1980502" y="1168345"/>
            <a:ext cx="5029218" cy="3806108"/>
          </a:xfrm>
          <a:prstGeom prst="rect">
            <a:avLst/>
          </a:prstGeom>
        </p:spPr>
      </p:pic>
    </p:spTree>
    <p:extLst>
      <p:ext uri="{BB962C8B-B14F-4D97-AF65-F5344CB8AC3E}">
        <p14:creationId xmlns:p14="http://schemas.microsoft.com/office/powerpoint/2010/main" xmlns="" val="3894452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partially completed change request form (a)</a:t>
            </a:r>
            <a:r>
              <a:rPr lang="en-GB" dirty="0"/>
              <a:t> </a:t>
            </a:r>
            <a:endParaRPr lang="en-US" dirty="0"/>
          </a:p>
        </p:txBody>
      </p:sp>
      <p:sp>
        <p:nvSpPr>
          <p:cNvPr id="3" name="Date Placeholder 2"/>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52</a:t>
            </a:fld>
            <a:endParaRPr lang="en-US"/>
          </a:p>
        </p:txBody>
      </p:sp>
      <p:sp>
        <p:nvSpPr>
          <p:cNvPr id="16386" name="Text Box 2"/>
          <p:cNvSpPr txBox="1">
            <a:spLocks noChangeArrowheads="1"/>
          </p:cNvSpPr>
          <p:nvPr/>
        </p:nvSpPr>
        <p:spPr bwMode="auto">
          <a:xfrm>
            <a:off x="1700355" y="1273849"/>
            <a:ext cx="5766091" cy="2850071"/>
          </a:xfrm>
          <a:prstGeom prst="rect">
            <a:avLst/>
          </a:prstGeom>
          <a:solidFill>
            <a:schemeClr val="accent5">
              <a:lumMod val="20000"/>
              <a:lumOff val="80000"/>
              <a:alpha val="34000"/>
            </a:schemeClr>
          </a:solidFill>
          <a:ln w="9525">
            <a:noFill/>
            <a:miter lim="800000"/>
            <a:headEnd/>
            <a:tailEnd/>
          </a:ln>
        </p:spPr>
        <p:txBody>
          <a:bodyPr vert="horz" wrap="square" lIns="68580" tIns="34290" rIns="68580" bIns="34290" numCol="1" anchor="t" anchorCtr="0" compatLnSpc="1">
            <a:prstTxWarp prst="textNoShape">
              <a:avLst/>
            </a:prstTxWarp>
          </a:bodyPr>
          <a:lstStyle/>
          <a:p>
            <a:pPr defTabSz="685800"/>
            <a:endParaRPr lang="en-US" sz="1200" dirty="0">
              <a:latin typeface="Times New Roman" charset="0"/>
              <a:ea typeface="Times New Roman" charset="0"/>
            </a:endParaRPr>
          </a:p>
          <a:p>
            <a:pPr algn="ctr" defTabSz="685800">
              <a:spcBef>
                <a:spcPts val="450"/>
              </a:spcBef>
            </a:pPr>
            <a:r>
              <a:rPr lang="en-GB" sz="1200" b="1" dirty="0">
                <a:latin typeface="Arial"/>
                <a:ea typeface="ＭＳ Ｐゴシック" charset="-128"/>
                <a:cs typeface="Arial"/>
              </a:rPr>
              <a:t>Change Request Form</a:t>
            </a:r>
            <a:endParaRPr lang="en-GB" sz="1200" dirty="0">
              <a:latin typeface="Arial"/>
              <a:ea typeface="ＭＳ Ｐゴシック" charset="-128"/>
              <a:cs typeface="Arial"/>
            </a:endParaRPr>
          </a:p>
          <a:p>
            <a:pPr defTabSz="685800"/>
            <a:endParaRPr lang="en-US" sz="1200" dirty="0">
              <a:latin typeface="Arial"/>
              <a:ea typeface="Times New Roman" charset="0"/>
              <a:cs typeface="Arial"/>
            </a:endParaRPr>
          </a:p>
          <a:p>
            <a:pPr defTabSz="685800"/>
            <a:r>
              <a:rPr lang="en-GB" sz="1200" b="1" dirty="0">
                <a:latin typeface="Arial"/>
                <a:ea typeface="ＭＳ Ｐゴシック" charset="-128"/>
                <a:cs typeface="Arial"/>
              </a:rPr>
              <a:t>Project: </a:t>
            </a:r>
            <a:r>
              <a:rPr lang="en-GB" sz="1200" dirty="0">
                <a:latin typeface="Arial"/>
                <a:ea typeface="ＭＳ Ｐゴシック" charset="-128"/>
                <a:cs typeface="Arial"/>
              </a:rPr>
              <a:t>SICSA/</a:t>
            </a:r>
            <a:r>
              <a:rPr lang="en-GB" sz="1200" dirty="0" err="1">
                <a:latin typeface="Arial"/>
                <a:ea typeface="ＭＳ Ｐゴシック" charset="-128"/>
                <a:cs typeface="Arial"/>
              </a:rPr>
              <a:t>AppProcessing</a:t>
            </a:r>
            <a:r>
              <a:rPr lang="en-GB" sz="1200" dirty="0">
                <a:latin typeface="Arial"/>
                <a:ea typeface="ＭＳ Ｐゴシック" charset="-128"/>
                <a:cs typeface="Arial"/>
              </a:rPr>
              <a:t>		</a:t>
            </a:r>
            <a:r>
              <a:rPr lang="en-GB" sz="1200" b="1" dirty="0">
                <a:latin typeface="Arial"/>
                <a:ea typeface="ＭＳ Ｐゴシック" charset="-128"/>
                <a:cs typeface="Arial"/>
              </a:rPr>
              <a:t>Number: </a:t>
            </a:r>
            <a:r>
              <a:rPr lang="en-GB" sz="1200" dirty="0">
                <a:latin typeface="Arial"/>
                <a:ea typeface="ＭＳ Ｐゴシック" charset="-128"/>
                <a:cs typeface="Arial"/>
              </a:rPr>
              <a:t>23/02</a:t>
            </a:r>
            <a:endParaRPr lang="en-US" sz="1200" dirty="0">
              <a:latin typeface="Arial"/>
              <a:ea typeface="Times New Roman" charset="0"/>
              <a:cs typeface="Arial"/>
            </a:endParaRPr>
          </a:p>
          <a:p>
            <a:pPr defTabSz="685800"/>
            <a:r>
              <a:rPr lang="en-GB" sz="1200" b="1" dirty="0">
                <a:latin typeface="Arial"/>
                <a:ea typeface="ＭＳ Ｐゴシック" charset="-128"/>
                <a:cs typeface="Arial"/>
              </a:rPr>
              <a:t>Change requester: </a:t>
            </a:r>
            <a:r>
              <a:rPr lang="en-GB" sz="1200" dirty="0">
                <a:latin typeface="Arial"/>
                <a:ea typeface="ＭＳ Ｐゴシック" charset="-128"/>
                <a:cs typeface="Arial"/>
              </a:rPr>
              <a:t>I. Sommerville		</a:t>
            </a:r>
            <a:r>
              <a:rPr lang="en-GB" sz="1200" b="1" dirty="0">
                <a:latin typeface="Arial"/>
                <a:ea typeface="ＭＳ Ｐゴシック" charset="-128"/>
                <a:cs typeface="Arial"/>
              </a:rPr>
              <a:t>Date: </a:t>
            </a:r>
            <a:r>
              <a:rPr lang="en-GB" sz="1200" dirty="0">
                <a:latin typeface="Arial"/>
                <a:ea typeface="ＭＳ Ｐゴシック" charset="-128"/>
                <a:cs typeface="Arial"/>
              </a:rPr>
              <a:t>20/07/12</a:t>
            </a:r>
            <a:endParaRPr lang="en-US" sz="1200" b="1" dirty="0">
              <a:latin typeface="Arial"/>
              <a:ea typeface="Times New Roman" charset="0"/>
              <a:cs typeface="Arial"/>
            </a:endParaRPr>
          </a:p>
          <a:p>
            <a:pPr algn="just" defTabSz="685800"/>
            <a:r>
              <a:rPr lang="en-GB" sz="1200" b="1" dirty="0">
                <a:latin typeface="Arial"/>
                <a:ea typeface="ＭＳ Ｐゴシック" charset="-128"/>
                <a:cs typeface="Arial"/>
              </a:rPr>
              <a:t>Requested change:</a:t>
            </a:r>
            <a:r>
              <a:rPr lang="en-GB" sz="1200" dirty="0">
                <a:latin typeface="Arial"/>
                <a:ea typeface="ＭＳ Ｐゴシック" charset="-128"/>
                <a:cs typeface="Arial"/>
              </a:rPr>
              <a:t> The status of applicants (rejected, accepted, etc.) should be shown visually in the displayed list of applicants.</a:t>
            </a:r>
            <a:endParaRPr lang="en-GB" sz="1200" b="1" dirty="0">
              <a:latin typeface="Arial"/>
              <a:ea typeface="ＭＳ Ｐゴシック" charset="-128"/>
              <a:cs typeface="Arial"/>
            </a:endParaRPr>
          </a:p>
          <a:p>
            <a:pPr defTabSz="685800"/>
            <a:endParaRPr lang="en-US" sz="1200" b="1" dirty="0">
              <a:latin typeface="Arial"/>
              <a:ea typeface="Times New Roman" charset="0"/>
              <a:cs typeface="Arial"/>
            </a:endParaRPr>
          </a:p>
          <a:p>
            <a:pPr defTabSz="685800"/>
            <a:r>
              <a:rPr lang="en-GB" sz="1200" b="1" dirty="0">
                <a:latin typeface="Arial"/>
                <a:ea typeface="ＭＳ Ｐゴシック" charset="-128"/>
                <a:cs typeface="Arial"/>
              </a:rPr>
              <a:t>Change analyzer: </a:t>
            </a:r>
            <a:r>
              <a:rPr lang="en-GB" sz="1200" dirty="0">
                <a:latin typeface="Arial"/>
                <a:ea typeface="ＭＳ Ｐゴシック" charset="-128"/>
                <a:cs typeface="Arial"/>
              </a:rPr>
              <a:t>R. </a:t>
            </a:r>
            <a:r>
              <a:rPr lang="en-GB" sz="1200" dirty="0" err="1">
                <a:latin typeface="Arial"/>
                <a:ea typeface="ＭＳ Ｐゴシック" charset="-128"/>
                <a:cs typeface="Arial"/>
              </a:rPr>
              <a:t>Looek</a:t>
            </a:r>
            <a:r>
              <a:rPr lang="en-GB" sz="1200" dirty="0">
                <a:latin typeface="Arial"/>
                <a:ea typeface="ＭＳ Ｐゴシック" charset="-128"/>
                <a:cs typeface="Arial"/>
              </a:rPr>
              <a:t>		</a:t>
            </a:r>
            <a:r>
              <a:rPr lang="en-GB" sz="1200" b="1" dirty="0">
                <a:latin typeface="Arial"/>
                <a:ea typeface="ＭＳ Ｐゴシック" charset="-128"/>
                <a:cs typeface="Arial"/>
              </a:rPr>
              <a:t>Analysis date: </a:t>
            </a:r>
            <a:r>
              <a:rPr lang="en-GB" sz="1200" dirty="0">
                <a:latin typeface="Arial"/>
                <a:ea typeface="ＭＳ Ｐゴシック" charset="-128"/>
                <a:cs typeface="Arial"/>
              </a:rPr>
              <a:t>25/07/12</a:t>
            </a:r>
            <a:endParaRPr lang="en-US" sz="1200" b="1" dirty="0">
              <a:latin typeface="Arial"/>
              <a:ea typeface="Times New Roman" charset="0"/>
              <a:cs typeface="Arial"/>
            </a:endParaRPr>
          </a:p>
          <a:p>
            <a:pPr algn="just" defTabSz="685800"/>
            <a:r>
              <a:rPr lang="en-GB" sz="1200" b="1" dirty="0">
                <a:latin typeface="Arial"/>
                <a:ea typeface="ＭＳ Ｐゴシック" charset="-128"/>
                <a:cs typeface="Arial"/>
              </a:rPr>
              <a:t>Components affected: </a:t>
            </a:r>
            <a:r>
              <a:rPr lang="en-GB" sz="1200" dirty="0" err="1">
                <a:latin typeface="Arial"/>
                <a:ea typeface="ＭＳ Ｐゴシック" charset="-128"/>
                <a:cs typeface="Arial"/>
              </a:rPr>
              <a:t>ApplicantListDisplay</a:t>
            </a:r>
            <a:r>
              <a:rPr lang="en-GB" sz="1200" dirty="0">
                <a:latin typeface="Arial"/>
                <a:ea typeface="ＭＳ Ｐゴシック" charset="-128"/>
                <a:cs typeface="Arial"/>
              </a:rPr>
              <a:t>, </a:t>
            </a:r>
            <a:r>
              <a:rPr lang="en-GB" sz="1200" dirty="0" err="1">
                <a:latin typeface="Arial"/>
                <a:ea typeface="ＭＳ Ｐゴシック" charset="-128"/>
                <a:cs typeface="Arial"/>
              </a:rPr>
              <a:t>StatusUpdater</a:t>
            </a:r>
            <a:endParaRPr lang="en-GB" sz="1200" b="1" dirty="0">
              <a:latin typeface="Arial"/>
              <a:ea typeface="ＭＳ Ｐゴシック" charset="-128"/>
              <a:cs typeface="Arial"/>
            </a:endParaRPr>
          </a:p>
          <a:p>
            <a:pPr defTabSz="685800"/>
            <a:endParaRPr lang="en-US" sz="1200" b="1" dirty="0">
              <a:latin typeface="Arial"/>
              <a:ea typeface="Times New Roman" charset="0"/>
              <a:cs typeface="Arial"/>
            </a:endParaRPr>
          </a:p>
          <a:p>
            <a:pPr algn="just" defTabSz="685800"/>
            <a:r>
              <a:rPr lang="en-GB" sz="1200" b="1" dirty="0">
                <a:latin typeface="Arial"/>
                <a:ea typeface="ＭＳ Ｐゴシック" charset="-128"/>
                <a:cs typeface="Arial"/>
              </a:rPr>
              <a:t>Associated components: </a:t>
            </a:r>
            <a:r>
              <a:rPr lang="en-GB" sz="1200" dirty="0" err="1">
                <a:latin typeface="Arial"/>
                <a:ea typeface="ＭＳ Ｐゴシック" charset="-128"/>
                <a:cs typeface="Arial"/>
              </a:rPr>
              <a:t>StudentDatabase</a:t>
            </a:r>
            <a:endParaRPr lang="en-GB" sz="1200" b="1" dirty="0">
              <a:latin typeface="Arial"/>
              <a:ea typeface="ＭＳ Ｐゴシック" charset="-128"/>
              <a:cs typeface="Arial"/>
            </a:endParaRPr>
          </a:p>
          <a:p>
            <a:pPr defTabSz="685800"/>
            <a:endParaRPr lang="en-US" sz="900" b="1" dirty="0">
              <a:latin typeface="Arial"/>
              <a:ea typeface="Times New Roman" charset="0"/>
              <a:cs typeface="Arial"/>
            </a:endParaRPr>
          </a:p>
          <a:p>
            <a:pPr algn="just" defTabSz="685800"/>
            <a:endParaRPr lang="en-GB" sz="900" b="1" dirty="0">
              <a:latin typeface="Arial"/>
              <a:ea typeface="ＭＳ Ｐゴシック" charset="-128"/>
              <a:cs typeface="Arial"/>
            </a:endParaRPr>
          </a:p>
          <a:p>
            <a:pPr defTabSz="685800"/>
            <a:endParaRPr lang="en-US" sz="900" b="1" dirty="0">
              <a:latin typeface="Times New Roman" charset="0"/>
              <a:ea typeface="Times New Roman" charset="0"/>
            </a:endParaRPr>
          </a:p>
          <a:p>
            <a:pPr defTabSz="685800"/>
            <a:endParaRPr lang="en-US" sz="900" dirty="0">
              <a:latin typeface="Times New Roman" charset="0"/>
              <a:ea typeface="Times New Roman" charset="0"/>
            </a:endParaRPr>
          </a:p>
        </p:txBody>
      </p:sp>
    </p:spTree>
    <p:extLst>
      <p:ext uri="{BB962C8B-B14F-4D97-AF65-F5344CB8AC3E}">
        <p14:creationId xmlns:p14="http://schemas.microsoft.com/office/powerpoint/2010/main" xmlns="" val="4506644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partially completed change request form (</a:t>
            </a:r>
            <a:r>
              <a:rPr lang="en-US" dirty="0" err="1"/>
              <a:t>b</a:t>
            </a:r>
            <a:r>
              <a:rPr lang="en-US" dirty="0"/>
              <a:t>)</a:t>
            </a:r>
            <a:r>
              <a:rPr lang="en-GB" dirty="0"/>
              <a:t> </a:t>
            </a:r>
            <a:endParaRPr lang="en-US" dirty="0"/>
          </a:p>
        </p:txBody>
      </p:sp>
      <p:sp>
        <p:nvSpPr>
          <p:cNvPr id="3" name="Date Placeholder 2"/>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53</a:t>
            </a:fld>
            <a:endParaRPr lang="en-US"/>
          </a:p>
        </p:txBody>
      </p:sp>
      <p:sp>
        <p:nvSpPr>
          <p:cNvPr id="16386" name="Text Box 2"/>
          <p:cNvSpPr txBox="1">
            <a:spLocks noChangeArrowheads="1"/>
          </p:cNvSpPr>
          <p:nvPr/>
        </p:nvSpPr>
        <p:spPr bwMode="auto">
          <a:xfrm>
            <a:off x="1669954" y="1192789"/>
            <a:ext cx="5745824" cy="3407357"/>
          </a:xfrm>
          <a:prstGeom prst="rect">
            <a:avLst/>
          </a:prstGeom>
          <a:solidFill>
            <a:schemeClr val="accent5">
              <a:lumMod val="20000"/>
              <a:lumOff val="80000"/>
              <a:alpha val="34000"/>
            </a:schemeClr>
          </a:solidFill>
          <a:ln w="9525">
            <a:noFill/>
            <a:miter lim="800000"/>
            <a:headEnd/>
            <a:tailEnd/>
          </a:ln>
        </p:spPr>
        <p:txBody>
          <a:bodyPr vert="horz" wrap="square" lIns="68580" tIns="34290" rIns="68580" bIns="34290" numCol="1" anchor="t" anchorCtr="0" compatLnSpc="1">
            <a:prstTxWarp prst="textNoShape">
              <a:avLst/>
            </a:prstTxWarp>
          </a:bodyPr>
          <a:lstStyle/>
          <a:p>
            <a:pPr defTabSz="685800"/>
            <a:endParaRPr lang="en-US" sz="1200" dirty="0">
              <a:latin typeface="Times New Roman" charset="0"/>
              <a:ea typeface="Times New Roman" charset="0"/>
            </a:endParaRPr>
          </a:p>
          <a:p>
            <a:pPr algn="ctr" defTabSz="685800">
              <a:spcBef>
                <a:spcPts val="450"/>
              </a:spcBef>
            </a:pPr>
            <a:r>
              <a:rPr lang="en-GB" sz="1200" b="1" dirty="0">
                <a:latin typeface="Arial"/>
                <a:ea typeface="ＭＳ Ｐゴシック" charset="-128"/>
                <a:cs typeface="Arial"/>
              </a:rPr>
              <a:t>Change Request Form</a:t>
            </a:r>
            <a:endParaRPr lang="en-GB" sz="1200" dirty="0">
              <a:latin typeface="Arial"/>
              <a:ea typeface="ＭＳ Ｐゴシック" charset="-128"/>
              <a:cs typeface="Arial"/>
            </a:endParaRPr>
          </a:p>
          <a:p>
            <a:pPr defTabSz="685800"/>
            <a:endParaRPr lang="en-US" sz="1200" dirty="0">
              <a:latin typeface="Arial"/>
              <a:ea typeface="Times New Roman" charset="0"/>
              <a:cs typeface="Arial"/>
            </a:endParaRPr>
          </a:p>
          <a:p>
            <a:pPr defTabSz="685800"/>
            <a:endParaRPr lang="en-US" sz="1200" b="1" dirty="0">
              <a:latin typeface="Arial"/>
              <a:ea typeface="Times New Roman" charset="0"/>
              <a:cs typeface="Arial"/>
            </a:endParaRPr>
          </a:p>
          <a:p>
            <a:pPr algn="just" defTabSz="685800"/>
            <a:r>
              <a:rPr lang="en-GB" sz="1200" b="1" dirty="0">
                <a:latin typeface="Arial"/>
                <a:ea typeface="ＭＳ Ｐゴシック" charset="-128"/>
                <a:cs typeface="Arial"/>
              </a:rPr>
              <a:t>Change assessment: </a:t>
            </a:r>
            <a:r>
              <a:rPr lang="en-GB" sz="1200" dirty="0">
                <a:latin typeface="Arial"/>
                <a:ea typeface="ＭＳ Ｐゴシック" charset="-128"/>
                <a:cs typeface="Arial"/>
              </a:rPr>
              <a:t>Relatively simple to implement by changing the display </a:t>
            </a:r>
            <a:r>
              <a:rPr lang="en-GB" sz="1200" dirty="0" err="1">
                <a:latin typeface="Arial"/>
                <a:ea typeface="ＭＳ Ｐゴシック" charset="-128"/>
                <a:cs typeface="Arial"/>
              </a:rPr>
              <a:t>color</a:t>
            </a:r>
            <a:r>
              <a:rPr lang="en-GB" sz="1200" dirty="0">
                <a:latin typeface="Arial"/>
                <a:ea typeface="ＭＳ Ｐゴシック" charset="-128"/>
                <a:cs typeface="Arial"/>
              </a:rPr>
              <a:t> according to status. A table must be added to relate status to </a:t>
            </a:r>
            <a:r>
              <a:rPr lang="en-GB" sz="1200" dirty="0" err="1">
                <a:latin typeface="Arial"/>
                <a:ea typeface="ＭＳ Ｐゴシック" charset="-128"/>
                <a:cs typeface="Arial"/>
              </a:rPr>
              <a:t>colors</a:t>
            </a:r>
            <a:r>
              <a:rPr lang="en-GB" sz="1200" dirty="0">
                <a:latin typeface="Arial"/>
                <a:ea typeface="ＭＳ Ｐゴシック" charset="-128"/>
                <a:cs typeface="Arial"/>
              </a:rPr>
              <a:t>. No changes to associated components are required.</a:t>
            </a:r>
            <a:endParaRPr lang="en-GB" sz="1200" b="1" dirty="0">
              <a:latin typeface="Arial"/>
              <a:ea typeface="ＭＳ Ｐゴシック" charset="-128"/>
              <a:cs typeface="Arial"/>
            </a:endParaRPr>
          </a:p>
          <a:p>
            <a:pPr defTabSz="685800"/>
            <a:endParaRPr lang="en-US" sz="1200" b="1" dirty="0">
              <a:latin typeface="Arial"/>
              <a:ea typeface="Times New Roman" charset="0"/>
              <a:cs typeface="Arial"/>
            </a:endParaRPr>
          </a:p>
          <a:p>
            <a:pPr defTabSz="685800"/>
            <a:r>
              <a:rPr lang="en-GB" sz="1200" b="1" dirty="0">
                <a:latin typeface="Arial"/>
                <a:ea typeface="ＭＳ Ｐゴシック" charset="-128"/>
                <a:cs typeface="Arial"/>
              </a:rPr>
              <a:t>Change priority: </a:t>
            </a:r>
            <a:r>
              <a:rPr lang="en-GB" sz="1200" dirty="0">
                <a:latin typeface="Arial"/>
                <a:ea typeface="ＭＳ Ｐゴシック" charset="-128"/>
                <a:cs typeface="Arial"/>
              </a:rPr>
              <a:t>Medium</a:t>
            </a:r>
            <a:endParaRPr lang="en-US" sz="1200" b="1" dirty="0">
              <a:latin typeface="Arial"/>
              <a:ea typeface="Times New Roman" charset="0"/>
              <a:cs typeface="Arial"/>
            </a:endParaRPr>
          </a:p>
          <a:p>
            <a:pPr defTabSz="685800"/>
            <a:r>
              <a:rPr lang="en-GB" sz="1200" b="1" dirty="0">
                <a:latin typeface="Arial"/>
                <a:ea typeface="ＭＳ Ｐゴシック" charset="-128"/>
                <a:cs typeface="Arial"/>
              </a:rPr>
              <a:t>Change implementation:</a:t>
            </a:r>
            <a:endParaRPr lang="en-US" sz="1200" b="1" dirty="0">
              <a:latin typeface="Arial"/>
              <a:ea typeface="Times New Roman" charset="0"/>
              <a:cs typeface="Arial"/>
            </a:endParaRPr>
          </a:p>
          <a:p>
            <a:pPr defTabSz="685800"/>
            <a:r>
              <a:rPr lang="en-GB" sz="1200" b="1" dirty="0">
                <a:latin typeface="Arial"/>
                <a:ea typeface="ＭＳ Ｐゴシック" charset="-128"/>
                <a:cs typeface="Arial"/>
              </a:rPr>
              <a:t>Estimated effort: </a:t>
            </a:r>
            <a:r>
              <a:rPr lang="en-GB" sz="1200" dirty="0">
                <a:latin typeface="Arial"/>
                <a:ea typeface="ＭＳ Ｐゴシック" charset="-128"/>
                <a:cs typeface="Arial"/>
              </a:rPr>
              <a:t>2 hours</a:t>
            </a:r>
            <a:endParaRPr lang="en-US" sz="1200" b="1" dirty="0">
              <a:latin typeface="Arial"/>
              <a:ea typeface="Times New Roman" charset="0"/>
              <a:cs typeface="Arial"/>
            </a:endParaRPr>
          </a:p>
          <a:p>
            <a:pPr defTabSz="685800"/>
            <a:r>
              <a:rPr lang="en-GB" sz="1200" b="1" dirty="0">
                <a:latin typeface="Arial"/>
                <a:ea typeface="ＭＳ Ｐゴシック" charset="-128"/>
                <a:cs typeface="Arial"/>
              </a:rPr>
              <a:t>Date to SGA app. team: </a:t>
            </a:r>
            <a:r>
              <a:rPr lang="en-GB" sz="1200" dirty="0">
                <a:latin typeface="Arial"/>
                <a:ea typeface="ＭＳ Ｐゴシック" charset="-128"/>
                <a:cs typeface="Arial"/>
              </a:rPr>
              <a:t>28/07/12	</a:t>
            </a:r>
            <a:r>
              <a:rPr lang="en-GB" sz="1200" b="1" dirty="0">
                <a:latin typeface="Arial"/>
                <a:ea typeface="ＭＳ Ｐゴシック" charset="-128"/>
                <a:cs typeface="Arial"/>
              </a:rPr>
              <a:t>CCB decision date: </a:t>
            </a:r>
            <a:r>
              <a:rPr lang="en-GB" sz="1200" dirty="0">
                <a:latin typeface="Arial"/>
                <a:ea typeface="ＭＳ Ｐゴシック" charset="-128"/>
                <a:cs typeface="Arial"/>
              </a:rPr>
              <a:t>30/07/12</a:t>
            </a:r>
            <a:endParaRPr lang="en-US" sz="1200" b="1" dirty="0">
              <a:latin typeface="Arial"/>
              <a:ea typeface="Times New Roman" charset="0"/>
              <a:cs typeface="Arial"/>
            </a:endParaRPr>
          </a:p>
          <a:p>
            <a:pPr defTabSz="685800"/>
            <a:r>
              <a:rPr lang="en-GB" sz="1200" b="1" dirty="0">
                <a:latin typeface="Arial"/>
                <a:ea typeface="ＭＳ Ｐゴシック" charset="-128"/>
                <a:cs typeface="Arial"/>
              </a:rPr>
              <a:t>Decision: </a:t>
            </a:r>
            <a:r>
              <a:rPr lang="en-GB" sz="1200" dirty="0">
                <a:latin typeface="Arial"/>
                <a:ea typeface="ＭＳ Ｐゴシック" charset="-128"/>
                <a:cs typeface="Arial"/>
              </a:rPr>
              <a:t>Accept change. Change to be implemented in Release 1.2</a:t>
            </a:r>
            <a:endParaRPr lang="en-US" sz="1200" b="1" dirty="0">
              <a:latin typeface="Arial"/>
              <a:ea typeface="Times New Roman" charset="0"/>
              <a:cs typeface="Arial"/>
            </a:endParaRPr>
          </a:p>
          <a:p>
            <a:pPr defTabSz="685800"/>
            <a:r>
              <a:rPr lang="en-GB" sz="1200" b="1" dirty="0">
                <a:latin typeface="Arial"/>
                <a:ea typeface="ＭＳ Ｐゴシック" charset="-128"/>
                <a:cs typeface="Arial"/>
              </a:rPr>
              <a:t>Change </a:t>
            </a:r>
            <a:r>
              <a:rPr lang="en-GB" sz="1200" b="1" dirty="0" err="1">
                <a:latin typeface="Arial"/>
                <a:ea typeface="ＭＳ Ｐゴシック" charset="-128"/>
                <a:cs typeface="Arial"/>
              </a:rPr>
              <a:t>implementor</a:t>
            </a:r>
            <a:r>
              <a:rPr lang="en-GB" sz="1200" b="1" dirty="0">
                <a:latin typeface="Arial"/>
                <a:ea typeface="ＭＳ Ｐゴシック" charset="-128"/>
                <a:cs typeface="Arial"/>
              </a:rPr>
              <a:t>:	Date of change:</a:t>
            </a:r>
            <a:endParaRPr lang="en-US" sz="1200" b="1" dirty="0">
              <a:latin typeface="Arial"/>
              <a:ea typeface="Times New Roman" charset="0"/>
              <a:cs typeface="Arial"/>
            </a:endParaRPr>
          </a:p>
          <a:p>
            <a:pPr defTabSz="685800"/>
            <a:r>
              <a:rPr lang="en-GB" sz="1200" b="1" dirty="0">
                <a:latin typeface="Arial"/>
                <a:ea typeface="ＭＳ Ｐゴシック" charset="-128"/>
                <a:cs typeface="Arial"/>
              </a:rPr>
              <a:t>Date submitted to QA:	QA decision:</a:t>
            </a:r>
            <a:endParaRPr lang="en-US" sz="1200" b="1" dirty="0">
              <a:latin typeface="Arial"/>
              <a:ea typeface="Times New Roman" charset="0"/>
              <a:cs typeface="Arial"/>
            </a:endParaRPr>
          </a:p>
          <a:p>
            <a:pPr defTabSz="685800"/>
            <a:r>
              <a:rPr lang="en-GB" sz="1200" b="1" dirty="0">
                <a:latin typeface="Arial"/>
                <a:ea typeface="ＭＳ Ｐゴシック" charset="-128"/>
                <a:cs typeface="Arial"/>
              </a:rPr>
              <a:t>Date submitted to CM:</a:t>
            </a:r>
            <a:endParaRPr lang="en-US" sz="1200" b="1" dirty="0">
              <a:latin typeface="Arial"/>
              <a:ea typeface="Times New Roman" charset="0"/>
              <a:cs typeface="Arial"/>
            </a:endParaRPr>
          </a:p>
          <a:p>
            <a:pPr algn="just" defTabSz="685800"/>
            <a:r>
              <a:rPr lang="en-GB" sz="1200" b="1" dirty="0">
                <a:latin typeface="Arial"/>
                <a:ea typeface="ＭＳ Ｐゴシック" charset="-128"/>
                <a:cs typeface="Arial"/>
              </a:rPr>
              <a:t>Comments:</a:t>
            </a:r>
          </a:p>
          <a:p>
            <a:pPr defTabSz="685800"/>
            <a:endParaRPr lang="en-US" sz="900" b="1" dirty="0">
              <a:latin typeface="Times New Roman" charset="0"/>
              <a:ea typeface="Times New Roman" charset="0"/>
            </a:endParaRPr>
          </a:p>
          <a:p>
            <a:pPr defTabSz="685800"/>
            <a:endParaRPr lang="en-US" sz="900" dirty="0">
              <a:latin typeface="Times New Roman" charset="0"/>
              <a:ea typeface="Times New Roman" charset="0"/>
            </a:endParaRPr>
          </a:p>
        </p:txBody>
      </p:sp>
    </p:spTree>
    <p:extLst>
      <p:ext uri="{BB962C8B-B14F-4D97-AF65-F5344CB8AC3E}">
        <p14:creationId xmlns:p14="http://schemas.microsoft.com/office/powerpoint/2010/main" xmlns="" val="655445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change analysis</a:t>
            </a:r>
          </a:p>
        </p:txBody>
      </p:sp>
      <p:sp>
        <p:nvSpPr>
          <p:cNvPr id="3" name="Content Placeholder 2"/>
          <p:cNvSpPr>
            <a:spLocks noGrp="1"/>
          </p:cNvSpPr>
          <p:nvPr>
            <p:ph type="body" sz="quarter" idx="10"/>
          </p:nvPr>
        </p:nvSpPr>
        <p:spPr/>
        <p:txBody>
          <a:bodyPr/>
          <a:lstStyle/>
          <a:p>
            <a:pPr marL="285750" indent="-285750">
              <a:buFont typeface="Arial" panose="020B0604020202020204" pitchFamily="34" charset="0"/>
              <a:buChar char="•"/>
            </a:pPr>
            <a:r>
              <a:rPr lang="en-US" dirty="0"/>
              <a:t>The consequences of not making the change </a:t>
            </a:r>
            <a:endParaRPr lang="en-GB" dirty="0"/>
          </a:p>
          <a:p>
            <a:pPr marL="285750" indent="-285750">
              <a:buFont typeface="Arial" panose="020B0604020202020204" pitchFamily="34" charset="0"/>
              <a:buChar char="•"/>
            </a:pPr>
            <a:r>
              <a:rPr lang="en-US" dirty="0"/>
              <a:t>The benefits of the change </a:t>
            </a:r>
            <a:endParaRPr lang="en-GB" dirty="0"/>
          </a:p>
          <a:p>
            <a:pPr marL="285750" indent="-285750">
              <a:buFont typeface="Arial" panose="020B0604020202020204" pitchFamily="34" charset="0"/>
              <a:buChar char="•"/>
            </a:pPr>
            <a:r>
              <a:rPr lang="en-US" dirty="0"/>
              <a:t>The number of users affected by the change</a:t>
            </a:r>
            <a:endParaRPr lang="en-GB" dirty="0"/>
          </a:p>
          <a:p>
            <a:pPr marL="285750" indent="-285750">
              <a:buFont typeface="Arial" panose="020B0604020202020204" pitchFamily="34" charset="0"/>
              <a:buChar char="•"/>
            </a:pPr>
            <a:r>
              <a:rPr lang="en-US" dirty="0"/>
              <a:t>The costs of making the change</a:t>
            </a:r>
            <a:endParaRPr lang="en-GB" dirty="0"/>
          </a:p>
          <a:p>
            <a:pPr marL="285750" indent="-285750">
              <a:buFont typeface="Arial" panose="020B0604020202020204" pitchFamily="34" charset="0"/>
              <a:buChar char="•"/>
            </a:pPr>
            <a:r>
              <a:rPr lang="en-US" dirty="0"/>
              <a:t>The product release cycle</a:t>
            </a:r>
            <a:endParaRPr lang="en-GB" dirty="0"/>
          </a:p>
          <a:p>
            <a:endParaRPr lang="en-US" dirty="0"/>
          </a:p>
        </p:txBody>
      </p:sp>
      <p:sp>
        <p:nvSpPr>
          <p:cNvPr id="6" name="Date Placeholder 5"/>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54</a:t>
            </a:fld>
            <a:endParaRPr lang="en-US"/>
          </a:p>
        </p:txBody>
      </p:sp>
    </p:spTree>
    <p:extLst>
      <p:ext uri="{BB962C8B-B14F-4D97-AF65-F5344CB8AC3E}">
        <p14:creationId xmlns:p14="http://schemas.microsoft.com/office/powerpoint/2010/main" xmlns="" val="23996227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history</a:t>
            </a:r>
            <a:r>
              <a:rPr lang="en-GB" dirty="0"/>
              <a:t> </a:t>
            </a:r>
            <a:endParaRPr lang="en-US" dirty="0"/>
          </a:p>
        </p:txBody>
      </p:sp>
      <p:sp>
        <p:nvSpPr>
          <p:cNvPr id="3" name="Date Placeholder 2"/>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55</a:t>
            </a:fld>
            <a:endParaRPr lang="en-US"/>
          </a:p>
        </p:txBody>
      </p:sp>
      <p:sp>
        <p:nvSpPr>
          <p:cNvPr id="18434" name="Text Box 2"/>
          <p:cNvSpPr txBox="1">
            <a:spLocks noChangeArrowheads="1"/>
          </p:cNvSpPr>
          <p:nvPr/>
        </p:nvSpPr>
        <p:spPr bwMode="auto">
          <a:xfrm>
            <a:off x="1485901" y="1483518"/>
            <a:ext cx="6112283" cy="2812654"/>
          </a:xfrm>
          <a:prstGeom prst="rect">
            <a:avLst/>
          </a:prstGeom>
          <a:solidFill>
            <a:schemeClr val="accent5">
              <a:lumMod val="20000"/>
              <a:lumOff val="80000"/>
              <a:alpha val="34000"/>
            </a:schemeClr>
          </a:solidFill>
          <a:ln w="9525">
            <a:noFill/>
            <a:miter lim="800000"/>
            <a:headEnd/>
            <a:tailEnd/>
          </a:ln>
        </p:spPr>
        <p:txBody>
          <a:bodyPr vert="horz" wrap="square" lIns="68580" tIns="34290" rIns="68580" bIns="34290" numCol="1" anchor="t" anchorCtr="0" compatLnSpc="1">
            <a:prstTxWarp prst="textNoShape">
              <a:avLst/>
            </a:prstTxWarp>
          </a:bodyPr>
          <a:lstStyle/>
          <a:p>
            <a:pPr marR="71438" defTabSz="685800"/>
            <a:r>
              <a:rPr lang="en-US" sz="1200" dirty="0">
                <a:latin typeface="Arial"/>
                <a:ea typeface="Times New Roman" charset="0"/>
                <a:cs typeface="Arial"/>
              </a:rPr>
              <a:t>// SICSA project (XEP 6087)</a:t>
            </a:r>
          </a:p>
          <a:p>
            <a:pPr marR="71438" defTabSz="685800"/>
            <a:r>
              <a:rPr lang="en-US" sz="1200" dirty="0">
                <a:latin typeface="Arial"/>
                <a:ea typeface="Times New Roman" charset="0"/>
                <a:cs typeface="Arial"/>
              </a:rPr>
              <a:t>//</a:t>
            </a:r>
          </a:p>
          <a:p>
            <a:pPr marR="71438" defTabSz="685800"/>
            <a:r>
              <a:rPr lang="en-US" sz="1200" dirty="0">
                <a:latin typeface="Arial"/>
                <a:ea typeface="Times New Roman" charset="0"/>
                <a:cs typeface="Arial"/>
              </a:rPr>
              <a:t>// APP-SYSTEM/AUTH/RBAC/USER_ROLE</a:t>
            </a:r>
          </a:p>
          <a:p>
            <a:pPr marR="71438" defTabSz="685800"/>
            <a:r>
              <a:rPr lang="en-US" sz="1200" dirty="0">
                <a:latin typeface="Arial"/>
                <a:ea typeface="Times New Roman" charset="0"/>
                <a:cs typeface="Arial"/>
              </a:rPr>
              <a:t>//</a:t>
            </a:r>
          </a:p>
          <a:p>
            <a:pPr marR="71438" defTabSz="685800"/>
            <a:r>
              <a:rPr lang="en-US" sz="1200" dirty="0">
                <a:latin typeface="Arial"/>
                <a:ea typeface="Times New Roman" charset="0"/>
                <a:cs typeface="Arial"/>
              </a:rPr>
              <a:t>// Object: </a:t>
            </a:r>
            <a:r>
              <a:rPr lang="en-US" sz="1200" dirty="0" err="1">
                <a:latin typeface="Arial"/>
                <a:ea typeface="Times New Roman" charset="0"/>
                <a:cs typeface="Arial"/>
              </a:rPr>
              <a:t>currentRole</a:t>
            </a:r>
            <a:endParaRPr lang="en-US" sz="1200" dirty="0">
              <a:latin typeface="Arial"/>
              <a:ea typeface="Times New Roman" charset="0"/>
              <a:cs typeface="Arial"/>
            </a:endParaRPr>
          </a:p>
          <a:p>
            <a:pPr marR="71438" defTabSz="685800"/>
            <a:r>
              <a:rPr lang="en-US" sz="1200" dirty="0">
                <a:latin typeface="Arial"/>
                <a:ea typeface="Times New Roman" charset="0"/>
                <a:cs typeface="Arial"/>
              </a:rPr>
              <a:t>// Author: R. </a:t>
            </a:r>
            <a:r>
              <a:rPr lang="en-US" sz="1200" dirty="0" err="1">
                <a:latin typeface="Arial"/>
                <a:ea typeface="Times New Roman" charset="0"/>
                <a:cs typeface="Arial"/>
              </a:rPr>
              <a:t>Looek</a:t>
            </a:r>
            <a:endParaRPr lang="en-US" sz="1200" dirty="0">
              <a:latin typeface="Arial"/>
              <a:ea typeface="Times New Roman" charset="0"/>
              <a:cs typeface="Arial"/>
            </a:endParaRPr>
          </a:p>
          <a:p>
            <a:pPr marR="71438" defTabSz="685800"/>
            <a:r>
              <a:rPr lang="en-US" sz="1200" dirty="0">
                <a:latin typeface="Arial"/>
                <a:ea typeface="Times New Roman" charset="0"/>
                <a:cs typeface="Arial"/>
              </a:rPr>
              <a:t>// Creation date: 13/11/2012</a:t>
            </a:r>
          </a:p>
          <a:p>
            <a:pPr marR="71438" defTabSz="685800"/>
            <a:r>
              <a:rPr lang="en-US" sz="1200" dirty="0">
                <a:latin typeface="Arial"/>
                <a:ea typeface="Times New Roman" charset="0"/>
                <a:cs typeface="Arial"/>
              </a:rPr>
              <a:t>//</a:t>
            </a:r>
          </a:p>
          <a:p>
            <a:pPr marR="71438" defTabSz="685800"/>
            <a:r>
              <a:rPr lang="en-US" sz="1200" dirty="0">
                <a:latin typeface="Arial"/>
                <a:ea typeface="Times New Roman" charset="0"/>
                <a:cs typeface="Arial"/>
              </a:rPr>
              <a:t>// © St Andrews University 2012</a:t>
            </a:r>
          </a:p>
          <a:p>
            <a:pPr marR="71438" defTabSz="685800"/>
            <a:r>
              <a:rPr lang="en-US" sz="1200" dirty="0">
                <a:latin typeface="Arial"/>
                <a:ea typeface="Times New Roman" charset="0"/>
                <a:cs typeface="Arial"/>
              </a:rPr>
              <a:t>//</a:t>
            </a:r>
          </a:p>
          <a:p>
            <a:pPr marR="71438" defTabSz="685800"/>
            <a:r>
              <a:rPr lang="en-US" sz="1200" dirty="0">
                <a:latin typeface="Arial"/>
                <a:ea typeface="Times New Roman" charset="0"/>
                <a:cs typeface="Arial"/>
              </a:rPr>
              <a:t>// Modification history</a:t>
            </a:r>
          </a:p>
          <a:p>
            <a:pPr marR="71438" defTabSz="685800"/>
            <a:r>
              <a:rPr lang="en-US" sz="1200" dirty="0">
                <a:latin typeface="Arial"/>
                <a:ea typeface="Times New Roman" charset="0"/>
                <a:cs typeface="Arial"/>
              </a:rPr>
              <a:t>// Version	Modifier	Date	  	Change		Reason</a:t>
            </a:r>
          </a:p>
          <a:p>
            <a:pPr marR="71438" defTabSz="685800"/>
            <a:r>
              <a:rPr lang="en-US" sz="1200" dirty="0">
                <a:latin typeface="Arial"/>
                <a:ea typeface="Times New Roman" charset="0"/>
                <a:cs typeface="Arial"/>
              </a:rPr>
              <a:t>// 1.0	J. Jones	11/11/2009	Add header	Submitted to CM</a:t>
            </a:r>
          </a:p>
          <a:p>
            <a:pPr marR="71438" defTabSz="685800"/>
            <a:r>
              <a:rPr lang="en-US" sz="1200" dirty="0">
                <a:latin typeface="Arial"/>
                <a:ea typeface="Times New Roman" charset="0"/>
                <a:cs typeface="Arial"/>
              </a:rPr>
              <a:t>// 1.1	R. </a:t>
            </a:r>
            <a:r>
              <a:rPr lang="en-US" sz="1200" dirty="0" err="1">
                <a:latin typeface="Arial"/>
                <a:ea typeface="Times New Roman" charset="0"/>
                <a:cs typeface="Arial"/>
              </a:rPr>
              <a:t>Looek</a:t>
            </a:r>
            <a:r>
              <a:rPr lang="en-US" sz="1200" dirty="0">
                <a:latin typeface="Arial"/>
                <a:ea typeface="Times New Roman" charset="0"/>
                <a:cs typeface="Arial"/>
              </a:rPr>
              <a:t> 	13/11/2012	New field		Change req. R07/02</a:t>
            </a:r>
          </a:p>
          <a:p>
            <a:pPr defTabSz="685800"/>
            <a:endParaRPr lang="en-US" sz="900" dirty="0">
              <a:latin typeface="Times New Roman" charset="0"/>
              <a:ea typeface="Times New Roman" charset="0"/>
            </a:endParaRPr>
          </a:p>
        </p:txBody>
      </p:sp>
    </p:spTree>
    <p:extLst>
      <p:ext uri="{BB962C8B-B14F-4D97-AF65-F5344CB8AC3E}">
        <p14:creationId xmlns:p14="http://schemas.microsoft.com/office/powerpoint/2010/main" xmlns="" val="33277521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Change management and agile methods</a:t>
            </a:r>
            <a:endParaRPr lang="en-US" dirty="0"/>
          </a:p>
        </p:txBody>
      </p:sp>
      <p:sp>
        <p:nvSpPr>
          <p:cNvPr id="3" name="Content Placeholder 2"/>
          <p:cNvSpPr>
            <a:spLocks noGrp="1"/>
          </p:cNvSpPr>
          <p:nvPr>
            <p:ph type="body" sz="quarter" idx="10"/>
          </p:nvPr>
        </p:nvSpPr>
        <p:spPr/>
        <p:txBody>
          <a:bodyPr/>
          <a:lstStyle/>
          <a:p>
            <a:r>
              <a:rPr lang="en-US" dirty="0"/>
              <a:t>In some agile methods, customers are directly involved in change management. </a:t>
            </a:r>
          </a:p>
          <a:p>
            <a:r>
              <a:rPr lang="en-US" dirty="0"/>
              <a:t>The propose a change to the requirements and work with the team to assess its impact and decide whether the change should take priority over the features planned for the next increment of the system. </a:t>
            </a:r>
          </a:p>
          <a:p>
            <a:r>
              <a:rPr lang="en-US" dirty="0"/>
              <a:t>Changes to improve the software improvement are decided by the programmers working on the system. </a:t>
            </a:r>
          </a:p>
          <a:p>
            <a:r>
              <a:rPr lang="en-US" dirty="0"/>
              <a:t>Refactoring, where the software is continually improved, is not seen as an overhead but as a necessary part of the development process. </a:t>
            </a:r>
          </a:p>
        </p:txBody>
      </p:sp>
      <p:sp>
        <p:nvSpPr>
          <p:cNvPr id="6" name="Date Placeholder 5"/>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56</a:t>
            </a:fld>
            <a:endParaRPr lang="en-US"/>
          </a:p>
        </p:txBody>
      </p:sp>
    </p:spTree>
    <p:extLst>
      <p:ext uri="{BB962C8B-B14F-4D97-AF65-F5344CB8AC3E}">
        <p14:creationId xmlns:p14="http://schemas.microsoft.com/office/powerpoint/2010/main" xmlns="" val="18300903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management</a:t>
            </a:r>
          </a:p>
        </p:txBody>
      </p:sp>
      <p:sp>
        <p:nvSpPr>
          <p:cNvPr id="6" name="Date Placeholder 5"/>
          <p:cNvSpPr>
            <a:spLocks noGrp="1"/>
          </p:cNvSpPr>
          <p:nvPr>
            <p:ph type="dt" sz="half" idx="2"/>
          </p:nvPr>
        </p:nvSpPr>
        <p:spPr/>
        <p:txBody>
          <a:bodyPr/>
          <a:lstStyle/>
          <a:p>
            <a:r>
              <a:rPr lang="en-GB"/>
              <a:t>11/12/2014</a:t>
            </a:r>
            <a:endParaRPr lang="en-US"/>
          </a:p>
        </p:txBody>
      </p:sp>
      <p:sp>
        <p:nvSpPr>
          <p:cNvPr id="4" name="Footer Placeholder 3"/>
          <p:cNvSpPr>
            <a:spLocks noGrp="1"/>
          </p:cNvSpPr>
          <p:nvPr>
            <p:ph type="ftr" sz="quarter" idx="3"/>
          </p:nvPr>
        </p:nvSpPr>
        <p:spPr/>
        <p:txBody>
          <a:bodyPr/>
          <a:lstStyle/>
          <a:p>
            <a:r>
              <a:rPr lang="en-US"/>
              <a:t>Chapter 25 Configuration management</a:t>
            </a:r>
          </a:p>
        </p:txBody>
      </p:sp>
      <p:sp>
        <p:nvSpPr>
          <p:cNvPr id="5" name="Slide Number Placeholder 4"/>
          <p:cNvSpPr>
            <a:spLocks noGrp="1"/>
          </p:cNvSpPr>
          <p:nvPr>
            <p:ph type="sldNum" sz="quarter" idx="4"/>
          </p:nvPr>
        </p:nvSpPr>
        <p:spPr/>
        <p:txBody>
          <a:bodyPr/>
          <a:lstStyle/>
          <a:p>
            <a:fld id="{7B134961-4B2C-A547-9A54-CB85DA02077E}" type="slidenum">
              <a:rPr lang="en-US" smtClean="0"/>
              <a:pPr/>
              <a:t>57</a:t>
            </a:fld>
            <a:endParaRPr lang="en-US"/>
          </a:p>
        </p:txBody>
      </p:sp>
    </p:spTree>
    <p:extLst>
      <p:ext uri="{BB962C8B-B14F-4D97-AF65-F5344CB8AC3E}">
        <p14:creationId xmlns:p14="http://schemas.microsoft.com/office/powerpoint/2010/main" xmlns="" val="1624149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management</a:t>
            </a:r>
          </a:p>
        </p:txBody>
      </p:sp>
      <p:sp>
        <p:nvSpPr>
          <p:cNvPr id="3" name="Content Placeholder 2"/>
          <p:cNvSpPr>
            <a:spLocks noGrp="1"/>
          </p:cNvSpPr>
          <p:nvPr>
            <p:ph type="body" sz="quarter" idx="10"/>
          </p:nvPr>
        </p:nvSpPr>
        <p:spPr/>
        <p:txBody>
          <a:bodyPr/>
          <a:lstStyle/>
          <a:p>
            <a:r>
              <a:rPr lang="en-US" dirty="0"/>
              <a:t>A system release is a version of a software system that is distributed to customers.</a:t>
            </a:r>
          </a:p>
          <a:p>
            <a:r>
              <a:rPr lang="en-US" dirty="0"/>
              <a:t>For mass market software, it is usually possible to identify two types of release: major releases which deliver significant new functionality, and minor releases, which repair bugs and fix customer problems that have been reported. </a:t>
            </a:r>
          </a:p>
          <a:p>
            <a:r>
              <a:rPr lang="en-US" dirty="0"/>
              <a:t>For custom software or software product lines, releases of the system may have to be produced for each customer and individual customers may be running several different releases of the system at the same time. </a:t>
            </a:r>
          </a:p>
        </p:txBody>
      </p:sp>
      <p:sp>
        <p:nvSpPr>
          <p:cNvPr id="6" name="Date Placeholder 5"/>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4" name="Slide Number Placeholder 3"/>
          <p:cNvSpPr>
            <a:spLocks noGrp="1"/>
          </p:cNvSpPr>
          <p:nvPr>
            <p:ph type="sldNum" sz="quarter" idx="13"/>
          </p:nvPr>
        </p:nvSpPr>
        <p:spPr/>
        <p:txBody>
          <a:bodyPr/>
          <a:lstStyle/>
          <a:p>
            <a:fld id="{7B134961-4B2C-A547-9A54-CB85DA02077E}"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components</a:t>
            </a:r>
          </a:p>
        </p:txBody>
      </p:sp>
      <p:sp>
        <p:nvSpPr>
          <p:cNvPr id="3" name="Content Placeholder 2"/>
          <p:cNvSpPr>
            <a:spLocks noGrp="1"/>
          </p:cNvSpPr>
          <p:nvPr>
            <p:ph type="body" sz="quarter" idx="10"/>
          </p:nvPr>
        </p:nvSpPr>
        <p:spPr/>
        <p:txBody>
          <a:bodyPr/>
          <a:lstStyle/>
          <a:p>
            <a:r>
              <a:rPr lang="en-US" dirty="0"/>
              <a:t>As well as the the executable code of the system, a release may also include:</a:t>
            </a:r>
            <a:endParaRPr lang="en-GB" dirty="0"/>
          </a:p>
          <a:p>
            <a:pPr lvl="1"/>
            <a:r>
              <a:rPr lang="en-US" dirty="0"/>
              <a:t>configuration files defining how the release should be configured for particular installations;</a:t>
            </a:r>
            <a:endParaRPr lang="en-GB" dirty="0"/>
          </a:p>
          <a:p>
            <a:pPr lvl="1"/>
            <a:r>
              <a:rPr lang="en-US" dirty="0"/>
              <a:t>data files, such as files of error messages, that are needed for successful system operation;</a:t>
            </a:r>
            <a:endParaRPr lang="en-GB" dirty="0"/>
          </a:p>
          <a:p>
            <a:pPr lvl="1"/>
            <a:r>
              <a:rPr lang="en-US" dirty="0"/>
              <a:t>an installation program that is used to help install the system on target hardware;</a:t>
            </a:r>
            <a:endParaRPr lang="en-GB" dirty="0"/>
          </a:p>
          <a:p>
            <a:pPr lvl="1"/>
            <a:r>
              <a:rPr lang="en-US" dirty="0"/>
              <a:t>electronic and paper documentation describing the system;</a:t>
            </a:r>
            <a:endParaRPr lang="en-GB" dirty="0"/>
          </a:p>
          <a:p>
            <a:pPr lvl="1"/>
            <a:r>
              <a:rPr lang="en-US" dirty="0"/>
              <a:t>packaging and associated publicity</a:t>
            </a:r>
            <a:r>
              <a:rPr lang="en-US" i="1" dirty="0"/>
              <a:t> </a:t>
            </a:r>
            <a:r>
              <a:rPr lang="en-US" dirty="0"/>
              <a:t>that have been designed for that release.</a:t>
            </a:r>
            <a:endParaRPr lang="en-GB" dirty="0"/>
          </a:p>
          <a:p>
            <a:endParaRPr lang="en-US" dirty="0"/>
          </a:p>
        </p:txBody>
      </p:sp>
      <p:sp>
        <p:nvSpPr>
          <p:cNvPr id="6" name="Date Placeholder 5"/>
          <p:cNvSpPr>
            <a:spLocks noGrp="1"/>
          </p:cNvSpPr>
          <p:nvPr>
            <p:ph type="dt" sz="half" idx="11"/>
          </p:nvPr>
        </p:nvSpPr>
        <p:spPr/>
        <p:txBody>
          <a:bodyPr/>
          <a:lstStyle/>
          <a:p>
            <a:r>
              <a:rPr lang="en-GB"/>
              <a:t>11/12/2014</a:t>
            </a:r>
            <a:endParaRPr lang="en-US"/>
          </a:p>
        </p:txBody>
      </p:sp>
      <p:sp>
        <p:nvSpPr>
          <p:cNvPr id="4" name="Footer Placeholder 3"/>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59</a:t>
            </a:fld>
            <a:endParaRPr lang="en-US"/>
          </a:p>
        </p:txBody>
      </p:sp>
    </p:spTree>
    <p:extLst>
      <p:ext uri="{BB962C8B-B14F-4D97-AF65-F5344CB8AC3E}">
        <p14:creationId xmlns:p14="http://schemas.microsoft.com/office/powerpoint/2010/main" xmlns="" val="169581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 and CM</a:t>
            </a:r>
          </a:p>
        </p:txBody>
      </p:sp>
      <p:sp>
        <p:nvSpPr>
          <p:cNvPr id="3" name="Content Placeholder 2"/>
          <p:cNvSpPr>
            <a:spLocks noGrp="1"/>
          </p:cNvSpPr>
          <p:nvPr>
            <p:ph type="body" sz="quarter" idx="10"/>
          </p:nvPr>
        </p:nvSpPr>
        <p:spPr/>
        <p:txBody>
          <a:bodyPr/>
          <a:lstStyle/>
          <a:p>
            <a:r>
              <a:rPr lang="en-US" dirty="0"/>
              <a:t>Agile development, where components and systems are changed several times per day, is impossible without using CM tools. </a:t>
            </a:r>
          </a:p>
          <a:p>
            <a:r>
              <a:rPr lang="en-US" dirty="0"/>
              <a:t>The definitive versions of components are held in a shared project repository and developers copy these into their own workspace. </a:t>
            </a:r>
          </a:p>
          <a:p>
            <a:r>
              <a:rPr lang="en-US" dirty="0"/>
              <a:t>They make changes to the code then use system building tools to create a new system on their own computer for testing. Once they are happy with the changes made, they return the modified components to the project repository. </a:t>
            </a:r>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6</a:t>
            </a:fld>
            <a:endParaRPr lang="en-US"/>
          </a:p>
        </p:txBody>
      </p:sp>
    </p:spTree>
    <p:extLst>
      <p:ext uri="{BB962C8B-B14F-4D97-AF65-F5344CB8AC3E}">
        <p14:creationId xmlns:p14="http://schemas.microsoft.com/office/powerpoint/2010/main" xmlns="" val="34585737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xmlns="" val="1770313719"/>
              </p:ext>
            </p:extLst>
          </p:nvPr>
        </p:nvGraphicFramePr>
        <p:xfrm>
          <a:off x="628650" y="1363663"/>
          <a:ext cx="7661274" cy="3368040"/>
        </p:xfrm>
        <a:graphic>
          <a:graphicData uri="http://schemas.openxmlformats.org/drawingml/2006/table">
            <a:tbl>
              <a:tblPr firstRow="1" bandRow="1">
                <a:tableStyleId>{7DF18680-E054-41AD-8BC1-D1AEF772440D}</a:tableStyleId>
              </a:tblPr>
              <a:tblGrid>
                <a:gridCol w="2077504">
                  <a:extLst>
                    <a:ext uri="{9D8B030D-6E8A-4147-A177-3AD203B41FA5}">
                      <a16:colId xmlns:a16="http://schemas.microsoft.com/office/drawing/2014/main" xmlns="" val="20000"/>
                    </a:ext>
                  </a:extLst>
                </a:gridCol>
                <a:gridCol w="5583770">
                  <a:extLst>
                    <a:ext uri="{9D8B030D-6E8A-4147-A177-3AD203B41FA5}">
                      <a16:colId xmlns:a16="http://schemas.microsoft.com/office/drawing/2014/main" xmlns="" val="20001"/>
                    </a:ext>
                  </a:extLst>
                </a:gridCol>
              </a:tblGrid>
              <a:tr h="297180">
                <a:tc>
                  <a:txBody>
                    <a:bodyPr/>
                    <a:lstStyle/>
                    <a:p>
                      <a:pPr algn="just">
                        <a:spcAft>
                          <a:spcPts val="0"/>
                        </a:spcAft>
                      </a:pPr>
                      <a:r>
                        <a:rPr lang="en-GB" sz="1400" b="1" dirty="0">
                          <a:solidFill>
                            <a:srgbClr val="000000"/>
                          </a:solidFill>
                        </a:rPr>
                        <a:t>Factor</a:t>
                      </a:r>
                      <a:endParaRPr lang="en-GB" sz="1400" b="1" dirty="0">
                        <a:solidFill>
                          <a:srgbClr val="000000"/>
                        </a:solidFill>
                        <a:latin typeface="Arial"/>
                        <a:ea typeface="Times New Roman"/>
                        <a:cs typeface="Arial"/>
                      </a:endParaRPr>
                    </a:p>
                  </a:txBody>
                  <a:tcPr marL="54769" marR="54769" marT="68580" marB="68580"/>
                </a:tc>
                <a:tc>
                  <a:txBody>
                    <a:bodyPr/>
                    <a:lstStyle/>
                    <a:p>
                      <a:pPr algn="just">
                        <a:spcAft>
                          <a:spcPts val="0"/>
                        </a:spcAft>
                      </a:pPr>
                      <a:r>
                        <a:rPr lang="en-GB" sz="1400" b="1" dirty="0">
                          <a:solidFill>
                            <a:srgbClr val="000000"/>
                          </a:solidFill>
                        </a:rPr>
                        <a:t>Description</a:t>
                      </a:r>
                      <a:endParaRPr lang="en-GB" sz="1400" b="1" dirty="0">
                        <a:solidFill>
                          <a:srgbClr val="000000"/>
                        </a:solidFill>
                        <a:latin typeface="Arial"/>
                        <a:ea typeface="Times New Roman"/>
                        <a:cs typeface="Arial"/>
                      </a:endParaRPr>
                    </a:p>
                  </a:txBody>
                  <a:tcPr marL="54769" marR="54769" marT="68580" marB="68580"/>
                </a:tc>
                <a:extLst>
                  <a:ext uri="{0D108BD9-81ED-4DB2-BD59-A6C34878D82A}">
                    <a16:rowId xmlns:a16="http://schemas.microsoft.com/office/drawing/2014/main" xmlns="" val="10000"/>
                  </a:ext>
                </a:extLst>
              </a:tr>
              <a:tr h="800100">
                <a:tc>
                  <a:txBody>
                    <a:bodyPr/>
                    <a:lstStyle/>
                    <a:p>
                      <a:pPr algn="l">
                        <a:spcAft>
                          <a:spcPts val="0"/>
                        </a:spcAft>
                      </a:pPr>
                      <a:r>
                        <a:rPr lang="en-GB" sz="1400" dirty="0">
                          <a:solidFill>
                            <a:srgbClr val="000000"/>
                          </a:solidFill>
                        </a:rPr>
                        <a:t>Competition</a:t>
                      </a:r>
                      <a:endParaRPr lang="en-GB" sz="1400" dirty="0">
                        <a:solidFill>
                          <a:srgbClr val="000000"/>
                        </a:solidFill>
                        <a:latin typeface="Arial"/>
                        <a:ea typeface="Times New Roman"/>
                        <a:cs typeface="Arial"/>
                      </a:endParaRPr>
                    </a:p>
                  </a:txBody>
                  <a:tcPr marL="54769" marR="54769" marT="0" marB="68580"/>
                </a:tc>
                <a:tc>
                  <a:txBody>
                    <a:bodyPr/>
                    <a:lstStyle/>
                    <a:p>
                      <a:pPr algn="just">
                        <a:spcAft>
                          <a:spcPts val="0"/>
                        </a:spcAft>
                      </a:pPr>
                      <a:r>
                        <a:rPr lang="en-GB" sz="1200" dirty="0">
                          <a:solidFill>
                            <a:srgbClr val="000000"/>
                          </a:solidFill>
                        </a:rPr>
                        <a:t>For mass-market software, a new system release may be necessary because a competing product has introduced new features and market share may be lost if these are not provided to existing customers.</a:t>
                      </a:r>
                      <a:endParaRPr lang="en-GB" sz="1200" dirty="0">
                        <a:solidFill>
                          <a:srgbClr val="000000"/>
                        </a:solidFill>
                        <a:latin typeface="Arial"/>
                        <a:ea typeface="Times New Roman"/>
                        <a:cs typeface="Arial"/>
                      </a:endParaRPr>
                    </a:p>
                  </a:txBody>
                  <a:tcPr marL="54769" marR="54769" marT="0" marB="68580"/>
                </a:tc>
                <a:extLst>
                  <a:ext uri="{0D108BD9-81ED-4DB2-BD59-A6C34878D82A}">
                    <a16:rowId xmlns:a16="http://schemas.microsoft.com/office/drawing/2014/main" xmlns="" val="10001"/>
                  </a:ext>
                </a:extLst>
              </a:tr>
              <a:tr h="434340">
                <a:tc>
                  <a:txBody>
                    <a:bodyPr/>
                    <a:lstStyle/>
                    <a:p>
                      <a:pPr algn="l">
                        <a:spcAft>
                          <a:spcPts val="0"/>
                        </a:spcAft>
                      </a:pPr>
                      <a:r>
                        <a:rPr lang="en-GB" sz="1400" dirty="0">
                          <a:solidFill>
                            <a:srgbClr val="000000"/>
                          </a:solidFill>
                        </a:rPr>
                        <a:t>Marketing requirements</a:t>
                      </a:r>
                      <a:endParaRPr lang="en-GB" sz="1400" dirty="0">
                        <a:solidFill>
                          <a:srgbClr val="000000"/>
                        </a:solidFill>
                        <a:latin typeface="Arial"/>
                        <a:ea typeface="Times New Roman"/>
                        <a:cs typeface="Arial"/>
                      </a:endParaRPr>
                    </a:p>
                  </a:txBody>
                  <a:tcPr marL="54769" marR="54769" marT="0" marB="68580"/>
                </a:tc>
                <a:tc>
                  <a:txBody>
                    <a:bodyPr/>
                    <a:lstStyle/>
                    <a:p>
                      <a:pPr algn="just">
                        <a:spcAft>
                          <a:spcPts val="0"/>
                        </a:spcAft>
                      </a:pPr>
                      <a:r>
                        <a:rPr lang="en-GB" sz="1200" dirty="0">
                          <a:solidFill>
                            <a:srgbClr val="000000"/>
                          </a:solidFill>
                        </a:rPr>
                        <a:t>The marketing department of an organization may have made a commitment for releases to be available at a particular date.</a:t>
                      </a:r>
                      <a:endParaRPr lang="en-GB" sz="1200" dirty="0">
                        <a:solidFill>
                          <a:srgbClr val="000000"/>
                        </a:solidFill>
                        <a:latin typeface="Arial"/>
                        <a:ea typeface="Times New Roman"/>
                        <a:cs typeface="Arial"/>
                      </a:endParaRPr>
                    </a:p>
                  </a:txBody>
                  <a:tcPr marL="54769" marR="54769" marT="0" marB="68580"/>
                </a:tc>
                <a:extLst>
                  <a:ext uri="{0D108BD9-81ED-4DB2-BD59-A6C34878D82A}">
                    <a16:rowId xmlns:a16="http://schemas.microsoft.com/office/drawing/2014/main" xmlns="" val="10002"/>
                  </a:ext>
                </a:extLst>
              </a:tr>
              <a:tr h="617220">
                <a:tc>
                  <a:txBody>
                    <a:bodyPr/>
                    <a:lstStyle/>
                    <a:p>
                      <a:pPr algn="l">
                        <a:spcAft>
                          <a:spcPts val="0"/>
                        </a:spcAft>
                      </a:pPr>
                      <a:r>
                        <a:rPr lang="en-GB" sz="1400" dirty="0">
                          <a:solidFill>
                            <a:srgbClr val="000000"/>
                          </a:solidFill>
                        </a:rPr>
                        <a:t>Platform changes</a:t>
                      </a:r>
                      <a:endParaRPr lang="en-GB" sz="1400" dirty="0">
                        <a:solidFill>
                          <a:srgbClr val="000000"/>
                        </a:solidFill>
                        <a:latin typeface="Arial"/>
                        <a:ea typeface="Times New Roman"/>
                        <a:cs typeface="Arial"/>
                      </a:endParaRPr>
                    </a:p>
                  </a:txBody>
                  <a:tcPr marL="54769" marR="54769" marT="0" marB="68580"/>
                </a:tc>
                <a:tc>
                  <a:txBody>
                    <a:bodyPr/>
                    <a:lstStyle/>
                    <a:p>
                      <a:pPr algn="just">
                        <a:spcAft>
                          <a:spcPts val="0"/>
                        </a:spcAft>
                      </a:pPr>
                      <a:r>
                        <a:rPr lang="en-GB" sz="1200" dirty="0">
                          <a:solidFill>
                            <a:srgbClr val="000000"/>
                          </a:solidFill>
                        </a:rPr>
                        <a:t>You may have to create a new release of a software application when a new version of the operating system platform is released.</a:t>
                      </a:r>
                      <a:endParaRPr lang="en-GB" sz="1200" dirty="0">
                        <a:solidFill>
                          <a:srgbClr val="000000"/>
                        </a:solidFill>
                        <a:latin typeface="Arial"/>
                        <a:ea typeface="Times New Roman"/>
                        <a:cs typeface="Arial"/>
                      </a:endParaRPr>
                    </a:p>
                  </a:txBody>
                  <a:tcPr marL="54769" marR="54769" marT="0" marB="68580"/>
                </a:tc>
                <a:extLst>
                  <a:ext uri="{0D108BD9-81ED-4DB2-BD59-A6C34878D82A}">
                    <a16:rowId xmlns:a16="http://schemas.microsoft.com/office/drawing/2014/main" xmlns="" val="10003"/>
                  </a:ext>
                </a:extLst>
              </a:tr>
              <a:tr h="1165860">
                <a:tc>
                  <a:txBody>
                    <a:bodyPr/>
                    <a:lstStyle/>
                    <a:p>
                      <a:pPr algn="l">
                        <a:spcAft>
                          <a:spcPts val="0"/>
                        </a:spcAft>
                      </a:pPr>
                      <a:r>
                        <a:rPr lang="en-GB" sz="1400" dirty="0">
                          <a:solidFill>
                            <a:srgbClr val="000000"/>
                          </a:solidFill>
                        </a:rPr>
                        <a:t>Technical quality of the system</a:t>
                      </a:r>
                      <a:endParaRPr lang="en-GB" sz="1400" dirty="0">
                        <a:solidFill>
                          <a:srgbClr val="000000"/>
                        </a:solidFill>
                        <a:latin typeface="Arial"/>
                        <a:ea typeface="Times New Roman"/>
                        <a:cs typeface="Arial"/>
                      </a:endParaRPr>
                    </a:p>
                  </a:txBody>
                  <a:tcPr marL="54769" marR="54769" marT="0" marB="68580"/>
                </a:tc>
                <a:tc>
                  <a:txBody>
                    <a:bodyPr/>
                    <a:lstStyle/>
                    <a:p>
                      <a:pPr algn="just">
                        <a:spcAft>
                          <a:spcPts val="0"/>
                        </a:spcAft>
                      </a:pPr>
                      <a:r>
                        <a:rPr lang="en-GB" sz="1200" dirty="0">
                          <a:solidFill>
                            <a:srgbClr val="000000"/>
                          </a:solidFill>
                        </a:rPr>
                        <a:t>If serious system faults are reported which affect the way in which many customers use the system, it may be necessary to issue a fault repair release. Minor system faults may be repaired by issuing patches (usually distributed over the Internet) that can be applied to the current release of the system.</a:t>
                      </a:r>
                      <a:endParaRPr lang="en-GB" sz="1200" dirty="0">
                        <a:solidFill>
                          <a:srgbClr val="000000"/>
                        </a:solidFill>
                        <a:latin typeface="Arial"/>
                        <a:ea typeface="Times New Roman"/>
                        <a:cs typeface="Arial"/>
                      </a:endParaRPr>
                    </a:p>
                  </a:txBody>
                  <a:tcPr marL="54769" marR="54769" marT="0" marB="68580"/>
                </a:tc>
                <a:extLst>
                  <a:ext uri="{0D108BD9-81ED-4DB2-BD59-A6C34878D82A}">
                    <a16:rowId xmlns:a16="http://schemas.microsoft.com/office/drawing/2014/main" xmlns="" val="10004"/>
                  </a:ext>
                </a:extLst>
              </a:tr>
            </a:tbl>
          </a:graphicData>
        </a:graphic>
      </p:graphicFrame>
      <p:sp>
        <p:nvSpPr>
          <p:cNvPr id="2" name="Title 1"/>
          <p:cNvSpPr>
            <a:spLocks noGrp="1"/>
          </p:cNvSpPr>
          <p:nvPr>
            <p:ph type="title"/>
          </p:nvPr>
        </p:nvSpPr>
        <p:spPr/>
        <p:txBody>
          <a:bodyPr>
            <a:normAutofit fontScale="90000"/>
          </a:bodyPr>
          <a:lstStyle/>
          <a:p>
            <a:r>
              <a:rPr lang="en-US" dirty="0"/>
              <a:t>Factors influencing system release planning</a:t>
            </a:r>
            <a:r>
              <a:rPr lang="en-GB" dirty="0"/>
              <a:t> </a:t>
            </a:r>
            <a:endParaRPr lang="en-US" dirty="0"/>
          </a:p>
        </p:txBody>
      </p:sp>
      <p:sp>
        <p:nvSpPr>
          <p:cNvPr id="3" name="Date Placeholder 2"/>
          <p:cNvSpPr>
            <a:spLocks noGrp="1"/>
          </p:cNvSpPr>
          <p:nvPr>
            <p:ph type="dt" sz="half" idx="11"/>
          </p:nvPr>
        </p:nvSpPr>
        <p:spPr/>
        <p:txBody>
          <a:bodyPr/>
          <a:lstStyle/>
          <a:p>
            <a:r>
              <a:rPr lang="en-GB"/>
              <a:t>11/12/2014</a:t>
            </a:r>
            <a:endParaRPr lang="en-US"/>
          </a:p>
        </p:txBody>
      </p:sp>
      <p:sp>
        <p:nvSpPr>
          <p:cNvPr id="6" name="Footer Placeholder 5"/>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creation</a:t>
            </a:r>
          </a:p>
        </p:txBody>
      </p:sp>
      <p:sp>
        <p:nvSpPr>
          <p:cNvPr id="3" name="Content Placeholder 2"/>
          <p:cNvSpPr>
            <a:spLocks noGrp="1"/>
          </p:cNvSpPr>
          <p:nvPr>
            <p:ph type="body" sz="quarter" idx="10"/>
          </p:nvPr>
        </p:nvSpPr>
        <p:spPr/>
        <p:txBody>
          <a:bodyPr/>
          <a:lstStyle/>
          <a:p>
            <a:r>
              <a:rPr lang="en-US" sz="1500" dirty="0"/>
              <a:t>The executable code of the programs and all associated data files must be identified in the version control system. </a:t>
            </a:r>
            <a:endParaRPr lang="en-GB" sz="1500" dirty="0"/>
          </a:p>
          <a:p>
            <a:r>
              <a:rPr lang="en-US" sz="1500" dirty="0"/>
              <a:t>Configuration descriptions may have to be written for different hardware and operating systems. </a:t>
            </a:r>
            <a:endParaRPr lang="en-GB" sz="1500" dirty="0"/>
          </a:p>
          <a:p>
            <a:r>
              <a:rPr lang="en-US" sz="1500" dirty="0"/>
              <a:t>Update instructions may have to be written for customers who need to configure their own systems. </a:t>
            </a:r>
            <a:endParaRPr lang="en-GB" sz="1500" dirty="0"/>
          </a:p>
          <a:p>
            <a:r>
              <a:rPr lang="en-US" sz="1500" dirty="0"/>
              <a:t>Scripts for the installation program may have to be written. </a:t>
            </a:r>
            <a:endParaRPr lang="en-GB" sz="1500" dirty="0"/>
          </a:p>
          <a:p>
            <a:r>
              <a:rPr lang="en-US" sz="1500" dirty="0"/>
              <a:t>Web pages have to be created describing the release, with links to system documentation. </a:t>
            </a:r>
            <a:endParaRPr lang="en-GB" sz="1500" dirty="0"/>
          </a:p>
          <a:p>
            <a:r>
              <a:rPr lang="en-US" sz="1500" dirty="0"/>
              <a:t>When all information is available, an executable master image of the software must be prepared and handed over for distribution to customers or sales outlets.</a:t>
            </a:r>
            <a:endParaRPr lang="en-GB" sz="1500" dirty="0"/>
          </a:p>
          <a:p>
            <a:endParaRPr lang="en-US" dirty="0"/>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61</a:t>
            </a:fld>
            <a:endParaRPr lang="en-US" dirty="0"/>
          </a:p>
        </p:txBody>
      </p:sp>
    </p:spTree>
    <p:extLst>
      <p:ext uri="{BB962C8B-B14F-4D97-AF65-F5344CB8AC3E}">
        <p14:creationId xmlns:p14="http://schemas.microsoft.com/office/powerpoint/2010/main" xmlns="" val="15645847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tracking</a:t>
            </a:r>
          </a:p>
        </p:txBody>
      </p:sp>
      <p:sp>
        <p:nvSpPr>
          <p:cNvPr id="3" name="Content Placeholder 2"/>
          <p:cNvSpPr>
            <a:spLocks noGrp="1"/>
          </p:cNvSpPr>
          <p:nvPr>
            <p:ph type="body" sz="quarter" idx="10"/>
          </p:nvPr>
        </p:nvSpPr>
        <p:spPr/>
        <p:txBody>
          <a:bodyPr/>
          <a:lstStyle/>
          <a:p>
            <a:r>
              <a:rPr lang="en-US" dirty="0"/>
              <a:t>In the event of a problem, it may be necessary to reproduce exactly the software that has been delivered to a particular customer. </a:t>
            </a:r>
            <a:endParaRPr lang="en-GB" dirty="0"/>
          </a:p>
          <a:p>
            <a:r>
              <a:rPr lang="en-US" dirty="0"/>
              <a:t>When a system release is produced, it must be documented to ensure that it can be re-created exactly in the future. </a:t>
            </a:r>
          </a:p>
          <a:p>
            <a:r>
              <a:rPr lang="en-US" dirty="0"/>
              <a:t>This is particularly important for customized, long-lifetime embedded systems, such as those that control complex machines.</a:t>
            </a:r>
          </a:p>
          <a:p>
            <a:pPr lvl="1"/>
            <a:r>
              <a:rPr lang="en-US" dirty="0"/>
              <a:t> Customers may use a single release of these systems for many years and may require specific changes to a particular software system long after its original release date.</a:t>
            </a:r>
            <a:endParaRPr lang="en-GB" dirty="0"/>
          </a:p>
          <a:p>
            <a:endParaRPr lang="en-US" dirty="0"/>
          </a:p>
        </p:txBody>
      </p:sp>
      <p:sp>
        <p:nvSpPr>
          <p:cNvPr id="6" name="Date Placeholder 5"/>
          <p:cNvSpPr>
            <a:spLocks noGrp="1"/>
          </p:cNvSpPr>
          <p:nvPr>
            <p:ph type="dt" sz="half" idx="11"/>
          </p:nvPr>
        </p:nvSpPr>
        <p:spPr/>
        <p:txBody>
          <a:bodyPr/>
          <a:lstStyle/>
          <a:p>
            <a:r>
              <a:rPr lang="en-GB"/>
              <a:t>11/12/2014</a:t>
            </a:r>
            <a:endParaRPr lang="en-US"/>
          </a:p>
        </p:txBody>
      </p:sp>
      <p:sp>
        <p:nvSpPr>
          <p:cNvPr id="4" name="Footer Placeholder 3"/>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reproduction</a:t>
            </a:r>
          </a:p>
        </p:txBody>
      </p:sp>
      <p:sp>
        <p:nvSpPr>
          <p:cNvPr id="3" name="Content Placeholder 2"/>
          <p:cNvSpPr>
            <a:spLocks noGrp="1"/>
          </p:cNvSpPr>
          <p:nvPr>
            <p:ph type="body" sz="quarter" idx="10"/>
          </p:nvPr>
        </p:nvSpPr>
        <p:spPr/>
        <p:txBody>
          <a:bodyPr/>
          <a:lstStyle/>
          <a:p>
            <a:r>
              <a:rPr lang="en-US" dirty="0"/>
              <a:t>To document a release, you have to record the specific versions of the source code components that were used to create the executable code. </a:t>
            </a:r>
          </a:p>
          <a:p>
            <a:r>
              <a:rPr lang="en-US" dirty="0"/>
              <a:t>You must keep copies of the source code files, corresponding executables and all data and configuration files. </a:t>
            </a:r>
          </a:p>
          <a:p>
            <a:r>
              <a:rPr lang="en-US" dirty="0"/>
              <a:t>You should also record the versions of the operating system, libraries, compilers and other tools used to build the software. </a:t>
            </a:r>
          </a:p>
        </p:txBody>
      </p:sp>
      <p:sp>
        <p:nvSpPr>
          <p:cNvPr id="6" name="Date Placeholder 5"/>
          <p:cNvSpPr>
            <a:spLocks noGrp="1"/>
          </p:cNvSpPr>
          <p:nvPr>
            <p:ph type="dt" sz="half" idx="11"/>
          </p:nvPr>
        </p:nvSpPr>
        <p:spPr/>
        <p:txBody>
          <a:bodyPr/>
          <a:lstStyle/>
          <a:p>
            <a:r>
              <a:rPr lang="en-GB"/>
              <a:t>11/12/2014</a:t>
            </a:r>
            <a:endParaRPr lang="en-US"/>
          </a:p>
        </p:txBody>
      </p:sp>
      <p:sp>
        <p:nvSpPr>
          <p:cNvPr id="4" name="Footer Placeholder 3"/>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planning</a:t>
            </a:r>
          </a:p>
        </p:txBody>
      </p:sp>
      <p:sp>
        <p:nvSpPr>
          <p:cNvPr id="3" name="Content Placeholder 2"/>
          <p:cNvSpPr>
            <a:spLocks noGrp="1"/>
          </p:cNvSpPr>
          <p:nvPr>
            <p:ph type="body" sz="quarter" idx="10"/>
          </p:nvPr>
        </p:nvSpPr>
        <p:spPr/>
        <p:txBody>
          <a:bodyPr/>
          <a:lstStyle/>
          <a:p>
            <a:r>
              <a:rPr lang="en-US" dirty="0"/>
              <a:t>As well as the technical work involved in creating a release distribution, advertising and publicity material have to be prepared and marketing strategies put in place to convince customers to buy the new release of the system. </a:t>
            </a:r>
          </a:p>
          <a:p>
            <a:r>
              <a:rPr lang="en-US" dirty="0"/>
              <a:t>Release timing</a:t>
            </a:r>
          </a:p>
          <a:p>
            <a:pPr lvl="1"/>
            <a:r>
              <a:rPr lang="en-US" dirty="0"/>
              <a:t>If releases are too frequent or require hardware upgrades, customers may not move to the new release, especially if they have to pay for it. </a:t>
            </a:r>
          </a:p>
          <a:p>
            <a:pPr lvl="1"/>
            <a:r>
              <a:rPr lang="en-US" dirty="0"/>
              <a:t>If system releases are  too infrequent, market share may be lost as customers move to alternative systems. </a:t>
            </a:r>
            <a:endParaRPr lang="en-GB" dirty="0"/>
          </a:p>
          <a:p>
            <a:endParaRPr lang="en-US" dirty="0"/>
          </a:p>
        </p:txBody>
      </p:sp>
      <p:sp>
        <p:nvSpPr>
          <p:cNvPr id="6" name="Date Placeholder 5"/>
          <p:cNvSpPr>
            <a:spLocks noGrp="1"/>
          </p:cNvSpPr>
          <p:nvPr>
            <p:ph type="dt" sz="half" idx="11"/>
          </p:nvPr>
        </p:nvSpPr>
        <p:spPr/>
        <p:txBody>
          <a:bodyPr/>
          <a:lstStyle/>
          <a:p>
            <a:r>
              <a:rPr lang="en-GB"/>
              <a:t>11/12/2014</a:t>
            </a:r>
            <a:endParaRPr lang="en-US"/>
          </a:p>
        </p:txBody>
      </p:sp>
      <p:sp>
        <p:nvSpPr>
          <p:cNvPr id="4" name="Footer Placeholder 3"/>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as a service</a:t>
            </a:r>
          </a:p>
        </p:txBody>
      </p:sp>
      <p:sp>
        <p:nvSpPr>
          <p:cNvPr id="3" name="Content Placeholder 2"/>
          <p:cNvSpPr>
            <a:spLocks noGrp="1"/>
          </p:cNvSpPr>
          <p:nvPr>
            <p:ph type="body" sz="quarter" idx="10"/>
          </p:nvPr>
        </p:nvSpPr>
        <p:spPr/>
        <p:txBody>
          <a:bodyPr/>
          <a:lstStyle/>
          <a:p>
            <a:r>
              <a:rPr lang="en-US" dirty="0"/>
              <a:t>Delivering software as a service (</a:t>
            </a:r>
            <a:r>
              <a:rPr lang="en-US" dirty="0" err="1"/>
              <a:t>SaaS</a:t>
            </a:r>
            <a:r>
              <a:rPr lang="en-US" dirty="0"/>
              <a:t>) reduces the problems of release management. </a:t>
            </a:r>
          </a:p>
          <a:p>
            <a:r>
              <a:rPr lang="en-US" dirty="0"/>
              <a:t>It simplifies both release management and system installation for customers. </a:t>
            </a:r>
          </a:p>
          <a:p>
            <a:r>
              <a:rPr lang="en-US" dirty="0"/>
              <a:t>The software developer is responsible for replacing the existing release of a system with a new release and this is made available to all customers at the same time. </a:t>
            </a:r>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65</a:t>
            </a:fld>
            <a:endParaRPr lang="en-US"/>
          </a:p>
        </p:txBody>
      </p:sp>
    </p:spTree>
    <p:extLst>
      <p:ext uri="{BB962C8B-B14F-4D97-AF65-F5344CB8AC3E}">
        <p14:creationId xmlns:p14="http://schemas.microsoft.com/office/powerpoint/2010/main" xmlns="" val="33657760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type="body" sz="quarter" idx="10"/>
          </p:nvPr>
        </p:nvSpPr>
        <p:spPr/>
        <p:txBody>
          <a:bodyPr/>
          <a:lstStyle/>
          <a:p>
            <a:pPr marL="285750" indent="-285750">
              <a:buFont typeface="Arial" panose="020B0604020202020204" pitchFamily="34" charset="0"/>
              <a:buChar char="•"/>
            </a:pPr>
            <a:r>
              <a:rPr lang="en-US" sz="1500" dirty="0"/>
              <a:t>Configuration management is the management of an evolving software system. When maintaining a system, a CM team is put in place to ensure that changes are incorporated into the system in a controlled way and that records are maintained with details of the changes that have been implemented.</a:t>
            </a:r>
            <a:endParaRPr lang="en-GB" sz="1500" dirty="0"/>
          </a:p>
          <a:p>
            <a:pPr marL="285750" indent="-285750">
              <a:buFont typeface="Arial" panose="020B0604020202020204" pitchFamily="34" charset="0"/>
              <a:buChar char="•"/>
            </a:pPr>
            <a:r>
              <a:rPr lang="en-US" sz="1500" dirty="0"/>
              <a:t>The main configuration management processes are concerned with version management, system building, change management,  and release management. </a:t>
            </a:r>
            <a:endParaRPr lang="en-GB" sz="1500" dirty="0"/>
          </a:p>
          <a:p>
            <a:pPr marL="285750" indent="-285750">
              <a:buFont typeface="Arial" panose="020B0604020202020204" pitchFamily="34" charset="0"/>
              <a:buChar char="•"/>
            </a:pPr>
            <a:r>
              <a:rPr lang="en-US" sz="1500" dirty="0"/>
              <a:t>Version management involves keeping track of the different versions of software components as changes are made to them. </a:t>
            </a:r>
            <a:endParaRPr lang="en-GB" sz="1500" dirty="0"/>
          </a:p>
          <a:p>
            <a:endParaRPr lang="en-GB" sz="1500" dirty="0"/>
          </a:p>
          <a:p>
            <a:endParaRPr lang="en-US" dirty="0"/>
          </a:p>
        </p:txBody>
      </p:sp>
      <p:sp>
        <p:nvSpPr>
          <p:cNvPr id="6" name="Date Placeholder 5"/>
          <p:cNvSpPr>
            <a:spLocks noGrp="1"/>
          </p:cNvSpPr>
          <p:nvPr>
            <p:ph type="dt" sz="half" idx="11"/>
          </p:nvPr>
        </p:nvSpPr>
        <p:spPr/>
        <p:txBody>
          <a:bodyPr/>
          <a:lstStyle/>
          <a:p>
            <a:r>
              <a:rPr lang="en-GB"/>
              <a:t>11/12/2014</a:t>
            </a:r>
            <a:endParaRPr lang="en-US"/>
          </a:p>
        </p:txBody>
      </p:sp>
      <p:sp>
        <p:nvSpPr>
          <p:cNvPr id="4" name="Footer Placeholder 3"/>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66</a:t>
            </a:fld>
            <a:endParaRPr lang="en-US"/>
          </a:p>
        </p:txBody>
      </p:sp>
    </p:spTree>
    <p:extLst>
      <p:ext uri="{BB962C8B-B14F-4D97-AF65-F5344CB8AC3E}">
        <p14:creationId xmlns:p14="http://schemas.microsoft.com/office/powerpoint/2010/main" xmlns="" val="28067318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type="body" sz="quarter" idx="10"/>
          </p:nvPr>
        </p:nvSpPr>
        <p:spPr/>
        <p:txBody>
          <a:bodyPr/>
          <a:lstStyle/>
          <a:p>
            <a:pPr marL="285750" indent="-285750">
              <a:buFont typeface="Arial" panose="020B0604020202020204" pitchFamily="34" charset="0"/>
              <a:buChar char="•"/>
            </a:pPr>
            <a:r>
              <a:rPr lang="en-US" sz="1500" dirty="0"/>
              <a:t>System building is the process of assembling system components into an executable program to run on a target computer system.  </a:t>
            </a:r>
            <a:endParaRPr lang="en-GB" sz="1500" dirty="0"/>
          </a:p>
          <a:p>
            <a:pPr marL="285750" indent="-285750">
              <a:buFont typeface="Arial" panose="020B0604020202020204" pitchFamily="34" charset="0"/>
              <a:buChar char="•"/>
            </a:pPr>
            <a:r>
              <a:rPr lang="en-US" sz="1500" dirty="0"/>
              <a:t>Software should be frequently rebuilt and tested immediately after a new version has been built. This makes it easier to detect bugs and problems that have been introduced since the last build.</a:t>
            </a:r>
          </a:p>
          <a:p>
            <a:pPr marL="285750" indent="-285750">
              <a:buFont typeface="Arial" panose="020B0604020202020204" pitchFamily="34" charset="0"/>
              <a:buChar char="•"/>
            </a:pPr>
            <a:r>
              <a:rPr lang="en-US" sz="1500" dirty="0"/>
              <a:t>Change management involves assessing proposals for changes from system customers and other stakeholders and deciding if it is cost-effective to implement these in a new version of a system.</a:t>
            </a:r>
            <a:endParaRPr lang="en-GB" sz="1500" dirty="0"/>
          </a:p>
          <a:p>
            <a:pPr marL="285750" indent="-285750">
              <a:buFont typeface="Arial" panose="020B0604020202020204" pitchFamily="34" charset="0"/>
              <a:buChar char="•"/>
            </a:pPr>
            <a:r>
              <a:rPr lang="en-US" sz="1500" dirty="0"/>
              <a:t>System releases include executable code, data files, configuration files and documentation. Release management involves making decisions on system release dates, preparing all information for distribution and documenting each system release.</a:t>
            </a:r>
            <a:endParaRPr lang="en-GB" sz="1500" dirty="0"/>
          </a:p>
        </p:txBody>
      </p:sp>
      <p:sp>
        <p:nvSpPr>
          <p:cNvPr id="6" name="Date Placeholder 5"/>
          <p:cNvSpPr>
            <a:spLocks noGrp="1"/>
          </p:cNvSpPr>
          <p:nvPr>
            <p:ph type="dt" sz="half" idx="11"/>
          </p:nvPr>
        </p:nvSpPr>
        <p:spPr/>
        <p:txBody>
          <a:bodyPr/>
          <a:lstStyle/>
          <a:p>
            <a:r>
              <a:rPr lang="en-GB"/>
              <a:t>11/12/2014</a:t>
            </a:r>
            <a:endParaRPr lang="en-US"/>
          </a:p>
        </p:txBody>
      </p:sp>
      <p:sp>
        <p:nvSpPr>
          <p:cNvPr id="4" name="Footer Placeholder 3"/>
          <p:cNvSpPr>
            <a:spLocks noGrp="1"/>
          </p:cNvSpPr>
          <p:nvPr>
            <p:ph type="ftr" sz="quarter" idx="12"/>
          </p:nvPr>
        </p:nvSpPr>
        <p:spPr/>
        <p:txBody>
          <a:bodyPr/>
          <a:lstStyle/>
          <a:p>
            <a:r>
              <a:rPr lang="en-US"/>
              <a:t>Chapter 25 Configuration management</a:t>
            </a:r>
          </a:p>
        </p:txBody>
      </p:sp>
      <p:sp>
        <p:nvSpPr>
          <p:cNvPr id="5" name="Slide Number Placeholder 4"/>
          <p:cNvSpPr>
            <a:spLocks noGrp="1"/>
          </p:cNvSpPr>
          <p:nvPr>
            <p:ph type="sldNum" sz="quarter" idx="13"/>
          </p:nvPr>
        </p:nvSpPr>
        <p:spPr/>
        <p:txBody>
          <a:bodyPr/>
          <a:lstStyle/>
          <a:p>
            <a:fld id="{7B134961-4B2C-A547-9A54-CB85DA02077E}" type="slidenum">
              <a:rPr lang="en-US" smtClean="0"/>
              <a:pPr/>
              <a:t>67</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Some tools for managing software versions</a:t>
            </a:r>
            <a:endParaRPr lang="en-US" dirty="0"/>
          </a:p>
        </p:txBody>
      </p:sp>
      <p:sp>
        <p:nvSpPr>
          <p:cNvPr id="6" name="Text Placeholder 5"/>
          <p:cNvSpPr>
            <a:spLocks noGrp="1"/>
          </p:cNvSpPr>
          <p:nvPr>
            <p:ph type="body" sz="quarter" idx="10"/>
          </p:nvPr>
        </p:nvSpPr>
        <p:spPr>
          <a:xfrm>
            <a:off x="628649" y="1319099"/>
            <a:ext cx="6236278" cy="3128210"/>
          </a:xfrm>
        </p:spPr>
        <p:txBody>
          <a:bodyPr/>
          <a:lstStyle/>
          <a:p>
            <a:pPr>
              <a:buFont typeface="Arial" pitchFamily="34" charset="0"/>
              <a:buChar char="•"/>
            </a:pPr>
            <a:r>
              <a:rPr lang="en-US" dirty="0" smtClean="0"/>
              <a:t>  </a:t>
            </a:r>
            <a:r>
              <a:rPr lang="en-US" dirty="0" err="1" smtClean="0"/>
              <a:t>Github</a:t>
            </a:r>
            <a:r>
              <a:rPr lang="en-US" dirty="0" smtClean="0"/>
              <a:t> – An Internet hosting service for software development and version control.  </a:t>
            </a:r>
            <a:r>
              <a:rPr lang="en-US" dirty="0" err="1" smtClean="0"/>
              <a:t>Github</a:t>
            </a:r>
            <a:r>
              <a:rPr lang="en-US" dirty="0" smtClean="0"/>
              <a:t> provides access control, bug tracking, software feature requests, task management, continuous integration, and wikis for every project.</a:t>
            </a:r>
          </a:p>
          <a:p>
            <a:endParaRPr lang="en-US" sz="800" dirty="0" smtClean="0"/>
          </a:p>
          <a:p>
            <a:pPr>
              <a:buFont typeface="Arial" pitchFamily="34" charset="0"/>
              <a:buChar char="•"/>
            </a:pPr>
            <a:r>
              <a:rPr lang="en-US" dirty="0" smtClean="0"/>
              <a:t>  Concurrent Version System (CVS) – A Linux version control system.  It records the history of source files and documents.</a:t>
            </a:r>
          </a:p>
          <a:p>
            <a:endParaRPr lang="en-US" sz="800" dirty="0" smtClean="0"/>
          </a:p>
          <a:p>
            <a:pPr>
              <a:buFont typeface="Arial" pitchFamily="34" charset="0"/>
              <a:buChar char="•"/>
            </a:pPr>
            <a:r>
              <a:rPr lang="en-US" dirty="0" smtClean="0"/>
              <a:t>  Puppet – A software configuration management tool that includes its own declarative language to describe system configuration.</a:t>
            </a:r>
            <a:endParaRPr lang="en-US" dirty="0"/>
          </a:p>
        </p:txBody>
      </p:sp>
      <p:pic>
        <p:nvPicPr>
          <p:cNvPr id="4" name="Picture 3" descr="github.png"/>
          <p:cNvPicPr>
            <a:picLocks noChangeAspect="1"/>
          </p:cNvPicPr>
          <p:nvPr/>
        </p:nvPicPr>
        <p:blipFill>
          <a:blip r:embed="rId2"/>
          <a:stretch>
            <a:fillRect/>
          </a:stretch>
        </p:blipFill>
        <p:spPr>
          <a:xfrm>
            <a:off x="7105635" y="1246906"/>
            <a:ext cx="768494" cy="768494"/>
          </a:xfrm>
          <a:prstGeom prst="rect">
            <a:avLst/>
          </a:prstGeom>
        </p:spPr>
      </p:pic>
      <p:sp>
        <p:nvSpPr>
          <p:cNvPr id="7" name="TextBox 6"/>
          <p:cNvSpPr txBox="1"/>
          <p:nvPr/>
        </p:nvSpPr>
        <p:spPr>
          <a:xfrm>
            <a:off x="6767949" y="1953470"/>
            <a:ext cx="2078183" cy="369332"/>
          </a:xfrm>
          <a:prstGeom prst="rect">
            <a:avLst/>
          </a:prstGeom>
          <a:noFill/>
        </p:spPr>
        <p:txBody>
          <a:bodyPr wrap="square" rtlCol="0">
            <a:spAutoFit/>
          </a:bodyPr>
          <a:lstStyle/>
          <a:p>
            <a:r>
              <a:rPr lang="en-US" dirty="0" smtClean="0">
                <a:hlinkClick r:id="rId3"/>
              </a:rPr>
              <a:t>https://github.com/</a:t>
            </a:r>
            <a:endParaRPr lang="en-US" dirty="0"/>
          </a:p>
        </p:txBody>
      </p:sp>
      <p:sp>
        <p:nvSpPr>
          <p:cNvPr id="8" name="TextBox 7"/>
          <p:cNvSpPr txBox="1"/>
          <p:nvPr/>
        </p:nvSpPr>
        <p:spPr>
          <a:xfrm>
            <a:off x="6407728" y="3948543"/>
            <a:ext cx="2209800" cy="369332"/>
          </a:xfrm>
          <a:prstGeom prst="rect">
            <a:avLst/>
          </a:prstGeom>
          <a:noFill/>
        </p:spPr>
        <p:txBody>
          <a:bodyPr wrap="square" rtlCol="0">
            <a:spAutoFit/>
          </a:bodyPr>
          <a:lstStyle/>
          <a:p>
            <a:r>
              <a:rPr lang="en-US" dirty="0" smtClean="0">
                <a:hlinkClick r:id="rId4"/>
              </a:rPr>
              <a:t>https://puppet.com/</a:t>
            </a:r>
            <a:r>
              <a:rPr lang="en-US" dirty="0" smtClean="0"/>
              <a:t> </a:t>
            </a:r>
            <a:endParaRPr lang="en-US" dirty="0"/>
          </a:p>
        </p:txBody>
      </p:sp>
      <p:pic>
        <p:nvPicPr>
          <p:cNvPr id="9" name="Picture 8" descr="puppet.png"/>
          <p:cNvPicPr>
            <a:picLocks noChangeAspect="1"/>
          </p:cNvPicPr>
          <p:nvPr/>
        </p:nvPicPr>
        <p:blipFill>
          <a:blip r:embed="rId5"/>
          <a:stretch>
            <a:fillRect/>
          </a:stretch>
        </p:blipFill>
        <p:spPr>
          <a:xfrm>
            <a:off x="6761017" y="3560425"/>
            <a:ext cx="1155989" cy="4067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phases</a:t>
            </a:r>
          </a:p>
        </p:txBody>
      </p:sp>
      <p:sp>
        <p:nvSpPr>
          <p:cNvPr id="3" name="Content Placeholder 2"/>
          <p:cNvSpPr>
            <a:spLocks noGrp="1"/>
          </p:cNvSpPr>
          <p:nvPr>
            <p:ph type="body" sz="quarter" idx="10"/>
          </p:nvPr>
        </p:nvSpPr>
        <p:spPr/>
        <p:txBody>
          <a:bodyPr/>
          <a:lstStyle/>
          <a:p>
            <a:r>
              <a:rPr lang="en-US" dirty="0"/>
              <a:t>A development phase where the development team is responsible for managing the software configuration and new functionality is being added to the software. </a:t>
            </a:r>
          </a:p>
          <a:p>
            <a:r>
              <a:rPr lang="en-GB" dirty="0"/>
              <a:t>A system testing phase where a version of the system is released internally for testing. </a:t>
            </a:r>
          </a:p>
          <a:p>
            <a:pPr lvl="1"/>
            <a:r>
              <a:rPr lang="en-GB" dirty="0"/>
              <a:t>No new system functionality is added. Changes made are bug fixes, performance improvements and security vulnerability repairs. </a:t>
            </a:r>
          </a:p>
          <a:p>
            <a:r>
              <a:rPr lang="en-GB" dirty="0"/>
              <a:t>A release phase where the software is released to customers for use. </a:t>
            </a:r>
          </a:p>
          <a:p>
            <a:pPr lvl="1"/>
            <a:r>
              <a:rPr lang="en-GB" dirty="0"/>
              <a:t>New versions of the released system are developed to repair bugs and vulnerabilities and to include new features. </a:t>
            </a:r>
          </a:p>
          <a:p>
            <a:pPr lvl="1"/>
            <a:endParaRPr lang="en-US" dirty="0"/>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8</a:t>
            </a:fld>
            <a:endParaRPr lang="en-US"/>
          </a:p>
        </p:txBody>
      </p:sp>
    </p:spTree>
    <p:extLst>
      <p:ext uri="{BB962C8B-B14F-4D97-AF65-F5344CB8AC3E}">
        <p14:creationId xmlns:p14="http://schemas.microsoft.com/office/powerpoint/2010/main" xmlns="" val="363544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Multi-version systems</a:t>
            </a:r>
          </a:p>
        </p:txBody>
      </p:sp>
      <p:sp>
        <p:nvSpPr>
          <p:cNvPr id="3" name="Content Placeholder 2"/>
          <p:cNvSpPr>
            <a:spLocks noGrp="1"/>
          </p:cNvSpPr>
          <p:nvPr>
            <p:ph type="body" sz="quarter" idx="10"/>
          </p:nvPr>
        </p:nvSpPr>
        <p:spPr/>
        <p:txBody>
          <a:bodyPr/>
          <a:lstStyle/>
          <a:p>
            <a:r>
              <a:rPr lang="en-US" dirty="0"/>
              <a:t>For large systems, there is never just one ‘working’ version of a system. </a:t>
            </a:r>
          </a:p>
          <a:p>
            <a:r>
              <a:rPr lang="en-US" dirty="0"/>
              <a:t>There are always several versions of the system at different stages of development. </a:t>
            </a:r>
          </a:p>
          <a:p>
            <a:r>
              <a:rPr lang="en-US" dirty="0"/>
              <a:t>There may be several teams involved in the development of different system versions. </a:t>
            </a:r>
          </a:p>
        </p:txBody>
      </p:sp>
      <p:sp>
        <p:nvSpPr>
          <p:cNvPr id="4" name="Date Placeholder 3"/>
          <p:cNvSpPr>
            <a:spLocks noGrp="1"/>
          </p:cNvSpPr>
          <p:nvPr>
            <p:ph type="dt" sz="half" idx="11"/>
          </p:nvPr>
        </p:nvSpPr>
        <p:spPr/>
        <p:txBody>
          <a:bodyPr/>
          <a:lstStyle/>
          <a:p>
            <a:r>
              <a:rPr lang="en-GB"/>
              <a:t>11/12/2014</a:t>
            </a:r>
            <a:endParaRPr lang="en-US"/>
          </a:p>
        </p:txBody>
      </p:sp>
      <p:sp>
        <p:nvSpPr>
          <p:cNvPr id="5" name="Footer Placeholder 4"/>
          <p:cNvSpPr>
            <a:spLocks noGrp="1"/>
          </p:cNvSpPr>
          <p:nvPr>
            <p:ph type="ftr" sz="quarter" idx="12"/>
          </p:nvPr>
        </p:nvSpPr>
        <p:spPr/>
        <p:txBody>
          <a:bodyPr/>
          <a:lstStyle/>
          <a:p>
            <a:r>
              <a:rPr lang="en-US"/>
              <a:t>Chapter 25 Configuration management</a:t>
            </a:r>
          </a:p>
        </p:txBody>
      </p:sp>
      <p:sp>
        <p:nvSpPr>
          <p:cNvPr id="6" name="Slide Number Placeholder 5"/>
          <p:cNvSpPr>
            <a:spLocks noGrp="1"/>
          </p:cNvSpPr>
          <p:nvPr>
            <p:ph type="sldNum" sz="quarter" idx="13"/>
          </p:nvPr>
        </p:nvSpPr>
        <p:spPr/>
        <p:txBody>
          <a:bodyPr/>
          <a:lstStyle/>
          <a:p>
            <a:fld id="{7B134961-4B2C-A547-9A54-CB85DA02077E}" type="slidenum">
              <a:rPr lang="en-US" smtClean="0"/>
              <a:pPr/>
              <a:t>9</a:t>
            </a:fld>
            <a:endParaRPr lang="en-US"/>
          </a:p>
        </p:txBody>
      </p:sp>
    </p:spTree>
    <p:extLst>
      <p:ext uri="{BB962C8B-B14F-4D97-AF65-F5344CB8AC3E}">
        <p14:creationId xmlns:p14="http://schemas.microsoft.com/office/powerpoint/2010/main" xmlns="" val="3878132580"/>
      </p:ext>
    </p:extLst>
  </p:cSld>
  <p:clrMapOvr>
    <a:masterClrMapping/>
  </p:clrMapOvr>
</p:sld>
</file>

<file path=ppt/theme/theme1.xml><?xml version="1.0" encoding="utf-8"?>
<a:theme xmlns:a="http://schemas.openxmlformats.org/drawingml/2006/main" name="Office Theme">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25-Schools.potx" id="{0ED7EAAF-2CF3-4102-AC85-3A12D51D4024}" vid="{951E1219-D605-412D-92C4-259243AECCAC}"/>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25-Schools.potx" id="{0ED7EAAF-2CF3-4102-AC85-3A12D51D4024}" vid="{6E22BCD4-6E3B-486E-A238-7F692C3073B5}"/>
    </a:ext>
  </a:extLst>
</a:theme>
</file>

<file path=ppt/theme/theme3.xml><?xml version="1.0" encoding="utf-8"?>
<a:theme xmlns:a="http://schemas.openxmlformats.org/drawingml/2006/main" name="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25-Schools.potx" id="{0ED7EAAF-2CF3-4102-AC85-3A12D51D4024}" vid="{4125387D-2C93-4794-91EC-C1716099D6C2}"/>
    </a:ext>
  </a:extLst>
</a:theme>
</file>

<file path=ppt/theme/theme4.xml><?xml version="1.0" encoding="utf-8"?>
<a:theme xmlns:a="http://schemas.openxmlformats.org/drawingml/2006/main" name="1_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25-Schools.potx" id="{0ED7EAAF-2CF3-4102-AC85-3A12D51D4024}" vid="{4125387D-2C93-4794-91EC-C1716099D6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580111BF46F3574E9A8F0BE88E59676B" ma:contentTypeVersion="2" ma:contentTypeDescription="新建文档。" ma:contentTypeScope="" ma:versionID="83b353d0c6bcd4ef7d4ae5c9c21022d0">
  <xsd:schema xmlns:xsd="http://www.w3.org/2001/XMLSchema" xmlns:xs="http://www.w3.org/2001/XMLSchema" xmlns:p="http://schemas.microsoft.com/office/2006/metadata/properties" xmlns:ns2="e315eb9a-1a86-4590-b9b9-657366c2faa6" targetNamespace="http://schemas.microsoft.com/office/2006/metadata/properties" ma:root="true" ma:fieldsID="c8b46adf4b6a27ba10023ef70c3673f6" ns2:_="">
    <xsd:import namespace="e315eb9a-1a86-4590-b9b9-657366c2faa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5eb9a-1a86-4590-b9b9-657366c2f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4B4FC9-2220-40C7-9E0E-7CFD915501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15eb9a-1a86-4590-b9b9-657366c2fa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03FF4A-92D1-4AC6-A3D0-2369C3973236}">
  <ds:schemaRefs>
    <ds:schemaRef ds:uri="http://schemas.microsoft.com/sharepoint/v3/contenttype/forms"/>
  </ds:schemaRefs>
</ds:datastoreItem>
</file>

<file path=customXml/itemProps3.xml><?xml version="1.0" encoding="utf-8"?>
<ds:datastoreItem xmlns:ds="http://schemas.openxmlformats.org/officeDocument/2006/customXml" ds:itemID="{52AB92E3-26D1-4D43-9D8D-DDC63A368C19}">
  <ds:schemaRefs>
    <ds:schemaRef ds:uri="http://www.w3.org/XML/1998/namespace"/>
    <ds:schemaRef ds:uri="http://purl.org/dc/elements/1.1/"/>
    <ds:schemaRef ds:uri="http://purl.org/dc/term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e315eb9a-1a86-4590-b9b9-657366c2faa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525-template</Template>
  <TotalTime>71</TotalTime>
  <Words>4781</Words>
  <Application>Microsoft Macintosh PowerPoint</Application>
  <PresentationFormat>On-screen Show (16:9)</PresentationFormat>
  <Paragraphs>524</Paragraphs>
  <Slides>67</Slides>
  <Notes>0</Notes>
  <HiddenSlides>0</HiddenSlides>
  <MMClips>0</MMClips>
  <ScaleCrop>false</ScaleCrop>
  <HeadingPairs>
    <vt:vector size="4" baseType="variant">
      <vt:variant>
        <vt:lpstr>Theme</vt:lpstr>
      </vt:variant>
      <vt:variant>
        <vt:i4>4</vt:i4>
      </vt:variant>
      <vt:variant>
        <vt:lpstr>Slide Titles</vt:lpstr>
      </vt:variant>
      <vt:variant>
        <vt:i4>67</vt:i4>
      </vt:variant>
    </vt:vector>
  </HeadingPairs>
  <TitlesOfParts>
    <vt:vector size="71" baseType="lpstr">
      <vt:lpstr>Office Theme</vt:lpstr>
      <vt:lpstr>1_Custom Design</vt:lpstr>
      <vt:lpstr>Content layouts</vt:lpstr>
      <vt:lpstr>1_Content layouts</vt:lpstr>
      <vt:lpstr>JC2001  Introduction to Software Engineering</vt:lpstr>
      <vt:lpstr>Topics covered</vt:lpstr>
      <vt:lpstr>Configuration management</vt:lpstr>
      <vt:lpstr>CM activities</vt:lpstr>
      <vt:lpstr>Configuration management activities </vt:lpstr>
      <vt:lpstr>Agile development and CM</vt:lpstr>
      <vt:lpstr>Some tools for managing software versions</vt:lpstr>
      <vt:lpstr>Development phases</vt:lpstr>
      <vt:lpstr>Multi-version systems</vt:lpstr>
      <vt:lpstr>Multi-version system development</vt:lpstr>
      <vt:lpstr>CM terminology </vt:lpstr>
      <vt:lpstr>CM terminology </vt:lpstr>
      <vt:lpstr>Version management</vt:lpstr>
      <vt:lpstr>Version management</vt:lpstr>
      <vt:lpstr>Codelines and baselines</vt:lpstr>
      <vt:lpstr>Baselines</vt:lpstr>
      <vt:lpstr>Codelines and baselines </vt:lpstr>
      <vt:lpstr>Version control systems</vt:lpstr>
      <vt:lpstr>Key features of version control systems</vt:lpstr>
      <vt:lpstr>Public repository and private workspaces</vt:lpstr>
      <vt:lpstr>Centralized version control</vt:lpstr>
      <vt:lpstr>Repository Check-in/Check-out</vt:lpstr>
      <vt:lpstr>Distributed version control</vt:lpstr>
      <vt:lpstr>Repository cloning</vt:lpstr>
      <vt:lpstr>Benefits of distributed version control</vt:lpstr>
      <vt:lpstr>Open source development</vt:lpstr>
      <vt:lpstr>Open-source development</vt:lpstr>
      <vt:lpstr>Branching and merging</vt:lpstr>
      <vt:lpstr>Branching and merging</vt:lpstr>
      <vt:lpstr>Storage management</vt:lpstr>
      <vt:lpstr>Storage management using deltas </vt:lpstr>
      <vt:lpstr>Storage management in Git</vt:lpstr>
      <vt:lpstr>System building</vt:lpstr>
      <vt:lpstr>System building</vt:lpstr>
      <vt:lpstr>Build platforms</vt:lpstr>
      <vt:lpstr>System building </vt:lpstr>
      <vt:lpstr>Build system functionality</vt:lpstr>
      <vt:lpstr>System platforms</vt:lpstr>
      <vt:lpstr>Development, build, and target platforms </vt:lpstr>
      <vt:lpstr>Agile building</vt:lpstr>
      <vt:lpstr>Agile building</vt:lpstr>
      <vt:lpstr>Continuous integration </vt:lpstr>
      <vt:lpstr>Pros and cons of continuous integration</vt:lpstr>
      <vt:lpstr>Daily building</vt:lpstr>
      <vt:lpstr>Minimizing recompilation</vt:lpstr>
      <vt:lpstr>File identification</vt:lpstr>
      <vt:lpstr>Timestamps vs checksums</vt:lpstr>
      <vt:lpstr>Linking source and object code</vt:lpstr>
      <vt:lpstr>Change management</vt:lpstr>
      <vt:lpstr>Change management</vt:lpstr>
      <vt:lpstr>The change management process   </vt:lpstr>
      <vt:lpstr>A partially completed change request form (a) </vt:lpstr>
      <vt:lpstr>A partially completed change request form (b) </vt:lpstr>
      <vt:lpstr>Factors in change analysis</vt:lpstr>
      <vt:lpstr>Derivation history </vt:lpstr>
      <vt:lpstr>Change management and agile methods</vt:lpstr>
      <vt:lpstr>Release management</vt:lpstr>
      <vt:lpstr>Release management</vt:lpstr>
      <vt:lpstr>Release components</vt:lpstr>
      <vt:lpstr>Factors influencing system release planning </vt:lpstr>
      <vt:lpstr>Release creation</vt:lpstr>
      <vt:lpstr>Release tracking</vt:lpstr>
      <vt:lpstr>Release reproduction</vt:lpstr>
      <vt:lpstr>Release planning</vt:lpstr>
      <vt:lpstr>Software as a service</vt:lpstr>
      <vt:lpstr>Key points</vt:lpstr>
      <vt:lpstr>Key points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about this template</dc:title>
  <dc:creator>Macdonald, Lucy J</dc:creator>
  <cp:lastModifiedBy>EC</cp:lastModifiedBy>
  <cp:revision>27</cp:revision>
  <dcterms:created xsi:type="dcterms:W3CDTF">2021-09-17T13:50:02Z</dcterms:created>
  <dcterms:modified xsi:type="dcterms:W3CDTF">2023-09-23T09:00:43Z</dcterms:modified>
  <cp:category>525 years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0x010100580111BF46F3574E9A8F0BE88E59676B</vt:lpwstr>
  </property>
</Properties>
</file>