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5.png" ContentType="image/png"/>
  <Override PartName="/ppt/media/image14.png" ContentType="image/png"/>
  <Override PartName="/ppt/media/image1.png" ContentType="image/png"/>
  <Override PartName="/ppt/media/image9.jpeg" ContentType="image/jpeg"/>
  <Override PartName="/ppt/media/image3.png" ContentType="image/png"/>
  <Override PartName="/ppt/media/image2.png" ContentType="image/png"/>
  <Override PartName="/ppt/media/image4.jpeg" ContentType="image/jpeg"/>
  <Override PartName="/ppt/media/image6.png" ContentType="image/png"/>
  <Override PartName="/ppt/media/image11.png" ContentType="image/png"/>
  <Override PartName="/ppt/media/image7.png" ContentType="image/png"/>
  <Override PartName="/ppt/media/image12.png" ContentType="image/png"/>
  <Override PartName="/ppt/media/image13.jpeg" ContentType="image/jpeg"/>
  <Override PartName="/ppt/media/image10.jpeg" ContentType="image/jpeg"/>
  <Override PartName="/ppt/media/image8.jpeg" ContentType="image/jpeg"/>
  <Override PartName="/ppt/media/image5.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3300" spc="-1" strike="noStrike">
                <a:solidFill>
                  <a:srgbClr val="000000"/>
                </a:solidFill>
                <a:latin typeface="Calibri"/>
              </a:rPr>
              <a:t>Click to move the slide</a:t>
            </a:r>
            <a:endParaRPr b="0" lang="en-US" sz="3300" spc="-1" strike="noStrike">
              <a:solidFill>
                <a:srgbClr val="000000"/>
              </a:solidFill>
              <a:latin typeface="Calibri"/>
            </a:endParaRPr>
          </a:p>
        </p:txBody>
      </p:sp>
      <p:sp>
        <p:nvSpPr>
          <p:cNvPr id="7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GB" sz="2000" spc="-1" strike="noStrike">
                <a:latin typeface="Arial"/>
              </a:rPr>
              <a:t>Click to edit the notes' format</a:t>
            </a:r>
            <a:endParaRPr b="0" lang="en-GB" sz="2000" spc="-1" strike="noStrike">
              <a:latin typeface="Arial"/>
            </a:endParaRPr>
          </a:p>
        </p:txBody>
      </p:sp>
      <p:sp>
        <p:nvSpPr>
          <p:cNvPr id="79"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GB" sz="1400" spc="-1" strike="noStrike">
                <a:latin typeface="Times New Roman"/>
              </a:rPr>
              <a:t>&lt;header&gt;</a:t>
            </a:r>
            <a:endParaRPr b="0" lang="en-GB" sz="1400" spc="-1" strike="noStrike">
              <a:latin typeface="Times New Roman"/>
            </a:endParaRPr>
          </a:p>
        </p:txBody>
      </p:sp>
      <p:sp>
        <p:nvSpPr>
          <p:cNvPr id="80"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GB" sz="1400" spc="-1" strike="noStrike">
                <a:latin typeface="Times New Roman"/>
              </a:defRPr>
            </a:lvl1pPr>
          </a:lstStyle>
          <a:p>
            <a:pPr algn="r">
              <a:buNone/>
            </a:pPr>
            <a:r>
              <a:rPr b="0" lang="en-GB" sz="1400" spc="-1" strike="noStrike">
                <a:latin typeface="Times New Roman"/>
              </a:rPr>
              <a:t>&lt;date/time&gt;</a:t>
            </a:r>
            <a:endParaRPr b="0" lang="en-GB" sz="1400" spc="-1" strike="noStrike">
              <a:latin typeface="Times New Roman"/>
            </a:endParaRPr>
          </a:p>
        </p:txBody>
      </p:sp>
      <p:sp>
        <p:nvSpPr>
          <p:cNvPr id="81"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GB" sz="1400" spc="-1" strike="noStrike">
                <a:latin typeface="Times New Roman"/>
              </a:defRPr>
            </a:lvl1pPr>
          </a:lstStyle>
          <a:p>
            <a:r>
              <a:rPr b="0" lang="en-GB" sz="1400" spc="-1" strike="noStrike">
                <a:latin typeface="Times New Roman"/>
              </a:rPr>
              <a:t>&lt;footer&gt;</a:t>
            </a:r>
            <a:endParaRPr b="0" lang="en-GB" sz="1400" spc="-1" strike="noStrike">
              <a:latin typeface="Times New Roman"/>
            </a:endParaRPr>
          </a:p>
        </p:txBody>
      </p:sp>
      <p:sp>
        <p:nvSpPr>
          <p:cNvPr id="82"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GB" sz="1400" spc="-1" strike="noStrike">
                <a:latin typeface="Times New Roman"/>
              </a:defRPr>
            </a:lvl1pPr>
          </a:lstStyle>
          <a:p>
            <a:pPr algn="r">
              <a:buNone/>
            </a:pPr>
            <a:fld id="{DFEAF1CF-EDCB-4CA1-9A4F-158FD6D21903}"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685800" y="1143000"/>
            <a:ext cx="5486040" cy="3085920"/>
          </a:xfrm>
          <a:prstGeom prst="rect">
            <a:avLst/>
          </a:prstGeom>
          <a:ln w="0">
            <a:noFill/>
          </a:ln>
        </p:spPr>
      </p:sp>
      <p:sp>
        <p:nvSpPr>
          <p:cNvPr id="17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2000" spc="-1" strike="noStrike">
                <a:latin typeface="Arial"/>
              </a:rPr>
              <a:t>…</a:t>
            </a:r>
            <a:endParaRPr b="0" lang="en-GB" sz="2000" spc="-1" strike="noStrike">
              <a:latin typeface="Arial"/>
            </a:endParaRPr>
          </a:p>
          <a:p>
            <a:pPr marL="216000" indent="-216000">
              <a:lnSpc>
                <a:spcPct val="100000"/>
              </a:lnSpc>
              <a:buNone/>
            </a:pPr>
            <a:r>
              <a:rPr b="0" lang="en-GB" sz="2000" spc="-1" strike="noStrike">
                <a:latin typeface="Arial"/>
              </a:rPr>
              <a:t>This course is very important, especially if you want to work in the software development industry and IT companies, for example, Tiktok, Baidu, Google, Amazon, and so on.</a:t>
            </a:r>
            <a:endParaRPr b="0" lang="en-GB" sz="2000" spc="-1" strike="noStrike">
              <a:latin typeface="Arial"/>
            </a:endParaRPr>
          </a:p>
          <a:p>
            <a:pPr marL="216000" indent="-216000">
              <a:lnSpc>
                <a:spcPct val="100000"/>
              </a:lnSpc>
              <a:buNone/>
            </a:pPr>
            <a:endParaRPr b="0" lang="en-GB" sz="2000" spc="-1" strike="noStrike">
              <a:latin typeface="Arial"/>
            </a:endParaRPr>
          </a:p>
          <a:p>
            <a:pPr marL="216000" indent="-216000">
              <a:lnSpc>
                <a:spcPct val="100000"/>
              </a:lnSpc>
              <a:buNone/>
            </a:pPr>
            <a:r>
              <a:rPr b="0" lang="en-GB" sz="2000" spc="-1" strike="noStrike">
                <a:latin typeface="Arial"/>
              </a:rPr>
              <a:t>In this course, we will NOT introduce any programming language. However, we will introduce the technology that how to architect your software and manage your software development process, human resource, and risks.</a:t>
            </a:r>
            <a:endParaRPr b="0" lang="en-GB" sz="2000" spc="-1" strike="noStrike">
              <a:latin typeface="Arial"/>
            </a:endParaRPr>
          </a:p>
          <a:p>
            <a:pPr marL="216000" indent="-216000">
              <a:lnSpc>
                <a:spcPct val="100000"/>
              </a:lnSpc>
              <a:buNone/>
            </a:pPr>
            <a:endParaRPr b="0" lang="en-GB" sz="2000" spc="-1" strike="noStrike">
              <a:latin typeface="Arial"/>
            </a:endParaRPr>
          </a:p>
          <a:p>
            <a:pPr marL="216000" indent="-216000">
              <a:lnSpc>
                <a:spcPct val="100000"/>
              </a:lnSpc>
              <a:buNone/>
            </a:pPr>
            <a:r>
              <a:rPr b="0" lang="en-GB" sz="2000" spc="-1" strike="noStrike">
                <a:latin typeface="Arial"/>
              </a:rPr>
              <a:t>So, this course will roughly let you know how an IT company works</a:t>
            </a:r>
            <a:r>
              <a:rPr b="0" lang="en-US" sz="2000" spc="-1" strike="noStrike">
                <a:latin typeface="Arial"/>
              </a:rPr>
              <a:t>,</a:t>
            </a:r>
            <a:r>
              <a:rPr b="0" lang="en-US" sz="2000" spc="-1" strike="noStrike">
                <a:latin typeface="Arial"/>
              </a:rPr>
              <a:t> t</a:t>
            </a:r>
            <a:r>
              <a:rPr b="0" lang="en-GB" sz="2000" spc="-1" strike="noStrike">
                <a:latin typeface="Arial"/>
              </a:rPr>
              <a:t>hat is, how to develop software by a team.</a:t>
            </a:r>
            <a:endParaRPr b="0" lang="en-GB" sz="2000" spc="-1" strike="noStrike">
              <a:latin typeface="Arial"/>
            </a:endParaRPr>
          </a:p>
          <a:p>
            <a:pPr marL="216000" indent="-216000">
              <a:lnSpc>
                <a:spcPct val="100000"/>
              </a:lnSpc>
              <a:buNone/>
            </a:pPr>
            <a:r>
              <a:rPr b="0" lang="en-GB" sz="2000" spc="-1" strike="noStrike">
                <a:latin typeface="Arial"/>
              </a:rPr>
              <a:t>Or, if you want to establish your own IT company, </a:t>
            </a:r>
            <a:r>
              <a:rPr b="0" lang="en-US" sz="2000" spc="-1" strike="noStrike">
                <a:latin typeface="Arial"/>
              </a:rPr>
              <a:t>we will let you</a:t>
            </a:r>
            <a:r>
              <a:rPr b="0" lang="en-GB" sz="2000" spc="-1" strike="noStrike">
                <a:latin typeface="Arial"/>
              </a:rPr>
              <a:t> know how to manage your staff and your projects.</a:t>
            </a:r>
            <a:endParaRPr b="0" lang="en-GB" sz="2000" spc="-1" strike="noStrike">
              <a:latin typeface="Arial"/>
            </a:endParaRPr>
          </a:p>
          <a:p>
            <a:pPr marL="216000" indent="-216000">
              <a:lnSpc>
                <a:spcPct val="100000"/>
              </a:lnSpc>
              <a:buNone/>
            </a:pPr>
            <a:endParaRPr b="0" lang="en-GB" sz="2000" spc="-1" strike="noStrike">
              <a:latin typeface="Arial"/>
            </a:endParaRPr>
          </a:p>
        </p:txBody>
      </p:sp>
      <p:sp>
        <p:nvSpPr>
          <p:cNvPr id="177" name="PlaceHolder 3"/>
          <p:cNvSpPr>
            <a:spLocks noGrp="1"/>
          </p:cNvSpPr>
          <p:nvPr>
            <p:ph type="sldNum" idx="4"/>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67E212C1-93D9-4A33-A922-1AB5284C37A1}" type="slidenum">
              <a:rPr b="0" lang="en-US" sz="1200" spc="-1" strike="noStrike">
                <a:latin typeface="Times New Roman"/>
              </a:rPr>
              <a:t>&lt;number&gt;</a:t>
            </a:fld>
            <a:endParaRPr b="0" lang="en-GB"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28560" y="559440"/>
            <a:ext cx="7732440" cy="630000"/>
          </a:xfrm>
          <a:prstGeom prst="rect">
            <a:avLst/>
          </a:prstGeom>
          <a:noFill/>
          <a:ln w="0">
            <a:noFill/>
          </a:ln>
        </p:spPr>
        <p:txBody>
          <a:bodyPr lIns="0" rIns="0" tIns="0" bIns="0" anchor="ctr">
            <a:noAutofit/>
          </a:bodyPr>
          <a:p>
            <a:endParaRPr b="0" lang="en-US" sz="3000" spc="-1" strike="noStrike">
              <a:solidFill>
                <a:srgbClr val="000000"/>
              </a:solidFill>
              <a:latin typeface="Calibri"/>
            </a:endParaRPr>
          </a:p>
        </p:txBody>
      </p:sp>
      <p:sp>
        <p:nvSpPr>
          <p:cNvPr id="25" name="PlaceHolder 2"/>
          <p:cNvSpPr>
            <a:spLocks noGrp="1"/>
          </p:cNvSpPr>
          <p:nvPr>
            <p:ph/>
          </p:nvPr>
        </p:nvSpPr>
        <p:spPr>
          <a:xfrm>
            <a:off x="628560" y="1319040"/>
            <a:ext cx="773244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26" name="PlaceHolder 3"/>
          <p:cNvSpPr>
            <a:spLocks noGrp="1"/>
          </p:cNvSpPr>
          <p:nvPr>
            <p:ph/>
          </p:nvPr>
        </p:nvSpPr>
        <p:spPr>
          <a:xfrm>
            <a:off x="628560" y="2880000"/>
            <a:ext cx="773244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28560" y="559440"/>
            <a:ext cx="7732440" cy="630000"/>
          </a:xfrm>
          <a:prstGeom prst="rect">
            <a:avLst/>
          </a:prstGeom>
          <a:noFill/>
          <a:ln w="0">
            <a:noFill/>
          </a:ln>
        </p:spPr>
        <p:txBody>
          <a:bodyPr lIns="0" rIns="0" tIns="0" bIns="0" anchor="ctr">
            <a:noAutofit/>
          </a:bodyPr>
          <a:p>
            <a:endParaRPr b="0" lang="en-US" sz="3000" spc="-1" strike="noStrike">
              <a:solidFill>
                <a:srgbClr val="000000"/>
              </a:solidFill>
              <a:latin typeface="Calibri"/>
            </a:endParaRPr>
          </a:p>
        </p:txBody>
      </p:sp>
      <p:sp>
        <p:nvSpPr>
          <p:cNvPr id="28" name="PlaceHolder 2"/>
          <p:cNvSpPr>
            <a:spLocks noGrp="1"/>
          </p:cNvSpPr>
          <p:nvPr>
            <p:ph/>
          </p:nvPr>
        </p:nvSpPr>
        <p:spPr>
          <a:xfrm>
            <a:off x="628560" y="1319040"/>
            <a:ext cx="37731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29" name="PlaceHolder 3"/>
          <p:cNvSpPr>
            <a:spLocks noGrp="1"/>
          </p:cNvSpPr>
          <p:nvPr>
            <p:ph/>
          </p:nvPr>
        </p:nvSpPr>
        <p:spPr>
          <a:xfrm>
            <a:off x="4590720" y="1319040"/>
            <a:ext cx="37731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30" name="PlaceHolder 4"/>
          <p:cNvSpPr>
            <a:spLocks noGrp="1"/>
          </p:cNvSpPr>
          <p:nvPr>
            <p:ph/>
          </p:nvPr>
        </p:nvSpPr>
        <p:spPr>
          <a:xfrm>
            <a:off x="628560" y="2880000"/>
            <a:ext cx="37731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31" name="PlaceHolder 5"/>
          <p:cNvSpPr>
            <a:spLocks noGrp="1"/>
          </p:cNvSpPr>
          <p:nvPr>
            <p:ph/>
          </p:nvPr>
        </p:nvSpPr>
        <p:spPr>
          <a:xfrm>
            <a:off x="4590720" y="2880000"/>
            <a:ext cx="37731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28560" y="559440"/>
            <a:ext cx="7732440" cy="630000"/>
          </a:xfrm>
          <a:prstGeom prst="rect">
            <a:avLst/>
          </a:prstGeom>
          <a:noFill/>
          <a:ln w="0">
            <a:noFill/>
          </a:ln>
        </p:spPr>
        <p:txBody>
          <a:bodyPr lIns="0" rIns="0" tIns="0" bIns="0" anchor="ctr">
            <a:noAutofit/>
          </a:bodyPr>
          <a:p>
            <a:endParaRPr b="0" lang="en-US" sz="3000" spc="-1" strike="noStrike">
              <a:solidFill>
                <a:srgbClr val="000000"/>
              </a:solidFill>
              <a:latin typeface="Calibri"/>
            </a:endParaRPr>
          </a:p>
        </p:txBody>
      </p:sp>
      <p:sp>
        <p:nvSpPr>
          <p:cNvPr id="33" name="PlaceHolder 2"/>
          <p:cNvSpPr>
            <a:spLocks noGrp="1"/>
          </p:cNvSpPr>
          <p:nvPr>
            <p:ph/>
          </p:nvPr>
        </p:nvSpPr>
        <p:spPr>
          <a:xfrm>
            <a:off x="628560" y="1319040"/>
            <a:ext cx="24897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34" name="PlaceHolder 3"/>
          <p:cNvSpPr>
            <a:spLocks noGrp="1"/>
          </p:cNvSpPr>
          <p:nvPr>
            <p:ph/>
          </p:nvPr>
        </p:nvSpPr>
        <p:spPr>
          <a:xfrm>
            <a:off x="3243240" y="1319040"/>
            <a:ext cx="24897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35" name="PlaceHolder 4"/>
          <p:cNvSpPr>
            <a:spLocks noGrp="1"/>
          </p:cNvSpPr>
          <p:nvPr>
            <p:ph/>
          </p:nvPr>
        </p:nvSpPr>
        <p:spPr>
          <a:xfrm>
            <a:off x="5857920" y="1319040"/>
            <a:ext cx="24897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36" name="PlaceHolder 5"/>
          <p:cNvSpPr>
            <a:spLocks noGrp="1"/>
          </p:cNvSpPr>
          <p:nvPr>
            <p:ph/>
          </p:nvPr>
        </p:nvSpPr>
        <p:spPr>
          <a:xfrm>
            <a:off x="628560" y="2880000"/>
            <a:ext cx="24897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37" name="PlaceHolder 6"/>
          <p:cNvSpPr>
            <a:spLocks noGrp="1"/>
          </p:cNvSpPr>
          <p:nvPr>
            <p:ph/>
          </p:nvPr>
        </p:nvSpPr>
        <p:spPr>
          <a:xfrm>
            <a:off x="3243240" y="2880000"/>
            <a:ext cx="24897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38" name="PlaceHolder 7"/>
          <p:cNvSpPr>
            <a:spLocks noGrp="1"/>
          </p:cNvSpPr>
          <p:nvPr>
            <p:ph/>
          </p:nvPr>
        </p:nvSpPr>
        <p:spPr>
          <a:xfrm>
            <a:off x="5857920" y="2880000"/>
            <a:ext cx="24897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628560" y="559440"/>
            <a:ext cx="7732440" cy="630000"/>
          </a:xfrm>
          <a:prstGeom prst="rect">
            <a:avLst/>
          </a:prstGeom>
          <a:noFill/>
          <a:ln w="0">
            <a:noFill/>
          </a:ln>
        </p:spPr>
        <p:txBody>
          <a:bodyPr lIns="0" rIns="0" tIns="0" bIns="0" anchor="ctr">
            <a:noAutofit/>
          </a:bodyPr>
          <a:p>
            <a:endParaRPr b="0" lang="en-US" sz="3000" spc="-1" strike="noStrike">
              <a:solidFill>
                <a:srgbClr val="000000"/>
              </a:solidFill>
              <a:latin typeface="Calibri"/>
            </a:endParaRPr>
          </a:p>
        </p:txBody>
      </p:sp>
      <p:sp>
        <p:nvSpPr>
          <p:cNvPr id="42" name="PlaceHolder 2"/>
          <p:cNvSpPr>
            <a:spLocks noGrp="1"/>
          </p:cNvSpPr>
          <p:nvPr>
            <p:ph type="subTitle"/>
          </p:nvPr>
        </p:nvSpPr>
        <p:spPr>
          <a:xfrm>
            <a:off x="628560" y="1319040"/>
            <a:ext cx="7732440" cy="298836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28560" y="559440"/>
            <a:ext cx="7732440" cy="630000"/>
          </a:xfrm>
          <a:prstGeom prst="rect">
            <a:avLst/>
          </a:prstGeom>
          <a:noFill/>
          <a:ln w="0">
            <a:noFill/>
          </a:ln>
        </p:spPr>
        <p:txBody>
          <a:bodyPr lIns="0" rIns="0" tIns="0" bIns="0" anchor="ctr">
            <a:noAutofit/>
          </a:bodyPr>
          <a:p>
            <a:endParaRPr b="0" lang="en-US" sz="3000" spc="-1" strike="noStrike">
              <a:solidFill>
                <a:srgbClr val="000000"/>
              </a:solidFill>
              <a:latin typeface="Calibri"/>
            </a:endParaRPr>
          </a:p>
        </p:txBody>
      </p:sp>
      <p:sp>
        <p:nvSpPr>
          <p:cNvPr id="44" name="PlaceHolder 2"/>
          <p:cNvSpPr>
            <a:spLocks noGrp="1"/>
          </p:cNvSpPr>
          <p:nvPr>
            <p:ph/>
          </p:nvPr>
        </p:nvSpPr>
        <p:spPr>
          <a:xfrm>
            <a:off x="628560" y="1319040"/>
            <a:ext cx="7732440" cy="298836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28560" y="559440"/>
            <a:ext cx="7732440" cy="630000"/>
          </a:xfrm>
          <a:prstGeom prst="rect">
            <a:avLst/>
          </a:prstGeom>
          <a:noFill/>
          <a:ln w="0">
            <a:noFill/>
          </a:ln>
        </p:spPr>
        <p:txBody>
          <a:bodyPr lIns="0" rIns="0" tIns="0" bIns="0" anchor="ctr">
            <a:noAutofit/>
          </a:bodyPr>
          <a:p>
            <a:endParaRPr b="0" lang="en-US" sz="3000" spc="-1" strike="noStrike">
              <a:solidFill>
                <a:srgbClr val="000000"/>
              </a:solidFill>
              <a:latin typeface="Calibri"/>
            </a:endParaRPr>
          </a:p>
        </p:txBody>
      </p:sp>
      <p:sp>
        <p:nvSpPr>
          <p:cNvPr id="46" name="PlaceHolder 2"/>
          <p:cNvSpPr>
            <a:spLocks noGrp="1"/>
          </p:cNvSpPr>
          <p:nvPr>
            <p:ph/>
          </p:nvPr>
        </p:nvSpPr>
        <p:spPr>
          <a:xfrm>
            <a:off x="628560" y="1319040"/>
            <a:ext cx="3773160" cy="298836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47" name="PlaceHolder 3"/>
          <p:cNvSpPr>
            <a:spLocks noGrp="1"/>
          </p:cNvSpPr>
          <p:nvPr>
            <p:ph/>
          </p:nvPr>
        </p:nvSpPr>
        <p:spPr>
          <a:xfrm>
            <a:off x="4590720" y="1319040"/>
            <a:ext cx="3773160" cy="298836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628560" y="559440"/>
            <a:ext cx="7732440" cy="630000"/>
          </a:xfrm>
          <a:prstGeom prst="rect">
            <a:avLst/>
          </a:prstGeom>
          <a:noFill/>
          <a:ln w="0">
            <a:noFill/>
          </a:ln>
        </p:spPr>
        <p:txBody>
          <a:bodyPr lIns="0" rIns="0" tIns="0" bIns="0" anchor="ctr">
            <a:noAutofit/>
          </a:bodyPr>
          <a:p>
            <a:endParaRPr b="0" lang="en-US" sz="30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628560" y="559440"/>
            <a:ext cx="7732440" cy="292176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28560" y="559440"/>
            <a:ext cx="7732440" cy="630000"/>
          </a:xfrm>
          <a:prstGeom prst="rect">
            <a:avLst/>
          </a:prstGeom>
          <a:noFill/>
          <a:ln w="0">
            <a:noFill/>
          </a:ln>
        </p:spPr>
        <p:txBody>
          <a:bodyPr lIns="0" rIns="0" tIns="0" bIns="0" anchor="ctr">
            <a:noAutofit/>
          </a:bodyPr>
          <a:p>
            <a:endParaRPr b="0" lang="en-US" sz="3000" spc="-1" strike="noStrike">
              <a:solidFill>
                <a:srgbClr val="000000"/>
              </a:solidFill>
              <a:latin typeface="Calibri"/>
            </a:endParaRPr>
          </a:p>
        </p:txBody>
      </p:sp>
      <p:sp>
        <p:nvSpPr>
          <p:cNvPr id="51" name="PlaceHolder 2"/>
          <p:cNvSpPr>
            <a:spLocks noGrp="1"/>
          </p:cNvSpPr>
          <p:nvPr>
            <p:ph/>
          </p:nvPr>
        </p:nvSpPr>
        <p:spPr>
          <a:xfrm>
            <a:off x="628560" y="1319040"/>
            <a:ext cx="37731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52" name="PlaceHolder 3"/>
          <p:cNvSpPr>
            <a:spLocks noGrp="1"/>
          </p:cNvSpPr>
          <p:nvPr>
            <p:ph/>
          </p:nvPr>
        </p:nvSpPr>
        <p:spPr>
          <a:xfrm>
            <a:off x="4590720" y="1319040"/>
            <a:ext cx="3773160" cy="298836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53" name="PlaceHolder 4"/>
          <p:cNvSpPr>
            <a:spLocks noGrp="1"/>
          </p:cNvSpPr>
          <p:nvPr>
            <p:ph/>
          </p:nvPr>
        </p:nvSpPr>
        <p:spPr>
          <a:xfrm>
            <a:off x="628560" y="2880000"/>
            <a:ext cx="37731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28560" y="559440"/>
            <a:ext cx="7732440" cy="630000"/>
          </a:xfrm>
          <a:prstGeom prst="rect">
            <a:avLst/>
          </a:prstGeom>
          <a:noFill/>
          <a:ln w="0">
            <a:noFill/>
          </a:ln>
        </p:spPr>
        <p:txBody>
          <a:bodyPr lIns="0" rIns="0" tIns="0" bIns="0" anchor="ctr">
            <a:noAutofit/>
          </a:bodyPr>
          <a:p>
            <a:endParaRPr b="0" lang="en-US" sz="3000" spc="-1" strike="noStrike">
              <a:solidFill>
                <a:srgbClr val="000000"/>
              </a:solidFill>
              <a:latin typeface="Calibri"/>
            </a:endParaRPr>
          </a:p>
        </p:txBody>
      </p:sp>
      <p:sp>
        <p:nvSpPr>
          <p:cNvPr id="4" name="PlaceHolder 2"/>
          <p:cNvSpPr>
            <a:spLocks noGrp="1"/>
          </p:cNvSpPr>
          <p:nvPr>
            <p:ph type="subTitle"/>
          </p:nvPr>
        </p:nvSpPr>
        <p:spPr>
          <a:xfrm>
            <a:off x="628560" y="1319040"/>
            <a:ext cx="7732440" cy="298836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28560" y="559440"/>
            <a:ext cx="7732440" cy="630000"/>
          </a:xfrm>
          <a:prstGeom prst="rect">
            <a:avLst/>
          </a:prstGeom>
          <a:noFill/>
          <a:ln w="0">
            <a:noFill/>
          </a:ln>
        </p:spPr>
        <p:txBody>
          <a:bodyPr lIns="0" rIns="0" tIns="0" bIns="0" anchor="ctr">
            <a:noAutofit/>
          </a:bodyPr>
          <a:p>
            <a:endParaRPr b="0" lang="en-US" sz="3000" spc="-1" strike="noStrike">
              <a:solidFill>
                <a:srgbClr val="000000"/>
              </a:solidFill>
              <a:latin typeface="Calibri"/>
            </a:endParaRPr>
          </a:p>
        </p:txBody>
      </p:sp>
      <p:sp>
        <p:nvSpPr>
          <p:cNvPr id="55" name="PlaceHolder 2"/>
          <p:cNvSpPr>
            <a:spLocks noGrp="1"/>
          </p:cNvSpPr>
          <p:nvPr>
            <p:ph/>
          </p:nvPr>
        </p:nvSpPr>
        <p:spPr>
          <a:xfrm>
            <a:off x="628560" y="1319040"/>
            <a:ext cx="3773160" cy="298836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56" name="PlaceHolder 3"/>
          <p:cNvSpPr>
            <a:spLocks noGrp="1"/>
          </p:cNvSpPr>
          <p:nvPr>
            <p:ph/>
          </p:nvPr>
        </p:nvSpPr>
        <p:spPr>
          <a:xfrm>
            <a:off x="4590720" y="1319040"/>
            <a:ext cx="37731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57" name="PlaceHolder 4"/>
          <p:cNvSpPr>
            <a:spLocks noGrp="1"/>
          </p:cNvSpPr>
          <p:nvPr>
            <p:ph/>
          </p:nvPr>
        </p:nvSpPr>
        <p:spPr>
          <a:xfrm>
            <a:off x="4590720" y="2880000"/>
            <a:ext cx="37731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28560" y="559440"/>
            <a:ext cx="7732440" cy="630000"/>
          </a:xfrm>
          <a:prstGeom prst="rect">
            <a:avLst/>
          </a:prstGeom>
          <a:noFill/>
          <a:ln w="0">
            <a:noFill/>
          </a:ln>
        </p:spPr>
        <p:txBody>
          <a:bodyPr lIns="0" rIns="0" tIns="0" bIns="0" anchor="ctr">
            <a:noAutofit/>
          </a:bodyPr>
          <a:p>
            <a:endParaRPr b="0" lang="en-US" sz="3000" spc="-1" strike="noStrike">
              <a:solidFill>
                <a:srgbClr val="000000"/>
              </a:solidFill>
              <a:latin typeface="Calibri"/>
            </a:endParaRPr>
          </a:p>
        </p:txBody>
      </p:sp>
      <p:sp>
        <p:nvSpPr>
          <p:cNvPr id="59" name="PlaceHolder 2"/>
          <p:cNvSpPr>
            <a:spLocks noGrp="1"/>
          </p:cNvSpPr>
          <p:nvPr>
            <p:ph/>
          </p:nvPr>
        </p:nvSpPr>
        <p:spPr>
          <a:xfrm>
            <a:off x="628560" y="1319040"/>
            <a:ext cx="37731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60" name="PlaceHolder 3"/>
          <p:cNvSpPr>
            <a:spLocks noGrp="1"/>
          </p:cNvSpPr>
          <p:nvPr>
            <p:ph/>
          </p:nvPr>
        </p:nvSpPr>
        <p:spPr>
          <a:xfrm>
            <a:off x="4590720" y="1319040"/>
            <a:ext cx="37731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61" name="PlaceHolder 4"/>
          <p:cNvSpPr>
            <a:spLocks noGrp="1"/>
          </p:cNvSpPr>
          <p:nvPr>
            <p:ph/>
          </p:nvPr>
        </p:nvSpPr>
        <p:spPr>
          <a:xfrm>
            <a:off x="628560" y="2880000"/>
            <a:ext cx="773244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28560" y="559440"/>
            <a:ext cx="7732440" cy="630000"/>
          </a:xfrm>
          <a:prstGeom prst="rect">
            <a:avLst/>
          </a:prstGeom>
          <a:noFill/>
          <a:ln w="0">
            <a:noFill/>
          </a:ln>
        </p:spPr>
        <p:txBody>
          <a:bodyPr lIns="0" rIns="0" tIns="0" bIns="0" anchor="ctr">
            <a:noAutofit/>
          </a:bodyPr>
          <a:p>
            <a:endParaRPr b="0" lang="en-US" sz="3000" spc="-1" strike="noStrike">
              <a:solidFill>
                <a:srgbClr val="000000"/>
              </a:solidFill>
              <a:latin typeface="Calibri"/>
            </a:endParaRPr>
          </a:p>
        </p:txBody>
      </p:sp>
      <p:sp>
        <p:nvSpPr>
          <p:cNvPr id="63" name="PlaceHolder 2"/>
          <p:cNvSpPr>
            <a:spLocks noGrp="1"/>
          </p:cNvSpPr>
          <p:nvPr>
            <p:ph/>
          </p:nvPr>
        </p:nvSpPr>
        <p:spPr>
          <a:xfrm>
            <a:off x="628560" y="1319040"/>
            <a:ext cx="773244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64" name="PlaceHolder 3"/>
          <p:cNvSpPr>
            <a:spLocks noGrp="1"/>
          </p:cNvSpPr>
          <p:nvPr>
            <p:ph/>
          </p:nvPr>
        </p:nvSpPr>
        <p:spPr>
          <a:xfrm>
            <a:off x="628560" y="2880000"/>
            <a:ext cx="773244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28560" y="559440"/>
            <a:ext cx="7732440" cy="630000"/>
          </a:xfrm>
          <a:prstGeom prst="rect">
            <a:avLst/>
          </a:prstGeom>
          <a:noFill/>
          <a:ln w="0">
            <a:noFill/>
          </a:ln>
        </p:spPr>
        <p:txBody>
          <a:bodyPr lIns="0" rIns="0" tIns="0" bIns="0" anchor="ctr">
            <a:noAutofit/>
          </a:bodyPr>
          <a:p>
            <a:endParaRPr b="0" lang="en-US" sz="3000" spc="-1" strike="noStrike">
              <a:solidFill>
                <a:srgbClr val="000000"/>
              </a:solidFill>
              <a:latin typeface="Calibri"/>
            </a:endParaRPr>
          </a:p>
        </p:txBody>
      </p:sp>
      <p:sp>
        <p:nvSpPr>
          <p:cNvPr id="66" name="PlaceHolder 2"/>
          <p:cNvSpPr>
            <a:spLocks noGrp="1"/>
          </p:cNvSpPr>
          <p:nvPr>
            <p:ph/>
          </p:nvPr>
        </p:nvSpPr>
        <p:spPr>
          <a:xfrm>
            <a:off x="628560" y="1319040"/>
            <a:ext cx="37731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67" name="PlaceHolder 3"/>
          <p:cNvSpPr>
            <a:spLocks noGrp="1"/>
          </p:cNvSpPr>
          <p:nvPr>
            <p:ph/>
          </p:nvPr>
        </p:nvSpPr>
        <p:spPr>
          <a:xfrm>
            <a:off x="4590720" y="1319040"/>
            <a:ext cx="37731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68" name="PlaceHolder 4"/>
          <p:cNvSpPr>
            <a:spLocks noGrp="1"/>
          </p:cNvSpPr>
          <p:nvPr>
            <p:ph/>
          </p:nvPr>
        </p:nvSpPr>
        <p:spPr>
          <a:xfrm>
            <a:off x="628560" y="2880000"/>
            <a:ext cx="37731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69" name="PlaceHolder 5"/>
          <p:cNvSpPr>
            <a:spLocks noGrp="1"/>
          </p:cNvSpPr>
          <p:nvPr>
            <p:ph/>
          </p:nvPr>
        </p:nvSpPr>
        <p:spPr>
          <a:xfrm>
            <a:off x="4590720" y="2880000"/>
            <a:ext cx="37731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28560" y="559440"/>
            <a:ext cx="7732440" cy="630000"/>
          </a:xfrm>
          <a:prstGeom prst="rect">
            <a:avLst/>
          </a:prstGeom>
          <a:noFill/>
          <a:ln w="0">
            <a:noFill/>
          </a:ln>
        </p:spPr>
        <p:txBody>
          <a:bodyPr lIns="0" rIns="0" tIns="0" bIns="0" anchor="ctr">
            <a:noAutofit/>
          </a:bodyPr>
          <a:p>
            <a:endParaRPr b="0" lang="en-US" sz="3000" spc="-1" strike="noStrike">
              <a:solidFill>
                <a:srgbClr val="000000"/>
              </a:solidFill>
              <a:latin typeface="Calibri"/>
            </a:endParaRPr>
          </a:p>
        </p:txBody>
      </p:sp>
      <p:sp>
        <p:nvSpPr>
          <p:cNvPr id="71" name="PlaceHolder 2"/>
          <p:cNvSpPr>
            <a:spLocks noGrp="1"/>
          </p:cNvSpPr>
          <p:nvPr>
            <p:ph/>
          </p:nvPr>
        </p:nvSpPr>
        <p:spPr>
          <a:xfrm>
            <a:off x="628560" y="1319040"/>
            <a:ext cx="24897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72" name="PlaceHolder 3"/>
          <p:cNvSpPr>
            <a:spLocks noGrp="1"/>
          </p:cNvSpPr>
          <p:nvPr>
            <p:ph/>
          </p:nvPr>
        </p:nvSpPr>
        <p:spPr>
          <a:xfrm>
            <a:off x="3243240" y="1319040"/>
            <a:ext cx="24897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73" name="PlaceHolder 4"/>
          <p:cNvSpPr>
            <a:spLocks noGrp="1"/>
          </p:cNvSpPr>
          <p:nvPr>
            <p:ph/>
          </p:nvPr>
        </p:nvSpPr>
        <p:spPr>
          <a:xfrm>
            <a:off x="5857920" y="1319040"/>
            <a:ext cx="24897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74" name="PlaceHolder 5"/>
          <p:cNvSpPr>
            <a:spLocks noGrp="1"/>
          </p:cNvSpPr>
          <p:nvPr>
            <p:ph/>
          </p:nvPr>
        </p:nvSpPr>
        <p:spPr>
          <a:xfrm>
            <a:off x="628560" y="2880000"/>
            <a:ext cx="24897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75" name="PlaceHolder 6"/>
          <p:cNvSpPr>
            <a:spLocks noGrp="1"/>
          </p:cNvSpPr>
          <p:nvPr>
            <p:ph/>
          </p:nvPr>
        </p:nvSpPr>
        <p:spPr>
          <a:xfrm>
            <a:off x="3243240" y="2880000"/>
            <a:ext cx="24897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76" name="PlaceHolder 7"/>
          <p:cNvSpPr>
            <a:spLocks noGrp="1"/>
          </p:cNvSpPr>
          <p:nvPr>
            <p:ph/>
          </p:nvPr>
        </p:nvSpPr>
        <p:spPr>
          <a:xfrm>
            <a:off x="5857920" y="2880000"/>
            <a:ext cx="24897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559440"/>
            <a:ext cx="7732440" cy="630000"/>
          </a:xfrm>
          <a:prstGeom prst="rect">
            <a:avLst/>
          </a:prstGeom>
          <a:noFill/>
          <a:ln w="0">
            <a:noFill/>
          </a:ln>
        </p:spPr>
        <p:txBody>
          <a:bodyPr lIns="0" rIns="0" tIns="0" bIns="0" anchor="ctr">
            <a:noAutofit/>
          </a:bodyPr>
          <a:p>
            <a:endParaRPr b="0" lang="en-US" sz="3000" spc="-1" strike="noStrike">
              <a:solidFill>
                <a:srgbClr val="000000"/>
              </a:solidFill>
              <a:latin typeface="Calibri"/>
            </a:endParaRPr>
          </a:p>
        </p:txBody>
      </p:sp>
      <p:sp>
        <p:nvSpPr>
          <p:cNvPr id="6" name="PlaceHolder 2"/>
          <p:cNvSpPr>
            <a:spLocks noGrp="1"/>
          </p:cNvSpPr>
          <p:nvPr>
            <p:ph/>
          </p:nvPr>
        </p:nvSpPr>
        <p:spPr>
          <a:xfrm>
            <a:off x="628560" y="1319040"/>
            <a:ext cx="7732440" cy="298836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560" y="559440"/>
            <a:ext cx="7732440" cy="630000"/>
          </a:xfrm>
          <a:prstGeom prst="rect">
            <a:avLst/>
          </a:prstGeom>
          <a:noFill/>
          <a:ln w="0">
            <a:noFill/>
          </a:ln>
        </p:spPr>
        <p:txBody>
          <a:bodyPr lIns="0" rIns="0" tIns="0" bIns="0" anchor="ctr">
            <a:noAutofit/>
          </a:bodyPr>
          <a:p>
            <a:endParaRPr b="0" lang="en-US" sz="3000" spc="-1" strike="noStrike">
              <a:solidFill>
                <a:srgbClr val="000000"/>
              </a:solidFill>
              <a:latin typeface="Calibri"/>
            </a:endParaRPr>
          </a:p>
        </p:txBody>
      </p:sp>
      <p:sp>
        <p:nvSpPr>
          <p:cNvPr id="8" name="PlaceHolder 2"/>
          <p:cNvSpPr>
            <a:spLocks noGrp="1"/>
          </p:cNvSpPr>
          <p:nvPr>
            <p:ph/>
          </p:nvPr>
        </p:nvSpPr>
        <p:spPr>
          <a:xfrm>
            <a:off x="628560" y="1319040"/>
            <a:ext cx="3773160" cy="298836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9" name="PlaceHolder 3"/>
          <p:cNvSpPr>
            <a:spLocks noGrp="1"/>
          </p:cNvSpPr>
          <p:nvPr>
            <p:ph/>
          </p:nvPr>
        </p:nvSpPr>
        <p:spPr>
          <a:xfrm>
            <a:off x="4590720" y="1319040"/>
            <a:ext cx="3773160" cy="298836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28560" y="559440"/>
            <a:ext cx="7732440" cy="630000"/>
          </a:xfrm>
          <a:prstGeom prst="rect">
            <a:avLst/>
          </a:prstGeom>
          <a:noFill/>
          <a:ln w="0">
            <a:noFill/>
          </a:ln>
        </p:spPr>
        <p:txBody>
          <a:bodyPr lIns="0" rIns="0" tIns="0" bIns="0" anchor="ctr">
            <a:noAutofit/>
          </a:bodyPr>
          <a:p>
            <a:endParaRPr b="0" lang="en-US" sz="30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28560" y="559440"/>
            <a:ext cx="7732440" cy="292176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28560" y="559440"/>
            <a:ext cx="7732440" cy="630000"/>
          </a:xfrm>
          <a:prstGeom prst="rect">
            <a:avLst/>
          </a:prstGeom>
          <a:noFill/>
          <a:ln w="0">
            <a:noFill/>
          </a:ln>
        </p:spPr>
        <p:txBody>
          <a:bodyPr lIns="0" rIns="0" tIns="0" bIns="0" anchor="ctr">
            <a:noAutofit/>
          </a:bodyPr>
          <a:p>
            <a:endParaRPr b="0" lang="en-US" sz="3000" spc="-1" strike="noStrike">
              <a:solidFill>
                <a:srgbClr val="000000"/>
              </a:solidFill>
              <a:latin typeface="Calibri"/>
            </a:endParaRPr>
          </a:p>
        </p:txBody>
      </p:sp>
      <p:sp>
        <p:nvSpPr>
          <p:cNvPr id="13" name="PlaceHolder 2"/>
          <p:cNvSpPr>
            <a:spLocks noGrp="1"/>
          </p:cNvSpPr>
          <p:nvPr>
            <p:ph/>
          </p:nvPr>
        </p:nvSpPr>
        <p:spPr>
          <a:xfrm>
            <a:off x="628560" y="1319040"/>
            <a:ext cx="37731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14" name="PlaceHolder 3"/>
          <p:cNvSpPr>
            <a:spLocks noGrp="1"/>
          </p:cNvSpPr>
          <p:nvPr>
            <p:ph/>
          </p:nvPr>
        </p:nvSpPr>
        <p:spPr>
          <a:xfrm>
            <a:off x="4590720" y="1319040"/>
            <a:ext cx="3773160" cy="298836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15" name="PlaceHolder 4"/>
          <p:cNvSpPr>
            <a:spLocks noGrp="1"/>
          </p:cNvSpPr>
          <p:nvPr>
            <p:ph/>
          </p:nvPr>
        </p:nvSpPr>
        <p:spPr>
          <a:xfrm>
            <a:off x="628560" y="2880000"/>
            <a:ext cx="37731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28560" y="559440"/>
            <a:ext cx="7732440" cy="630000"/>
          </a:xfrm>
          <a:prstGeom prst="rect">
            <a:avLst/>
          </a:prstGeom>
          <a:noFill/>
          <a:ln w="0">
            <a:noFill/>
          </a:ln>
        </p:spPr>
        <p:txBody>
          <a:bodyPr lIns="0" rIns="0" tIns="0" bIns="0" anchor="ctr">
            <a:noAutofit/>
          </a:bodyPr>
          <a:p>
            <a:endParaRPr b="0" lang="en-US" sz="3000" spc="-1" strike="noStrike">
              <a:solidFill>
                <a:srgbClr val="000000"/>
              </a:solidFill>
              <a:latin typeface="Calibri"/>
            </a:endParaRPr>
          </a:p>
        </p:txBody>
      </p:sp>
      <p:sp>
        <p:nvSpPr>
          <p:cNvPr id="17" name="PlaceHolder 2"/>
          <p:cNvSpPr>
            <a:spLocks noGrp="1"/>
          </p:cNvSpPr>
          <p:nvPr>
            <p:ph/>
          </p:nvPr>
        </p:nvSpPr>
        <p:spPr>
          <a:xfrm>
            <a:off x="628560" y="1319040"/>
            <a:ext cx="3773160" cy="298836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18" name="PlaceHolder 3"/>
          <p:cNvSpPr>
            <a:spLocks noGrp="1"/>
          </p:cNvSpPr>
          <p:nvPr>
            <p:ph/>
          </p:nvPr>
        </p:nvSpPr>
        <p:spPr>
          <a:xfrm>
            <a:off x="4590720" y="1319040"/>
            <a:ext cx="37731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19" name="PlaceHolder 4"/>
          <p:cNvSpPr>
            <a:spLocks noGrp="1"/>
          </p:cNvSpPr>
          <p:nvPr>
            <p:ph/>
          </p:nvPr>
        </p:nvSpPr>
        <p:spPr>
          <a:xfrm>
            <a:off x="4590720" y="2880000"/>
            <a:ext cx="37731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28560" y="559440"/>
            <a:ext cx="7732440" cy="630000"/>
          </a:xfrm>
          <a:prstGeom prst="rect">
            <a:avLst/>
          </a:prstGeom>
          <a:noFill/>
          <a:ln w="0">
            <a:noFill/>
          </a:ln>
        </p:spPr>
        <p:txBody>
          <a:bodyPr lIns="0" rIns="0" tIns="0" bIns="0" anchor="ctr">
            <a:noAutofit/>
          </a:bodyPr>
          <a:p>
            <a:endParaRPr b="0" lang="en-US" sz="3000" spc="-1" strike="noStrike">
              <a:solidFill>
                <a:srgbClr val="000000"/>
              </a:solidFill>
              <a:latin typeface="Calibri"/>
            </a:endParaRPr>
          </a:p>
        </p:txBody>
      </p:sp>
      <p:sp>
        <p:nvSpPr>
          <p:cNvPr id="21" name="PlaceHolder 2"/>
          <p:cNvSpPr>
            <a:spLocks noGrp="1"/>
          </p:cNvSpPr>
          <p:nvPr>
            <p:ph/>
          </p:nvPr>
        </p:nvSpPr>
        <p:spPr>
          <a:xfrm>
            <a:off x="628560" y="1319040"/>
            <a:ext cx="37731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22" name="PlaceHolder 3"/>
          <p:cNvSpPr>
            <a:spLocks noGrp="1"/>
          </p:cNvSpPr>
          <p:nvPr>
            <p:ph/>
          </p:nvPr>
        </p:nvSpPr>
        <p:spPr>
          <a:xfrm>
            <a:off x="4590720" y="1319040"/>
            <a:ext cx="377316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
        <p:nvSpPr>
          <p:cNvPr id="23" name="PlaceHolder 4"/>
          <p:cNvSpPr>
            <a:spLocks noGrp="1"/>
          </p:cNvSpPr>
          <p:nvPr>
            <p:ph/>
          </p:nvPr>
        </p:nvSpPr>
        <p:spPr>
          <a:xfrm>
            <a:off x="628560" y="2880000"/>
            <a:ext cx="7732440" cy="1425240"/>
          </a:xfrm>
          <a:prstGeom prst="rect">
            <a:avLst/>
          </a:prstGeom>
          <a:noFill/>
          <a:ln w="0">
            <a:noFill/>
          </a:ln>
        </p:spPr>
        <p:txBody>
          <a:bodyPr lIns="0" rIns="0" tIns="0" bIns="0" anchor="t">
            <a:normAutofit/>
          </a:bodyPr>
          <a:p>
            <a:pPr>
              <a:lnSpc>
                <a:spcPct val="90000"/>
              </a:lnSpc>
              <a:spcBef>
                <a:spcPts val="1417"/>
              </a:spcBef>
              <a:buNone/>
            </a:pPr>
            <a:endParaRPr b="0" lang="en-US" sz="24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27120" y="1575720"/>
            <a:ext cx="5987880" cy="906120"/>
          </a:xfrm>
          <a:prstGeom prst="rect">
            <a:avLst/>
          </a:prstGeom>
          <a:noFill/>
          <a:ln w="0">
            <a:noFill/>
          </a:ln>
        </p:spPr>
        <p:txBody>
          <a:bodyPr lIns="90000" rIns="90000" tIns="45000" bIns="45000" anchor="b">
            <a:noAutofit/>
          </a:bodyPr>
          <a:p>
            <a:pPr>
              <a:lnSpc>
                <a:spcPct val="90000"/>
              </a:lnSpc>
              <a:buNone/>
            </a:pPr>
            <a:r>
              <a:rPr b="1" lang="en-US" sz="3000" spc="-1" strike="noStrike">
                <a:solidFill>
                  <a:srgbClr val="ffffff"/>
                </a:solidFill>
                <a:latin typeface="Cambria"/>
              </a:rPr>
              <a:t>Click to edit Master title style</a:t>
            </a:r>
            <a:endParaRPr b="0" lang="en-US" sz="3000" spc="-1" strike="noStrike">
              <a:solidFill>
                <a:srgbClr val="000000"/>
              </a:solidFill>
              <a:latin typeface="Calibri"/>
            </a:endParaRPr>
          </a:p>
        </p:txBody>
      </p:sp>
      <p:sp>
        <p:nvSpPr>
          <p:cNvPr id="1" name="PlaceHolder 2"/>
          <p:cNvSpPr>
            <a:spLocks noGrp="1"/>
          </p:cNvSpPr>
          <p:nvPr>
            <p:ph type="body"/>
          </p:nvPr>
        </p:nvSpPr>
        <p:spPr>
          <a:xfrm>
            <a:off x="626760" y="2565360"/>
            <a:ext cx="5987880" cy="906120"/>
          </a:xfrm>
          <a:prstGeom prst="rect">
            <a:avLst/>
          </a:prstGeom>
          <a:noFill/>
          <a:ln w="0">
            <a:noFill/>
          </a:ln>
        </p:spPr>
        <p:txBody>
          <a:bodyPr lIns="90000" rIns="90000" tIns="45000" bIns="45000" anchor="t">
            <a:noAutofit/>
          </a:bodyPr>
          <a:p>
            <a:pPr>
              <a:lnSpc>
                <a:spcPct val="90000"/>
              </a:lnSpc>
              <a:spcBef>
                <a:spcPts val="751"/>
              </a:spcBef>
              <a:buNone/>
              <a:tabLst>
                <a:tab algn="l" pos="0"/>
              </a:tabLst>
            </a:pPr>
            <a:r>
              <a:rPr b="0" lang="en-US" sz="2400" spc="-1" strike="noStrike">
                <a:solidFill>
                  <a:srgbClr val="ffffff"/>
                </a:solidFill>
                <a:latin typeface="Calibri"/>
              </a:rPr>
              <a:t>Click to edit Master text styles</a:t>
            </a:r>
            <a:endParaRPr b="0" lang="en-US" sz="2400" spc="-1" strike="noStrike">
              <a:solidFill>
                <a:srgbClr val="000000"/>
              </a:solidFill>
              <a:latin typeface="Cambria"/>
            </a:endParaRPr>
          </a:p>
        </p:txBody>
      </p:sp>
      <p:sp>
        <p:nvSpPr>
          <p:cNvPr id="2" name="PlaceHolder 3"/>
          <p:cNvSpPr>
            <a:spLocks noGrp="1"/>
          </p:cNvSpPr>
          <p:nvPr>
            <p:ph type="body"/>
          </p:nvPr>
        </p:nvSpPr>
        <p:spPr>
          <a:xfrm>
            <a:off x="626760" y="3940200"/>
            <a:ext cx="1804320" cy="445320"/>
          </a:xfrm>
          <a:prstGeom prst="rect">
            <a:avLst/>
          </a:prstGeom>
          <a:noFill/>
          <a:ln w="0">
            <a:noFill/>
          </a:ln>
        </p:spPr>
        <p:txBody>
          <a:bodyPr lIns="90000" rIns="90000" tIns="45000" bIns="45000" anchor="t">
            <a:noAutofit/>
          </a:bodyPr>
          <a:p>
            <a:pPr>
              <a:lnSpc>
                <a:spcPct val="90000"/>
              </a:lnSpc>
              <a:spcBef>
                <a:spcPts val="751"/>
              </a:spcBef>
              <a:buNone/>
              <a:tabLst>
                <a:tab algn="l" pos="0"/>
              </a:tabLst>
            </a:pPr>
            <a:r>
              <a:rPr b="0" lang="en-GB" sz="1300" spc="-1" strike="noStrike">
                <a:solidFill>
                  <a:srgbClr val="ffffff"/>
                </a:solidFill>
                <a:latin typeface="Calibri"/>
              </a:rPr>
              <a:t>00 Month 2020</a:t>
            </a:r>
            <a:endParaRPr b="0" lang="en-US" sz="1300" spc="-1" strike="noStrike">
              <a:solidFill>
                <a:srgbClr val="000000"/>
              </a:solidFill>
              <a:latin typeface="Cambria"/>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28560" y="559440"/>
            <a:ext cx="7732440" cy="630000"/>
          </a:xfrm>
          <a:prstGeom prst="rect">
            <a:avLst/>
          </a:prstGeom>
          <a:noFill/>
          <a:ln w="0">
            <a:noFill/>
          </a:ln>
        </p:spPr>
        <p:txBody>
          <a:bodyPr anchor="ctr">
            <a:normAutofit/>
          </a:bodyPr>
          <a:p>
            <a:pPr>
              <a:lnSpc>
                <a:spcPct val="90000"/>
              </a:lnSpc>
              <a:buNone/>
            </a:pPr>
            <a:r>
              <a:rPr b="1" lang="en-GB" sz="3000" spc="-1" strike="noStrike">
                <a:solidFill>
                  <a:srgbClr val="1c4392"/>
                </a:solidFill>
                <a:latin typeface="Cambria"/>
              </a:rPr>
              <a:t>Click to edit title style</a:t>
            </a:r>
            <a:endParaRPr b="0" lang="en-US" sz="3000" spc="-1" strike="noStrike">
              <a:solidFill>
                <a:srgbClr val="000000"/>
              </a:solidFill>
              <a:latin typeface="Calibri"/>
            </a:endParaRPr>
          </a:p>
        </p:txBody>
      </p:sp>
      <p:sp>
        <p:nvSpPr>
          <p:cNvPr id="40" name="PlaceHolder 2"/>
          <p:cNvSpPr>
            <a:spLocks noGrp="1"/>
          </p:cNvSpPr>
          <p:nvPr>
            <p:ph type="body"/>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GB" sz="1800" spc="-1" strike="noStrike">
                <a:solidFill>
                  <a:srgbClr val="000000"/>
                </a:solidFill>
                <a:latin typeface="Calibri"/>
              </a:rPr>
              <a:t>Click to edit text </a:t>
            </a:r>
            <a:endParaRPr b="0" lang="en-US"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jpe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627120" y="1575720"/>
            <a:ext cx="8357400" cy="906120"/>
          </a:xfrm>
          <a:prstGeom prst="rect">
            <a:avLst/>
          </a:prstGeom>
          <a:noFill/>
          <a:ln w="0">
            <a:noFill/>
          </a:ln>
        </p:spPr>
        <p:txBody>
          <a:bodyPr lIns="90000" rIns="90000" tIns="45000" bIns="45000" anchor="b">
            <a:noAutofit/>
          </a:bodyPr>
          <a:p>
            <a:pPr>
              <a:lnSpc>
                <a:spcPct val="90000"/>
              </a:lnSpc>
              <a:buNone/>
            </a:pPr>
            <a:r>
              <a:rPr b="1" lang="en-GB" sz="3000" spc="-1" strike="noStrike">
                <a:solidFill>
                  <a:srgbClr val="ffffff"/>
                </a:solidFill>
                <a:latin typeface="Cambria"/>
              </a:rPr>
              <a:t>JC2001</a:t>
            </a:r>
            <a:br>
              <a:rPr sz="3000"/>
            </a:br>
            <a:br>
              <a:rPr sz="3000"/>
            </a:br>
            <a:r>
              <a:rPr b="1" lang="en-GB" sz="3000" spc="-1" strike="noStrike">
                <a:solidFill>
                  <a:srgbClr val="ffffff"/>
                </a:solidFill>
                <a:latin typeface="Cambria"/>
              </a:rPr>
              <a:t>Introduction to Software Engineering</a:t>
            </a:r>
            <a:endParaRPr b="0" lang="en-US" sz="3000" spc="-1" strike="noStrike">
              <a:solidFill>
                <a:srgbClr val="000000"/>
              </a:solidFill>
              <a:latin typeface="Calibri"/>
            </a:endParaRPr>
          </a:p>
        </p:txBody>
      </p:sp>
      <p:sp>
        <p:nvSpPr>
          <p:cNvPr id="84" name="PlaceHolder 2"/>
          <p:cNvSpPr>
            <a:spLocks noGrp="1"/>
          </p:cNvSpPr>
          <p:nvPr>
            <p:ph/>
          </p:nvPr>
        </p:nvSpPr>
        <p:spPr>
          <a:xfrm>
            <a:off x="626760" y="2565360"/>
            <a:ext cx="8145360" cy="906120"/>
          </a:xfrm>
          <a:prstGeom prst="rect">
            <a:avLst/>
          </a:prstGeom>
          <a:noFill/>
          <a:ln w="0">
            <a:noFill/>
          </a:ln>
        </p:spPr>
        <p:txBody>
          <a:bodyPr lIns="90000" rIns="90000" tIns="45000" bIns="45000" anchor="t">
            <a:noAutofit/>
          </a:bodyPr>
          <a:p>
            <a:pPr>
              <a:lnSpc>
                <a:spcPct val="90000"/>
              </a:lnSpc>
              <a:spcBef>
                <a:spcPts val="751"/>
              </a:spcBef>
              <a:buNone/>
              <a:tabLst>
                <a:tab algn="l" pos="0"/>
              </a:tabLst>
            </a:pPr>
            <a:r>
              <a:rPr b="0" lang="en-GB" sz="2400" spc="-1" strike="noStrike">
                <a:solidFill>
                  <a:srgbClr val="ffffff"/>
                </a:solidFill>
                <a:latin typeface="Calibri"/>
              </a:rPr>
              <a:t>Lecture </a:t>
            </a:r>
            <a:r>
              <a:rPr b="0" lang="en-US" sz="2400" spc="-1" strike="noStrike">
                <a:solidFill>
                  <a:srgbClr val="ffffff"/>
                </a:solidFill>
                <a:latin typeface="Calibri"/>
              </a:rPr>
              <a:t>3</a:t>
            </a:r>
            <a:r>
              <a:rPr b="0" lang="en-GB" sz="2400" spc="-1" strike="noStrike">
                <a:solidFill>
                  <a:srgbClr val="ffffff"/>
                </a:solidFill>
                <a:latin typeface="Calibri"/>
              </a:rPr>
              <a:t>: Project management</a:t>
            </a:r>
            <a:endParaRPr b="0" lang="en-US" sz="2400" spc="-1" strike="noStrike">
              <a:solidFill>
                <a:srgbClr val="000000"/>
              </a:solidFill>
              <a:latin typeface="Cambria"/>
            </a:endParaRPr>
          </a:p>
        </p:txBody>
      </p:sp>
      <p:pic>
        <p:nvPicPr>
          <p:cNvPr id="85" name="Picture 6" descr="South China Normal University - Wikipedia"/>
          <p:cNvPicPr/>
          <p:nvPr/>
        </p:nvPicPr>
        <p:blipFill>
          <a:blip r:embed="rId1"/>
          <a:stretch/>
        </p:blipFill>
        <p:spPr>
          <a:xfrm>
            <a:off x="2431440" y="207000"/>
            <a:ext cx="658080" cy="705600"/>
          </a:xfrm>
          <a:prstGeom prst="rect">
            <a:avLst/>
          </a:prstGeom>
          <a:ln w="0">
            <a:noFill/>
          </a:ln>
        </p:spPr>
      </p:pic>
      <p:sp>
        <p:nvSpPr>
          <p:cNvPr id="86" name="PlaceHolder 3"/>
          <p:cNvSpPr/>
          <p:nvPr/>
        </p:nvSpPr>
        <p:spPr>
          <a:xfrm>
            <a:off x="626760" y="3555360"/>
            <a:ext cx="8143560" cy="828720"/>
          </a:xfrm>
          <a:prstGeom prst="rect">
            <a:avLst/>
          </a:prstGeom>
          <a:noFill/>
          <a:ln w="0">
            <a:noFill/>
          </a:ln>
        </p:spPr>
        <p:style>
          <a:lnRef idx="0"/>
          <a:fillRef idx="0"/>
          <a:effectRef idx="0"/>
          <a:fontRef idx="minor"/>
        </p:style>
        <p:txBody>
          <a:bodyPr lIns="90000" rIns="90000" tIns="45000" bIns="45000" anchor="t">
            <a:noAutofit/>
          </a:bodyPr>
          <a:p>
            <a:pPr>
              <a:lnSpc>
                <a:spcPct val="90000"/>
              </a:lnSpc>
              <a:spcBef>
                <a:spcPts val="751"/>
              </a:spcBef>
              <a:buNone/>
              <a:tabLst>
                <a:tab algn="l" pos="0"/>
              </a:tabLst>
            </a:pPr>
            <a:r>
              <a:rPr b="0" lang="en-GB" sz="1300" spc="-1" strike="noStrike">
                <a:solidFill>
                  <a:srgbClr val="ffffff"/>
                </a:solidFill>
                <a:latin typeface="Calibri"/>
                <a:ea typeface="ヒラギノ角ゴ Pro W3"/>
              </a:rPr>
              <a:t>Dr Huang Yongchao</a:t>
            </a:r>
            <a:r>
              <a:rPr b="0" lang="en-GB" sz="1300" spc="-1" strike="noStrike">
                <a:solidFill>
                  <a:srgbClr val="ffffff"/>
                </a:solidFill>
                <a:latin typeface="Calibri"/>
                <a:ea typeface="ヒラギノ角ゴ Pro W3"/>
              </a:rPr>
              <a:t>	</a:t>
            </a:r>
            <a:r>
              <a:rPr b="0" lang="en-GB" sz="1300" spc="-1" strike="noStrike">
                <a:solidFill>
                  <a:srgbClr val="e5c023"/>
                </a:solidFill>
                <a:latin typeface="Calibri"/>
                <a:ea typeface="ヒラギノ角ゴ Pro W3"/>
              </a:rPr>
              <a:t> yongchao.huang@abdn.ac.uk</a:t>
            </a:r>
            <a:endParaRPr b="0" lang="en-GB" sz="1300" spc="-1" strike="noStrike">
              <a:latin typeface="Arial"/>
            </a:endParaRPr>
          </a:p>
          <a:p>
            <a:pPr>
              <a:lnSpc>
                <a:spcPct val="90000"/>
              </a:lnSpc>
              <a:spcBef>
                <a:spcPts val="751"/>
              </a:spcBef>
              <a:buNone/>
              <a:tabLst>
                <a:tab algn="l" pos="0"/>
              </a:tabLst>
            </a:pPr>
            <a:r>
              <a:rPr b="0" lang="en-GB" sz="1300" spc="-1" strike="noStrike">
                <a:solidFill>
                  <a:srgbClr val="ffffff"/>
                </a:solidFill>
                <a:latin typeface="Calibri"/>
                <a:ea typeface="ヒラギノ角ゴ Pro W3"/>
              </a:rPr>
              <a:t>Dr Junfeng Gao</a:t>
            </a:r>
            <a:r>
              <a:rPr b="0" lang="en-GB" sz="1300" spc="-1" strike="noStrike">
                <a:solidFill>
                  <a:srgbClr val="ffffff"/>
                </a:solidFill>
                <a:latin typeface="Calibri"/>
                <a:ea typeface="ヒラギノ角ゴ Pro W3"/>
              </a:rPr>
              <a:t>	</a:t>
            </a:r>
            <a:r>
              <a:rPr b="0" lang="en-GB" sz="1300" spc="-1" strike="noStrike">
                <a:solidFill>
                  <a:srgbClr val="e5c023"/>
                </a:solidFill>
                <a:latin typeface="Calibri"/>
                <a:ea typeface="ヒラギノ角ゴ Pro W3"/>
              </a:rPr>
              <a:t> junfeng.gao@abdn.ac.uk</a:t>
            </a:r>
            <a:endParaRPr b="0" lang="en-GB" sz="13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Definition of project management</a:t>
            </a:r>
            <a:endParaRPr b="0" lang="en-US" sz="3000" spc="-1" strike="noStrike">
              <a:solidFill>
                <a:srgbClr val="000000"/>
              </a:solidFill>
              <a:latin typeface="Calibri"/>
            </a:endParaRPr>
          </a:p>
        </p:txBody>
      </p:sp>
      <p:sp>
        <p:nvSpPr>
          <p:cNvPr id="112"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What is software project management (SPM)?</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1600" spc="-1" strike="noStrike">
                <a:solidFill>
                  <a:srgbClr val="000000"/>
                </a:solidFill>
                <a:latin typeface="Calibri"/>
              </a:rPr>
              <a:t>SPM is an essential part of software engineering.</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1600" spc="-1" strike="noStrike">
                <a:solidFill>
                  <a:srgbClr val="000000"/>
                </a:solidFill>
                <a:latin typeface="Calibri"/>
              </a:rPr>
              <a:t>Projects need to be managed because professional software engineering is always subject to organisational budget and schedule constraints.</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1600" spc="-1" strike="noStrike">
                <a:solidFill>
                  <a:srgbClr val="000000"/>
                </a:solidFill>
                <a:latin typeface="Calibri"/>
              </a:rPr>
              <a:t>The job of the project manager (PM) is to ensure that the software project meets and overcomes these constraints as well as delivering high-quality software.</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1600" spc="-1" strike="noStrike">
                <a:solidFill>
                  <a:srgbClr val="000000"/>
                </a:solidFill>
                <a:latin typeface="Calibri"/>
              </a:rPr>
              <a:t>Good management cannot guarantee project success.</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1600" spc="-1" strike="noStrike">
                <a:solidFill>
                  <a:srgbClr val="000000"/>
                </a:solidFill>
                <a:latin typeface="Calibri"/>
              </a:rPr>
              <a:t>Bad management usually results in project failure, e.g., software may be delivered late, cost more than originally estimated, or fail to meet the expectations of customers.</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Goals of project management</a:t>
            </a:r>
            <a:endParaRPr b="0" lang="en-US" sz="3000" spc="-1" strike="noStrike">
              <a:solidFill>
                <a:srgbClr val="000000"/>
              </a:solidFill>
              <a:latin typeface="Calibri"/>
            </a:endParaRPr>
          </a:p>
        </p:txBody>
      </p:sp>
      <p:sp>
        <p:nvSpPr>
          <p:cNvPr id="114"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The important goals are:</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1600" spc="-1" strike="noStrike">
                <a:solidFill>
                  <a:srgbClr val="000000"/>
                </a:solidFill>
                <a:latin typeface="Calibri"/>
              </a:rPr>
              <a:t>To </a:t>
            </a:r>
            <a:r>
              <a:rPr b="1" lang="en-US" sz="1600" spc="-1" strike="noStrike">
                <a:solidFill>
                  <a:srgbClr val="000000"/>
                </a:solidFill>
                <a:latin typeface="Calibri"/>
              </a:rPr>
              <a:t>deliver the software </a:t>
            </a:r>
            <a:r>
              <a:rPr b="0" lang="en-US" sz="1600" spc="-1" strike="noStrike">
                <a:solidFill>
                  <a:srgbClr val="000000"/>
                </a:solidFill>
                <a:latin typeface="Calibri"/>
              </a:rPr>
              <a:t>to the customer at the </a:t>
            </a:r>
            <a:r>
              <a:rPr b="1" lang="en-US" sz="1600" spc="-1" strike="noStrike">
                <a:solidFill>
                  <a:srgbClr val="000000"/>
                </a:solidFill>
                <a:latin typeface="Calibri"/>
              </a:rPr>
              <a:t>agreed time</a:t>
            </a:r>
            <a:r>
              <a:rPr b="0" lang="en-US" sz="1600" spc="-1" strike="noStrike">
                <a:solidFill>
                  <a:srgbClr val="000000"/>
                </a:solidFill>
                <a:latin typeface="Calibri"/>
              </a:rPr>
              <a:t>.</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1600" spc="-1" strike="noStrike">
                <a:solidFill>
                  <a:srgbClr val="000000"/>
                </a:solidFill>
                <a:latin typeface="Calibri"/>
              </a:rPr>
              <a:t>To keep </a:t>
            </a:r>
            <a:r>
              <a:rPr b="1" lang="en-US" sz="1600" spc="-1" strike="noStrike">
                <a:solidFill>
                  <a:srgbClr val="000000"/>
                </a:solidFill>
                <a:latin typeface="Calibri"/>
              </a:rPr>
              <a:t>overall costs</a:t>
            </a:r>
            <a:r>
              <a:rPr b="0" lang="en-US" sz="1600" spc="-1" strike="noStrike">
                <a:solidFill>
                  <a:srgbClr val="000000"/>
                </a:solidFill>
                <a:latin typeface="Calibri"/>
              </a:rPr>
              <a:t> within budget.</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1600" spc="-1" strike="noStrike">
                <a:solidFill>
                  <a:srgbClr val="000000"/>
                </a:solidFill>
                <a:latin typeface="Calibri"/>
              </a:rPr>
              <a:t>To deliver software that meets the </a:t>
            </a:r>
            <a:r>
              <a:rPr b="1" lang="en-US" sz="1600" spc="-1" strike="noStrike">
                <a:solidFill>
                  <a:srgbClr val="000000"/>
                </a:solidFill>
                <a:latin typeface="Calibri"/>
              </a:rPr>
              <a:t>customer’s expectations</a:t>
            </a:r>
            <a:r>
              <a:rPr b="0" lang="en-US" sz="1600" spc="-1" strike="noStrike">
                <a:solidFill>
                  <a:srgbClr val="000000"/>
                </a:solidFill>
                <a:latin typeface="Calibri"/>
              </a:rPr>
              <a:t>.</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1600" spc="-1" strike="noStrike">
                <a:solidFill>
                  <a:srgbClr val="000000"/>
                </a:solidFill>
                <a:latin typeface="Calibri"/>
              </a:rPr>
              <a:t>To maintain a </a:t>
            </a:r>
            <a:r>
              <a:rPr b="1" lang="en-US" sz="1600" spc="-1" strike="noStrike">
                <a:solidFill>
                  <a:srgbClr val="000000"/>
                </a:solidFill>
                <a:latin typeface="Calibri"/>
              </a:rPr>
              <a:t>coherent</a:t>
            </a:r>
            <a:r>
              <a:rPr b="0" lang="en-US" sz="1600" spc="-1" strike="noStrike">
                <a:solidFill>
                  <a:srgbClr val="000000"/>
                </a:solidFill>
                <a:latin typeface="Calibri"/>
              </a:rPr>
              <a:t> </a:t>
            </a:r>
            <a:r>
              <a:rPr b="1" lang="en-US" sz="1600" spc="-1" strike="noStrike">
                <a:solidFill>
                  <a:srgbClr val="000000"/>
                </a:solidFill>
                <a:latin typeface="Calibri"/>
              </a:rPr>
              <a:t>and well-functioning</a:t>
            </a:r>
            <a:r>
              <a:rPr b="0" lang="en-US" sz="1600" spc="-1" strike="noStrike">
                <a:solidFill>
                  <a:srgbClr val="000000"/>
                </a:solidFill>
                <a:latin typeface="Calibri"/>
              </a:rPr>
              <a:t> development team.</a:t>
            </a:r>
            <a:endParaRPr b="0" lang="en-US" sz="1600" spc="-1" strike="noStrike">
              <a:solidFill>
                <a:srgbClr val="000000"/>
              </a:solidFill>
              <a:latin typeface="Calibri"/>
            </a:endParaRPr>
          </a:p>
          <a:p>
            <a:pPr>
              <a:lnSpc>
                <a:spcPct val="90000"/>
              </a:lnSpc>
              <a:spcBef>
                <a:spcPts val="1001"/>
              </a:spcBef>
              <a:buNone/>
            </a:pPr>
            <a:endParaRPr b="0" lang="en-US" sz="1800" spc="-1" strike="noStrike">
              <a:solidFill>
                <a:srgbClr val="000000"/>
              </a:solidFill>
              <a:latin typeface="Calibri"/>
            </a:endParaRPr>
          </a:p>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These goals are not unique to software engineering (SE), but are the goals of all engineering projects.  However, SE projects are different from other types of engineering projects in a number of ways.</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SE projects vs. engineering projects</a:t>
            </a:r>
            <a:endParaRPr b="0" lang="en-US" sz="3000" spc="-1" strike="noStrike">
              <a:solidFill>
                <a:srgbClr val="000000"/>
              </a:solidFill>
              <a:latin typeface="Calibri"/>
            </a:endParaRPr>
          </a:p>
        </p:txBody>
      </p:sp>
      <p:sp>
        <p:nvSpPr>
          <p:cNvPr id="116" name="PlaceHolder 2"/>
          <p:cNvSpPr>
            <a:spLocks noGrp="1"/>
          </p:cNvSpPr>
          <p:nvPr>
            <p:ph/>
          </p:nvPr>
        </p:nvSpPr>
        <p:spPr>
          <a:xfrm>
            <a:off x="628560" y="1319040"/>
            <a:ext cx="7888320" cy="33375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SE projects differ from other types of engineering projects in the following ways:</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1600" spc="-1" strike="noStrike">
                <a:solidFill>
                  <a:srgbClr val="000000"/>
                </a:solidFill>
                <a:latin typeface="Calibri"/>
              </a:rPr>
              <a:t>The product is </a:t>
            </a:r>
            <a:r>
              <a:rPr b="1" i="1" lang="en-US" sz="1600" spc="-1" strike="noStrike">
                <a:solidFill>
                  <a:srgbClr val="000000"/>
                </a:solidFill>
                <a:latin typeface="Calibri"/>
              </a:rPr>
              <a:t>intangible</a:t>
            </a:r>
            <a:r>
              <a:rPr b="0" lang="en-US" sz="1600" spc="-1" strike="noStrike">
                <a:solidFill>
                  <a:srgbClr val="000000"/>
                </a:solidFill>
                <a:latin typeface="Calibri"/>
              </a:rPr>
              <a:t>.  </a:t>
            </a:r>
            <a:endParaRPr b="0" lang="en-US" sz="16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A manager of a building construction project can see the building being developed.  If the schedule slips, the effect on the construction of the building is visible.  However, software is intangible, it cannot be seen or touched when it is being developed.  </a:t>
            </a:r>
            <a:endParaRPr b="0" lang="en-US" sz="1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The PM relies on their staff to produce evidence that they can use to review the progress of the work.</a:t>
            </a:r>
            <a:endParaRPr b="0" lang="en-US" sz="1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1600" spc="-1" strike="noStrike">
                <a:solidFill>
                  <a:srgbClr val="000000"/>
                </a:solidFill>
                <a:latin typeface="Calibri"/>
              </a:rPr>
              <a:t>Large software projects are often “one-off” or </a:t>
            </a:r>
            <a:r>
              <a:rPr b="1" i="1" lang="en-US" sz="1600" spc="-1" strike="noStrike">
                <a:solidFill>
                  <a:srgbClr val="000000"/>
                </a:solidFill>
                <a:latin typeface="Calibri"/>
              </a:rPr>
              <a:t>bespoke</a:t>
            </a:r>
            <a:r>
              <a:rPr b="1" lang="en-US" sz="1600" spc="-1" strike="noStrike">
                <a:solidFill>
                  <a:srgbClr val="000000"/>
                </a:solidFill>
                <a:latin typeface="Calibri"/>
              </a:rPr>
              <a:t> projects</a:t>
            </a:r>
            <a:r>
              <a:rPr b="0" lang="en-US" sz="1600" spc="-1" strike="noStrike">
                <a:solidFill>
                  <a:srgbClr val="000000"/>
                </a:solidFill>
                <a:latin typeface="Calibri"/>
              </a:rPr>
              <a:t>.</a:t>
            </a:r>
            <a:endParaRPr b="0" lang="en-US" sz="16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Every large software development project is unique because every environment where software is developed is, in some ways, different from all others.  </a:t>
            </a:r>
            <a:endParaRPr b="0" lang="en-US" sz="1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Even managers with previous experience may find it difficult to anticipate problems.  Furthermore, rapid technology changes in computers and communications can make experience obsolete.  </a:t>
            </a:r>
            <a:endParaRPr b="0" lang="en-US" sz="1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Lessons learned from past projects may not be transferable to new projects.</a:t>
            </a: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SE projects vs. engineering projects</a:t>
            </a:r>
            <a:endParaRPr b="0" lang="en-US" sz="3000" spc="-1" strike="noStrike">
              <a:solidFill>
                <a:srgbClr val="000000"/>
              </a:solidFill>
              <a:latin typeface="Calibri"/>
            </a:endParaRPr>
          </a:p>
        </p:txBody>
      </p:sp>
      <p:sp>
        <p:nvSpPr>
          <p:cNvPr id="118" name="PlaceHolder 2"/>
          <p:cNvSpPr>
            <a:spLocks noGrp="1"/>
          </p:cNvSpPr>
          <p:nvPr>
            <p:ph/>
          </p:nvPr>
        </p:nvSpPr>
        <p:spPr>
          <a:xfrm>
            <a:off x="628560" y="1319040"/>
            <a:ext cx="7732440" cy="317808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SE projects differ from other types of engineering projects in the following ways (cont’d):</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1600" spc="-1" strike="noStrike">
                <a:solidFill>
                  <a:srgbClr val="000000"/>
                </a:solidFill>
                <a:latin typeface="Calibri"/>
              </a:rPr>
              <a:t>Software processes are </a:t>
            </a:r>
            <a:r>
              <a:rPr b="1" i="1" lang="en-US" sz="1600" spc="-1" strike="noStrike">
                <a:solidFill>
                  <a:srgbClr val="000000"/>
                </a:solidFill>
                <a:latin typeface="Calibri"/>
              </a:rPr>
              <a:t>variable</a:t>
            </a:r>
            <a:r>
              <a:rPr b="1" lang="en-US" sz="1600" spc="-1" strike="noStrike">
                <a:solidFill>
                  <a:srgbClr val="000000"/>
                </a:solidFill>
                <a:latin typeface="Calibri"/>
              </a:rPr>
              <a:t> and </a:t>
            </a:r>
            <a:r>
              <a:rPr b="1" i="1" lang="en-US" sz="1600" spc="-1" strike="noStrike">
                <a:solidFill>
                  <a:srgbClr val="000000"/>
                </a:solidFill>
                <a:latin typeface="Calibri"/>
              </a:rPr>
              <a:t>organisation-specific</a:t>
            </a:r>
            <a:r>
              <a:rPr b="0" lang="en-US" sz="1600" spc="-1" strike="noStrike">
                <a:solidFill>
                  <a:srgbClr val="000000"/>
                </a:solidFill>
                <a:latin typeface="Calibri"/>
              </a:rPr>
              <a:t>.  </a:t>
            </a:r>
            <a:endParaRPr b="0" lang="en-US" sz="16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The engineering process for some types of system, such as buildings and railways, is well-understood.  However, different companies use quite different software development processes.  </a:t>
            </a:r>
            <a:endParaRPr b="0" lang="en-US" sz="1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It is a challenge to predict, with high confidence, when a particular software process is likely to lead to development problems.  This is especially true when the software project is part of a wider systems engineering project when the new software is being developed.</a:t>
            </a:r>
            <a:endParaRPr b="0" lang="en-US" sz="1400" spc="-1" strike="noStrike">
              <a:solidFill>
                <a:srgbClr val="000000"/>
              </a:solidFill>
              <a:latin typeface="Calibri"/>
            </a:endParaRPr>
          </a:p>
          <a:p>
            <a:pPr>
              <a:lnSpc>
                <a:spcPct val="90000"/>
              </a:lnSpc>
              <a:spcBef>
                <a:spcPts val="1417"/>
              </a:spcBef>
              <a:buNone/>
            </a:pPr>
            <a:endParaRPr b="0" lang="en-US" sz="800" spc="-1" strike="noStrike">
              <a:solidFill>
                <a:srgbClr val="000000"/>
              </a:solidFill>
              <a:latin typeface="Calibri"/>
            </a:endParaRPr>
          </a:p>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Because of these issues, it is not surprising that some software projects are late, over budget, and behind schedule.</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628560" y="559440"/>
            <a:ext cx="7732440" cy="630000"/>
          </a:xfrm>
          <a:prstGeom prst="rect">
            <a:avLst/>
          </a:prstGeom>
          <a:noFill/>
          <a:ln w="0">
            <a:noFill/>
          </a:ln>
        </p:spPr>
        <p:txBody>
          <a:bodyPr anchor="ctr">
            <a:normAutofit/>
          </a:bodyPr>
          <a:p>
            <a:pPr>
              <a:lnSpc>
                <a:spcPct val="90000"/>
              </a:lnSpc>
              <a:buNone/>
            </a:pPr>
            <a:r>
              <a:rPr b="1" lang="en-US" sz="3000" spc="-1" strike="noStrike">
                <a:solidFill>
                  <a:srgbClr val="1c4392"/>
                </a:solidFill>
                <a:latin typeface="Cambria"/>
              </a:rPr>
              <a:t>Factors that affect SPM</a:t>
            </a:r>
            <a:endParaRPr b="0" lang="en-US" sz="3000" spc="-1" strike="noStrike">
              <a:solidFill>
                <a:srgbClr val="000000"/>
              </a:solidFill>
              <a:latin typeface="Calibri"/>
            </a:endParaRPr>
          </a:p>
        </p:txBody>
      </p:sp>
      <p:sp>
        <p:nvSpPr>
          <p:cNvPr id="120" name="PlaceHolder 2"/>
          <p:cNvSpPr>
            <a:spLocks noGrp="1"/>
          </p:cNvSpPr>
          <p:nvPr>
            <p:ph/>
          </p:nvPr>
        </p:nvSpPr>
        <p:spPr>
          <a:xfrm>
            <a:off x="628560" y="1319040"/>
            <a:ext cx="783648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The job of a PM varies depending on the organisation and the software being developed.  Important factors that affect how software projects are managed are:</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1600" spc="-1" strike="noStrike">
                <a:solidFill>
                  <a:srgbClr val="000000"/>
                </a:solidFill>
                <a:latin typeface="Calibri"/>
              </a:rPr>
              <a:t>Company size</a:t>
            </a:r>
            <a:r>
              <a:rPr b="0" lang="en-US" sz="1600" spc="-1" strike="noStrike">
                <a:solidFill>
                  <a:srgbClr val="000000"/>
                </a:solidFill>
                <a:latin typeface="Calibri"/>
              </a:rPr>
              <a:t>:</a:t>
            </a:r>
            <a:endParaRPr b="0" lang="en-US" sz="16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Small companies can operate with informal management and team communications, and do not need formal policies and management structure.  In larger companies, management hierarchies, formal reporting and budgeting, and approval processes must be followed.</a:t>
            </a:r>
            <a:endParaRPr b="0" lang="en-US" sz="1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1600" spc="-1" strike="noStrike">
                <a:solidFill>
                  <a:srgbClr val="000000"/>
                </a:solidFill>
                <a:latin typeface="Calibri"/>
              </a:rPr>
              <a:t>Software customers</a:t>
            </a:r>
            <a:r>
              <a:rPr b="0" lang="en-US" sz="1600" spc="-1" strike="noStrike">
                <a:solidFill>
                  <a:srgbClr val="000000"/>
                </a:solidFill>
                <a:latin typeface="Calibri"/>
              </a:rPr>
              <a:t>:</a:t>
            </a:r>
            <a:endParaRPr b="0" lang="en-US" sz="16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If the customer is an internal customer, then customer communication can be informal and there is no need to fit in with the customer’s way of working.  </a:t>
            </a:r>
            <a:endParaRPr b="0" lang="en-US" sz="1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If custom software is being developed for an external customer, agreement has to be reached on more formal communication channels.</a:t>
            </a: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Factors that affect SPM</a:t>
            </a:r>
            <a:endParaRPr b="0" lang="en-US" sz="3000" spc="-1" strike="noStrike">
              <a:solidFill>
                <a:srgbClr val="000000"/>
              </a:solidFill>
              <a:latin typeface="Calibri"/>
            </a:endParaRPr>
          </a:p>
        </p:txBody>
      </p:sp>
      <p:sp>
        <p:nvSpPr>
          <p:cNvPr id="122" name="PlaceHolder 2"/>
          <p:cNvSpPr>
            <a:spLocks noGrp="1"/>
          </p:cNvSpPr>
          <p:nvPr>
            <p:ph/>
          </p:nvPr>
        </p:nvSpPr>
        <p:spPr>
          <a:xfrm>
            <a:off x="628560" y="1319040"/>
            <a:ext cx="7732440" cy="31197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Important factors that affect how software projects are managed are (cont’d):</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1600" spc="-1" strike="noStrike">
                <a:solidFill>
                  <a:srgbClr val="000000"/>
                </a:solidFill>
                <a:latin typeface="Calibri"/>
              </a:rPr>
              <a:t>Software size</a:t>
            </a:r>
            <a:r>
              <a:rPr b="0" lang="en-US" sz="1600" spc="-1" strike="noStrike">
                <a:solidFill>
                  <a:srgbClr val="000000"/>
                </a:solidFill>
                <a:latin typeface="Calibri"/>
              </a:rPr>
              <a:t>:</a:t>
            </a:r>
            <a:endParaRPr b="0" lang="en-US" sz="16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Small systems can be developed by a small team, which can get together in the same room to discuss progress and other management issues.  Large systems usually need multiple development teams that may be geographically distributed and in different companies.  The PM has to coordinate the activities of these teams and arrange for them to communicate with each other.</a:t>
            </a:r>
            <a:endParaRPr b="0" lang="en-US" sz="1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1600" spc="-1" strike="noStrike">
                <a:solidFill>
                  <a:srgbClr val="000000"/>
                </a:solidFill>
                <a:latin typeface="Calibri"/>
              </a:rPr>
              <a:t>Software type:</a:t>
            </a:r>
            <a:endParaRPr b="0" lang="en-US" sz="16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If the software being developed is a consumer product, formal records of project management decisions are unnecessary.  On the other hand, if a safety-critical system, e.g., flight control, coolant distribution system for a nuclear power plant is being developed, all project management decisions should be recorded and justified as these may affect the safety of the system.</a:t>
            </a: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Factors that affect SPM</a:t>
            </a:r>
            <a:endParaRPr b="0" lang="en-US" sz="3000" spc="-1" strike="noStrike">
              <a:solidFill>
                <a:srgbClr val="000000"/>
              </a:solidFill>
              <a:latin typeface="Calibri"/>
            </a:endParaRPr>
          </a:p>
        </p:txBody>
      </p:sp>
      <p:sp>
        <p:nvSpPr>
          <p:cNvPr id="124"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Important factors that affect how software projects are managed are (cont’d):</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1600" spc="-1" strike="noStrike">
                <a:solidFill>
                  <a:srgbClr val="000000"/>
                </a:solidFill>
                <a:latin typeface="Calibri"/>
              </a:rPr>
              <a:t>Organisational culture</a:t>
            </a:r>
            <a:r>
              <a:rPr b="0" lang="en-US" sz="1600" spc="-1" strike="noStrike">
                <a:solidFill>
                  <a:srgbClr val="000000"/>
                </a:solidFill>
                <a:latin typeface="Calibri"/>
              </a:rPr>
              <a:t>:</a:t>
            </a:r>
            <a:endParaRPr b="0" lang="en-US" sz="16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Some organisations have a culture that is based on supporting and encouraging individuals, while others are group focused.  </a:t>
            </a:r>
            <a:endParaRPr b="0" lang="en-US" sz="1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Large organisations are often bureaucratic.  Some organisations have a culture of risk taking, whereas others are risk averse.</a:t>
            </a:r>
            <a:endParaRPr b="0" lang="en-US" sz="1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1600" spc="-1" strike="noStrike">
                <a:solidFill>
                  <a:srgbClr val="000000"/>
                </a:solidFill>
                <a:latin typeface="Calibri"/>
              </a:rPr>
              <a:t>Software development process</a:t>
            </a:r>
            <a:r>
              <a:rPr b="0" lang="en-US" sz="1600" spc="-1" strike="noStrike">
                <a:solidFill>
                  <a:srgbClr val="000000"/>
                </a:solidFill>
                <a:latin typeface="Calibri"/>
              </a:rPr>
              <a:t>:</a:t>
            </a:r>
            <a:endParaRPr b="0" lang="en-US" sz="16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Agile processes typically try to operate with “lightweight” management.  </a:t>
            </a:r>
            <a:endParaRPr b="0" lang="en-US" sz="1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More formal processes require management monitoring to ensure that the development team is following the defined process.</a:t>
            </a: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Project management activities</a:t>
            </a:r>
            <a:endParaRPr b="0" lang="en-US" sz="3000" spc="-1" strike="noStrike">
              <a:solidFill>
                <a:srgbClr val="000000"/>
              </a:solidFill>
              <a:latin typeface="Calibri"/>
            </a:endParaRPr>
          </a:p>
        </p:txBody>
      </p:sp>
      <p:sp>
        <p:nvSpPr>
          <p:cNvPr id="126"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The following project management activities are common to all organisations:</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1600" spc="-1" strike="noStrike">
                <a:solidFill>
                  <a:srgbClr val="000000"/>
                </a:solidFill>
                <a:latin typeface="Calibri"/>
              </a:rPr>
              <a:t>Project planning</a:t>
            </a:r>
            <a:r>
              <a:rPr b="0" lang="en-US" sz="1600" spc="-1" strike="noStrike">
                <a:solidFill>
                  <a:srgbClr val="000000"/>
                </a:solidFill>
                <a:latin typeface="Calibri"/>
              </a:rPr>
              <a:t>:</a:t>
            </a:r>
            <a:endParaRPr b="0" lang="en-US" sz="16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PMs are responsible for planning, estimating, and scheduling project development and assigning people to tasks.  PMs supervise the work to ensure that it is carried out to the required standards.</a:t>
            </a:r>
            <a:endParaRPr b="0" lang="en-US" sz="1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1600" spc="-1" strike="noStrike">
                <a:solidFill>
                  <a:srgbClr val="000000"/>
                </a:solidFill>
                <a:latin typeface="Calibri"/>
              </a:rPr>
              <a:t>Risk management</a:t>
            </a:r>
            <a:r>
              <a:rPr b="0" lang="en-US" sz="1600" spc="-1" strike="noStrike">
                <a:solidFill>
                  <a:srgbClr val="000000"/>
                </a:solidFill>
                <a:latin typeface="Calibri"/>
              </a:rPr>
              <a:t>:</a:t>
            </a:r>
            <a:endParaRPr b="0" lang="en-US" sz="16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PMs have to assess the risks that may affect a project, monitor these risks, and take action when problems arise.</a:t>
            </a:r>
            <a:endParaRPr b="0" lang="en-US" sz="1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1600" spc="-1" strike="noStrike">
                <a:solidFill>
                  <a:srgbClr val="000000"/>
                </a:solidFill>
                <a:latin typeface="Calibri"/>
              </a:rPr>
              <a:t>People management</a:t>
            </a:r>
            <a:r>
              <a:rPr b="0" lang="en-US" sz="1600" spc="-1" strike="noStrike">
                <a:solidFill>
                  <a:srgbClr val="000000"/>
                </a:solidFill>
                <a:latin typeface="Calibri"/>
              </a:rPr>
              <a:t>:</a:t>
            </a:r>
            <a:endParaRPr b="0" lang="en-US" sz="16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PMs are responsible for managing a team of people.  They have to choose people for their team and establish ways of working that lead to effective team performance.</a:t>
            </a: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Project management activities</a:t>
            </a:r>
            <a:endParaRPr b="0" lang="en-US" sz="3000" spc="-1" strike="noStrike">
              <a:solidFill>
                <a:srgbClr val="000000"/>
              </a:solidFill>
              <a:latin typeface="Calibri"/>
            </a:endParaRPr>
          </a:p>
        </p:txBody>
      </p:sp>
      <p:sp>
        <p:nvSpPr>
          <p:cNvPr id="128" name="PlaceHolder 2"/>
          <p:cNvSpPr>
            <a:spLocks noGrp="1"/>
          </p:cNvSpPr>
          <p:nvPr>
            <p:ph/>
          </p:nvPr>
        </p:nvSpPr>
        <p:spPr>
          <a:xfrm>
            <a:off x="493920" y="1319040"/>
            <a:ext cx="840636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The following project management activities are common to all organisations (cont’d):</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1600" spc="-1" strike="noStrike">
                <a:solidFill>
                  <a:srgbClr val="000000"/>
                </a:solidFill>
                <a:latin typeface="Calibri"/>
              </a:rPr>
              <a:t>Reporting</a:t>
            </a:r>
            <a:r>
              <a:rPr b="0" lang="en-US" sz="1600" spc="-1" strike="noStrike">
                <a:solidFill>
                  <a:srgbClr val="000000"/>
                </a:solidFill>
                <a:latin typeface="Calibri"/>
              </a:rPr>
              <a:t>:</a:t>
            </a:r>
            <a:endParaRPr b="0" lang="en-US" sz="16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PMs are responsible for reporting on the progress of a project to customers and to managers of the company developing the software.  The PM has to be able to communicate at a range of levels, from detailed technical information to management summaries.  They have to write concise, coherent documents that abstract important information from detailed project reports, and present this information during progress reviews.</a:t>
            </a:r>
            <a:endParaRPr b="0" lang="en-US" sz="1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1600" spc="-1" strike="noStrike">
                <a:solidFill>
                  <a:srgbClr val="000000"/>
                </a:solidFill>
                <a:latin typeface="Calibri"/>
              </a:rPr>
              <a:t>Proposal writing</a:t>
            </a:r>
            <a:r>
              <a:rPr b="0" lang="en-US" sz="1600" spc="-1" strike="noStrike">
                <a:solidFill>
                  <a:srgbClr val="000000"/>
                </a:solidFill>
                <a:latin typeface="Calibri"/>
              </a:rPr>
              <a:t>:</a:t>
            </a:r>
            <a:endParaRPr b="0" lang="en-US" sz="16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The first stage of a software project may involve writing a proposal to win a contract to carry out an item of work.  The proposal usually describes the objectives of the project and how it will be carried out.  It also includes cost and schedule estimates, and a justification of why the contract should be awarded to a particular organisation or team.</a:t>
            </a: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GB" sz="3000" spc="-1" strike="noStrike">
                <a:solidFill>
                  <a:srgbClr val="1c4392"/>
                </a:solidFill>
                <a:latin typeface="Cambria"/>
              </a:rPr>
              <a:t>Mock quiz</a:t>
            </a:r>
            <a:endParaRPr b="0" lang="en-US" sz="3000" spc="-1" strike="noStrike">
              <a:solidFill>
                <a:srgbClr val="000000"/>
              </a:solidFill>
              <a:latin typeface="Calibri"/>
            </a:endParaRPr>
          </a:p>
        </p:txBody>
      </p:sp>
      <p:sp>
        <p:nvSpPr>
          <p:cNvPr id="130" name="PlaceHolder 2"/>
          <p:cNvSpPr>
            <a:spLocks noGrp="1"/>
          </p:cNvSpPr>
          <p:nvPr>
            <p:ph/>
          </p:nvPr>
        </p:nvSpPr>
        <p:spPr>
          <a:xfrm>
            <a:off x="628560" y="1319040"/>
            <a:ext cx="758988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GB" sz="1800" spc="-1" strike="noStrike">
                <a:solidFill>
                  <a:srgbClr val="000000"/>
                </a:solidFill>
                <a:latin typeface="Calibri"/>
              </a:rPr>
              <a:t>  </a:t>
            </a:r>
            <a:r>
              <a:rPr b="0" lang="en-US" sz="1800" spc="-1" strike="noStrike">
                <a:solidFill>
                  <a:srgbClr val="000000"/>
                </a:solidFill>
                <a:latin typeface="Calibri"/>
              </a:rPr>
              <a:t>You are </a:t>
            </a:r>
            <a:r>
              <a:rPr b="1" lang="en-US" sz="1800" spc="-1" strike="noStrike">
                <a:solidFill>
                  <a:srgbClr val="000000"/>
                </a:solidFill>
                <a:latin typeface="Calibri"/>
              </a:rPr>
              <a:t>leading a team</a:t>
            </a:r>
            <a:r>
              <a:rPr b="0" lang="en-US" sz="1800" spc="-1" strike="noStrike">
                <a:solidFill>
                  <a:srgbClr val="000000"/>
                </a:solidFill>
                <a:latin typeface="Calibri"/>
              </a:rPr>
              <a:t> of 2 software developers in implementing a </a:t>
            </a:r>
            <a:r>
              <a:rPr b="1" lang="en-US" sz="1800" spc="-1" strike="noStrike">
                <a:solidFill>
                  <a:srgbClr val="000000"/>
                </a:solidFill>
                <a:latin typeface="Calibri"/>
              </a:rPr>
              <a:t>new software product</a:t>
            </a:r>
            <a:r>
              <a:rPr b="0" lang="en-US" sz="1800" spc="-1" strike="noStrike">
                <a:solidFill>
                  <a:srgbClr val="000000"/>
                </a:solidFill>
                <a:latin typeface="Calibri"/>
              </a:rPr>
              <a:t>.  The deadline for releasing an </a:t>
            </a:r>
            <a:r>
              <a:rPr b="1" lang="en-US" sz="1800" spc="-1" strike="noStrike">
                <a:solidFill>
                  <a:srgbClr val="000000"/>
                </a:solidFill>
                <a:latin typeface="Calibri"/>
              </a:rPr>
              <a:t>alpha-version</a:t>
            </a:r>
            <a:r>
              <a:rPr b="0" lang="en-US" sz="1800" spc="-1" strike="noStrike">
                <a:solidFill>
                  <a:srgbClr val="000000"/>
                </a:solidFill>
                <a:latin typeface="Calibri"/>
              </a:rPr>
              <a:t> of the software is in 2 weeks time.  One developer has called in and ask if they could take 1 week emergency leave.  75% of the software’s functions are complete.  Would you grant the developer the leave they requested?  If yes, what are the consequences?  If no, what are the consequences?</a:t>
            </a:r>
            <a:endParaRPr b="0" lang="en-US" sz="1800" spc="-1" strike="noStrike">
              <a:solidFill>
                <a:srgbClr val="000000"/>
              </a:solidFill>
              <a:latin typeface="Calibri"/>
            </a:endParaRPr>
          </a:p>
        </p:txBody>
      </p:sp>
      <p:sp>
        <p:nvSpPr>
          <p:cNvPr id="131" name="Rounded Rectangle 6"/>
          <p:cNvSpPr/>
          <p:nvPr/>
        </p:nvSpPr>
        <p:spPr>
          <a:xfrm>
            <a:off x="5380200" y="3104640"/>
            <a:ext cx="2966040" cy="1116000"/>
          </a:xfrm>
          <a:prstGeom prst="roundRect">
            <a:avLst>
              <a:gd name="adj" fmla="val 16667"/>
            </a:avLst>
          </a:prstGeom>
          <a:no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buNone/>
            </a:pPr>
            <a:r>
              <a:rPr b="1" lang="en-US" sz="1400" spc="-1" strike="noStrike">
                <a:solidFill>
                  <a:srgbClr val="000000"/>
                </a:solidFill>
                <a:latin typeface="Calibri"/>
                <a:ea typeface="ヒラギノ角ゴ Pro W3"/>
              </a:rPr>
              <a:t>Alpha version is an early version of a program or application, typically unstable, but useful to show what the product will do.</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GB" sz="3000" spc="-1" strike="noStrike">
                <a:solidFill>
                  <a:srgbClr val="1c4392"/>
                </a:solidFill>
                <a:latin typeface="Cambria"/>
              </a:rPr>
              <a:t>Outline</a:t>
            </a:r>
            <a:endParaRPr b="0" lang="en-US" sz="3000" spc="-1" strike="noStrike">
              <a:solidFill>
                <a:srgbClr val="000000"/>
              </a:solidFill>
              <a:latin typeface="Calibri"/>
            </a:endParaRPr>
          </a:p>
        </p:txBody>
      </p:sp>
      <p:sp>
        <p:nvSpPr>
          <p:cNvPr id="88"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marL="285840" indent="-285840">
              <a:lnSpc>
                <a:spcPct val="90000"/>
              </a:lnSpc>
              <a:spcBef>
                <a:spcPts val="1001"/>
              </a:spcBef>
              <a:buClr>
                <a:srgbClr val="000000"/>
              </a:buClr>
              <a:buFont typeface="Arial"/>
              <a:buChar char="•"/>
            </a:pPr>
            <a:r>
              <a:rPr b="0" lang="en-GB" sz="1800" spc="-1" strike="noStrike">
                <a:solidFill>
                  <a:srgbClr val="000000"/>
                </a:solidFill>
                <a:latin typeface="Calibri"/>
              </a:rPr>
              <a:t>Project management (Chapter 22)</a:t>
            </a:r>
            <a:endParaRPr b="0" lang="en-US" sz="1800" spc="-1" strike="noStrike">
              <a:solidFill>
                <a:srgbClr val="000000"/>
              </a:solidFill>
              <a:latin typeface="Calibri"/>
            </a:endParaRPr>
          </a:p>
          <a:p>
            <a:pPr>
              <a:lnSpc>
                <a:spcPct val="90000"/>
              </a:lnSpc>
              <a:spcBef>
                <a:spcPts val="1001"/>
              </a:spcBef>
              <a:buNone/>
            </a:pPr>
            <a:endParaRPr b="0" lang="en-US" sz="1800" spc="-1" strike="noStrike">
              <a:solidFill>
                <a:srgbClr val="000000"/>
              </a:solidFill>
              <a:latin typeface="Calibri"/>
            </a:endParaRPr>
          </a:p>
        </p:txBody>
      </p:sp>
      <p:sp>
        <p:nvSpPr>
          <p:cNvPr id="89" name="TextBox 3"/>
          <p:cNvSpPr/>
          <p:nvPr/>
        </p:nvSpPr>
        <p:spPr>
          <a:xfrm>
            <a:off x="650160" y="4135680"/>
            <a:ext cx="682308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n-US" sz="1600" spc="-1" strike="noStrike">
                <a:solidFill>
                  <a:srgbClr val="000000"/>
                </a:solidFill>
                <a:latin typeface="Calibri"/>
                <a:ea typeface="ヒラギノ角ゴ Pro W3"/>
              </a:rPr>
              <a:t>Reference: Ian Sommerville, Software Engineering, 10</a:t>
            </a:r>
            <a:r>
              <a:rPr b="0" i="1" lang="en-US" sz="1600" spc="-1" strike="noStrike" baseline="30000">
                <a:solidFill>
                  <a:srgbClr val="000000"/>
                </a:solidFill>
                <a:latin typeface="Calibri"/>
                <a:ea typeface="ヒラギノ角ゴ Pro W3"/>
              </a:rPr>
              <a:t>th</a:t>
            </a:r>
            <a:r>
              <a:rPr b="0" i="1" lang="en-US" sz="1600" spc="-1" strike="noStrike">
                <a:solidFill>
                  <a:srgbClr val="000000"/>
                </a:solidFill>
                <a:latin typeface="Calibri"/>
                <a:ea typeface="ヒラギノ角ゴ Pro W3"/>
              </a:rPr>
              <a:t> edition, Pearson, 2015.</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Managing people</a:t>
            </a:r>
            <a:endParaRPr b="0" lang="en-US" sz="3000" spc="-1" strike="noStrike">
              <a:solidFill>
                <a:srgbClr val="000000"/>
              </a:solidFill>
              <a:latin typeface="Calibri"/>
            </a:endParaRPr>
          </a:p>
        </p:txBody>
      </p:sp>
      <p:sp>
        <p:nvSpPr>
          <p:cNvPr id="133"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The people working in a software organisation are its greatest assets.  It is expensive to recruit and retain good people, and it is up to software managers to ensure that the engineers working on a project are as productive as possible.  </a:t>
            </a:r>
            <a:endParaRPr b="0" lang="en-US" sz="1800" spc="-1" strike="noStrike">
              <a:solidFill>
                <a:srgbClr val="000000"/>
              </a:solidFill>
              <a:latin typeface="Calibri"/>
            </a:endParaRPr>
          </a:p>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Successful companies achieve productivity when people are respected by the organisation and are assigned responsibilities that reflect their skills and experience.</a:t>
            </a:r>
            <a:endParaRPr b="0" lang="en-US" sz="1800" spc="-1" strike="noStrike">
              <a:solidFill>
                <a:srgbClr val="000000"/>
              </a:solidFill>
              <a:latin typeface="Calibri"/>
            </a:endParaRPr>
          </a:p>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It is important that software PMs understand the technical issues that influence the work of software development.  As a PM, it is important that you are aware of potential problems of people management and try to develop people management skills.</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Managing people</a:t>
            </a:r>
            <a:endParaRPr b="0" lang="en-US" sz="3000" spc="-1" strike="noStrike">
              <a:solidFill>
                <a:srgbClr val="000000"/>
              </a:solidFill>
              <a:latin typeface="Calibri"/>
            </a:endParaRPr>
          </a:p>
        </p:txBody>
      </p:sp>
      <p:sp>
        <p:nvSpPr>
          <p:cNvPr id="135"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There are four important factors that influence the relationship between a manager and the people that the manager manages:</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1600" spc="-1" strike="noStrike">
                <a:solidFill>
                  <a:srgbClr val="000000"/>
                </a:solidFill>
                <a:latin typeface="Calibri"/>
              </a:rPr>
              <a:t>Consistency</a:t>
            </a:r>
            <a:r>
              <a:rPr b="0" lang="en-US" sz="1600" spc="-1" strike="noStrike">
                <a:solidFill>
                  <a:srgbClr val="000000"/>
                </a:solidFill>
                <a:latin typeface="Calibri"/>
              </a:rPr>
              <a:t>:</a:t>
            </a:r>
            <a:endParaRPr b="0" lang="en-US" sz="16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All the people in a project team should be treated in a comparable way.  No one expects all rewards to be identical, but people should not feel that their contribution to the organisation is undervalued.</a:t>
            </a:r>
            <a:endParaRPr b="0" lang="en-US" sz="1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1600" spc="-1" strike="noStrike">
                <a:solidFill>
                  <a:srgbClr val="000000"/>
                </a:solidFill>
                <a:latin typeface="Calibri"/>
              </a:rPr>
              <a:t>Respect</a:t>
            </a:r>
            <a:r>
              <a:rPr b="0" lang="en-US" sz="1600" spc="-1" strike="noStrike">
                <a:solidFill>
                  <a:srgbClr val="000000"/>
                </a:solidFill>
                <a:latin typeface="Calibri"/>
              </a:rPr>
              <a:t>:</a:t>
            </a:r>
            <a:endParaRPr b="0" lang="en-US" sz="16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Different people have different skills, and managers should respect these differences.  All members of the team should be given an opportunity to make a contribution.  In some cases, you will find that people simply don’t fit into a team and they cannot continue, but it is important not to jump to conclusions about them at an early stage of the project.</a:t>
            </a: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Managing people</a:t>
            </a:r>
            <a:endParaRPr b="0" lang="en-US" sz="3000" spc="-1" strike="noStrike">
              <a:solidFill>
                <a:srgbClr val="000000"/>
              </a:solidFill>
              <a:latin typeface="Calibri"/>
            </a:endParaRPr>
          </a:p>
        </p:txBody>
      </p:sp>
      <p:sp>
        <p:nvSpPr>
          <p:cNvPr id="137"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There are four important factors that influence the relationship between a manager and the people that the manager manages (cont’d):</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1600" spc="-1" strike="noStrike">
                <a:solidFill>
                  <a:srgbClr val="000000"/>
                </a:solidFill>
                <a:latin typeface="Calibri"/>
              </a:rPr>
              <a:t>Inclusion</a:t>
            </a:r>
            <a:r>
              <a:rPr b="0" lang="en-US" sz="1600" spc="-1" strike="noStrike">
                <a:solidFill>
                  <a:srgbClr val="000000"/>
                </a:solidFill>
                <a:latin typeface="Calibri"/>
              </a:rPr>
              <a:t>:</a:t>
            </a:r>
            <a:endParaRPr b="0" lang="en-US" sz="16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People contribute effectively when they feel that others listen to them and take into account of their proposals.  It is important to develop a working environment where all views, even those of the least experienced staff, are considered.</a:t>
            </a:r>
            <a:endParaRPr b="0" lang="en-US" sz="1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1600" spc="-1" strike="noStrike">
                <a:solidFill>
                  <a:srgbClr val="000000"/>
                </a:solidFill>
                <a:latin typeface="Calibri"/>
              </a:rPr>
              <a:t>Honesty</a:t>
            </a:r>
            <a:r>
              <a:rPr b="0" lang="en-US" sz="1600" spc="-1" strike="noStrike">
                <a:solidFill>
                  <a:srgbClr val="000000"/>
                </a:solidFill>
                <a:latin typeface="Calibri"/>
              </a:rPr>
              <a:t>:</a:t>
            </a:r>
            <a:endParaRPr b="0" lang="en-US" sz="16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As a manager, you should always be honest about what is going on well and what is going badly in the team.  You should be honest about your level of technical knowledge and be willing to defer to staff with more knowledge when necessary.</a:t>
            </a: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Picture 3" descr="human_needs_hierarchy.png"/>
          <p:cNvPicPr/>
          <p:nvPr/>
        </p:nvPicPr>
        <p:blipFill>
          <a:blip r:embed="rId1"/>
          <a:stretch/>
        </p:blipFill>
        <p:spPr>
          <a:xfrm>
            <a:off x="5299200" y="2589840"/>
            <a:ext cx="2721240" cy="1960200"/>
          </a:xfrm>
          <a:prstGeom prst="rect">
            <a:avLst/>
          </a:prstGeom>
          <a:ln w="0">
            <a:noFill/>
          </a:ln>
        </p:spPr>
      </p:pic>
      <p:sp>
        <p:nvSpPr>
          <p:cNvPr id="139"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Motivating people</a:t>
            </a:r>
            <a:endParaRPr b="0" lang="en-US" sz="3000" spc="-1" strike="noStrike">
              <a:solidFill>
                <a:srgbClr val="000000"/>
              </a:solidFill>
              <a:latin typeface="Calibri"/>
            </a:endParaRPr>
          </a:p>
        </p:txBody>
      </p:sp>
      <p:sp>
        <p:nvSpPr>
          <p:cNvPr id="140"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As a PM, you need to motivate the people who work with you so that they will contribute to the best of their abilities.  In practice, motivation means organising work and its environment to encourage people to work effectively as possible.</a:t>
            </a:r>
            <a:endParaRPr b="0" lang="en-US" sz="1800" spc="-1" strike="noStrike">
              <a:solidFill>
                <a:srgbClr val="000000"/>
              </a:solidFill>
              <a:latin typeface="Calibri"/>
            </a:endParaRPr>
          </a:p>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To provide this encouragement, we will try to understand a little about what motivates people.  Maslow’s human needs hierarchy                                             arranges these needs in a series of levels.</a:t>
            </a:r>
            <a:endParaRPr b="0" lang="en-US" sz="1800" spc="-1" strike="noStrike">
              <a:solidFill>
                <a:srgbClr val="000000"/>
              </a:solidFill>
              <a:latin typeface="Calibri"/>
            </a:endParaRPr>
          </a:p>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In a software development project, ensuring that                                              people’s social, esteem and self-realisation needs                                                     are satisfied is most important from a                                                                   management point of view.</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Motivating people</a:t>
            </a:r>
            <a:endParaRPr b="0" lang="en-US" sz="3000" spc="-1" strike="noStrike">
              <a:solidFill>
                <a:srgbClr val="000000"/>
              </a:solidFill>
              <a:latin typeface="Calibri"/>
            </a:endParaRPr>
          </a:p>
        </p:txBody>
      </p:sp>
      <p:sp>
        <p:nvSpPr>
          <p:cNvPr id="142"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To satisfy </a:t>
            </a:r>
            <a:r>
              <a:rPr b="1" i="1" lang="en-US" sz="1800" spc="-1" strike="noStrike">
                <a:solidFill>
                  <a:srgbClr val="000000"/>
                </a:solidFill>
                <a:latin typeface="Calibri"/>
              </a:rPr>
              <a:t>social needs</a:t>
            </a:r>
            <a:r>
              <a:rPr b="0" lang="en-US" sz="1800" spc="-1" strike="noStrike">
                <a:solidFill>
                  <a:srgbClr val="000000"/>
                </a:solidFill>
                <a:latin typeface="Calibri"/>
              </a:rPr>
              <a:t>, you need to give people time to meet their colleagues and </a:t>
            </a:r>
            <a:r>
              <a:rPr b="0" lang="en-US" sz="1800" spc="-1" strike="noStrike">
                <a:solidFill>
                  <a:srgbClr val="000000"/>
                </a:solidFill>
                <a:latin typeface="Calibri"/>
              </a:rPr>
              <a:t>provide places for them to meet.  Companies such as Google and Microsoft provide </a:t>
            </a:r>
            <a:r>
              <a:rPr b="0" lang="en-US" sz="1800" spc="-1" strike="noStrike">
                <a:solidFill>
                  <a:srgbClr val="000000"/>
                </a:solidFill>
                <a:latin typeface="Calibri"/>
              </a:rPr>
              <a:t>social space in their offices for people to meet.  This is easy when all of the members </a:t>
            </a:r>
            <a:r>
              <a:rPr b="0" lang="en-US" sz="1800" spc="-1" strike="noStrike">
                <a:solidFill>
                  <a:srgbClr val="000000"/>
                </a:solidFill>
                <a:latin typeface="Calibri"/>
              </a:rPr>
              <a:t>of a development team work in the same place, but increasingly, team members are </a:t>
            </a:r>
            <a:r>
              <a:rPr b="0" lang="en-US" sz="1800" spc="-1" strike="noStrike">
                <a:solidFill>
                  <a:srgbClr val="000000"/>
                </a:solidFill>
                <a:latin typeface="Calibri"/>
              </a:rPr>
              <a:t>not located in the same building or even the same town or estate.  They may work for </a:t>
            </a:r>
            <a:r>
              <a:rPr b="0" lang="en-US" sz="1800" spc="-1" strike="noStrike">
                <a:solidFill>
                  <a:srgbClr val="000000"/>
                </a:solidFill>
                <a:latin typeface="Calibri"/>
              </a:rPr>
              <a:t>different organisations or from home most of the time.</a:t>
            </a:r>
            <a:endParaRPr b="0" lang="en-US" sz="1800" spc="-1" strike="noStrike">
              <a:solidFill>
                <a:srgbClr val="000000"/>
              </a:solidFill>
              <a:latin typeface="Calibri"/>
            </a:endParaRPr>
          </a:p>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Social networking systems and teleconferencing can be used for remote </a:t>
            </a:r>
            <a:r>
              <a:rPr b="0" lang="en-US" sz="1800" spc="-1" strike="noStrike">
                <a:solidFill>
                  <a:srgbClr val="000000"/>
                </a:solidFill>
                <a:latin typeface="Calibri"/>
              </a:rPr>
              <a:t>communications, but these systems will only be effective when people already know </a:t>
            </a:r>
            <a:r>
              <a:rPr b="0" lang="en-US" sz="1800" spc="-1" strike="noStrike">
                <a:solidFill>
                  <a:srgbClr val="000000"/>
                </a:solidFill>
                <a:latin typeface="Calibri"/>
              </a:rPr>
              <a:t>each other.  Direct interaction early on in a project brings people together in a social </a:t>
            </a:r>
            <a:r>
              <a:rPr b="0" lang="en-US" sz="1800" spc="-1" strike="noStrike">
                <a:solidFill>
                  <a:srgbClr val="000000"/>
                </a:solidFill>
                <a:latin typeface="Calibri"/>
              </a:rPr>
              <a:t>group and accept the goals and priorities of that group.</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Motivating people</a:t>
            </a:r>
            <a:endParaRPr b="0" lang="en-US" sz="3000" spc="-1" strike="noStrike">
              <a:solidFill>
                <a:srgbClr val="000000"/>
              </a:solidFill>
              <a:latin typeface="Calibri"/>
            </a:endParaRPr>
          </a:p>
        </p:txBody>
      </p:sp>
      <p:sp>
        <p:nvSpPr>
          <p:cNvPr id="144"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To satisfy </a:t>
            </a:r>
            <a:r>
              <a:rPr b="1" i="1" lang="en-US" sz="1800" spc="-1" strike="noStrike">
                <a:solidFill>
                  <a:srgbClr val="000000"/>
                </a:solidFill>
                <a:latin typeface="Calibri"/>
              </a:rPr>
              <a:t>esteem</a:t>
            </a:r>
            <a:r>
              <a:rPr b="1" lang="en-US" sz="1800" spc="-1" strike="noStrike">
                <a:solidFill>
                  <a:srgbClr val="000000"/>
                </a:solidFill>
                <a:latin typeface="Calibri"/>
              </a:rPr>
              <a:t> </a:t>
            </a:r>
            <a:r>
              <a:rPr b="1" i="1" lang="en-US" sz="1800" spc="-1" strike="noStrike">
                <a:solidFill>
                  <a:srgbClr val="000000"/>
                </a:solidFill>
                <a:latin typeface="Calibri"/>
              </a:rPr>
              <a:t>needs</a:t>
            </a:r>
            <a:r>
              <a:rPr b="0" lang="en-US" sz="1800" spc="-1" strike="noStrike">
                <a:solidFill>
                  <a:srgbClr val="000000"/>
                </a:solidFill>
                <a:latin typeface="Calibri"/>
              </a:rPr>
              <a:t>, you need to show people that they are valued by the organisation.  Public recognition of achievements is a simple and effective way of doing this.  People must also feel that they are paid at a level that reflects their skills and experience.</a:t>
            </a:r>
            <a:endParaRPr b="0" lang="en-US" sz="1800" spc="-1" strike="noStrike">
              <a:solidFill>
                <a:srgbClr val="000000"/>
              </a:solidFill>
              <a:latin typeface="Calibri"/>
            </a:endParaRPr>
          </a:p>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To satisfy </a:t>
            </a:r>
            <a:r>
              <a:rPr b="1" i="1" lang="en-US" sz="1800" spc="-1" strike="noStrike">
                <a:solidFill>
                  <a:srgbClr val="000000"/>
                </a:solidFill>
                <a:latin typeface="Calibri"/>
              </a:rPr>
              <a:t>self-realisation</a:t>
            </a:r>
            <a:r>
              <a:rPr b="1" lang="en-US" sz="1800" spc="-1" strike="noStrike">
                <a:solidFill>
                  <a:srgbClr val="000000"/>
                </a:solidFill>
                <a:latin typeface="Calibri"/>
              </a:rPr>
              <a:t> </a:t>
            </a:r>
            <a:r>
              <a:rPr b="1" i="1" lang="en-US" sz="1800" spc="-1" strike="noStrike">
                <a:solidFill>
                  <a:srgbClr val="000000"/>
                </a:solidFill>
                <a:latin typeface="Calibri"/>
              </a:rPr>
              <a:t>needs</a:t>
            </a:r>
            <a:r>
              <a:rPr b="0" lang="en-US" sz="1800" spc="-1" strike="noStrike">
                <a:solidFill>
                  <a:srgbClr val="000000"/>
                </a:solidFill>
                <a:latin typeface="Calibri"/>
              </a:rPr>
              <a:t>, you need to give people responsibility for their work, assign them demanding (but not impossible) tasks, and provide opportunities for training and development where people can enhance their skills.  Training is an </a:t>
            </a:r>
            <a:r>
              <a:rPr b="1" lang="en-US" sz="1800" spc="-1" strike="noStrike">
                <a:solidFill>
                  <a:srgbClr val="000000"/>
                </a:solidFill>
                <a:latin typeface="Calibri"/>
              </a:rPr>
              <a:t>important motivating influence</a:t>
            </a:r>
            <a:r>
              <a:rPr b="0" lang="en-US" sz="1800" spc="-1" strike="noStrike">
                <a:solidFill>
                  <a:srgbClr val="000000"/>
                </a:solidFill>
                <a:latin typeface="Calibri"/>
              </a:rPr>
              <a:t> as people like to gain new knowledge and learn new skills.</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Psychological personality types</a:t>
            </a:r>
            <a:endParaRPr b="0" lang="en-US" sz="3000" spc="-1" strike="noStrike">
              <a:solidFill>
                <a:srgbClr val="000000"/>
              </a:solidFill>
              <a:latin typeface="Calibri"/>
            </a:endParaRPr>
          </a:p>
        </p:txBody>
      </p:sp>
      <p:sp>
        <p:nvSpPr>
          <p:cNvPr id="146" name="PlaceHolder 2"/>
          <p:cNvSpPr>
            <a:spLocks noGrp="1"/>
          </p:cNvSpPr>
          <p:nvPr>
            <p:ph/>
          </p:nvPr>
        </p:nvSpPr>
        <p:spPr>
          <a:xfrm>
            <a:off x="628560" y="1319040"/>
            <a:ext cx="7732440" cy="328140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Bass and Dunteman (1963) identified three psychological personality types that influence the motivation of professional workers:</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1600" spc="-1" strike="noStrike">
                <a:solidFill>
                  <a:srgbClr val="000000"/>
                </a:solidFill>
                <a:latin typeface="Calibri"/>
              </a:rPr>
              <a:t>Task-oriented people</a:t>
            </a:r>
            <a:r>
              <a:rPr b="0" lang="en-US" sz="1600" spc="-1" strike="noStrike">
                <a:solidFill>
                  <a:srgbClr val="000000"/>
                </a:solidFill>
                <a:latin typeface="Calibri"/>
              </a:rPr>
              <a:t>:</a:t>
            </a:r>
            <a:endParaRPr b="0" lang="en-US" sz="16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They are motivated by the work they do.  In SE, these are people who are motivated by the intellectual challenge of software development.</a:t>
            </a:r>
            <a:endParaRPr b="0" lang="en-US" sz="1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1600" spc="-1" strike="noStrike">
                <a:solidFill>
                  <a:srgbClr val="000000"/>
                </a:solidFill>
                <a:latin typeface="Calibri"/>
              </a:rPr>
              <a:t>Self-oriented people</a:t>
            </a:r>
            <a:r>
              <a:rPr b="0" lang="en-US" sz="1600" spc="-1" strike="noStrike">
                <a:solidFill>
                  <a:srgbClr val="000000"/>
                </a:solidFill>
                <a:latin typeface="Calibri"/>
              </a:rPr>
              <a:t>:</a:t>
            </a:r>
            <a:endParaRPr b="0" lang="en-US" sz="16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They are primarily motivated by personal success and recognition.  They are interested in SE as a means of achieving their own goals.  They often have longer-term goals, such as career progression, that motivate them, and they wish to be successful in their work to help realise these goals.</a:t>
            </a:r>
            <a:endParaRPr b="0" lang="en-US" sz="1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lang="en-US" sz="1600" spc="-1" strike="noStrike">
                <a:solidFill>
                  <a:srgbClr val="000000"/>
                </a:solidFill>
                <a:latin typeface="Calibri"/>
              </a:rPr>
              <a:t>Interaction-oriented people</a:t>
            </a:r>
            <a:r>
              <a:rPr b="0" lang="en-US" sz="1600" spc="-1" strike="noStrike">
                <a:solidFill>
                  <a:srgbClr val="000000"/>
                </a:solidFill>
                <a:latin typeface="Calibri"/>
              </a:rPr>
              <a:t>:</a:t>
            </a:r>
            <a:endParaRPr b="0" lang="en-US" sz="16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1400" spc="-1" strike="noStrike">
                <a:solidFill>
                  <a:srgbClr val="000000"/>
                </a:solidFill>
                <a:latin typeface="Calibri"/>
              </a:rPr>
              <a:t>They are motivated by the presence and actions of colleagues.</a:t>
            </a: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Psychological personality types</a:t>
            </a:r>
            <a:endParaRPr b="0" lang="en-US" sz="3000" spc="-1" strike="noStrike">
              <a:solidFill>
                <a:srgbClr val="000000"/>
              </a:solidFill>
              <a:latin typeface="Calibri"/>
            </a:endParaRPr>
          </a:p>
        </p:txBody>
      </p:sp>
      <p:sp>
        <p:nvSpPr>
          <p:cNvPr id="148"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i="1" lang="en-US" sz="1800" spc="-1" strike="noStrike">
                <a:solidFill>
                  <a:srgbClr val="000000"/>
                </a:solidFill>
                <a:latin typeface="Calibri"/>
              </a:rPr>
              <a:t>Interaction-oriented</a:t>
            </a:r>
            <a:r>
              <a:rPr b="0" lang="en-US" sz="1800" spc="-1" strike="noStrike">
                <a:solidFill>
                  <a:srgbClr val="000000"/>
                </a:solidFill>
                <a:latin typeface="Calibri"/>
              </a:rPr>
              <a:t> personalities usually like to work as part of a group.</a:t>
            </a:r>
            <a:endParaRPr b="0" lang="en-US" sz="1800" spc="-1" strike="noStrike">
              <a:solidFill>
                <a:srgbClr val="000000"/>
              </a:solidFill>
              <a:latin typeface="Calibri"/>
            </a:endParaRPr>
          </a:p>
          <a:p>
            <a:pPr>
              <a:lnSpc>
                <a:spcPct val="90000"/>
              </a:lnSpc>
              <a:spcBef>
                <a:spcPts val="1001"/>
              </a:spcBef>
              <a:buClr>
                <a:srgbClr val="000000"/>
              </a:buClr>
              <a:buFont typeface="Arial"/>
              <a:buChar char="•"/>
            </a:pPr>
            <a:r>
              <a:rPr b="0" i="1" lang="en-US" sz="1800" spc="-1" strike="noStrike">
                <a:solidFill>
                  <a:srgbClr val="000000"/>
                </a:solidFill>
                <a:latin typeface="Calibri"/>
              </a:rPr>
              <a:t>  </a:t>
            </a:r>
            <a:r>
              <a:rPr b="0" i="1" lang="en-US" sz="1800" spc="-1" strike="noStrike">
                <a:solidFill>
                  <a:srgbClr val="000000"/>
                </a:solidFill>
                <a:latin typeface="Calibri"/>
              </a:rPr>
              <a:t>Task-oriented</a:t>
            </a:r>
            <a:r>
              <a:rPr b="0" lang="en-US" sz="1800" spc="-1" strike="noStrike">
                <a:solidFill>
                  <a:srgbClr val="000000"/>
                </a:solidFill>
                <a:latin typeface="Calibri"/>
              </a:rPr>
              <a:t> and </a:t>
            </a:r>
            <a:r>
              <a:rPr b="0" i="1" lang="en-US" sz="1800" spc="-1" strike="noStrike">
                <a:solidFill>
                  <a:srgbClr val="000000"/>
                </a:solidFill>
                <a:latin typeface="Calibri"/>
              </a:rPr>
              <a:t>self-oriented</a:t>
            </a:r>
            <a:r>
              <a:rPr b="0" lang="en-US" sz="1800" spc="-1" strike="noStrike">
                <a:solidFill>
                  <a:srgbClr val="000000"/>
                </a:solidFill>
                <a:latin typeface="Calibri"/>
              </a:rPr>
              <a:t> people usually prefer to work as individuals.</a:t>
            </a:r>
            <a:endParaRPr b="0" lang="en-US" sz="1800" spc="-1" strike="noStrike">
              <a:solidFill>
                <a:srgbClr val="000000"/>
              </a:solidFill>
              <a:latin typeface="Calibri"/>
            </a:endParaRPr>
          </a:p>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Each individual’s motivation is made up of elements of each personality type, but one type of motivation is usually dominant at any one time.  However, individuals can change.</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1600" spc="-1" strike="noStrike">
                <a:solidFill>
                  <a:srgbClr val="000000"/>
                </a:solidFill>
                <a:latin typeface="Calibri"/>
              </a:rPr>
              <a:t>For example, technical people who feel they are not properly rewarded can become self-oriented and put personal interests before technical concerns.</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1600" spc="-1" strike="noStrike">
                <a:solidFill>
                  <a:srgbClr val="000000"/>
                </a:solidFill>
                <a:latin typeface="Calibri"/>
              </a:rPr>
              <a:t>If a group works particularly well, self-oriented people can become more interaction-oriented.</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Teamwork </a:t>
            </a:r>
            <a:endParaRPr b="0" lang="en-US" sz="3000" spc="-1" strike="noStrike">
              <a:solidFill>
                <a:srgbClr val="000000"/>
              </a:solidFill>
              <a:latin typeface="Calibri"/>
            </a:endParaRPr>
          </a:p>
        </p:txBody>
      </p:sp>
      <p:sp>
        <p:nvSpPr>
          <p:cNvPr id="150"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Most professional software is developed by project teams that range in size from two to several hundred people.  However, it is impossible for everyone in a large group to work together on a single problem.  Thus, large teams are usually split into a number of smaller groups.  Each group is responsible for developing part of the overall system.  </a:t>
            </a:r>
            <a:endParaRPr b="0" lang="en-US" sz="1800" spc="-1" strike="noStrike">
              <a:solidFill>
                <a:srgbClr val="000000"/>
              </a:solidFill>
              <a:latin typeface="Calibri"/>
            </a:endParaRPr>
          </a:p>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The best size for a software engineering group is 4 to 6 members, and they should never have more than 12 members.  When groups are small, communication overheads are reduced.  Everyone knows everyone else, and the whole group can get around a table for a meeting to discuss the project and the software that they are developing.</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Teamwork </a:t>
            </a:r>
            <a:endParaRPr b="0" lang="en-US" sz="3000" spc="-1" strike="noStrike">
              <a:solidFill>
                <a:srgbClr val="000000"/>
              </a:solidFill>
              <a:latin typeface="Calibri"/>
            </a:endParaRPr>
          </a:p>
        </p:txBody>
      </p:sp>
      <p:sp>
        <p:nvSpPr>
          <p:cNvPr id="152"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Putting together a group is an important management task:</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1600" spc="-1" strike="noStrike">
                <a:solidFill>
                  <a:srgbClr val="000000"/>
                </a:solidFill>
                <a:latin typeface="Calibri"/>
              </a:rPr>
              <a:t>There is a need to find the right balance of technical skills, experience, and </a:t>
            </a:r>
            <a:r>
              <a:rPr b="0" lang="en-US" sz="1600" spc="-1" strike="noStrike">
                <a:solidFill>
                  <a:srgbClr val="000000"/>
                </a:solidFill>
                <a:latin typeface="Calibri"/>
              </a:rPr>
              <a:t>personalities.</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1600" spc="-1" strike="noStrike">
                <a:solidFill>
                  <a:srgbClr val="000000"/>
                </a:solidFill>
                <a:latin typeface="Calibri"/>
              </a:rPr>
              <a:t>There is also a need to recruit the ``right’’ members in order to create a </a:t>
            </a:r>
            <a:r>
              <a:rPr b="0" i="1" lang="en-US" sz="1600" spc="-1" strike="noStrike">
                <a:solidFill>
                  <a:srgbClr val="000000"/>
                </a:solidFill>
                <a:latin typeface="Calibri"/>
              </a:rPr>
              <a:t>cohesive </a:t>
            </a:r>
            <a:r>
              <a:rPr b="0" i="1" lang="en-US" sz="1600" spc="-1" strike="noStrike">
                <a:solidFill>
                  <a:srgbClr val="000000"/>
                </a:solidFill>
                <a:latin typeface="Calibri"/>
              </a:rPr>
              <a:t>group</a:t>
            </a:r>
            <a:r>
              <a:rPr b="0" lang="en-US" sz="1600" spc="-1" strike="noStrike">
                <a:solidFill>
                  <a:srgbClr val="000000"/>
                </a:solidFill>
                <a:latin typeface="Calibri"/>
              </a:rPr>
              <a:t>.</a:t>
            </a:r>
            <a:endParaRPr b="0" lang="en-US" sz="1600" spc="-1" strike="noStrike">
              <a:solidFill>
                <a:srgbClr val="000000"/>
              </a:solidFill>
              <a:latin typeface="Calibri"/>
            </a:endParaRPr>
          </a:p>
        </p:txBody>
      </p:sp>
      <p:pic>
        <p:nvPicPr>
          <p:cNvPr id="153" name="Picture 3" descr="Team-Cohesion.png"/>
          <p:cNvPicPr/>
          <p:nvPr/>
        </p:nvPicPr>
        <p:blipFill>
          <a:blip r:embed="rId1"/>
          <a:stretch/>
        </p:blipFill>
        <p:spPr>
          <a:xfrm>
            <a:off x="1464480" y="2674440"/>
            <a:ext cx="3147840" cy="2039760"/>
          </a:xfrm>
          <a:prstGeom prst="rect">
            <a:avLst/>
          </a:prstGeom>
          <a:ln w="0">
            <a:noFill/>
          </a:ln>
        </p:spPr>
      </p:pic>
      <p:pic>
        <p:nvPicPr>
          <p:cNvPr id="154" name="Picture 6" descr="14th-May-DJ-Visual-5-Tips-To-Build-Cohesive-Remote-IT-Team.jpg"/>
          <p:cNvPicPr/>
          <p:nvPr/>
        </p:nvPicPr>
        <p:blipFill>
          <a:blip r:embed="rId2"/>
          <a:stretch/>
        </p:blipFill>
        <p:spPr>
          <a:xfrm>
            <a:off x="4903560" y="2530080"/>
            <a:ext cx="3200040" cy="24001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GB" sz="3000" spc="-1" strike="noStrike">
                <a:solidFill>
                  <a:srgbClr val="1c4392"/>
                </a:solidFill>
                <a:latin typeface="Cambria"/>
              </a:rPr>
              <a:t>Why is project management important?</a:t>
            </a:r>
            <a:endParaRPr b="0" lang="en-US" sz="3000" spc="-1" strike="noStrike">
              <a:solidFill>
                <a:srgbClr val="000000"/>
              </a:solidFill>
              <a:latin typeface="Calibri"/>
            </a:endParaRPr>
          </a:p>
        </p:txBody>
      </p:sp>
      <p:sp>
        <p:nvSpPr>
          <p:cNvPr id="91"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GB" sz="2000" spc="-1" strike="noStrike">
                <a:solidFill>
                  <a:srgbClr val="000000"/>
                </a:solidFill>
                <a:latin typeface="Calibri"/>
              </a:rPr>
              <a:t>  </a:t>
            </a:r>
            <a:r>
              <a:rPr b="0" lang="en-GB" sz="2000" spc="-1" strike="noStrike">
                <a:solidFill>
                  <a:srgbClr val="000000"/>
                </a:solidFill>
                <a:latin typeface="Calibri"/>
              </a:rPr>
              <a:t>Project management </a:t>
            </a:r>
            <a:r>
              <a:rPr b="1" lang="en-GB" sz="2000" spc="-1" strike="noStrike">
                <a:solidFill>
                  <a:srgbClr val="000000"/>
                </a:solidFill>
                <a:latin typeface="Calibri"/>
              </a:rPr>
              <a:t>helps</a:t>
            </a:r>
            <a:r>
              <a:rPr b="0" lang="en-GB" sz="2000" spc="-1" strike="noStrike">
                <a:solidFill>
                  <a:srgbClr val="000000"/>
                </a:solidFill>
                <a:latin typeface="Calibri"/>
              </a:rPr>
              <a:t> businesses manage change.</a:t>
            </a:r>
            <a:endParaRPr b="0" lang="en-US" sz="2000" spc="-1" strike="noStrike">
              <a:solidFill>
                <a:srgbClr val="000000"/>
              </a:solidFill>
              <a:latin typeface="Calibri"/>
            </a:endParaRPr>
          </a:p>
          <a:p>
            <a:pPr>
              <a:lnSpc>
                <a:spcPct val="90000"/>
              </a:lnSpc>
              <a:spcBef>
                <a:spcPts val="1001"/>
              </a:spcBef>
              <a:buClr>
                <a:srgbClr val="000000"/>
              </a:buClr>
              <a:buFont typeface="Arial"/>
              <a:buChar char="•"/>
            </a:pPr>
            <a:r>
              <a:rPr b="0" lang="en-GB" sz="2000" spc="-1" strike="noStrike">
                <a:solidFill>
                  <a:srgbClr val="000000"/>
                </a:solidFill>
                <a:latin typeface="Calibri"/>
              </a:rPr>
              <a:t>  </a:t>
            </a:r>
            <a:r>
              <a:rPr b="0" lang="en-GB" sz="2000" spc="-1" strike="noStrike">
                <a:solidFill>
                  <a:srgbClr val="000000"/>
                </a:solidFill>
                <a:latin typeface="Calibri"/>
              </a:rPr>
              <a:t>Brings </a:t>
            </a:r>
            <a:r>
              <a:rPr b="1" lang="en-GB" sz="2000" spc="-1" strike="noStrike">
                <a:solidFill>
                  <a:srgbClr val="000000"/>
                </a:solidFill>
                <a:latin typeface="Calibri"/>
              </a:rPr>
              <a:t>clarity </a:t>
            </a:r>
            <a:r>
              <a:rPr b="0" lang="en-GB" sz="2000" spc="-1" strike="noStrike">
                <a:solidFill>
                  <a:srgbClr val="000000"/>
                </a:solidFill>
                <a:latin typeface="Calibri"/>
              </a:rPr>
              <a:t>to the chaos of project activities.</a:t>
            </a:r>
            <a:endParaRPr b="0" lang="en-US" sz="2000" spc="-1" strike="noStrike">
              <a:solidFill>
                <a:srgbClr val="000000"/>
              </a:solidFill>
              <a:latin typeface="Calibri"/>
            </a:endParaRPr>
          </a:p>
          <a:p>
            <a:pPr>
              <a:lnSpc>
                <a:spcPct val="90000"/>
              </a:lnSpc>
              <a:spcBef>
                <a:spcPts val="1001"/>
              </a:spcBef>
              <a:buClr>
                <a:srgbClr val="000000"/>
              </a:buClr>
              <a:buFont typeface="Arial"/>
              <a:buChar char="•"/>
            </a:pPr>
            <a:r>
              <a:rPr b="0" lang="en-GB" sz="2000" spc="-1" strike="noStrike">
                <a:solidFill>
                  <a:srgbClr val="000000"/>
                </a:solidFill>
                <a:latin typeface="Calibri"/>
              </a:rPr>
              <a:t>  </a:t>
            </a:r>
            <a:r>
              <a:rPr b="1" lang="en-GB" sz="2000" spc="-1" strike="noStrike">
                <a:solidFill>
                  <a:srgbClr val="000000"/>
                </a:solidFill>
                <a:latin typeface="Calibri"/>
              </a:rPr>
              <a:t>Synchronise</a:t>
            </a:r>
            <a:r>
              <a:rPr b="0" lang="en-GB" sz="2000" spc="-1" strike="noStrike">
                <a:solidFill>
                  <a:srgbClr val="000000"/>
                </a:solidFill>
                <a:latin typeface="Calibri"/>
              </a:rPr>
              <a:t> team effort.</a:t>
            </a:r>
            <a:endParaRPr b="0" lang="en-US" sz="2000" spc="-1" strike="noStrike">
              <a:solidFill>
                <a:srgbClr val="000000"/>
              </a:solidFill>
              <a:latin typeface="Calibri"/>
            </a:endParaRPr>
          </a:p>
          <a:p>
            <a:pPr>
              <a:lnSpc>
                <a:spcPct val="90000"/>
              </a:lnSpc>
              <a:spcBef>
                <a:spcPts val="1001"/>
              </a:spcBef>
              <a:buClr>
                <a:srgbClr val="000000"/>
              </a:buClr>
              <a:buFont typeface="Arial"/>
              <a:buChar char="•"/>
            </a:pPr>
            <a:r>
              <a:rPr b="0" lang="en-GB" sz="2000" spc="-1" strike="noStrike">
                <a:solidFill>
                  <a:srgbClr val="000000"/>
                </a:solidFill>
                <a:latin typeface="Calibri"/>
              </a:rPr>
              <a:t>  </a:t>
            </a:r>
            <a:r>
              <a:rPr b="0" lang="en-GB" sz="2000" spc="-1" strike="noStrike">
                <a:solidFill>
                  <a:srgbClr val="000000"/>
                </a:solidFill>
                <a:latin typeface="Calibri"/>
              </a:rPr>
              <a:t>Maintain </a:t>
            </a:r>
            <a:r>
              <a:rPr b="1" lang="en-GB" sz="2000" spc="-1" strike="noStrike">
                <a:solidFill>
                  <a:srgbClr val="000000"/>
                </a:solidFill>
                <a:latin typeface="Calibri"/>
              </a:rPr>
              <a:t>control </a:t>
            </a:r>
            <a:r>
              <a:rPr b="0" lang="en-GB" sz="2000" spc="-1" strike="noStrike">
                <a:solidFill>
                  <a:srgbClr val="000000"/>
                </a:solidFill>
                <a:latin typeface="Calibri"/>
              </a:rPr>
              <a:t>over project scope, budget and timelines.</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Teamwork </a:t>
            </a:r>
            <a:endParaRPr b="0" lang="en-US" sz="3000" spc="-1" strike="noStrike">
              <a:solidFill>
                <a:srgbClr val="000000"/>
              </a:solidFill>
              <a:latin typeface="Calibri"/>
            </a:endParaRPr>
          </a:p>
        </p:txBody>
      </p:sp>
      <p:sp>
        <p:nvSpPr>
          <p:cNvPr id="156"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The benefits of creating a cohesive group are:</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1600" spc="-1" strike="noStrike">
                <a:solidFill>
                  <a:srgbClr val="000000"/>
                </a:solidFill>
                <a:latin typeface="Calibri"/>
              </a:rPr>
              <a:t>The group can establish its own quality standards.</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1600" spc="-1" strike="noStrike">
                <a:solidFill>
                  <a:srgbClr val="000000"/>
                </a:solidFill>
                <a:latin typeface="Calibri"/>
              </a:rPr>
              <a:t>Individuals learn from and support each other.</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1600" spc="-1" strike="noStrike">
                <a:solidFill>
                  <a:srgbClr val="000000"/>
                </a:solidFill>
                <a:latin typeface="Calibri"/>
              </a:rPr>
              <a:t>Knowledge is shared.</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1600" spc="-1" strike="noStrike">
                <a:solidFill>
                  <a:srgbClr val="000000"/>
                </a:solidFill>
                <a:latin typeface="Calibri"/>
              </a:rPr>
              <a:t>Refactoring and continual improvement is encouraged.</a:t>
            </a:r>
            <a:endParaRPr b="0" lang="en-US" sz="1600" spc="-1" strike="noStrike">
              <a:solidFill>
                <a:srgbClr val="000000"/>
              </a:solidFill>
              <a:latin typeface="Calibri"/>
            </a:endParaRPr>
          </a:p>
          <a:p>
            <a:pPr>
              <a:lnSpc>
                <a:spcPct val="90000"/>
              </a:lnSpc>
              <a:spcBef>
                <a:spcPts val="1417"/>
              </a:spcBef>
              <a:buNone/>
            </a:pPr>
            <a:endParaRPr b="0" lang="en-US" sz="1600" spc="-1" strike="noStrike">
              <a:solidFill>
                <a:srgbClr val="000000"/>
              </a:solidFill>
              <a:latin typeface="Calibri"/>
            </a:endParaRPr>
          </a:p>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Good managers will try to establish a sense of group identity.  Some managers like explicit group-building activities such as sports, games, and social events.  An effective way of promoting cohesion is to be inclusive, and make information freely available to everyone in the group.</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Teamwork </a:t>
            </a:r>
            <a:endParaRPr b="0" lang="en-US" sz="3000" spc="-1" strike="noStrike">
              <a:solidFill>
                <a:srgbClr val="000000"/>
              </a:solidFill>
              <a:latin typeface="Calibri"/>
            </a:endParaRPr>
          </a:p>
        </p:txBody>
      </p:sp>
      <p:sp>
        <p:nvSpPr>
          <p:cNvPr id="158"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417"/>
              </a:spcBef>
              <a:buNone/>
            </a:pPr>
            <a:endParaRPr b="0" lang="en-US" sz="2400" spc="-1" strike="noStrike">
              <a:solidFill>
                <a:srgbClr val="000000"/>
              </a:solidFill>
              <a:latin typeface="Calibri"/>
            </a:endParaRPr>
          </a:p>
        </p:txBody>
      </p:sp>
      <p:pic>
        <p:nvPicPr>
          <p:cNvPr id="159" name="Picture 3" descr="team-spirit-example-1.png"/>
          <p:cNvPicPr/>
          <p:nvPr/>
        </p:nvPicPr>
        <p:blipFill>
          <a:blip r:embed="rId1"/>
          <a:stretch/>
        </p:blipFill>
        <p:spPr>
          <a:xfrm>
            <a:off x="1562400" y="1243080"/>
            <a:ext cx="5868000" cy="324828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Teamwork</a:t>
            </a:r>
            <a:endParaRPr b="0" lang="en-US" sz="3000" spc="-1" strike="noStrike">
              <a:solidFill>
                <a:srgbClr val="000000"/>
              </a:solidFill>
              <a:latin typeface="Calibri"/>
            </a:endParaRPr>
          </a:p>
        </p:txBody>
      </p:sp>
      <p:sp>
        <p:nvSpPr>
          <p:cNvPr id="161"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Three factors that have the biggest effect on team working are:</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i="1" lang="en-US" sz="1600" spc="-1" strike="noStrike">
                <a:solidFill>
                  <a:srgbClr val="000000"/>
                </a:solidFill>
                <a:latin typeface="Calibri"/>
              </a:rPr>
              <a:t>The people in the group</a:t>
            </a:r>
            <a:r>
              <a:rPr b="0" lang="en-US" sz="1600" spc="-1" strike="noStrike">
                <a:solidFill>
                  <a:srgbClr val="000000"/>
                </a:solidFill>
                <a:latin typeface="Calibri"/>
              </a:rPr>
              <a:t>.  You need a mix of people in a project group as software development involves diverse activities such as negotiating with clients, programming, testing and documentation.</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i="1" lang="en-US" sz="1600" spc="-1" strike="noStrike">
                <a:solidFill>
                  <a:srgbClr val="000000"/>
                </a:solidFill>
                <a:latin typeface="Calibri"/>
              </a:rPr>
              <a:t>The way the group is organised</a:t>
            </a:r>
            <a:r>
              <a:rPr b="0" lang="en-US" sz="1600" spc="-1" strike="noStrike">
                <a:solidFill>
                  <a:srgbClr val="000000"/>
                </a:solidFill>
                <a:latin typeface="Calibri"/>
              </a:rPr>
              <a:t>.  A group should be organised so that individuals can contribute to the best of their abilities and tasks can be completed as expected.</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i="1" lang="en-US" sz="1600" spc="-1" strike="noStrike">
                <a:solidFill>
                  <a:srgbClr val="000000"/>
                </a:solidFill>
                <a:latin typeface="Calibri"/>
              </a:rPr>
              <a:t>Technical and managerial communications</a:t>
            </a:r>
            <a:r>
              <a:rPr b="0" lang="en-US" sz="1600" spc="-1" strike="noStrike">
                <a:solidFill>
                  <a:srgbClr val="000000"/>
                </a:solidFill>
                <a:latin typeface="Calibri"/>
              </a:rPr>
              <a:t>.  Good communications between group members, and between the software engineering and other project stakeholders, is essential.</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Selecting group members</a:t>
            </a:r>
            <a:endParaRPr b="0" lang="en-US" sz="3000" spc="-1" strike="noStrike">
              <a:solidFill>
                <a:srgbClr val="000000"/>
              </a:solidFill>
              <a:latin typeface="Calibri"/>
            </a:endParaRPr>
          </a:p>
        </p:txBody>
      </p:sp>
      <p:sp>
        <p:nvSpPr>
          <p:cNvPr id="163"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417"/>
              </a:spcBef>
              <a:buNone/>
            </a:pPr>
            <a:endParaRPr b="0" lang="en-US" sz="2400" spc="-1" strike="noStrike">
              <a:solidFill>
                <a:srgbClr val="000000"/>
              </a:solidFill>
              <a:latin typeface="Calibri"/>
            </a:endParaRPr>
          </a:p>
        </p:txBody>
      </p:sp>
      <p:pic>
        <p:nvPicPr>
          <p:cNvPr id="164" name="Picture 3" descr="group-composition-case-study.png"/>
          <p:cNvPicPr/>
          <p:nvPr/>
        </p:nvPicPr>
        <p:blipFill>
          <a:blip r:embed="rId1"/>
          <a:stretch/>
        </p:blipFill>
        <p:spPr>
          <a:xfrm>
            <a:off x="1801440" y="1278000"/>
            <a:ext cx="5515560" cy="327672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Group organisation</a:t>
            </a:r>
            <a:endParaRPr b="0" lang="en-US" sz="3000" spc="-1" strike="noStrike">
              <a:solidFill>
                <a:srgbClr val="000000"/>
              </a:solidFill>
              <a:latin typeface="Calibri"/>
            </a:endParaRPr>
          </a:p>
        </p:txBody>
      </p:sp>
      <p:sp>
        <p:nvSpPr>
          <p:cNvPr id="166"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The way a group is organised affects the group’s decisions, the ways information is exchanged, and the interactions between the development group and external project stakeholders.  Important organisational questions for PMs include:</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1600" spc="-1" strike="noStrike">
                <a:solidFill>
                  <a:srgbClr val="000000"/>
                </a:solidFill>
                <a:latin typeface="Calibri"/>
              </a:rPr>
              <a:t>Should the PM be the technical leader of the group?</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1600" spc="-1" strike="noStrike">
                <a:solidFill>
                  <a:srgbClr val="000000"/>
                </a:solidFill>
                <a:latin typeface="Calibri"/>
              </a:rPr>
              <a:t>Who will be involved in making critical technical decisions?</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1600" spc="-1" strike="noStrike">
                <a:solidFill>
                  <a:srgbClr val="000000"/>
                </a:solidFill>
                <a:latin typeface="Calibri"/>
              </a:rPr>
              <a:t>How will interactions with external stakeholders and senior company management be handled?</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1600" spc="-1" strike="noStrike">
                <a:solidFill>
                  <a:srgbClr val="000000"/>
                </a:solidFill>
                <a:latin typeface="Calibri"/>
              </a:rPr>
              <a:t>How can groups integrate people who are not co-located?</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1600" spc="-1" strike="noStrike">
                <a:solidFill>
                  <a:srgbClr val="000000"/>
                </a:solidFill>
                <a:latin typeface="Calibri"/>
              </a:rPr>
              <a:t>How can knowledge be shared across the group?</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Group organisation</a:t>
            </a:r>
            <a:endParaRPr b="0" lang="en-US" sz="3000" spc="-1" strike="noStrike">
              <a:solidFill>
                <a:srgbClr val="000000"/>
              </a:solidFill>
              <a:latin typeface="Calibri"/>
            </a:endParaRPr>
          </a:p>
        </p:txBody>
      </p:sp>
      <p:sp>
        <p:nvSpPr>
          <p:cNvPr id="168" name="PlaceHolder 2"/>
          <p:cNvSpPr>
            <a:spLocks noGrp="1"/>
          </p:cNvSpPr>
          <p:nvPr>
            <p:ph/>
          </p:nvPr>
        </p:nvSpPr>
        <p:spPr>
          <a:xfrm>
            <a:off x="628560" y="1319040"/>
            <a:ext cx="7732440" cy="32205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Small programming groups are usually organised in an informal way.</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1600" spc="-1" strike="noStrike">
                <a:solidFill>
                  <a:srgbClr val="000000"/>
                </a:solidFill>
                <a:latin typeface="Calibri"/>
              </a:rPr>
              <a:t>The group leader gets involved in the software development with the other group members.  </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1600" spc="-1" strike="noStrike">
                <a:solidFill>
                  <a:srgbClr val="000000"/>
                </a:solidFill>
                <a:latin typeface="Calibri"/>
              </a:rPr>
              <a:t>In an informal group, the group as a whole discusses the work to be carried out, and tasks are allocated according to ability and experience.</a:t>
            </a:r>
            <a:endParaRPr b="0" lang="en-US" sz="1600" spc="-1" strike="noStrike">
              <a:solidFill>
                <a:srgbClr val="000000"/>
              </a:solidFill>
              <a:latin typeface="Calibri"/>
            </a:endParaRPr>
          </a:p>
          <a:p>
            <a:pPr>
              <a:lnSpc>
                <a:spcPct val="90000"/>
              </a:lnSpc>
              <a:spcBef>
                <a:spcPts val="1001"/>
              </a:spcBef>
              <a:buNone/>
              <a:tabLst>
                <a:tab algn="l" pos="0"/>
              </a:tabLst>
            </a:pPr>
            <a:endParaRPr b="0" lang="en-US" sz="1800" spc="-1" strike="noStrike">
              <a:solidFill>
                <a:srgbClr val="000000"/>
              </a:solidFill>
              <a:latin typeface="Calibri"/>
            </a:endParaRPr>
          </a:p>
          <a:p>
            <a:pPr>
              <a:lnSpc>
                <a:spcPct val="90000"/>
              </a:lnSpc>
              <a:spcBef>
                <a:spcPts val="1001"/>
              </a:spcBef>
              <a:buClr>
                <a:srgbClr val="000000"/>
              </a:buClr>
              <a:buFont typeface="Arial"/>
              <a:buChar char="•"/>
              <a:tabLst>
                <a:tab algn="l" pos="0"/>
              </a:tabLst>
            </a:pPr>
            <a:r>
              <a:rPr b="0" lang="en-US" sz="1800" spc="-1" strike="noStrike">
                <a:solidFill>
                  <a:srgbClr val="000000"/>
                </a:solidFill>
                <a:latin typeface="Calibri"/>
              </a:rPr>
              <a:t>  </a:t>
            </a:r>
            <a:r>
              <a:rPr b="0" lang="en-US" sz="1800" spc="-1" strike="noStrike">
                <a:solidFill>
                  <a:srgbClr val="000000"/>
                </a:solidFill>
                <a:latin typeface="Calibri"/>
              </a:rPr>
              <a:t>In hierarchical groups, the group leader is at the top of the hierarchy.  </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en-US" sz="1600" spc="-1" strike="noStrike">
                <a:solidFill>
                  <a:srgbClr val="000000"/>
                </a:solidFill>
                <a:latin typeface="Calibri"/>
              </a:rPr>
              <a:t>They have more formal authority than the group members and so can direct their work.  </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tabLst>
                <a:tab algn="l" pos="0"/>
              </a:tabLst>
            </a:pPr>
            <a:r>
              <a:rPr b="0" lang="en-US" sz="1600" spc="-1" strike="noStrike">
                <a:solidFill>
                  <a:srgbClr val="000000"/>
                </a:solidFill>
                <a:latin typeface="Calibri"/>
              </a:rPr>
              <a:t>There is a clear organisational structure, and decisions are made towards the top of the hierarchy and implemented by people lower down.</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Group communications</a:t>
            </a:r>
            <a:endParaRPr b="0" lang="en-US" sz="3000" spc="-1" strike="noStrike">
              <a:solidFill>
                <a:srgbClr val="000000"/>
              </a:solidFill>
              <a:latin typeface="Calibri"/>
            </a:endParaRPr>
          </a:p>
        </p:txBody>
      </p:sp>
      <p:sp>
        <p:nvSpPr>
          <p:cNvPr id="170" name="PlaceHolder 2"/>
          <p:cNvSpPr>
            <a:spLocks noGrp="1"/>
          </p:cNvSpPr>
          <p:nvPr>
            <p:ph/>
          </p:nvPr>
        </p:nvSpPr>
        <p:spPr>
          <a:xfrm>
            <a:off x="628560" y="1319040"/>
            <a:ext cx="7732440" cy="33141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The effectiveness and efficiency of communications are influenced by:</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i="1" lang="en-US" sz="1600" spc="-1" strike="noStrike">
                <a:solidFill>
                  <a:srgbClr val="000000"/>
                </a:solidFill>
                <a:latin typeface="Calibri"/>
              </a:rPr>
              <a:t>Group size</a:t>
            </a:r>
            <a:r>
              <a:rPr b="0" lang="en-US" sz="1600" spc="-1" strike="noStrike">
                <a:solidFill>
                  <a:srgbClr val="000000"/>
                </a:solidFill>
                <a:latin typeface="Calibri"/>
              </a:rPr>
              <a:t>.  As a group gets bigger, it gets harder for members to communicate effectively.  The number of one-way communication links is </a:t>
            </a:r>
            <a:r>
              <a:rPr b="0" i="1" lang="en-US" sz="1600" spc="-1" strike="noStrike">
                <a:solidFill>
                  <a:srgbClr val="000000"/>
                </a:solidFill>
                <a:latin typeface="Calibri"/>
              </a:rPr>
              <a:t>n</a:t>
            </a:r>
            <a:r>
              <a:rPr b="0" lang="en-US" sz="1600" spc="-1" strike="noStrike">
                <a:solidFill>
                  <a:srgbClr val="000000"/>
                </a:solidFill>
                <a:latin typeface="Calibri"/>
              </a:rPr>
              <a:t> * </a:t>
            </a:r>
            <a:r>
              <a:rPr b="0" i="1" lang="en-US" sz="1600" spc="-1" strike="noStrike">
                <a:solidFill>
                  <a:srgbClr val="000000"/>
                </a:solidFill>
                <a:latin typeface="Calibri"/>
              </a:rPr>
              <a:t>(n - 1) </a:t>
            </a:r>
            <a:r>
              <a:rPr b="0" lang="en-US" sz="1600" spc="-1" strike="noStrike">
                <a:solidFill>
                  <a:srgbClr val="000000"/>
                </a:solidFill>
                <a:latin typeface="Calibri"/>
              </a:rPr>
              <a:t>where </a:t>
            </a:r>
            <a:r>
              <a:rPr b="0" i="1" lang="en-US" sz="1600" spc="-1" strike="noStrike">
                <a:solidFill>
                  <a:srgbClr val="000000"/>
                </a:solidFill>
                <a:latin typeface="Calibri"/>
              </a:rPr>
              <a:t>n</a:t>
            </a:r>
            <a:r>
              <a:rPr b="0" lang="en-US" sz="1600" spc="-1" strike="noStrike">
                <a:solidFill>
                  <a:srgbClr val="000000"/>
                </a:solidFill>
                <a:latin typeface="Calibri"/>
              </a:rPr>
              <a:t> is the group size.  In a group of 8 members, there are 56 possible communication pathways.  This means that it is quite possible that some people will rarely communicate with each other.</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i="1" lang="en-US" sz="1600" spc="-1" strike="noStrike">
                <a:solidFill>
                  <a:srgbClr val="000000"/>
                </a:solidFill>
                <a:latin typeface="Calibri"/>
              </a:rPr>
              <a:t>Group structure</a:t>
            </a:r>
            <a:r>
              <a:rPr b="0" lang="en-US" sz="1600" spc="-1" strike="noStrike">
                <a:solidFill>
                  <a:srgbClr val="000000"/>
                </a:solidFill>
                <a:latin typeface="Calibri"/>
              </a:rPr>
              <a:t>.  People in informally structured groups communicate more effectively than people in groups with a formal, hierarchical structure.  In hierarchical groups, communications tend to flow up and down the hierarchy.  People at the same level may not talk to each other.</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i="1" lang="en-US" sz="1600" spc="-1" strike="noStrike">
                <a:solidFill>
                  <a:srgbClr val="000000"/>
                </a:solidFill>
                <a:latin typeface="Calibri"/>
              </a:rPr>
              <a:t>Group composition</a:t>
            </a:r>
            <a:r>
              <a:rPr b="0" lang="en-US" sz="1600" spc="-1" strike="noStrike">
                <a:solidFill>
                  <a:srgbClr val="000000"/>
                </a:solidFill>
                <a:latin typeface="Calibri"/>
              </a:rPr>
              <a:t>.  People with the same personality types may clash, and, as a result, communications can be inhibited.  Therefore, it is important to include people with different personality types so that they complement one another.</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Group communications</a:t>
            </a:r>
            <a:endParaRPr b="0" lang="en-US" sz="3000" spc="-1" strike="noStrike">
              <a:solidFill>
                <a:srgbClr val="000000"/>
              </a:solidFill>
              <a:latin typeface="Calibri"/>
            </a:endParaRPr>
          </a:p>
        </p:txBody>
      </p:sp>
      <p:sp>
        <p:nvSpPr>
          <p:cNvPr id="172"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The effectiveness and efficiency of communications are influenced by (cont’d):</a:t>
            </a:r>
            <a:endParaRPr b="0" lang="en-US" sz="1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i="1" lang="en-US" sz="1600" spc="-1" strike="noStrike">
                <a:solidFill>
                  <a:srgbClr val="000000"/>
                </a:solidFill>
                <a:latin typeface="Calibri"/>
              </a:rPr>
              <a:t>The physical work environment</a:t>
            </a:r>
            <a:r>
              <a:rPr b="1" lang="en-US" sz="1600" spc="-1" strike="noStrike">
                <a:solidFill>
                  <a:srgbClr val="000000"/>
                </a:solidFill>
                <a:latin typeface="Calibri"/>
              </a:rPr>
              <a:t>.</a:t>
            </a:r>
            <a:r>
              <a:rPr b="0" lang="en-US" sz="1600" spc="-1" strike="noStrike">
                <a:solidFill>
                  <a:srgbClr val="000000"/>
                </a:solidFill>
                <a:latin typeface="Calibri"/>
              </a:rPr>
              <a:t>  The organisation of the workplace is a major factor in facilitating or inhibiting communications.  While some companies use standard open plan offices for their staff, others invest in providing a workspace that includes a mixture of private and group working areas.</a:t>
            </a:r>
            <a:endParaRPr b="0" lang="en-US" sz="16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1" i="1" lang="en-US" sz="1600" spc="-1" strike="noStrike">
                <a:solidFill>
                  <a:srgbClr val="000000"/>
                </a:solidFill>
                <a:latin typeface="Calibri"/>
              </a:rPr>
              <a:t>The available communication channels</a:t>
            </a:r>
            <a:r>
              <a:rPr b="0" lang="en-US" sz="1600" spc="-1" strike="noStrike">
                <a:solidFill>
                  <a:srgbClr val="000000"/>
                </a:solidFill>
                <a:latin typeface="Calibri"/>
              </a:rPr>
              <a:t>.  Communications can take place via email, face-to-face, telephone and social networking.  As project teams become increasingly distributed, with team members working remotely, there is a need to make use of interaction technologies, such as conferencing systems, to facilitate group communications.</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US" sz="3000" spc="-1" strike="noStrike">
                <a:solidFill>
                  <a:srgbClr val="1c4392"/>
                </a:solidFill>
                <a:latin typeface="Cambria"/>
              </a:rPr>
              <a:t>Summary </a:t>
            </a:r>
            <a:endParaRPr b="0" lang="en-US" sz="3000" spc="-1" strike="noStrike">
              <a:solidFill>
                <a:srgbClr val="000000"/>
              </a:solidFill>
              <a:latin typeface="Calibri"/>
            </a:endParaRPr>
          </a:p>
        </p:txBody>
      </p:sp>
      <p:sp>
        <p:nvSpPr>
          <p:cNvPr id="174" name="PlaceHolder 2"/>
          <p:cNvSpPr>
            <a:spLocks noGrp="1"/>
          </p:cNvSpPr>
          <p:nvPr>
            <p:ph/>
          </p:nvPr>
        </p:nvSpPr>
        <p:spPr>
          <a:xfrm>
            <a:off x="628560" y="1319040"/>
            <a:ext cx="7732440" cy="330084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We described the list of project management activities.</a:t>
            </a:r>
            <a:endParaRPr b="0" lang="en-US" sz="1800" spc="-1" strike="noStrike">
              <a:solidFill>
                <a:srgbClr val="000000"/>
              </a:solidFill>
              <a:latin typeface="Calibri"/>
            </a:endParaRPr>
          </a:p>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We discussed the issues of managing and motivating people.</a:t>
            </a:r>
            <a:endParaRPr b="0" lang="en-US" sz="1800" spc="-1" strike="noStrike">
              <a:solidFill>
                <a:srgbClr val="000000"/>
              </a:solidFill>
              <a:latin typeface="Calibri"/>
            </a:endParaRPr>
          </a:p>
          <a:p>
            <a:pPr>
              <a:lnSpc>
                <a:spcPct val="90000"/>
              </a:lnSpc>
              <a:spcBef>
                <a:spcPts val="1001"/>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We discussed the importance of teamwork and group communication.</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2" name="Picture 6" descr="PM activities.jpg"/>
          <p:cNvPicPr/>
          <p:nvPr/>
        </p:nvPicPr>
        <p:blipFill>
          <a:blip r:embed="rId1"/>
          <a:stretch/>
        </p:blipFill>
        <p:spPr>
          <a:xfrm>
            <a:off x="1131840" y="690840"/>
            <a:ext cx="6428160" cy="37317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GB" sz="3000" spc="-1" strike="noStrike">
                <a:solidFill>
                  <a:srgbClr val="1c4392"/>
                </a:solidFill>
                <a:latin typeface="Cambria"/>
              </a:rPr>
              <a:t>Project management activities</a:t>
            </a:r>
            <a:endParaRPr b="0" lang="en-US" sz="3000" spc="-1" strike="noStrike">
              <a:solidFill>
                <a:srgbClr val="000000"/>
              </a:solidFill>
              <a:latin typeface="Calibri"/>
            </a:endParaRPr>
          </a:p>
        </p:txBody>
      </p:sp>
      <p:sp>
        <p:nvSpPr>
          <p:cNvPr id="94"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GB" sz="1800" spc="-1" strike="noStrike">
                <a:solidFill>
                  <a:srgbClr val="000000"/>
                </a:solidFill>
                <a:latin typeface="Calibri"/>
              </a:rPr>
              <a:t>  </a:t>
            </a:r>
            <a:r>
              <a:rPr b="0" lang="en-GB" sz="1800" spc="-1" strike="noStrike">
                <a:solidFill>
                  <a:srgbClr val="000000"/>
                </a:solidFill>
                <a:latin typeface="Calibri"/>
              </a:rPr>
              <a:t>Project planning.</a:t>
            </a:r>
            <a:endParaRPr b="0" lang="en-US" sz="1800" spc="-1" strike="noStrike">
              <a:solidFill>
                <a:srgbClr val="000000"/>
              </a:solidFill>
              <a:latin typeface="Calibri"/>
            </a:endParaRPr>
          </a:p>
          <a:p>
            <a:pPr>
              <a:lnSpc>
                <a:spcPct val="90000"/>
              </a:lnSpc>
              <a:spcBef>
                <a:spcPts val="1001"/>
              </a:spcBef>
              <a:buClr>
                <a:srgbClr val="000000"/>
              </a:buClr>
              <a:buFont typeface="Arial"/>
              <a:buChar char="•"/>
            </a:pPr>
            <a:r>
              <a:rPr b="0" lang="en-GB" sz="1800" spc="-1" strike="noStrike">
                <a:solidFill>
                  <a:srgbClr val="000000"/>
                </a:solidFill>
                <a:latin typeface="Calibri"/>
              </a:rPr>
              <a:t>  </a:t>
            </a:r>
            <a:r>
              <a:rPr b="0" lang="en-GB" sz="1800" spc="-1" strike="noStrike">
                <a:solidFill>
                  <a:srgbClr val="000000"/>
                </a:solidFill>
                <a:latin typeface="Calibri"/>
              </a:rPr>
              <a:t>Task management.</a:t>
            </a:r>
            <a:endParaRPr b="0" lang="en-US" sz="1800" spc="-1" strike="noStrike">
              <a:solidFill>
                <a:srgbClr val="000000"/>
              </a:solidFill>
              <a:latin typeface="Calibri"/>
            </a:endParaRPr>
          </a:p>
          <a:p>
            <a:pPr>
              <a:lnSpc>
                <a:spcPct val="90000"/>
              </a:lnSpc>
              <a:spcBef>
                <a:spcPts val="1001"/>
              </a:spcBef>
              <a:buClr>
                <a:srgbClr val="000000"/>
              </a:buClr>
              <a:buFont typeface="Arial"/>
              <a:buChar char="•"/>
            </a:pPr>
            <a:r>
              <a:rPr b="0" lang="en-GB" sz="1800" spc="-1" strike="noStrike">
                <a:solidFill>
                  <a:srgbClr val="000000"/>
                </a:solidFill>
                <a:latin typeface="Calibri"/>
              </a:rPr>
              <a:t>  </a:t>
            </a:r>
            <a:r>
              <a:rPr b="0" lang="en-GB" sz="1800" spc="-1" strike="noStrike">
                <a:solidFill>
                  <a:srgbClr val="000000"/>
                </a:solidFill>
                <a:latin typeface="Calibri"/>
              </a:rPr>
              <a:t>Resource allocation.</a:t>
            </a:r>
            <a:endParaRPr b="0" lang="en-US" sz="1800" spc="-1" strike="noStrike">
              <a:solidFill>
                <a:srgbClr val="000000"/>
              </a:solidFill>
              <a:latin typeface="Calibri"/>
            </a:endParaRPr>
          </a:p>
          <a:p>
            <a:pPr>
              <a:lnSpc>
                <a:spcPct val="90000"/>
              </a:lnSpc>
              <a:spcBef>
                <a:spcPts val="1001"/>
              </a:spcBef>
              <a:buClr>
                <a:srgbClr val="000000"/>
              </a:buClr>
              <a:buFont typeface="Arial"/>
              <a:buChar char="•"/>
            </a:pPr>
            <a:r>
              <a:rPr b="0" lang="en-GB" sz="1800" spc="-1" strike="noStrike">
                <a:solidFill>
                  <a:srgbClr val="000000"/>
                </a:solidFill>
                <a:latin typeface="Calibri"/>
              </a:rPr>
              <a:t>  </a:t>
            </a:r>
            <a:r>
              <a:rPr b="0" lang="en-GB" sz="1800" spc="-1" strike="noStrike">
                <a:solidFill>
                  <a:srgbClr val="000000"/>
                </a:solidFill>
                <a:latin typeface="Calibri"/>
              </a:rPr>
              <a:t>Time tracking.</a:t>
            </a:r>
            <a:endParaRPr b="0" lang="en-US" sz="1800" spc="-1" strike="noStrike">
              <a:solidFill>
                <a:srgbClr val="000000"/>
              </a:solidFill>
              <a:latin typeface="Calibri"/>
            </a:endParaRPr>
          </a:p>
          <a:p>
            <a:pPr>
              <a:lnSpc>
                <a:spcPct val="90000"/>
              </a:lnSpc>
              <a:spcBef>
                <a:spcPts val="1001"/>
              </a:spcBef>
              <a:buClr>
                <a:srgbClr val="000000"/>
              </a:buClr>
              <a:buFont typeface="Arial"/>
              <a:buChar char="•"/>
            </a:pPr>
            <a:r>
              <a:rPr b="0" lang="en-GB" sz="1800" spc="-1" strike="noStrike">
                <a:solidFill>
                  <a:srgbClr val="000000"/>
                </a:solidFill>
                <a:latin typeface="Calibri"/>
              </a:rPr>
              <a:t>  </a:t>
            </a:r>
            <a:r>
              <a:rPr b="0" lang="en-GB" sz="1800" spc="-1" strike="noStrike">
                <a:solidFill>
                  <a:srgbClr val="000000"/>
                </a:solidFill>
                <a:latin typeface="Calibri"/>
              </a:rPr>
              <a:t>Collaboration tools.</a:t>
            </a:r>
            <a:endParaRPr b="0" lang="en-US" sz="1800" spc="-1" strike="noStrike">
              <a:solidFill>
                <a:srgbClr val="000000"/>
              </a:solidFill>
              <a:latin typeface="Calibri"/>
            </a:endParaRPr>
          </a:p>
          <a:p>
            <a:pPr>
              <a:lnSpc>
                <a:spcPct val="90000"/>
              </a:lnSpc>
              <a:spcBef>
                <a:spcPts val="1001"/>
              </a:spcBef>
              <a:buClr>
                <a:srgbClr val="000000"/>
              </a:buClr>
              <a:buFont typeface="Arial"/>
              <a:buChar char="•"/>
            </a:pPr>
            <a:r>
              <a:rPr b="0" lang="en-GB" sz="1800" spc="-1" strike="noStrike">
                <a:solidFill>
                  <a:srgbClr val="000000"/>
                </a:solidFill>
                <a:latin typeface="Calibri"/>
              </a:rPr>
              <a:t>  </a:t>
            </a:r>
            <a:r>
              <a:rPr b="0" lang="en-GB" sz="1800" spc="-1" strike="noStrike">
                <a:solidFill>
                  <a:srgbClr val="000000"/>
                </a:solidFill>
                <a:latin typeface="Calibri"/>
              </a:rPr>
              <a:t>Risk management.</a:t>
            </a:r>
            <a:endParaRPr b="0" lang="en-US" sz="1800" spc="-1" strike="noStrike">
              <a:solidFill>
                <a:srgbClr val="000000"/>
              </a:solidFill>
              <a:latin typeface="Calibri"/>
            </a:endParaRPr>
          </a:p>
          <a:p>
            <a:pPr>
              <a:lnSpc>
                <a:spcPct val="90000"/>
              </a:lnSpc>
              <a:spcBef>
                <a:spcPts val="1001"/>
              </a:spcBef>
              <a:buClr>
                <a:srgbClr val="000000"/>
              </a:buClr>
              <a:buFont typeface="Arial"/>
              <a:buChar char="•"/>
            </a:pPr>
            <a:r>
              <a:rPr b="0" lang="en-GB" sz="1800" spc="-1" strike="noStrike">
                <a:solidFill>
                  <a:srgbClr val="000000"/>
                </a:solidFill>
                <a:latin typeface="Calibri"/>
              </a:rPr>
              <a:t>  </a:t>
            </a:r>
            <a:r>
              <a:rPr b="0" lang="en-GB" sz="1800" spc="-1" strike="noStrike">
                <a:solidFill>
                  <a:srgbClr val="000000"/>
                </a:solidFill>
                <a:latin typeface="Calibri"/>
              </a:rPr>
              <a:t>Reporting and analytics.</a:t>
            </a:r>
            <a:endParaRPr b="0" lang="en-US" sz="1800" spc="-1" strike="noStrike">
              <a:solidFill>
                <a:srgbClr val="000000"/>
              </a:solidFill>
              <a:latin typeface="Calibri"/>
            </a:endParaRPr>
          </a:p>
          <a:p>
            <a:pPr>
              <a:lnSpc>
                <a:spcPct val="90000"/>
              </a:lnSpc>
              <a:spcBef>
                <a:spcPts val="1001"/>
              </a:spcBef>
              <a:buClr>
                <a:srgbClr val="000000"/>
              </a:buClr>
              <a:buFont typeface="Arial"/>
              <a:buChar char="•"/>
            </a:pPr>
            <a:r>
              <a:rPr b="0" lang="en-GB" sz="1800" spc="-1" strike="noStrike">
                <a:solidFill>
                  <a:srgbClr val="000000"/>
                </a:solidFill>
                <a:latin typeface="Calibri"/>
              </a:rPr>
              <a:t>  </a:t>
            </a:r>
            <a:r>
              <a:rPr b="0" lang="en-GB" sz="1800" spc="-1" strike="noStrike">
                <a:solidFill>
                  <a:srgbClr val="000000"/>
                </a:solidFill>
                <a:latin typeface="Calibri"/>
              </a:rPr>
              <a:t>Budget management.</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628560" y="559440"/>
            <a:ext cx="8015400" cy="630000"/>
          </a:xfrm>
          <a:prstGeom prst="rect">
            <a:avLst/>
          </a:prstGeom>
          <a:noFill/>
          <a:ln w="0">
            <a:noFill/>
          </a:ln>
        </p:spPr>
        <p:txBody>
          <a:bodyPr anchor="ctr">
            <a:normAutofit/>
          </a:bodyPr>
          <a:p>
            <a:pPr>
              <a:lnSpc>
                <a:spcPct val="90000"/>
              </a:lnSpc>
              <a:buNone/>
            </a:pPr>
            <a:r>
              <a:rPr b="1" lang="en-GB" sz="3000" spc="-1" strike="noStrike">
                <a:solidFill>
                  <a:srgbClr val="1c4392"/>
                </a:solidFill>
                <a:latin typeface="Cambria"/>
              </a:rPr>
              <a:t>Famous failed projects – New coke</a:t>
            </a:r>
            <a:endParaRPr b="0" lang="en-US" sz="3000" spc="-1" strike="noStrike">
              <a:solidFill>
                <a:srgbClr val="000000"/>
              </a:solidFill>
              <a:latin typeface="Calibri"/>
            </a:endParaRPr>
          </a:p>
        </p:txBody>
      </p:sp>
      <p:sp>
        <p:nvSpPr>
          <p:cNvPr id="96"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GB" sz="1800" spc="-1" strike="noStrike">
                <a:solidFill>
                  <a:srgbClr val="000000"/>
                </a:solidFill>
                <a:latin typeface="Calibri"/>
              </a:rPr>
              <a:t>  </a:t>
            </a:r>
            <a:r>
              <a:rPr b="0" lang="en-GB" sz="1800" spc="-1" strike="noStrike">
                <a:solidFill>
                  <a:srgbClr val="000000"/>
                </a:solidFill>
                <a:latin typeface="Calibri"/>
              </a:rPr>
              <a:t>Coca cola unveiled new coke in 1985.</a:t>
            </a:r>
            <a:endParaRPr b="0" lang="en-US" sz="1800" spc="-1" strike="noStrike">
              <a:solidFill>
                <a:srgbClr val="000000"/>
              </a:solidFill>
              <a:latin typeface="Calibri"/>
            </a:endParaRPr>
          </a:p>
          <a:p>
            <a:pPr>
              <a:lnSpc>
                <a:spcPct val="90000"/>
              </a:lnSpc>
              <a:spcBef>
                <a:spcPts val="1001"/>
              </a:spcBef>
              <a:buClr>
                <a:srgbClr val="000000"/>
              </a:buClr>
              <a:buFont typeface="Arial"/>
              <a:buChar char="•"/>
            </a:pPr>
            <a:r>
              <a:rPr b="0" lang="en-GB" sz="1800" spc="-1" strike="noStrike">
                <a:solidFill>
                  <a:srgbClr val="000000"/>
                </a:solidFill>
                <a:latin typeface="Calibri"/>
              </a:rPr>
              <a:t>  </a:t>
            </a:r>
            <a:r>
              <a:rPr b="0" lang="en-GB" sz="1800" spc="-1" strike="noStrike">
                <a:solidFill>
                  <a:srgbClr val="000000"/>
                </a:solidFill>
                <a:latin typeface="Calibri"/>
              </a:rPr>
              <a:t>People preferred it over the traditional version.</a:t>
            </a:r>
            <a:endParaRPr b="0" lang="en-US" sz="1800" spc="-1" strike="noStrike">
              <a:solidFill>
                <a:srgbClr val="000000"/>
              </a:solidFill>
              <a:latin typeface="Calibri"/>
            </a:endParaRPr>
          </a:p>
          <a:p>
            <a:pPr>
              <a:lnSpc>
                <a:spcPct val="90000"/>
              </a:lnSpc>
              <a:spcBef>
                <a:spcPts val="1001"/>
              </a:spcBef>
              <a:buClr>
                <a:srgbClr val="000000"/>
              </a:buClr>
              <a:buFont typeface="Arial"/>
              <a:buChar char="•"/>
            </a:pPr>
            <a:r>
              <a:rPr b="0" lang="en-GB" sz="1800" spc="-1" strike="noStrike">
                <a:solidFill>
                  <a:srgbClr val="000000"/>
                </a:solidFill>
                <a:latin typeface="Calibri"/>
              </a:rPr>
              <a:t>  </a:t>
            </a:r>
            <a:r>
              <a:rPr b="0" lang="en-GB" sz="1800" spc="-1" strike="noStrike">
                <a:solidFill>
                  <a:srgbClr val="000000"/>
                </a:solidFill>
                <a:latin typeface="Calibri"/>
              </a:rPr>
              <a:t>But people did not buy it as expected.  Why?</a:t>
            </a:r>
            <a:endParaRPr b="0" lang="en-US" sz="1800" spc="-1" strike="noStrike">
              <a:solidFill>
                <a:srgbClr val="000000"/>
              </a:solidFill>
              <a:latin typeface="Calibri"/>
            </a:endParaRPr>
          </a:p>
          <a:p>
            <a:pPr>
              <a:lnSpc>
                <a:spcPct val="90000"/>
              </a:lnSpc>
              <a:spcBef>
                <a:spcPts val="1001"/>
              </a:spcBef>
              <a:buNone/>
              <a:tabLst>
                <a:tab algn="l" pos="0"/>
              </a:tabLst>
            </a:pPr>
            <a:endParaRPr b="0" lang="en-US" sz="1800" spc="-1" strike="noStrike">
              <a:solidFill>
                <a:srgbClr val="000000"/>
              </a:solidFill>
              <a:latin typeface="Calibri"/>
            </a:endParaRPr>
          </a:p>
          <a:p>
            <a:pPr>
              <a:lnSpc>
                <a:spcPct val="90000"/>
              </a:lnSpc>
              <a:spcBef>
                <a:spcPts val="1001"/>
              </a:spcBef>
              <a:buClr>
                <a:srgbClr val="000000"/>
              </a:buClr>
              <a:buFont typeface="Arial"/>
              <a:buChar char="•"/>
              <a:tabLst>
                <a:tab algn="l" pos="0"/>
              </a:tabLst>
            </a:pPr>
            <a:r>
              <a:rPr b="0" lang="en-GB" sz="1800" spc="-1" strike="noStrike">
                <a:solidFill>
                  <a:srgbClr val="000000"/>
                </a:solidFill>
                <a:latin typeface="Calibri"/>
              </a:rPr>
              <a:t>  </a:t>
            </a:r>
            <a:r>
              <a:rPr b="0" lang="en-GB" sz="1800" spc="-1" strike="noStrike">
                <a:solidFill>
                  <a:srgbClr val="000000"/>
                </a:solidFill>
                <a:latin typeface="Calibri"/>
              </a:rPr>
              <a:t>Product loyalty.</a:t>
            </a:r>
            <a:endParaRPr b="0" lang="en-US" sz="1800" spc="-1" strike="noStrike">
              <a:solidFill>
                <a:srgbClr val="000000"/>
              </a:solidFill>
              <a:latin typeface="Calibri"/>
            </a:endParaRPr>
          </a:p>
          <a:p>
            <a:pPr>
              <a:lnSpc>
                <a:spcPct val="90000"/>
              </a:lnSpc>
              <a:spcBef>
                <a:spcPts val="1001"/>
              </a:spcBef>
              <a:buClr>
                <a:srgbClr val="000000"/>
              </a:buClr>
              <a:buFont typeface="Arial"/>
              <a:buChar char="•"/>
              <a:tabLst>
                <a:tab algn="l" pos="0"/>
              </a:tabLst>
            </a:pPr>
            <a:r>
              <a:rPr b="0" lang="en-GB" sz="1800" spc="-1" strike="noStrike">
                <a:solidFill>
                  <a:srgbClr val="000000"/>
                </a:solidFill>
                <a:latin typeface="Calibri"/>
              </a:rPr>
              <a:t>  </a:t>
            </a:r>
            <a:r>
              <a:rPr b="0" lang="en-GB" sz="1800" spc="-1" strike="noStrike">
                <a:solidFill>
                  <a:srgbClr val="000000"/>
                </a:solidFill>
                <a:latin typeface="Calibri"/>
              </a:rPr>
              <a:t>Old fashion habits.</a:t>
            </a:r>
            <a:endParaRPr b="0" lang="en-US" sz="1800" spc="-1" strike="noStrike">
              <a:solidFill>
                <a:srgbClr val="000000"/>
              </a:solidFill>
              <a:latin typeface="Calibri"/>
            </a:endParaRPr>
          </a:p>
          <a:p>
            <a:pPr>
              <a:lnSpc>
                <a:spcPct val="90000"/>
              </a:lnSpc>
              <a:spcBef>
                <a:spcPts val="1001"/>
              </a:spcBef>
              <a:buClr>
                <a:srgbClr val="000000"/>
              </a:buClr>
              <a:buFont typeface="Arial"/>
              <a:buChar char="•"/>
              <a:tabLst>
                <a:tab algn="l" pos="0"/>
              </a:tabLst>
            </a:pPr>
            <a:r>
              <a:rPr b="0" lang="en-GB" sz="1800" spc="-1" strike="noStrike">
                <a:solidFill>
                  <a:srgbClr val="000000"/>
                </a:solidFill>
                <a:latin typeface="Calibri"/>
              </a:rPr>
              <a:t>  </a:t>
            </a:r>
            <a:r>
              <a:rPr b="0" lang="en-GB" sz="1800" spc="-1" strike="noStrike">
                <a:solidFill>
                  <a:srgbClr val="000000"/>
                </a:solidFill>
                <a:latin typeface="Calibri"/>
              </a:rPr>
              <a:t>New coke cost Coca cola a loss of $30 million.</a:t>
            </a:r>
            <a:endParaRPr b="0" lang="en-US" sz="1800" spc="-1" strike="noStrike">
              <a:solidFill>
                <a:srgbClr val="000000"/>
              </a:solidFill>
              <a:latin typeface="Calibri"/>
            </a:endParaRPr>
          </a:p>
        </p:txBody>
      </p:sp>
      <p:pic>
        <p:nvPicPr>
          <p:cNvPr id="97" name="Picture 6" descr="new-coke.png"/>
          <p:cNvPicPr/>
          <p:nvPr/>
        </p:nvPicPr>
        <p:blipFill>
          <a:blip r:embed="rId1"/>
          <a:stretch/>
        </p:blipFill>
        <p:spPr>
          <a:xfrm>
            <a:off x="5954400" y="1488960"/>
            <a:ext cx="2594520" cy="22147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628560" y="559440"/>
            <a:ext cx="7951320" cy="630000"/>
          </a:xfrm>
          <a:prstGeom prst="rect">
            <a:avLst/>
          </a:prstGeom>
          <a:noFill/>
          <a:ln w="0">
            <a:noFill/>
          </a:ln>
        </p:spPr>
        <p:txBody>
          <a:bodyPr anchor="ctr">
            <a:normAutofit/>
          </a:bodyPr>
          <a:p>
            <a:pPr>
              <a:lnSpc>
                <a:spcPct val="90000"/>
              </a:lnSpc>
              <a:buNone/>
            </a:pPr>
            <a:r>
              <a:rPr b="1" lang="en-GB" sz="3000" spc="-1" strike="noStrike">
                <a:solidFill>
                  <a:srgbClr val="1c4392"/>
                </a:solidFill>
                <a:latin typeface="Cambria"/>
              </a:rPr>
              <a:t>Famous failed projects – Arch deluxe burger</a:t>
            </a:r>
            <a:endParaRPr b="0" lang="en-US" sz="3000" spc="-1" strike="noStrike">
              <a:solidFill>
                <a:srgbClr val="000000"/>
              </a:solidFill>
              <a:latin typeface="Calibri"/>
            </a:endParaRPr>
          </a:p>
        </p:txBody>
      </p:sp>
      <p:sp>
        <p:nvSpPr>
          <p:cNvPr id="99"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GB" sz="1800" spc="-1" strike="noStrike">
                <a:solidFill>
                  <a:srgbClr val="000000"/>
                </a:solidFill>
                <a:latin typeface="Calibri"/>
              </a:rPr>
              <a:t>  </a:t>
            </a:r>
            <a:r>
              <a:rPr b="0" lang="en-GB" sz="1800" spc="-1" strike="noStrike">
                <a:solidFill>
                  <a:srgbClr val="000000"/>
                </a:solidFill>
                <a:latin typeface="Calibri"/>
              </a:rPr>
              <a:t>McDonalds designed a new burger.</a:t>
            </a:r>
            <a:endParaRPr b="0" lang="en-US" sz="1800" spc="-1" strike="noStrike">
              <a:solidFill>
                <a:srgbClr val="000000"/>
              </a:solidFill>
              <a:latin typeface="Calibri"/>
            </a:endParaRPr>
          </a:p>
          <a:p>
            <a:pPr>
              <a:lnSpc>
                <a:spcPct val="90000"/>
              </a:lnSpc>
              <a:spcBef>
                <a:spcPts val="1001"/>
              </a:spcBef>
              <a:buClr>
                <a:srgbClr val="000000"/>
              </a:buClr>
              <a:buFont typeface="Arial"/>
              <a:buChar char="•"/>
            </a:pPr>
            <a:r>
              <a:rPr b="0" lang="en-GB" sz="1800" spc="-1" strike="noStrike">
                <a:solidFill>
                  <a:srgbClr val="000000"/>
                </a:solidFill>
                <a:latin typeface="Calibri"/>
              </a:rPr>
              <a:t>  </a:t>
            </a:r>
            <a:r>
              <a:rPr b="0" lang="en-GB" sz="1800" spc="-1" strike="noStrike">
                <a:solidFill>
                  <a:srgbClr val="000000"/>
                </a:solidFill>
                <a:latin typeface="Calibri"/>
              </a:rPr>
              <a:t>They spent $150 million in advertising.</a:t>
            </a:r>
            <a:endParaRPr b="0" lang="en-US" sz="1800" spc="-1" strike="noStrike">
              <a:solidFill>
                <a:srgbClr val="000000"/>
              </a:solidFill>
              <a:latin typeface="Calibri"/>
            </a:endParaRPr>
          </a:p>
          <a:p>
            <a:pPr>
              <a:lnSpc>
                <a:spcPct val="90000"/>
              </a:lnSpc>
              <a:spcBef>
                <a:spcPts val="1001"/>
              </a:spcBef>
              <a:buClr>
                <a:srgbClr val="000000"/>
              </a:buClr>
              <a:buFont typeface="Arial"/>
              <a:buChar char="•"/>
            </a:pPr>
            <a:r>
              <a:rPr b="0" lang="en-GB" sz="1800" spc="-1" strike="noStrike">
                <a:solidFill>
                  <a:srgbClr val="000000"/>
                </a:solidFill>
                <a:latin typeface="Calibri"/>
              </a:rPr>
              <a:t>  </a:t>
            </a:r>
            <a:r>
              <a:rPr b="0" lang="en-GB" sz="1800" spc="-1" strike="noStrike">
                <a:solidFill>
                  <a:srgbClr val="000000"/>
                </a:solidFill>
                <a:latin typeface="Calibri"/>
              </a:rPr>
              <a:t>But people were not interested!</a:t>
            </a:r>
            <a:endParaRPr b="0" lang="en-US" sz="1800" spc="-1" strike="noStrike">
              <a:solidFill>
                <a:srgbClr val="000000"/>
              </a:solidFill>
              <a:latin typeface="Calibri"/>
            </a:endParaRPr>
          </a:p>
        </p:txBody>
      </p:sp>
      <p:pic>
        <p:nvPicPr>
          <p:cNvPr id="100" name="Picture 6" descr="arch deluxe burger.png"/>
          <p:cNvPicPr/>
          <p:nvPr/>
        </p:nvPicPr>
        <p:blipFill>
          <a:blip r:embed="rId1"/>
          <a:stretch/>
        </p:blipFill>
        <p:spPr>
          <a:xfrm>
            <a:off x="5280120" y="1350360"/>
            <a:ext cx="3230280" cy="16657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GB" sz="3000" spc="-1" strike="noStrike">
                <a:solidFill>
                  <a:srgbClr val="1c4392"/>
                </a:solidFill>
                <a:latin typeface="Cambria"/>
              </a:rPr>
              <a:t>Mock quiz</a:t>
            </a:r>
            <a:endParaRPr b="0" lang="en-US" sz="3000" spc="-1" strike="noStrike">
              <a:solidFill>
                <a:srgbClr val="000000"/>
              </a:solidFill>
              <a:latin typeface="Calibri"/>
            </a:endParaRPr>
          </a:p>
        </p:txBody>
      </p:sp>
      <p:sp>
        <p:nvSpPr>
          <p:cNvPr id="102"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GB" sz="1800" spc="-1" strike="noStrike">
                <a:solidFill>
                  <a:srgbClr val="000000"/>
                </a:solidFill>
                <a:latin typeface="Calibri"/>
              </a:rPr>
              <a:t>  </a:t>
            </a:r>
            <a:r>
              <a:rPr b="0" lang="en-GB" sz="1800" spc="-1" strike="noStrike">
                <a:solidFill>
                  <a:srgbClr val="000000"/>
                </a:solidFill>
                <a:latin typeface="Calibri"/>
              </a:rPr>
              <a:t>Did McDonalds know what their customers wanted?  Yes or no?  Explain your answer.</a:t>
            </a:r>
            <a:endParaRPr b="0" lang="en-US" sz="1800" spc="-1" strike="noStrike">
              <a:solidFill>
                <a:srgbClr val="000000"/>
              </a:solidFill>
              <a:latin typeface="Calibri"/>
            </a:endParaRPr>
          </a:p>
        </p:txBody>
      </p:sp>
      <p:pic>
        <p:nvPicPr>
          <p:cNvPr id="103" name="Picture 6" descr="arch deluxe burger.png"/>
          <p:cNvPicPr/>
          <p:nvPr/>
        </p:nvPicPr>
        <p:blipFill>
          <a:blip r:embed="rId1"/>
          <a:stretch/>
        </p:blipFill>
        <p:spPr>
          <a:xfrm>
            <a:off x="1208160" y="2062800"/>
            <a:ext cx="3230280" cy="1665720"/>
          </a:xfrm>
          <a:prstGeom prst="rect">
            <a:avLst/>
          </a:prstGeom>
          <a:ln w="0">
            <a:noFill/>
          </a:ln>
        </p:spPr>
      </p:pic>
      <p:pic>
        <p:nvPicPr>
          <p:cNvPr id="104" name="Picture 7" descr="cheese burger.jpeg"/>
          <p:cNvPicPr/>
          <p:nvPr/>
        </p:nvPicPr>
        <p:blipFill>
          <a:blip r:embed="rId2"/>
          <a:stretch/>
        </p:blipFill>
        <p:spPr>
          <a:xfrm>
            <a:off x="5087160" y="2089800"/>
            <a:ext cx="2457000" cy="1856880"/>
          </a:xfrm>
          <a:prstGeom prst="rect">
            <a:avLst/>
          </a:prstGeom>
          <a:ln w="0">
            <a:noFill/>
          </a:ln>
        </p:spPr>
      </p:pic>
      <p:sp>
        <p:nvSpPr>
          <p:cNvPr id="105" name="Rounded Rectangle 8"/>
          <p:cNvSpPr/>
          <p:nvPr/>
        </p:nvSpPr>
        <p:spPr>
          <a:xfrm>
            <a:off x="1743840" y="3806640"/>
            <a:ext cx="2498400" cy="414360"/>
          </a:xfrm>
          <a:prstGeom prst="roundRect">
            <a:avLst>
              <a:gd name="adj" fmla="val 16667"/>
            </a:avLst>
          </a:prstGeom>
          <a:solidFill>
            <a:srgbClr val="da281c"/>
          </a:solidFill>
          <a:ln>
            <a:solidFill>
              <a:srgbClr val="a11d14"/>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GB" sz="1800" spc="-1" strike="noStrike">
                <a:solidFill>
                  <a:srgbClr val="ffffff"/>
                </a:solidFill>
                <a:latin typeface="Calibri"/>
                <a:ea typeface="ヒラギノ角ゴ Pro W3"/>
              </a:rPr>
              <a:t>Arch deluxe burger</a:t>
            </a:r>
            <a:endParaRPr b="0" lang="en-GB" sz="1800" spc="-1" strike="noStrike">
              <a:latin typeface="Arial"/>
            </a:endParaRPr>
          </a:p>
        </p:txBody>
      </p:sp>
      <p:sp>
        <p:nvSpPr>
          <p:cNvPr id="106" name="Oval 9"/>
          <p:cNvSpPr/>
          <p:nvPr/>
        </p:nvSpPr>
        <p:spPr>
          <a:xfrm>
            <a:off x="5358960" y="3732120"/>
            <a:ext cx="1870920" cy="53136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GB" sz="1800" spc="-1" strike="noStrike">
                <a:solidFill>
                  <a:srgbClr val="ffffff"/>
                </a:solidFill>
                <a:latin typeface="Calibri"/>
                <a:ea typeface="ヒラギノ角ゴ Pro W3"/>
              </a:rPr>
              <a:t>Cheese burger</a:t>
            </a:r>
            <a:endParaRPr b="0" lang="en-GB" sz="1800" spc="-1" strike="noStrike">
              <a:latin typeface="Arial"/>
            </a:endParaRPr>
          </a:p>
        </p:txBody>
      </p:sp>
      <p:pic>
        <p:nvPicPr>
          <p:cNvPr id="107" name="Picture 10" descr="yummu.jpeg"/>
          <p:cNvPicPr/>
          <p:nvPr/>
        </p:nvPicPr>
        <p:blipFill>
          <a:blip r:embed="rId3"/>
          <a:stretch/>
        </p:blipFill>
        <p:spPr>
          <a:xfrm>
            <a:off x="1151640" y="2796480"/>
            <a:ext cx="1242000" cy="936000"/>
          </a:xfrm>
          <a:prstGeom prst="rect">
            <a:avLst/>
          </a:prstGeom>
          <a:ln w="0">
            <a:noFill/>
          </a:ln>
        </p:spPr>
      </p:pic>
      <p:pic>
        <p:nvPicPr>
          <p:cNvPr id="108" name="Picture 11" descr="not-yummy.jpeg"/>
          <p:cNvPicPr/>
          <p:nvPr/>
        </p:nvPicPr>
        <p:blipFill>
          <a:blip r:embed="rId4"/>
          <a:stretch/>
        </p:blipFill>
        <p:spPr>
          <a:xfrm>
            <a:off x="7230240" y="3141360"/>
            <a:ext cx="750240" cy="5702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628560" y="559440"/>
            <a:ext cx="7732440" cy="630000"/>
          </a:xfrm>
          <a:prstGeom prst="rect">
            <a:avLst/>
          </a:prstGeom>
          <a:noFill/>
          <a:ln w="0">
            <a:noFill/>
          </a:ln>
        </p:spPr>
        <p:txBody>
          <a:bodyPr anchor="ctr">
            <a:noAutofit/>
          </a:bodyPr>
          <a:p>
            <a:pPr>
              <a:lnSpc>
                <a:spcPct val="90000"/>
              </a:lnSpc>
              <a:buNone/>
            </a:pPr>
            <a:r>
              <a:rPr b="1" lang="en-GB" sz="3000" spc="-1" strike="noStrike">
                <a:solidFill>
                  <a:srgbClr val="1c4392"/>
                </a:solidFill>
                <a:latin typeface="Cambria"/>
              </a:rPr>
              <a:t>Know what your customers want</a:t>
            </a:r>
            <a:endParaRPr b="0" lang="en-US" sz="3000" spc="-1" strike="noStrike">
              <a:solidFill>
                <a:srgbClr val="000000"/>
              </a:solidFill>
              <a:latin typeface="Calibri"/>
            </a:endParaRPr>
          </a:p>
        </p:txBody>
      </p:sp>
      <p:sp>
        <p:nvSpPr>
          <p:cNvPr id="110" name="PlaceHolder 2"/>
          <p:cNvSpPr>
            <a:spLocks noGrp="1"/>
          </p:cNvSpPr>
          <p:nvPr>
            <p:ph/>
          </p:nvPr>
        </p:nvSpPr>
        <p:spPr>
          <a:xfrm>
            <a:off x="628560" y="1319040"/>
            <a:ext cx="7732440" cy="2988360"/>
          </a:xfrm>
          <a:prstGeom prst="rect">
            <a:avLst/>
          </a:prstGeom>
          <a:noFill/>
          <a:ln w="0">
            <a:noFill/>
          </a:ln>
        </p:spPr>
        <p:txBody>
          <a:bodyPr lIns="90000" rIns="90000" tIns="45000" bIns="45000" anchor="t">
            <a:noAutofit/>
          </a:bodyPr>
          <a:p>
            <a:pPr>
              <a:lnSpc>
                <a:spcPct val="90000"/>
              </a:lnSpc>
              <a:spcBef>
                <a:spcPts val="1001"/>
              </a:spcBef>
              <a:buClr>
                <a:srgbClr val="000000"/>
              </a:buClr>
              <a:buFont typeface="Arial"/>
              <a:buChar char="•"/>
            </a:pPr>
            <a:r>
              <a:rPr b="0" lang="en-GB" sz="1800" spc="-1" strike="noStrike">
                <a:solidFill>
                  <a:srgbClr val="000000"/>
                </a:solidFill>
                <a:latin typeface="Calibri"/>
              </a:rPr>
              <a:t>  </a:t>
            </a:r>
            <a:r>
              <a:rPr b="0" lang="en-GB" sz="1800" spc="-1" strike="noStrike">
                <a:solidFill>
                  <a:srgbClr val="000000"/>
                </a:solidFill>
                <a:latin typeface="Calibri"/>
              </a:rPr>
              <a:t>The New coke and Arch deluxe burger case studies showed that it is important to know what your customers want.</a:t>
            </a:r>
            <a:endParaRPr b="0" lang="en-US" sz="1800" spc="-1" strike="noStrike">
              <a:solidFill>
                <a:srgbClr val="000000"/>
              </a:solidFill>
              <a:latin typeface="Calibri"/>
            </a:endParaRPr>
          </a:p>
          <a:p>
            <a:pPr>
              <a:lnSpc>
                <a:spcPct val="90000"/>
              </a:lnSpc>
              <a:spcBef>
                <a:spcPts val="1001"/>
              </a:spcBef>
              <a:buNone/>
              <a:tabLst>
                <a:tab algn="l" pos="0"/>
              </a:tabLst>
            </a:pPr>
            <a:endParaRPr b="0" lang="en-US" sz="800" spc="-1" strike="noStrike">
              <a:solidFill>
                <a:srgbClr val="000000"/>
              </a:solidFill>
              <a:latin typeface="Calibri"/>
            </a:endParaRPr>
          </a:p>
          <a:p>
            <a:pPr>
              <a:lnSpc>
                <a:spcPct val="90000"/>
              </a:lnSpc>
              <a:spcBef>
                <a:spcPts val="1001"/>
              </a:spcBef>
              <a:buClr>
                <a:srgbClr val="000000"/>
              </a:buClr>
              <a:buFont typeface="Arial"/>
              <a:buChar char="•"/>
              <a:tabLst>
                <a:tab algn="l" pos="0"/>
              </a:tabLst>
            </a:pPr>
            <a:r>
              <a:rPr b="0" lang="en-GB" sz="1800" spc="-1" strike="noStrike">
                <a:solidFill>
                  <a:srgbClr val="000000"/>
                </a:solidFill>
                <a:latin typeface="Calibri"/>
              </a:rPr>
              <a:t>  </a:t>
            </a:r>
            <a:r>
              <a:rPr b="0" lang="en-GB" sz="1800" spc="-1" strike="noStrike">
                <a:solidFill>
                  <a:srgbClr val="000000"/>
                </a:solidFill>
                <a:latin typeface="Calibri"/>
              </a:rPr>
              <a:t>In the New coke case, Coca cola </a:t>
            </a:r>
            <a:r>
              <a:rPr b="1" lang="en-GB" sz="1800" spc="-1" strike="noStrike">
                <a:solidFill>
                  <a:srgbClr val="000000"/>
                </a:solidFill>
                <a:latin typeface="Calibri"/>
              </a:rPr>
              <a:t>did not understand</a:t>
            </a:r>
            <a:r>
              <a:rPr b="0" lang="en-GB" sz="1800" spc="-1" strike="noStrike">
                <a:solidFill>
                  <a:srgbClr val="000000"/>
                </a:solidFill>
                <a:latin typeface="Calibri"/>
              </a:rPr>
              <a:t> that their customers are loyal to their original coca cola product.  They also </a:t>
            </a:r>
            <a:r>
              <a:rPr b="1" lang="en-GB" sz="1800" spc="-1" strike="noStrike">
                <a:solidFill>
                  <a:srgbClr val="000000"/>
                </a:solidFill>
                <a:latin typeface="Calibri"/>
              </a:rPr>
              <a:t>tried to change</a:t>
            </a:r>
            <a:r>
              <a:rPr b="0" lang="en-GB" sz="1800" spc="-1" strike="noStrike">
                <a:solidFill>
                  <a:srgbClr val="000000"/>
                </a:solidFill>
                <a:latin typeface="Calibri"/>
              </a:rPr>
              <a:t> their customers habit.</a:t>
            </a:r>
            <a:endParaRPr b="0" lang="en-US" sz="1800" spc="-1" strike="noStrike">
              <a:solidFill>
                <a:srgbClr val="000000"/>
              </a:solidFill>
              <a:latin typeface="Calibri"/>
            </a:endParaRPr>
          </a:p>
          <a:p>
            <a:pPr>
              <a:lnSpc>
                <a:spcPct val="90000"/>
              </a:lnSpc>
              <a:spcBef>
                <a:spcPts val="1001"/>
              </a:spcBef>
              <a:buNone/>
              <a:tabLst>
                <a:tab algn="l" pos="0"/>
              </a:tabLst>
            </a:pPr>
            <a:endParaRPr b="0" lang="en-US" sz="800" spc="-1" strike="noStrike">
              <a:solidFill>
                <a:srgbClr val="000000"/>
              </a:solidFill>
              <a:latin typeface="Calibri"/>
            </a:endParaRPr>
          </a:p>
          <a:p>
            <a:pPr>
              <a:lnSpc>
                <a:spcPct val="90000"/>
              </a:lnSpc>
              <a:spcBef>
                <a:spcPts val="1001"/>
              </a:spcBef>
              <a:buClr>
                <a:srgbClr val="000000"/>
              </a:buClr>
              <a:buFont typeface="Arial"/>
              <a:buChar char="•"/>
              <a:tabLst>
                <a:tab algn="l" pos="0"/>
              </a:tabLst>
            </a:pPr>
            <a:r>
              <a:rPr b="0" lang="en-GB" sz="1800" spc="-1" strike="noStrike">
                <a:solidFill>
                  <a:srgbClr val="000000"/>
                </a:solidFill>
                <a:latin typeface="Calibri"/>
              </a:rPr>
              <a:t>  </a:t>
            </a:r>
            <a:r>
              <a:rPr b="0" lang="en-GB" sz="1800" spc="-1" strike="noStrike">
                <a:solidFill>
                  <a:srgbClr val="000000"/>
                </a:solidFill>
                <a:latin typeface="Calibri"/>
              </a:rPr>
              <a:t>In the McDonalds case, they failed to obtain an accurate picture of what their customers wanted.  ** Fast food **</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80111BF46F3574E9A8F0BE88E59676B" ma:contentTypeVersion="2" ma:contentTypeDescription="Create a new document." ma:contentTypeScope="" ma:versionID="299365d1725ab9f5c9690605c878897d">
  <xsd:schema xmlns:xsd="http://www.w3.org/2001/XMLSchema" xmlns:xs="http://www.w3.org/2001/XMLSchema" xmlns:p="http://schemas.microsoft.com/office/2006/metadata/properties" xmlns:ns2="e315eb9a-1a86-4590-b9b9-657366c2faa6" targetNamespace="http://schemas.microsoft.com/office/2006/metadata/properties" ma:root="true" ma:fieldsID="dd1411bb5617dc68a620ec88108c7d5b" ns2:_="">
    <xsd:import namespace="e315eb9a-1a86-4590-b9b9-657366c2faa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5eb9a-1a86-4590-b9b9-657366c2fa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AB92E3-26D1-4D43-9D8D-DDC63A368C19}">
  <ds:schemaRefs>
    <ds:schemaRef ds:uri="http://www.w3.org/XML/1998/namespace"/>
    <ds:schemaRef ds:uri="e315eb9a-1a86-4590-b9b9-657366c2faa6"/>
    <ds:schemaRef ds:uri="http://schemas.openxmlformats.org/package/2006/metadata/core-properties"/>
    <ds:schemaRef ds:uri="http://schemas.microsoft.com/office/2006/metadata/properties"/>
    <ds:schemaRef ds:uri="http://purl.org/dc/terms/"/>
    <ds:schemaRef ds:uri="http://purl.org/dc/elements/1.1/"/>
    <ds:schemaRef ds:uri="http://purl.org/dc/dcmitype/"/>
    <ds:schemaRef ds:uri="http://schemas.microsoft.com/office/2006/documentManagement/types"/>
    <ds:schemaRef ds:uri="http://schemas.microsoft.com/office/infopath/2007/PartnerControls"/>
  </ds:schemaRefs>
</ds:datastoreItem>
</file>

<file path=customXml/itemProps2.xml><?xml version="1.0" encoding="utf-8"?>
<ds:datastoreItem xmlns:ds="http://schemas.openxmlformats.org/officeDocument/2006/customXml" ds:itemID="{6003FF4A-92D1-4AC6-A3D0-2369C3973236}">
  <ds:schemaRefs>
    <ds:schemaRef ds:uri="http://schemas.microsoft.com/sharepoint/v3/contenttype/forms"/>
  </ds:schemaRefs>
</ds:datastoreItem>
</file>

<file path=customXml/itemProps3.xml><?xml version="1.0" encoding="utf-8"?>
<ds:datastoreItem xmlns:ds="http://schemas.openxmlformats.org/officeDocument/2006/customXml" ds:itemID="{A4A8DF5D-4207-46F3-8531-DFD0924BC5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15eb9a-1a86-4590-b9b9-657366c2fa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525-template</Template>
  <TotalTime>4721</TotalTime>
  <Application>LibreOffice/7.3.7.2$Linux_X86_64 LibreOffice_project/30$Build-2</Application>
  <AppVersion>15.0000</AppVersion>
  <Words>3537</Words>
  <Paragraphs>211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category>525 years</cp:category>
  <dcterms:created xsi:type="dcterms:W3CDTF">2021-09-17T13:50:02Z</dcterms:created>
  <dc:creator>Macdonald, Lucy J</dc:creator>
  <dc:description/>
  <dc:language>en-GB</dc:language>
  <cp:lastModifiedBy/>
  <dcterms:modified xsi:type="dcterms:W3CDTF">2024-09-03T10:27:57Z</dcterms:modified>
  <cp:revision>241</cp:revision>
  <dc:subject/>
  <dc:title>Notes about this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0x010100580111BF46F3574E9A8F0BE88E59676B</vt:lpwstr>
  </property>
  <property fmtid="{D5CDD505-2E9C-101B-9397-08002B2CF9AE}" pid="3" name="Notes">
    <vt:i4>1</vt:i4>
  </property>
  <property fmtid="{D5CDD505-2E9C-101B-9397-08002B2CF9AE}" pid="4" name="PresentationFormat">
    <vt:lpwstr>On-screen Show (16:9)</vt:lpwstr>
  </property>
  <property fmtid="{D5CDD505-2E9C-101B-9397-08002B2CF9AE}" pid="5" name="Slides">
    <vt:i4>38</vt:i4>
  </property>
</Properties>
</file>