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65"/>
  </p:notesMasterIdLst>
  <p:sldIdLst>
    <p:sldId id="428" r:id="rId8"/>
    <p:sldId id="429" r:id="rId9"/>
    <p:sldId id="430" r:id="rId10"/>
    <p:sldId id="431" r:id="rId11"/>
    <p:sldId id="432" r:id="rId12"/>
    <p:sldId id="433" r:id="rId13"/>
    <p:sldId id="481" r:id="rId14"/>
    <p:sldId id="434" r:id="rId15"/>
    <p:sldId id="435" r:id="rId16"/>
    <p:sldId id="436" r:id="rId17"/>
    <p:sldId id="437" r:id="rId18"/>
    <p:sldId id="438" r:id="rId19"/>
    <p:sldId id="439" r:id="rId20"/>
    <p:sldId id="440" r:id="rId21"/>
    <p:sldId id="482" r:id="rId22"/>
    <p:sldId id="443" r:id="rId23"/>
    <p:sldId id="444" r:id="rId24"/>
    <p:sldId id="445" r:id="rId25"/>
    <p:sldId id="446" r:id="rId26"/>
    <p:sldId id="441" r:id="rId27"/>
    <p:sldId id="442" r:id="rId28"/>
    <p:sldId id="483" r:id="rId29"/>
    <p:sldId id="447" r:id="rId30"/>
    <p:sldId id="448" r:id="rId31"/>
    <p:sldId id="484" r:id="rId32"/>
    <p:sldId id="449" r:id="rId33"/>
    <p:sldId id="450" r:id="rId34"/>
    <p:sldId id="451" r:id="rId35"/>
    <p:sldId id="452" r:id="rId36"/>
    <p:sldId id="453" r:id="rId37"/>
    <p:sldId id="454" r:id="rId38"/>
    <p:sldId id="455" r:id="rId39"/>
    <p:sldId id="456" r:id="rId40"/>
    <p:sldId id="457" r:id="rId41"/>
    <p:sldId id="458" r:id="rId42"/>
    <p:sldId id="459" r:id="rId43"/>
    <p:sldId id="460" r:id="rId44"/>
    <p:sldId id="461" r:id="rId45"/>
    <p:sldId id="462" r:id="rId46"/>
    <p:sldId id="463" r:id="rId47"/>
    <p:sldId id="464" r:id="rId48"/>
    <p:sldId id="465" r:id="rId49"/>
    <p:sldId id="466" r:id="rId50"/>
    <p:sldId id="467" r:id="rId51"/>
    <p:sldId id="468" r:id="rId52"/>
    <p:sldId id="469" r:id="rId53"/>
    <p:sldId id="470" r:id="rId54"/>
    <p:sldId id="471" r:id="rId55"/>
    <p:sldId id="472" r:id="rId56"/>
    <p:sldId id="473" r:id="rId57"/>
    <p:sldId id="474" r:id="rId58"/>
    <p:sldId id="475" r:id="rId59"/>
    <p:sldId id="478" r:id="rId60"/>
    <p:sldId id="476" r:id="rId61"/>
    <p:sldId id="477" r:id="rId62"/>
    <p:sldId id="479" r:id="rId63"/>
    <p:sldId id="480" r:id="rId6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guide id="4" pos="5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5C023"/>
    <a:srgbClr val="1C4392"/>
    <a:srgbClr val="E6E6E6"/>
    <a:srgbClr val="003399"/>
    <a:srgbClr val="00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2783F-522B-4FA2-B930-7AFB9DDE0024}" v="5" dt="2022-09-06T10:40:38.835"/>
    <p1510:client id="{31BFB872-8847-4343-B03C-18BF23FF8C8B}" v="86" dt="2022-09-01T14:48:48.769"/>
    <p1510:client id="{426F73E8-A663-44C1-A850-25512524E90C}" v="2" dt="2022-09-02T19:17:47.728"/>
    <p1510:client id="{5900E8DD-8D52-4E5B-8FF8-825DE87C2AEC}" v="9" dt="2022-09-06T10:37:23.045"/>
    <p1510:client id="{7C5FF926-4A3C-4149-9C59-6FC951A17A8F}" v="21" dt="2022-09-05T06:32:50.446"/>
    <p1510:client id="{82064F2A-3BE3-4749-96B7-70674F4F8B53}" v="16" dt="2022-09-06T10:39:17.092"/>
    <p1510:client id="{C6E0BBE9-94D9-45A4-8C1E-02A07EB8BCD2}" v="24" dt="2022-09-01T14:44:09.864"/>
    <p1510:client id="{E350DD50-EC04-45E7-B1D3-16976F967362}" v="15" dt="2022-09-06T10:41:16.200"/>
    <p1510:client id="{F2F41915-2AB4-49F0-B269-855138E31136}" v="1" dt="2022-09-01T14:50:30.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4695" autoAdjust="0"/>
    <p:restoredTop sz="94660"/>
  </p:normalViewPr>
  <p:slideViewPr>
    <p:cSldViewPr snapToGrid="0">
      <p:cViewPr varScale="1">
        <p:scale>
          <a:sx n="91" d="100"/>
          <a:sy n="91" d="100"/>
        </p:scale>
        <p:origin x="-1230" y="-96"/>
      </p:cViewPr>
      <p:guideLst>
        <p:guide orient="horz" pos="1620"/>
        <p:guide pos="2880"/>
        <p:guide pos="548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4.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carlan, Ana" userId="S::s12ac2@abdn.ac.uk::dc6c74e0-d6a1-4e80-bb47-b7aefdf5a723" providerId="AD" clId="Web-{E350DD50-EC04-45E7-B1D3-16976F967362}"/>
    <pc:docChg chg="modSld">
      <pc:chgData name="Ciocarlan, Ana" userId="S::s12ac2@abdn.ac.uk::dc6c74e0-d6a1-4e80-bb47-b7aefdf5a723" providerId="AD" clId="Web-{E350DD50-EC04-45E7-B1D3-16976F967362}" dt="2022-09-06T10:41:14.841" v="12" actId="20577"/>
      <pc:docMkLst>
        <pc:docMk/>
      </pc:docMkLst>
      <pc:sldChg chg="modSp">
        <pc:chgData name="Ciocarlan, Ana" userId="S::s12ac2@abdn.ac.uk::dc6c74e0-d6a1-4e80-bb47-b7aefdf5a723" providerId="AD" clId="Web-{E350DD50-EC04-45E7-B1D3-16976F967362}" dt="2022-09-06T10:41:14.841" v="12" actId="20577"/>
        <pc:sldMkLst>
          <pc:docMk/>
          <pc:sldMk cId="4240204153" sldId="428"/>
        </pc:sldMkLst>
        <pc:spChg chg="mod">
          <ac:chgData name="Ciocarlan, Ana" userId="S::s12ac2@abdn.ac.uk::dc6c74e0-d6a1-4e80-bb47-b7aefdf5a723" providerId="AD" clId="Web-{E350DD50-EC04-45E7-B1D3-16976F967362}" dt="2022-09-06T10:41:14.841" v="12" actId="20577"/>
          <ac:spMkLst>
            <pc:docMk/>
            <pc:sldMk cId="4240204153" sldId="428"/>
            <ac:spMk id="3" creationId="{FC8EA9F0-2D49-49CE-A162-EB45E762A6A3}"/>
          </ac:spMkLst>
        </pc:spChg>
      </pc:sldChg>
    </pc:docChg>
  </pc:docChgLst>
  <pc:docChgLst>
    <pc:chgData name="Ciocarlan, Ana" userId="S::s12ac2@abdn.ac.uk::dc6c74e0-d6a1-4e80-bb47-b7aefdf5a723" providerId="AD" clId="Web-{0C62783F-522B-4FA2-B930-7AFB9DDE0024}"/>
    <pc:docChg chg="modSld">
      <pc:chgData name="Ciocarlan, Ana" userId="S::s12ac2@abdn.ac.uk::dc6c74e0-d6a1-4e80-bb47-b7aefdf5a723" providerId="AD" clId="Web-{0C62783F-522B-4FA2-B930-7AFB9DDE0024}" dt="2022-09-06T10:40:37.663" v="3" actId="20577"/>
      <pc:docMkLst>
        <pc:docMk/>
      </pc:docMkLst>
      <pc:sldChg chg="modSp">
        <pc:chgData name="Ciocarlan, Ana" userId="S::s12ac2@abdn.ac.uk::dc6c74e0-d6a1-4e80-bb47-b7aefdf5a723" providerId="AD" clId="Web-{0C62783F-522B-4FA2-B930-7AFB9DDE0024}" dt="2022-09-06T10:40:37.663" v="3" actId="20577"/>
        <pc:sldMkLst>
          <pc:docMk/>
          <pc:sldMk cId="4240204153" sldId="428"/>
        </pc:sldMkLst>
        <pc:spChg chg="mod">
          <ac:chgData name="Ciocarlan, Ana" userId="S::s12ac2@abdn.ac.uk::dc6c74e0-d6a1-4e80-bb47-b7aefdf5a723" providerId="AD" clId="Web-{0C62783F-522B-4FA2-B930-7AFB9DDE0024}" dt="2022-09-06T10:40:37.663" v="3" actId="20577"/>
          <ac:spMkLst>
            <pc:docMk/>
            <pc:sldMk cId="4240204153" sldId="428"/>
            <ac:spMk id="3" creationId="{FC8EA9F0-2D49-49CE-A162-EB45E762A6A3}"/>
          </ac:spMkLst>
        </pc:spChg>
      </pc:sldChg>
    </pc:docChg>
  </pc:docChgLst>
  <pc:docChgLst>
    <pc:chgData name="Ciocarlan, Ana" userId="S::s12ac2@abdn.ac.uk::dc6c74e0-d6a1-4e80-bb47-b7aefdf5a723" providerId="AD" clId="Web-{31BFB872-8847-4343-B03C-18BF23FF8C8B}"/>
    <pc:docChg chg="addSld delSld modSld sldOrd">
      <pc:chgData name="Ciocarlan, Ana" userId="S::s12ac2@abdn.ac.uk::dc6c74e0-d6a1-4e80-bb47-b7aefdf5a723" providerId="AD" clId="Web-{31BFB872-8847-4343-B03C-18BF23FF8C8B}" dt="2022-09-01T14:48:48.769" v="85" actId="20577"/>
      <pc:docMkLst>
        <pc:docMk/>
      </pc:docMkLst>
      <pc:sldChg chg="modSp">
        <pc:chgData name="Ciocarlan, Ana" userId="S::s12ac2@abdn.ac.uk::dc6c74e0-d6a1-4e80-bb47-b7aefdf5a723" providerId="AD" clId="Web-{31BFB872-8847-4343-B03C-18BF23FF8C8B}" dt="2022-09-01T14:45:08.817" v="0" actId="20577"/>
        <pc:sldMkLst>
          <pc:docMk/>
          <pc:sldMk cId="4240204153" sldId="428"/>
        </pc:sldMkLst>
        <pc:spChg chg="mod">
          <ac:chgData name="Ciocarlan, Ana" userId="S::s12ac2@abdn.ac.uk::dc6c74e0-d6a1-4e80-bb47-b7aefdf5a723" providerId="AD" clId="Web-{31BFB872-8847-4343-B03C-18BF23FF8C8B}" dt="2022-09-01T14:45:08.817" v="0" actId="20577"/>
          <ac:spMkLst>
            <pc:docMk/>
            <pc:sldMk cId="4240204153" sldId="428"/>
            <ac:spMk id="3" creationId="{FC8EA9F0-2D49-49CE-A162-EB45E762A6A3}"/>
          </ac:spMkLst>
        </pc:spChg>
      </pc:sldChg>
      <pc:sldChg chg="modSp del">
        <pc:chgData name="Ciocarlan, Ana" userId="S::s12ac2@abdn.ac.uk::dc6c74e0-d6a1-4e80-bb47-b7aefdf5a723" providerId="AD" clId="Web-{31BFB872-8847-4343-B03C-18BF23FF8C8B}" dt="2022-09-01T14:48:19.329" v="73"/>
        <pc:sldMkLst>
          <pc:docMk/>
          <pc:sldMk cId="1808972131" sldId="429"/>
        </pc:sldMkLst>
        <pc:spChg chg="mod">
          <ac:chgData name="Ciocarlan, Ana" userId="S::s12ac2@abdn.ac.uk::dc6c74e0-d6a1-4e80-bb47-b7aefdf5a723" providerId="AD" clId="Web-{31BFB872-8847-4343-B03C-18BF23FF8C8B}" dt="2022-09-01T14:48:17.813" v="72" actId="20577"/>
          <ac:spMkLst>
            <pc:docMk/>
            <pc:sldMk cId="1808972131" sldId="429"/>
            <ac:spMk id="2" creationId="{5A6CF8E5-1C3F-F0BA-9349-9E4EBDFB43E5}"/>
          </ac:spMkLst>
        </pc:spChg>
      </pc:sldChg>
      <pc:sldChg chg="modSp">
        <pc:chgData name="Ciocarlan, Ana" userId="S::s12ac2@abdn.ac.uk::dc6c74e0-d6a1-4e80-bb47-b7aefdf5a723" providerId="AD" clId="Web-{31BFB872-8847-4343-B03C-18BF23FF8C8B}" dt="2022-09-01T14:48:48.769" v="85" actId="20577"/>
        <pc:sldMkLst>
          <pc:docMk/>
          <pc:sldMk cId="3018731243" sldId="431"/>
        </pc:sldMkLst>
        <pc:spChg chg="mod">
          <ac:chgData name="Ciocarlan, Ana" userId="S::s12ac2@abdn.ac.uk::dc6c74e0-d6a1-4e80-bb47-b7aefdf5a723" providerId="AD" clId="Web-{31BFB872-8847-4343-B03C-18BF23FF8C8B}" dt="2022-09-01T14:48:48.769" v="85" actId="20577"/>
          <ac:spMkLst>
            <pc:docMk/>
            <pc:sldMk cId="3018731243" sldId="431"/>
            <ac:spMk id="3" creationId="{4A775628-AAAA-EACF-1A79-FB4CB3367894}"/>
          </ac:spMkLst>
        </pc:spChg>
      </pc:sldChg>
      <pc:sldChg chg="delSp modSp add ord delAnim">
        <pc:chgData name="Ciocarlan, Ana" userId="S::s12ac2@abdn.ac.uk::dc6c74e0-d6a1-4e80-bb47-b7aefdf5a723" providerId="AD" clId="Web-{31BFB872-8847-4343-B03C-18BF23FF8C8B}" dt="2022-09-01T14:47:40.561" v="46" actId="20577"/>
        <pc:sldMkLst>
          <pc:docMk/>
          <pc:sldMk cId="1473060111" sldId="432"/>
        </pc:sldMkLst>
        <pc:spChg chg="mod">
          <ac:chgData name="Ciocarlan, Ana" userId="S::s12ac2@abdn.ac.uk::dc6c74e0-d6a1-4e80-bb47-b7aefdf5a723" providerId="AD" clId="Web-{31BFB872-8847-4343-B03C-18BF23FF8C8B}" dt="2022-09-01T14:47:40.561" v="46" actId="20577"/>
          <ac:spMkLst>
            <pc:docMk/>
            <pc:sldMk cId="1473060111" sldId="432"/>
            <ac:spMk id="2" creationId="{5F0DF9CA-DA4F-05A4-9128-2957910A3FAA}"/>
          </ac:spMkLst>
        </pc:spChg>
        <pc:spChg chg="del">
          <ac:chgData name="Ciocarlan, Ana" userId="S::s12ac2@abdn.ac.uk::dc6c74e0-d6a1-4e80-bb47-b7aefdf5a723" providerId="AD" clId="Web-{31BFB872-8847-4343-B03C-18BF23FF8C8B}" dt="2022-09-01T14:46:01.868" v="3"/>
          <ac:spMkLst>
            <pc:docMk/>
            <pc:sldMk cId="1473060111" sldId="432"/>
            <ac:spMk id="8" creationId="{965B576B-AA40-A9E4-A133-67F6502AA5FF}"/>
          </ac:spMkLst>
        </pc:spChg>
        <pc:spChg chg="del">
          <ac:chgData name="Ciocarlan, Ana" userId="S::s12ac2@abdn.ac.uk::dc6c74e0-d6a1-4e80-bb47-b7aefdf5a723" providerId="AD" clId="Web-{31BFB872-8847-4343-B03C-18BF23FF8C8B}" dt="2022-09-01T14:46:02.665" v="4"/>
          <ac:spMkLst>
            <pc:docMk/>
            <pc:sldMk cId="1473060111" sldId="432"/>
            <ac:spMk id="10" creationId="{4C764EFE-BF87-39EB-170B-876670DDC61F}"/>
          </ac:spMkLst>
        </pc:spChg>
      </pc:sldChg>
    </pc:docChg>
  </pc:docChgLst>
  <pc:docChgLst>
    <pc:chgData name="Ciocarlan, Ana" userId="S::s12ac2@abdn.ac.uk::dc6c74e0-d6a1-4e80-bb47-b7aefdf5a723" providerId="AD" clId="Web-{82064F2A-3BE3-4749-96B7-70674F4F8B53}"/>
    <pc:docChg chg="modSld">
      <pc:chgData name="Ciocarlan, Ana" userId="S::s12ac2@abdn.ac.uk::dc6c74e0-d6a1-4e80-bb47-b7aefdf5a723" providerId="AD" clId="Web-{82064F2A-3BE3-4749-96B7-70674F4F8B53}" dt="2022-09-06T10:39:14.874" v="14" actId="20577"/>
      <pc:docMkLst>
        <pc:docMk/>
      </pc:docMkLst>
      <pc:sldChg chg="modSp">
        <pc:chgData name="Ciocarlan, Ana" userId="S::s12ac2@abdn.ac.uk::dc6c74e0-d6a1-4e80-bb47-b7aefdf5a723" providerId="AD" clId="Web-{82064F2A-3BE3-4749-96B7-70674F4F8B53}" dt="2022-09-06T10:39:14.874" v="14" actId="20577"/>
        <pc:sldMkLst>
          <pc:docMk/>
          <pc:sldMk cId="4240204153" sldId="428"/>
        </pc:sldMkLst>
        <pc:spChg chg="mod">
          <ac:chgData name="Ciocarlan, Ana" userId="S::s12ac2@abdn.ac.uk::dc6c74e0-d6a1-4e80-bb47-b7aefdf5a723" providerId="AD" clId="Web-{82064F2A-3BE3-4749-96B7-70674F4F8B53}" dt="2022-09-06T10:39:14.874" v="14" actId="20577"/>
          <ac:spMkLst>
            <pc:docMk/>
            <pc:sldMk cId="4240204153" sldId="428"/>
            <ac:spMk id="3" creationId="{FC8EA9F0-2D49-49CE-A162-EB45E762A6A3}"/>
          </ac:spMkLst>
        </pc:spChg>
      </pc:sldChg>
    </pc:docChg>
  </pc:docChgLst>
  <pc:docChgLst>
    <pc:chgData name="Ciocarlan, Ana" userId="S::s12ac2@abdn.ac.uk::dc6c74e0-d6a1-4e80-bb47-b7aefdf5a723" providerId="AD" clId="Web-{C6E0BBE9-94D9-45A4-8C1E-02A07EB8BCD2}"/>
    <pc:docChg chg="modSld">
      <pc:chgData name="Ciocarlan, Ana" userId="S::s12ac2@abdn.ac.uk::dc6c74e0-d6a1-4e80-bb47-b7aefdf5a723" providerId="AD" clId="Web-{C6E0BBE9-94D9-45A4-8C1E-02A07EB8BCD2}" dt="2022-09-01T14:44:09.693" v="22" actId="14100"/>
      <pc:docMkLst>
        <pc:docMk/>
      </pc:docMkLst>
      <pc:sldChg chg="modSp">
        <pc:chgData name="Ciocarlan, Ana" userId="S::s12ac2@abdn.ac.uk::dc6c74e0-d6a1-4e80-bb47-b7aefdf5a723" providerId="AD" clId="Web-{C6E0BBE9-94D9-45A4-8C1E-02A07EB8BCD2}" dt="2022-09-01T14:44:09.693" v="22" actId="14100"/>
        <pc:sldMkLst>
          <pc:docMk/>
          <pc:sldMk cId="4240204153" sldId="428"/>
        </pc:sldMkLst>
        <pc:spChg chg="mod">
          <ac:chgData name="Ciocarlan, Ana" userId="S::s12ac2@abdn.ac.uk::dc6c74e0-d6a1-4e80-bb47-b7aefdf5a723" providerId="AD" clId="Web-{C6E0BBE9-94D9-45A4-8C1E-02A07EB8BCD2}" dt="2022-09-01T14:43:51.583" v="12" actId="20577"/>
          <ac:spMkLst>
            <pc:docMk/>
            <pc:sldMk cId="4240204153" sldId="428"/>
            <ac:spMk id="2" creationId="{ABE2672D-E6A5-4E34-B8F6-1D2436AE9F79}"/>
          </ac:spMkLst>
        </pc:spChg>
        <pc:spChg chg="mod">
          <ac:chgData name="Ciocarlan, Ana" userId="S::s12ac2@abdn.ac.uk::dc6c74e0-d6a1-4e80-bb47-b7aefdf5a723" providerId="AD" clId="Web-{C6E0BBE9-94D9-45A4-8C1E-02A07EB8BCD2}" dt="2022-09-01T14:44:09.693" v="22" actId="14100"/>
          <ac:spMkLst>
            <pc:docMk/>
            <pc:sldMk cId="4240204153" sldId="428"/>
            <ac:spMk id="3" creationId="{FC8EA9F0-2D49-49CE-A162-EB45E762A6A3}"/>
          </ac:spMkLst>
        </pc:spChg>
      </pc:sldChg>
    </pc:docChg>
  </pc:docChgLst>
  <pc:docChgLst>
    <pc:chgData name="Ciocarlan, Ana" userId="S::s12ac2@abdn.ac.uk::dc6c74e0-d6a1-4e80-bb47-b7aefdf5a723" providerId="AD" clId="Web-{5900E8DD-8D52-4E5B-8FF8-825DE87C2AEC}"/>
    <pc:docChg chg="modSld">
      <pc:chgData name="Ciocarlan, Ana" userId="S::s12ac2@abdn.ac.uk::dc6c74e0-d6a1-4e80-bb47-b7aefdf5a723" providerId="AD" clId="Web-{5900E8DD-8D52-4E5B-8FF8-825DE87C2AEC}" dt="2022-09-06T10:37:22.780" v="7" actId="20577"/>
      <pc:docMkLst>
        <pc:docMk/>
      </pc:docMkLst>
      <pc:sldChg chg="modSp">
        <pc:chgData name="Ciocarlan, Ana" userId="S::s12ac2@abdn.ac.uk::dc6c74e0-d6a1-4e80-bb47-b7aefdf5a723" providerId="AD" clId="Web-{5900E8DD-8D52-4E5B-8FF8-825DE87C2AEC}" dt="2022-09-06T10:37:22.780" v="7" actId="20577"/>
        <pc:sldMkLst>
          <pc:docMk/>
          <pc:sldMk cId="4240204153" sldId="428"/>
        </pc:sldMkLst>
        <pc:spChg chg="mod">
          <ac:chgData name="Ciocarlan, Ana" userId="S::s12ac2@abdn.ac.uk::dc6c74e0-d6a1-4e80-bb47-b7aefdf5a723" providerId="AD" clId="Web-{5900E8DD-8D52-4E5B-8FF8-825DE87C2AEC}" dt="2022-09-06T10:37:22.780" v="7" actId="20577"/>
          <ac:spMkLst>
            <pc:docMk/>
            <pc:sldMk cId="4240204153" sldId="428"/>
            <ac:spMk id="3" creationId="{FC8EA9F0-2D49-49CE-A162-EB45E762A6A3}"/>
          </ac:spMkLst>
        </pc:spChg>
      </pc:sldChg>
    </pc:docChg>
  </pc:docChgLst>
  <pc:docChgLst>
    <pc:chgData name="Li, Xiao" userId="S::s01xl2@abdn.ac.uk::bbc4f2c7-f57e-44b6-8133-52bad6aa9609" providerId="AD" clId="Web-{426F73E8-A663-44C1-A850-25512524E90C}"/>
    <pc:docChg chg="addSld delSld">
      <pc:chgData name="Li, Xiao" userId="S::s01xl2@abdn.ac.uk::bbc4f2c7-f57e-44b6-8133-52bad6aa9609" providerId="AD" clId="Web-{426F73E8-A663-44C1-A850-25512524E90C}" dt="2022-09-02T19:17:47.713" v="1"/>
      <pc:docMkLst>
        <pc:docMk/>
      </pc:docMkLst>
      <pc:sldChg chg="add del">
        <pc:chgData name="Li, Xiao" userId="S::s01xl2@abdn.ac.uk::bbc4f2c7-f57e-44b6-8133-52bad6aa9609" providerId="AD" clId="Web-{426F73E8-A663-44C1-A850-25512524E90C}" dt="2022-09-02T19:17:47.713" v="1"/>
        <pc:sldMkLst>
          <pc:docMk/>
          <pc:sldMk cId="4240204153" sldId="428"/>
        </pc:sldMkLst>
      </pc:sldChg>
    </pc:docChg>
  </pc:docChgLst>
  <pc:docChgLst>
    <pc:chgData name="Ciocarlan, Ana" userId="S::s12ac2@abdn.ac.uk::dc6c74e0-d6a1-4e80-bb47-b7aefdf5a723" providerId="AD" clId="Web-{F2F41915-2AB4-49F0-B269-855138E31136}"/>
    <pc:docChg chg="modSld">
      <pc:chgData name="Ciocarlan, Ana" userId="S::s12ac2@abdn.ac.uk::dc6c74e0-d6a1-4e80-bb47-b7aefdf5a723" providerId="AD" clId="Web-{F2F41915-2AB4-49F0-B269-855138E31136}" dt="2022-09-01T14:50:30.110" v="0" actId="20577"/>
      <pc:docMkLst>
        <pc:docMk/>
      </pc:docMkLst>
      <pc:sldChg chg="modSp">
        <pc:chgData name="Ciocarlan, Ana" userId="S::s12ac2@abdn.ac.uk::dc6c74e0-d6a1-4e80-bb47-b7aefdf5a723" providerId="AD" clId="Web-{F2F41915-2AB4-49F0-B269-855138E31136}" dt="2022-09-01T14:50:30.110" v="0" actId="20577"/>
        <pc:sldMkLst>
          <pc:docMk/>
          <pc:sldMk cId="3018731243" sldId="431"/>
        </pc:sldMkLst>
        <pc:spChg chg="mod">
          <ac:chgData name="Ciocarlan, Ana" userId="S::s12ac2@abdn.ac.uk::dc6c74e0-d6a1-4e80-bb47-b7aefdf5a723" providerId="AD" clId="Web-{F2F41915-2AB4-49F0-B269-855138E31136}" dt="2022-09-01T14:50:30.110" v="0" actId="20577"/>
          <ac:spMkLst>
            <pc:docMk/>
            <pc:sldMk cId="3018731243" sldId="431"/>
            <ac:spMk id="3" creationId="{4A775628-AAAA-EACF-1A79-FB4CB3367894}"/>
          </ac:spMkLst>
        </pc:spChg>
      </pc:sldChg>
    </pc:docChg>
  </pc:docChgLst>
  <pc:docChgLst>
    <pc:chgData name="Ciocarlan, Ana" userId="S::s12ac2@abdn.ac.uk::dc6c74e0-d6a1-4e80-bb47-b7aefdf5a723" providerId="AD" clId="Web-{7C5FF926-4A3C-4149-9C59-6FC951A17A8F}"/>
    <pc:docChg chg="modSld">
      <pc:chgData name="Ciocarlan, Ana" userId="S::s12ac2@abdn.ac.uk::dc6c74e0-d6a1-4e80-bb47-b7aefdf5a723" providerId="AD" clId="Web-{7C5FF926-4A3C-4149-9C59-6FC951A17A8F}" dt="2022-09-05T06:32:49.961" v="18" actId="20577"/>
      <pc:docMkLst>
        <pc:docMk/>
      </pc:docMkLst>
      <pc:sldChg chg="modSp">
        <pc:chgData name="Ciocarlan, Ana" userId="S::s12ac2@abdn.ac.uk::dc6c74e0-d6a1-4e80-bb47-b7aefdf5a723" providerId="AD" clId="Web-{7C5FF926-4A3C-4149-9C59-6FC951A17A8F}" dt="2022-09-05T06:32:43.039" v="16" actId="20577"/>
        <pc:sldMkLst>
          <pc:docMk/>
          <pc:sldMk cId="4240204153" sldId="428"/>
        </pc:sldMkLst>
        <pc:spChg chg="mod">
          <ac:chgData name="Ciocarlan, Ana" userId="S::s12ac2@abdn.ac.uk::dc6c74e0-d6a1-4e80-bb47-b7aefdf5a723" providerId="AD" clId="Web-{7C5FF926-4A3C-4149-9C59-6FC951A17A8F}" dt="2022-09-05T06:32:43.039" v="16" actId="20577"/>
          <ac:spMkLst>
            <pc:docMk/>
            <pc:sldMk cId="4240204153" sldId="428"/>
            <ac:spMk id="3" creationId="{FC8EA9F0-2D49-49CE-A162-EB45E762A6A3}"/>
          </ac:spMkLst>
        </pc:spChg>
      </pc:sldChg>
      <pc:sldChg chg="modSp">
        <pc:chgData name="Ciocarlan, Ana" userId="S::s12ac2@abdn.ac.uk::dc6c74e0-d6a1-4e80-bb47-b7aefdf5a723" providerId="AD" clId="Web-{7C5FF926-4A3C-4149-9C59-6FC951A17A8F}" dt="2022-09-05T06:32:49.961" v="18" actId="20577"/>
        <pc:sldMkLst>
          <pc:docMk/>
          <pc:sldMk cId="1473060111" sldId="432"/>
        </pc:sldMkLst>
        <pc:spChg chg="mod">
          <ac:chgData name="Ciocarlan, Ana" userId="S::s12ac2@abdn.ac.uk::dc6c74e0-d6a1-4e80-bb47-b7aefdf5a723" providerId="AD" clId="Web-{7C5FF926-4A3C-4149-9C59-6FC951A17A8F}" dt="2022-09-05T06:32:49.961" v="18" actId="20577"/>
          <ac:spMkLst>
            <pc:docMk/>
            <pc:sldMk cId="1473060111" sldId="432"/>
            <ac:spMk id="2" creationId="{5F0DF9CA-DA4F-05A4-9128-2957910A3F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 xmlns:p14="http://schemas.microsoft.com/office/powerpoint/2010/main"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 is B.</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the readers of the user requirements</a:t>
            </a:r>
            <a:r>
              <a:rPr lang="en-US" baseline="0" dirty="0" smtClean="0"/>
              <a:t> </a:t>
            </a:r>
            <a:r>
              <a:rPr lang="en-US" dirty="0" smtClean="0"/>
              <a:t>are not usually</a:t>
            </a:r>
            <a:r>
              <a:rPr lang="en-US" baseline="0" dirty="0" smtClean="0"/>
              <a:t> concerned with how the system will be implemented and may be managers who are not interested in the detailed facilities of the system.  On the other hand, the readers of the system requirements need to know more precisely what the system will do because they are concerned with how it will support the business processes or because they are involved in the system implementation.</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 is A.</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You</a:t>
            </a:r>
            <a:r>
              <a:rPr lang="en-GB" baseline="0" dirty="0" smtClean="0"/>
              <a:t> will need to consider the following factors: (a) employee training because it takes time to train your team in becoming proficient in using the new programming language, (b) the amount of effort in integrating the new programming language into your software development framework, (c) deadline for delivering the software.</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Spiral view of the requirements engineering process.</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 xmlns:a16="http://schemas.microsoft.com/office/drawing/2014/main"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 xmlns:a16="http://schemas.microsoft.com/office/drawing/2014/main"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 xmlns:a16="http://schemas.microsoft.com/office/drawing/2014/main"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 xmlns:a16="http://schemas.microsoft.com/office/drawing/2014/main"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20779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 xmlns:a16="http://schemas.microsoft.com/office/drawing/2014/main"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4509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 xmlns:a16="http://schemas.microsoft.com/office/drawing/2014/main"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 xmlns:a16="http://schemas.microsoft.com/office/drawing/2014/main"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 xmlns:p14="http://schemas.microsoft.com/office/powerpoint/2010/main"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Tree>
    <p:extLst>
      <p:ext uri="{BB962C8B-B14F-4D97-AF65-F5344CB8AC3E}">
        <p14:creationId xmlns="" xmlns:p14="http://schemas.microsoft.com/office/powerpoint/2010/main"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 xmlns:p14="http://schemas.microsoft.com/office/powerpoint/2010/main"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 xmlns:p14="http://schemas.microsoft.com/office/powerpoint/2010/main"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 xmlns:a16="http://schemas.microsoft.com/office/drawing/2014/main"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87807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jpeg"/></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a:t>JC2001</a:t>
            </a:r>
            <a:br>
              <a:rPr lang="en-GB"/>
            </a:br>
            <a:r>
              <a:rPr lang="en-GB"/>
              <a:t/>
            </a:r>
            <a:br>
              <a:rPr lang="en-GB"/>
            </a:br>
            <a:r>
              <a:rPr lang="en-GB"/>
              <a:t>Introduction to Software Engineering</a:t>
            </a:r>
          </a:p>
        </p:txBody>
      </p:sp>
      <p:sp>
        <p:nvSpPr>
          <p:cNvPr id="3" name="Text Placeholder 2">
            <a:extLst>
              <a:ext uri="{FF2B5EF4-FFF2-40B4-BE49-F238E27FC236}">
                <a16:creationId xmlns="" xmlns:a16="http://schemas.microsoft.com/office/drawing/2014/main"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a:t>
            </a:r>
            <a:r>
              <a:rPr lang="en-GB" dirty="0" smtClean="0">
                <a:latin typeface="Calibri"/>
                <a:cs typeface="Calibri"/>
              </a:rPr>
              <a:t>5: </a:t>
            </a:r>
            <a:r>
              <a:rPr lang="en-GB" dirty="0">
                <a:latin typeface="Calibri"/>
                <a:cs typeface="Calibri"/>
              </a:rPr>
              <a:t>Requirements engineering</a:t>
            </a:r>
            <a:endParaRPr lang="en-GB" dirty="0">
              <a:cs typeface="Calibri" panose="020F0502020204030204" pitchFamily="34" charset="0"/>
            </a:endParaRPr>
          </a:p>
        </p:txBody>
      </p:sp>
      <p:sp>
        <p:nvSpPr>
          <p:cNvPr id="4" name="Text Placeholder 3">
            <a:extLst>
              <a:ext uri="{FF2B5EF4-FFF2-40B4-BE49-F238E27FC236}">
                <a16:creationId xmlns="" xmlns:a16="http://schemas.microsoft.com/office/drawing/2014/main"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 xmlns:ahyp="http://schemas.microsoft.com/office/drawing/2018/hyperlinkcolor"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a:t>
            </a:r>
            <a:r>
              <a:rPr lang="en-GB" dirty="0" smtClean="0">
                <a:latin typeface="Calibri"/>
                <a:cs typeface="Calibri"/>
              </a:rPr>
              <a:t>Huang </a:t>
            </a:r>
            <a:r>
              <a:rPr lang="en-GB" dirty="0" err="1" smtClean="0">
                <a:latin typeface="Calibri"/>
                <a:cs typeface="Calibri"/>
              </a:rPr>
              <a:t>Yongchao</a:t>
            </a:r>
            <a:r>
              <a:rPr lang="en-GB" dirty="0">
                <a:latin typeface="Calibri"/>
                <a:cs typeface="Calibri"/>
              </a:rPr>
              <a:t>	</a:t>
            </a:r>
            <a:r>
              <a:rPr lang="en-GB" dirty="0" smtClean="0">
                <a:solidFill>
                  <a:srgbClr val="E5C023"/>
                </a:solidFill>
                <a:latin typeface="Calibri"/>
                <a:cs typeface="Calibri"/>
                <a:hlinkClick r:id="rId3"/>
              </a:rPr>
              <a:t>yongchao.huang@abdn.ac.uk</a:t>
            </a:r>
            <a:r>
              <a:rPr lang="en-GB" dirty="0" smtClean="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 xmlns:ahyp="http://schemas.microsoft.com/office/drawing/2018/hyperlinkcolor"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 xmlns:a16="http://schemas.microsoft.com/office/drawing/2014/main" id="{432ED946-D500-5516-8807-AE50C0B66C81}"/>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431365" y="207001"/>
            <a:ext cx="658611" cy="7061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Functional requirements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These are </a:t>
            </a:r>
            <a:r>
              <a:rPr lang="en-US" b="1" dirty="0" smtClean="0"/>
              <a:t>statements of services </a:t>
            </a:r>
            <a:r>
              <a:rPr lang="en-US" dirty="0" smtClean="0"/>
              <a:t>the system should provide, how the system should react to particular inputs, and how the system should behave in particular situations.  </a:t>
            </a:r>
          </a:p>
          <a:p>
            <a:pPr>
              <a:buFont typeface="Arial" pitchFamily="34" charset="0"/>
              <a:buChar char="•"/>
            </a:pPr>
            <a:r>
              <a:rPr lang="en-US" dirty="0" smtClean="0"/>
              <a:t>  In some cases, the functional requirements may also explicitly state what the system should do.</a:t>
            </a:r>
          </a:p>
          <a:p>
            <a:pPr>
              <a:buFont typeface="Arial" pitchFamily="34" charset="0"/>
              <a:buChar char="•"/>
            </a:pPr>
            <a:r>
              <a:rPr lang="en-US" dirty="0" smtClean="0"/>
              <a:t>  When expressed as </a:t>
            </a:r>
            <a:r>
              <a:rPr lang="en-US" b="1" dirty="0" smtClean="0"/>
              <a:t>user requirements</a:t>
            </a:r>
            <a:r>
              <a:rPr lang="en-US" dirty="0" smtClean="0"/>
              <a:t>, functional requirements should be written in natural language so that </a:t>
            </a:r>
            <a:r>
              <a:rPr lang="en-US" b="1" dirty="0" smtClean="0"/>
              <a:t>system users and managers can understand them</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Functional requirements: </a:t>
            </a:r>
            <a:r>
              <a:rPr lang="en-US" dirty="0" err="1" smtClean="0"/>
              <a:t>Mentcare</a:t>
            </a:r>
            <a:r>
              <a:rPr lang="en-US" dirty="0" smtClean="0"/>
              <a:t> system</a:t>
            </a:r>
            <a:endParaRPr lang="en-US" dirty="0"/>
          </a:p>
        </p:txBody>
      </p:sp>
      <p:sp>
        <p:nvSpPr>
          <p:cNvPr id="6" name="Text Placeholder 5"/>
          <p:cNvSpPr>
            <a:spLocks noGrp="1"/>
          </p:cNvSpPr>
          <p:nvPr>
            <p:ph type="body" sz="quarter" idx="10"/>
          </p:nvPr>
        </p:nvSpPr>
        <p:spPr>
          <a:xfrm>
            <a:off x="628650" y="1319099"/>
            <a:ext cx="7977468" cy="2988581"/>
          </a:xfrm>
        </p:spPr>
        <p:txBody>
          <a:bodyPr/>
          <a:lstStyle/>
          <a:p>
            <a:pPr>
              <a:buFont typeface="Arial" pitchFamily="34" charset="0"/>
              <a:buChar char="•"/>
            </a:pPr>
            <a:r>
              <a:rPr lang="en-US" dirty="0" smtClean="0"/>
              <a:t>  Examples of functional requirements for the </a:t>
            </a:r>
            <a:r>
              <a:rPr lang="en-US" dirty="0" err="1" smtClean="0"/>
              <a:t>Mentcare</a:t>
            </a:r>
            <a:r>
              <a:rPr lang="en-US" dirty="0" smtClean="0"/>
              <a:t> system, used to maintain information about patients receiving treatment for mental health problems.</a:t>
            </a:r>
          </a:p>
          <a:p>
            <a:pPr lvl="1"/>
            <a:r>
              <a:rPr lang="en-US" sz="1600" b="1" dirty="0" smtClean="0"/>
              <a:t>Function 1</a:t>
            </a:r>
            <a:r>
              <a:rPr lang="en-US" sz="1600" dirty="0" smtClean="0"/>
              <a:t>:  A </a:t>
            </a:r>
            <a:r>
              <a:rPr lang="en-US" sz="1600" dirty="0" smtClean="0"/>
              <a:t>user shall be able to search the appointments lists for all clinics.</a:t>
            </a:r>
          </a:p>
          <a:p>
            <a:pPr lvl="1"/>
            <a:r>
              <a:rPr lang="en-US" sz="1600" b="1" dirty="0" smtClean="0"/>
              <a:t>Function 2</a:t>
            </a:r>
            <a:r>
              <a:rPr lang="en-US" sz="1600" dirty="0" smtClean="0"/>
              <a:t>:  The </a:t>
            </a:r>
            <a:r>
              <a:rPr lang="en-US" sz="1600" dirty="0" smtClean="0"/>
              <a:t>system shall generate each day, for each clinic, a list of patients who are expected to attend appointments that day.</a:t>
            </a:r>
          </a:p>
          <a:p>
            <a:pPr lvl="1"/>
            <a:r>
              <a:rPr lang="en-US" sz="1600" b="1" dirty="0" smtClean="0"/>
              <a:t>Function 3</a:t>
            </a:r>
            <a:r>
              <a:rPr lang="en-US" sz="1600" dirty="0" smtClean="0"/>
              <a:t>:  Each </a:t>
            </a:r>
            <a:r>
              <a:rPr lang="en-US" sz="1600" dirty="0" smtClean="0"/>
              <a:t>staff member using the system shall be uniquely identified by their eight-digit employee number</a:t>
            </a:r>
            <a:r>
              <a:rPr lang="en-US" sz="1600" dirty="0" smtClean="0"/>
              <a:t>.</a:t>
            </a:r>
          </a:p>
          <a:p>
            <a:pPr lvl="1">
              <a:buNone/>
            </a:pPr>
            <a:endParaRPr lang="en-US" sz="800" dirty="0" smtClean="0"/>
          </a:p>
          <a:p>
            <a:pPr>
              <a:buFont typeface="Arial" pitchFamily="34" charset="0"/>
              <a:buChar char="•"/>
            </a:pPr>
            <a:r>
              <a:rPr lang="en-US" dirty="0" smtClean="0"/>
              <a:t>  The above user requirements define </a:t>
            </a:r>
            <a:r>
              <a:rPr lang="en-US" b="1" dirty="0" smtClean="0"/>
              <a:t>specific functionality </a:t>
            </a:r>
            <a:r>
              <a:rPr lang="en-US" dirty="0" smtClean="0"/>
              <a:t>that should be included in the system.  Contrast </a:t>
            </a:r>
            <a:r>
              <a:rPr lang="en-US" dirty="0" smtClean="0"/>
              <a:t>functions 1 and 3</a:t>
            </a:r>
            <a:r>
              <a:rPr lang="en-US" dirty="0" smtClean="0"/>
              <a:t>, </a:t>
            </a:r>
            <a:r>
              <a:rPr lang="en-US" dirty="0" smtClean="0"/>
              <a:t>functional requirements can be written at different levels of detail.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Functional requirements: ATM machine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 mandatory actions an ATM machine should perform upon user request:</a:t>
            </a:r>
          </a:p>
          <a:p>
            <a:pPr lvl="1"/>
            <a:r>
              <a:rPr lang="en-US" sz="1600" b="1" dirty="0" smtClean="0"/>
              <a:t>Function 1</a:t>
            </a:r>
            <a:r>
              <a:rPr lang="en-US" sz="1600" dirty="0" smtClean="0"/>
              <a:t>:  Input </a:t>
            </a:r>
            <a:r>
              <a:rPr lang="en-US" sz="1600" dirty="0" smtClean="0"/>
              <a:t>the selection to withdraw funds, the ATM </a:t>
            </a:r>
            <a:r>
              <a:rPr lang="en-US" sz="1600" i="1" dirty="0" smtClean="0"/>
              <a:t>should</a:t>
            </a:r>
            <a:r>
              <a:rPr lang="en-US" sz="1600" dirty="0" smtClean="0"/>
              <a:t> dispense the selected amount.</a:t>
            </a:r>
          </a:p>
          <a:p>
            <a:pPr lvl="1"/>
            <a:r>
              <a:rPr lang="en-US" sz="1600" b="1" dirty="0" smtClean="0"/>
              <a:t>Function 2</a:t>
            </a:r>
            <a:r>
              <a:rPr lang="en-US" sz="1600" dirty="0" smtClean="0"/>
              <a:t>:  Input </a:t>
            </a:r>
            <a:r>
              <a:rPr lang="en-US" sz="1600" dirty="0" smtClean="0"/>
              <a:t>the selection to receive an account balance, the ATM </a:t>
            </a:r>
            <a:r>
              <a:rPr lang="en-US" sz="1600" i="1" dirty="0" smtClean="0"/>
              <a:t>should</a:t>
            </a:r>
            <a:r>
              <a:rPr lang="en-US" sz="1600" dirty="0" smtClean="0"/>
              <a:t> display the available amount.</a:t>
            </a:r>
          </a:p>
          <a:p>
            <a:pPr lvl="1"/>
            <a:r>
              <a:rPr lang="en-US" sz="1600" b="1" dirty="0" smtClean="0"/>
              <a:t>Function 3</a:t>
            </a:r>
            <a:r>
              <a:rPr lang="en-US" sz="1600" dirty="0" smtClean="0"/>
              <a:t>:  Indicates </a:t>
            </a:r>
            <a:r>
              <a:rPr lang="en-US" sz="1600" dirty="0" smtClean="0"/>
              <a:t>that all transactions have ended, the ATM</a:t>
            </a:r>
            <a:r>
              <a:rPr lang="en-US" sz="1600" i="1" dirty="0" smtClean="0"/>
              <a:t> should </a:t>
            </a:r>
            <a:r>
              <a:rPr lang="en-US" sz="1600" dirty="0" smtClean="0"/>
              <a:t>return the card and return to its idle state.</a:t>
            </a:r>
            <a:endParaRPr lang="en-US" dirty="0" smtClean="0"/>
          </a:p>
          <a:p>
            <a:pPr>
              <a:buFont typeface="Arial"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Functional requirements: ATM machine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 above-mentioned requirements are not unconditional.  The ATM can only respond accordingly under the </a:t>
            </a:r>
            <a:r>
              <a:rPr lang="en-US" b="1" dirty="0" smtClean="0"/>
              <a:t>appropriate conditions</a:t>
            </a:r>
            <a:r>
              <a:rPr lang="en-US" dirty="0" smtClean="0"/>
              <a:t>:</a:t>
            </a:r>
          </a:p>
          <a:p>
            <a:pPr lvl="1"/>
            <a:r>
              <a:rPr lang="en-US" sz="1600" b="1" dirty="0" smtClean="0"/>
              <a:t>Condition 1</a:t>
            </a:r>
            <a:r>
              <a:rPr lang="en-US" sz="1600" dirty="0" smtClean="0"/>
              <a:t>:  The </a:t>
            </a:r>
            <a:r>
              <a:rPr lang="en-US" sz="1600" dirty="0" smtClean="0"/>
              <a:t>ATM </a:t>
            </a:r>
            <a:r>
              <a:rPr lang="en-US" sz="1600" i="1" dirty="0" smtClean="0"/>
              <a:t>should </a:t>
            </a:r>
            <a:r>
              <a:rPr lang="en-US" sz="1600" dirty="0" smtClean="0"/>
              <a:t>verify the card and PIN data entered into the ATM.</a:t>
            </a:r>
          </a:p>
          <a:p>
            <a:pPr lvl="1"/>
            <a:r>
              <a:rPr lang="en-US" sz="1600" b="1" dirty="0" smtClean="0"/>
              <a:t>Condition 2</a:t>
            </a:r>
            <a:r>
              <a:rPr lang="en-US" sz="1600" dirty="0" smtClean="0"/>
              <a:t>:  The </a:t>
            </a:r>
            <a:r>
              <a:rPr lang="en-US" sz="1600" dirty="0" smtClean="0"/>
              <a:t>ATM </a:t>
            </a:r>
            <a:r>
              <a:rPr lang="en-US" sz="1600" i="1" dirty="0" smtClean="0"/>
              <a:t>should </a:t>
            </a:r>
            <a:r>
              <a:rPr lang="en-US" sz="1600" dirty="0" smtClean="0"/>
              <a:t>display the operations performed by the withdrawal, balance enquiry, deposit and transfer screens only when the card and PIN data is verified by the bank.</a:t>
            </a:r>
          </a:p>
          <a:p>
            <a:pPr lvl="1"/>
            <a:r>
              <a:rPr lang="en-US" sz="1600" b="1" dirty="0" smtClean="0"/>
              <a:t>Condition 3</a:t>
            </a:r>
            <a:r>
              <a:rPr lang="en-US" sz="1600" dirty="0" smtClean="0"/>
              <a:t>:  The </a:t>
            </a:r>
            <a:r>
              <a:rPr lang="en-US" sz="1600" dirty="0" smtClean="0"/>
              <a:t>ATM </a:t>
            </a:r>
            <a:r>
              <a:rPr lang="en-US" sz="1600" i="1" dirty="0" smtClean="0"/>
              <a:t>should </a:t>
            </a:r>
            <a:r>
              <a:rPr lang="en-US" sz="1600" dirty="0" smtClean="0"/>
              <a:t>dispense the selected amount only when there is sufficient balance in the account.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Non-functional requirements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Non-functional requirements usually </a:t>
            </a:r>
            <a:r>
              <a:rPr lang="en-US" b="1" dirty="0" smtClean="0"/>
              <a:t>specify constrains</a:t>
            </a:r>
            <a:r>
              <a:rPr lang="en-US" dirty="0" smtClean="0"/>
              <a:t> on the </a:t>
            </a:r>
            <a:r>
              <a:rPr lang="en-US" dirty="0" smtClean="0"/>
              <a:t>characteristics of the system as a whole.  They may relate to emergent system properties such as reliability, response time, and memory use.</a:t>
            </a:r>
          </a:p>
          <a:p>
            <a:endParaRPr lang="en-US" sz="800" dirty="0" smtClean="0"/>
          </a:p>
          <a:p>
            <a:pPr>
              <a:buFont typeface="Arial" pitchFamily="34" charset="0"/>
              <a:buChar char="•"/>
            </a:pPr>
            <a:r>
              <a:rPr lang="en-US" dirty="0" smtClean="0"/>
              <a:t>  Non-functional requirements are often more critical than individual functional requirements.  </a:t>
            </a:r>
            <a:endParaRPr lang="en-US" dirty="0" smtClean="0"/>
          </a:p>
          <a:p>
            <a:pPr lvl="1"/>
            <a:r>
              <a:rPr lang="en-US" sz="1800" dirty="0" smtClean="0"/>
              <a:t>The </a:t>
            </a:r>
            <a:r>
              <a:rPr lang="en-US" sz="1800" dirty="0" smtClean="0"/>
              <a:t>reason is failing to meet a non-functional requirement can mean that the whole system is unusable.  </a:t>
            </a:r>
            <a:endParaRPr lang="en-US" sz="1800" dirty="0" smtClean="0"/>
          </a:p>
          <a:p>
            <a:pPr lvl="1"/>
            <a:r>
              <a:rPr lang="en-US" sz="1800" dirty="0" smtClean="0"/>
              <a:t>For </a:t>
            </a:r>
            <a:r>
              <a:rPr lang="en-US" sz="1800" dirty="0" smtClean="0"/>
              <a:t>example, if the ATM machine does not meet the security requirements, it will not be certified as secure for operation.</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a:xfrm>
            <a:off x="628650" y="1319099"/>
            <a:ext cx="7732924" cy="3242391"/>
          </a:xfrm>
        </p:spPr>
        <p:txBody>
          <a:bodyPr/>
          <a:lstStyle/>
          <a:p>
            <a:pPr>
              <a:buFont typeface="Arial" pitchFamily="34" charset="0"/>
              <a:buChar char="•"/>
            </a:pPr>
            <a:r>
              <a:rPr lang="en-GB" sz="2000" dirty="0" smtClean="0"/>
              <a:t>  Why are non-functional requirements more critical than functional requirements?</a:t>
            </a:r>
          </a:p>
          <a:p>
            <a:pPr marL="800100" lvl="1" indent="-342900">
              <a:buFont typeface="+mj-lt"/>
              <a:buAutoNum type="alphaUcPeriod"/>
            </a:pPr>
            <a:r>
              <a:rPr lang="en-GB" sz="1800" dirty="0" smtClean="0"/>
              <a:t>Failing to meet a non-functional requirement means that the whole system becomes unusable.</a:t>
            </a:r>
          </a:p>
          <a:p>
            <a:pPr marL="800100" lvl="1" indent="-342900">
              <a:buFont typeface="+mj-lt"/>
              <a:buAutoNum type="alphaUcPeriod"/>
            </a:pPr>
            <a:r>
              <a:rPr lang="en-GB" sz="1800" dirty="0" smtClean="0"/>
              <a:t>Non-functional requirements help in securing a system from failures.</a:t>
            </a:r>
          </a:p>
          <a:p>
            <a:pPr marL="800100" lvl="1" indent="-342900">
              <a:buFont typeface="+mj-lt"/>
              <a:buAutoNum type="alphaUcPeriod"/>
            </a:pPr>
            <a:r>
              <a:rPr lang="en-GB" sz="1800" dirty="0" smtClean="0"/>
              <a:t>Non-functional requirements are better than functional requirements.</a:t>
            </a:r>
          </a:p>
          <a:p>
            <a:pPr marL="800100" lvl="1" indent="-342900">
              <a:buFont typeface="+mj-lt"/>
              <a:buAutoNum type="alphaUcPeriod"/>
            </a:pPr>
            <a:r>
              <a:rPr lang="en-GB" sz="1800" dirty="0" smtClean="0"/>
              <a:t>Non-functional requirements specify constrains on system performance.</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non-functional requirements</a:t>
            </a:r>
            <a:endParaRPr lang="en-US" dirty="0"/>
          </a:p>
        </p:txBody>
      </p:sp>
      <p:sp>
        <p:nvSpPr>
          <p:cNvPr id="6" name="Text Placeholder 5"/>
          <p:cNvSpPr>
            <a:spLocks noGrp="1"/>
          </p:cNvSpPr>
          <p:nvPr>
            <p:ph type="body" sz="quarter" idx="10"/>
          </p:nvPr>
        </p:nvSpPr>
        <p:spPr/>
        <p:txBody>
          <a:bodyPr/>
          <a:lstStyle/>
          <a:p>
            <a:r>
              <a:rPr lang="en-US" dirty="0" smtClean="0"/>
              <a:t>  </a:t>
            </a:r>
            <a:endParaRPr lang="en-US" dirty="0"/>
          </a:p>
        </p:txBody>
      </p:sp>
      <p:pic>
        <p:nvPicPr>
          <p:cNvPr id="4" name="Picture 3" descr="non-functional-requirements.png"/>
          <p:cNvPicPr>
            <a:picLocks noChangeAspect="1"/>
          </p:cNvPicPr>
          <p:nvPr/>
        </p:nvPicPr>
        <p:blipFill>
          <a:blip r:embed="rId2"/>
          <a:stretch>
            <a:fillRect/>
          </a:stretch>
        </p:blipFill>
        <p:spPr>
          <a:xfrm>
            <a:off x="1496420" y="1176615"/>
            <a:ext cx="6361118" cy="36161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Product requirements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These requirements specify or constrain the </a:t>
            </a:r>
            <a:r>
              <a:rPr lang="en-US" b="1" dirty="0" smtClean="0"/>
              <a:t>runtime behaviour </a:t>
            </a:r>
            <a:r>
              <a:rPr lang="en-US" dirty="0" smtClean="0"/>
              <a:t>of the system.  Examples include: </a:t>
            </a:r>
          </a:p>
          <a:p>
            <a:pPr lvl="1"/>
            <a:r>
              <a:rPr lang="en-US" sz="1600" dirty="0" smtClean="0"/>
              <a:t>Performance requirements for how fast the system must execute and how much memory it requires.</a:t>
            </a:r>
          </a:p>
          <a:p>
            <a:pPr lvl="1"/>
            <a:r>
              <a:rPr lang="en-US" sz="1600" dirty="0" smtClean="0"/>
              <a:t>Reliability requirements that set out the acceptable failure rate.</a:t>
            </a:r>
          </a:p>
          <a:p>
            <a:pPr lvl="1"/>
            <a:r>
              <a:rPr lang="en-US" sz="1600" dirty="0" smtClean="0"/>
              <a:t>Security requirements.</a:t>
            </a:r>
          </a:p>
          <a:p>
            <a:pPr lvl="1"/>
            <a:r>
              <a:rPr lang="en-US" sz="1600" dirty="0" smtClean="0"/>
              <a:t>Usability requirements.</a:t>
            </a: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Organisational requirements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These requirements are broad system requirements derived from </a:t>
            </a:r>
            <a:r>
              <a:rPr lang="en-US" b="1" dirty="0" smtClean="0"/>
              <a:t>policies and procedures</a:t>
            </a:r>
            <a:r>
              <a:rPr lang="en-US" dirty="0" smtClean="0"/>
              <a:t> in the customer’s and developer’s organisations.  Examples include:</a:t>
            </a:r>
          </a:p>
          <a:p>
            <a:pPr lvl="1"/>
            <a:r>
              <a:rPr lang="en-US" sz="1600" dirty="0" smtClean="0"/>
              <a:t>Operational process requirements that define how the system will be used.</a:t>
            </a:r>
          </a:p>
          <a:p>
            <a:pPr lvl="1"/>
            <a:r>
              <a:rPr lang="en-US" sz="1600" dirty="0" smtClean="0"/>
              <a:t>Development process requirements that specify the programming language.</a:t>
            </a:r>
          </a:p>
          <a:p>
            <a:pPr lvl="1"/>
            <a:r>
              <a:rPr lang="en-US" sz="1600" dirty="0" smtClean="0"/>
              <a:t>The development environment or process standards to be used.</a:t>
            </a:r>
          </a:p>
          <a:p>
            <a:pPr lvl="1"/>
            <a:r>
              <a:rPr lang="en-US" sz="1600" dirty="0" smtClean="0"/>
              <a:t>The environmental requirements that specify the operating environment of the system.</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External requirements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This broad heading covers all requirements that are derived from </a:t>
            </a:r>
            <a:r>
              <a:rPr lang="en-US" b="1" dirty="0" smtClean="0"/>
              <a:t>factors external</a:t>
            </a:r>
            <a:r>
              <a:rPr lang="en-US" dirty="0" smtClean="0"/>
              <a:t> to the system and its development process.  These may include:</a:t>
            </a:r>
          </a:p>
          <a:p>
            <a:pPr lvl="1"/>
            <a:r>
              <a:rPr lang="en-US" sz="1600" dirty="0" smtClean="0"/>
              <a:t>Regulatory requirements that set out what must be done for the system to be approved for use by a regulator.</a:t>
            </a:r>
          </a:p>
          <a:p>
            <a:pPr lvl="1"/>
            <a:r>
              <a:rPr lang="en-US" sz="1600" dirty="0" smtClean="0"/>
              <a:t>Legislative requirements that must be followed to ensure that the system operates within the law.</a:t>
            </a:r>
          </a:p>
          <a:p>
            <a:pPr lvl="1"/>
            <a:r>
              <a:rPr lang="en-US" sz="1600" dirty="0" smtClean="0"/>
              <a:t>Ethical requirements that ensure that the system will be acceptable to its users and the general public.</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Learning objectives </a:t>
            </a:r>
            <a:endParaRPr lang="en-US" dirty="0"/>
          </a:p>
        </p:txBody>
      </p:sp>
      <p:sp>
        <p:nvSpPr>
          <p:cNvPr id="6" name="Text Placeholder 5"/>
          <p:cNvSpPr>
            <a:spLocks noGrp="1"/>
          </p:cNvSpPr>
          <p:nvPr>
            <p:ph type="body" sz="quarter" idx="10"/>
          </p:nvPr>
        </p:nvSpPr>
        <p:spPr>
          <a:xfrm>
            <a:off x="628650" y="1319099"/>
            <a:ext cx="8024532" cy="2988581"/>
          </a:xfrm>
        </p:spPr>
        <p:txBody>
          <a:bodyPr/>
          <a:lstStyle/>
          <a:p>
            <a:pPr>
              <a:buFont typeface="Arial" pitchFamily="34" charset="0"/>
              <a:buChar char="•"/>
            </a:pPr>
            <a:r>
              <a:rPr lang="en-US" dirty="0" smtClean="0"/>
              <a:t>  Understand the concepts of user and system requirements.</a:t>
            </a:r>
          </a:p>
          <a:p>
            <a:pPr>
              <a:buFont typeface="Arial" pitchFamily="34" charset="0"/>
              <a:buChar char="•"/>
            </a:pPr>
            <a:r>
              <a:rPr lang="en-US" dirty="0" smtClean="0"/>
              <a:t>  Understand the differences between functional and non-functional requirements.</a:t>
            </a:r>
          </a:p>
          <a:p>
            <a:pPr>
              <a:buFont typeface="Arial" pitchFamily="34" charset="0"/>
              <a:buChar char="•"/>
            </a:pPr>
            <a:r>
              <a:rPr lang="en-US" dirty="0" smtClean="0"/>
              <a:t>  Understand the main requirements engineering activities of elicitation, analysis, and validation, and the relationship between these activities.</a:t>
            </a:r>
          </a:p>
          <a:p>
            <a:pPr>
              <a:buFont typeface="Arial" pitchFamily="34" charset="0"/>
              <a:buChar char="•"/>
            </a:pPr>
            <a:r>
              <a:rPr lang="en-US" dirty="0" smtClean="0"/>
              <a:t>  Understand why requirements engineering is necessary.</a:t>
            </a:r>
            <a:endParaRPr lang="en-US" dirty="0"/>
          </a:p>
        </p:txBody>
      </p:sp>
      <p:sp>
        <p:nvSpPr>
          <p:cNvPr id="7" name="TextBox 6"/>
          <p:cNvSpPr txBox="1"/>
          <p:nvPr/>
        </p:nvSpPr>
        <p:spPr>
          <a:xfrm>
            <a:off x="650045" y="4135582"/>
            <a:ext cx="7633344" cy="338554"/>
          </a:xfrm>
          <a:prstGeom prst="rect">
            <a:avLst/>
          </a:prstGeom>
          <a:noFill/>
        </p:spPr>
        <p:txBody>
          <a:bodyPr wrap="square" rtlCol="0">
            <a:spAutoFit/>
          </a:bodyPr>
          <a:lstStyle/>
          <a:p>
            <a:r>
              <a:rPr lang="en-US" sz="1600" i="1" dirty="0" smtClean="0"/>
              <a:t>Reference: Ian Sommerville, Software Engineering – Chapter 4, 10</a:t>
            </a:r>
            <a:r>
              <a:rPr lang="en-US" sz="1600" i="1" baseline="30000" dirty="0" smtClean="0"/>
              <a:t>th</a:t>
            </a:r>
            <a:r>
              <a:rPr lang="en-US" sz="1600" i="1" dirty="0" smtClean="0"/>
              <a:t> edition, Pearson, 2015.</a:t>
            </a:r>
            <a:endParaRPr lang="en-US" sz="16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Non-functional requirements: </a:t>
            </a:r>
            <a:r>
              <a:rPr lang="en-US" dirty="0" err="1" smtClean="0"/>
              <a:t>Mentcare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Product requirement:</a:t>
            </a:r>
          </a:p>
          <a:p>
            <a:pPr lvl="1"/>
            <a:r>
              <a:rPr lang="en-US" sz="1600" dirty="0" smtClean="0"/>
              <a:t>The </a:t>
            </a:r>
            <a:r>
              <a:rPr lang="en-US" sz="1600" dirty="0" err="1" smtClean="0"/>
              <a:t>Mentcare</a:t>
            </a:r>
            <a:r>
              <a:rPr lang="en-US" sz="1600" dirty="0" smtClean="0"/>
              <a:t> system shall be available to all clinics during normal working hours (Monday to Friday, 08.30 to 17.30).  Downtime within normal working hours shall not exceed 5 seconds in any one day.</a:t>
            </a:r>
          </a:p>
          <a:p>
            <a:pPr>
              <a:buFont typeface="Arial" pitchFamily="34" charset="0"/>
              <a:buChar char="•"/>
            </a:pPr>
            <a:r>
              <a:rPr lang="en-US" dirty="0" smtClean="0"/>
              <a:t>  Organisational requirement:</a:t>
            </a:r>
          </a:p>
          <a:p>
            <a:pPr lvl="1"/>
            <a:r>
              <a:rPr lang="en-US" sz="1600" dirty="0" smtClean="0"/>
              <a:t>Users of the </a:t>
            </a:r>
            <a:r>
              <a:rPr lang="en-US" sz="1600" dirty="0" err="1" smtClean="0"/>
              <a:t>Mentcare</a:t>
            </a:r>
            <a:r>
              <a:rPr lang="en-US" sz="1600" dirty="0" smtClean="0"/>
              <a:t> system shall identify themselves using their health authority identity card.</a:t>
            </a:r>
          </a:p>
          <a:p>
            <a:pPr>
              <a:buFont typeface="Arial" pitchFamily="34" charset="0"/>
              <a:buChar char="•"/>
            </a:pPr>
            <a:r>
              <a:rPr lang="en-US" sz="1600" dirty="0" smtClean="0"/>
              <a:t>  </a:t>
            </a:r>
            <a:r>
              <a:rPr lang="en-US" dirty="0" smtClean="0"/>
              <a:t>External requirement:</a:t>
            </a:r>
          </a:p>
          <a:p>
            <a:pPr lvl="1"/>
            <a:r>
              <a:rPr lang="en-US" sz="1600" dirty="0" smtClean="0"/>
              <a:t>The system shall implement patient privacy provisions as set out in the General Data Protection Regulation (GDPR).</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Non-functional requirements: ATM</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Product requirement:</a:t>
            </a:r>
          </a:p>
          <a:p>
            <a:pPr lvl="1"/>
            <a:r>
              <a:rPr lang="en-US" sz="1600" dirty="0" smtClean="0"/>
              <a:t>The ATM shall be available 24 hours per day.  Downtime shall not exceed 2 hours per week.</a:t>
            </a:r>
          </a:p>
          <a:p>
            <a:pPr lvl="1"/>
            <a:r>
              <a:rPr lang="en-US" sz="1600" dirty="0" smtClean="0"/>
              <a:t>The cash dispense can be opened and refilled with cash.</a:t>
            </a:r>
          </a:p>
          <a:p>
            <a:pPr>
              <a:buFont typeface="Arial" pitchFamily="34" charset="0"/>
              <a:buChar char="•"/>
            </a:pPr>
            <a:r>
              <a:rPr lang="en-US" dirty="0" smtClean="0"/>
              <a:t>  External requirement:</a:t>
            </a:r>
          </a:p>
          <a:p>
            <a:pPr lvl="1"/>
            <a:r>
              <a:rPr lang="en-US" sz="1600" dirty="0" smtClean="0"/>
              <a:t>The ATM will service one customer at a time. </a:t>
            </a:r>
          </a:p>
          <a:p>
            <a:pPr lvl="1"/>
            <a:r>
              <a:rPr lang="en-US" sz="1600" dirty="0" smtClean="0"/>
              <a:t>The PIN number must be entered correctly within three attempts.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dirty="0" smtClean="0"/>
              <a:t>  You are the company’s lead developer responsible for managing a suite a programming languages.  A new software project requires you to use a new programming language.  However, your team is not familiar with the new programming language, so you need to consider the pros and cons in integrating a new programming language into your software development framework.  What are the factors involved in reaching a decision?  Discuss your answer.</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engineering processes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Requirements engineering involves three key activities:</a:t>
            </a:r>
          </a:p>
          <a:p>
            <a:pPr lvl="1"/>
            <a:r>
              <a:rPr lang="en-US" sz="1600" b="1" dirty="0" smtClean="0"/>
              <a:t>Requirements elicitation</a:t>
            </a:r>
            <a:r>
              <a:rPr lang="en-US" sz="1600" dirty="0" smtClean="0"/>
              <a:t>, which involves discovering requirements by interacting with stakeholders.</a:t>
            </a:r>
          </a:p>
          <a:p>
            <a:pPr lvl="1"/>
            <a:r>
              <a:rPr lang="en-US" sz="1600" b="1" dirty="0" smtClean="0"/>
              <a:t>Requirements specification</a:t>
            </a:r>
            <a:r>
              <a:rPr lang="en-US" sz="1600" dirty="0" smtClean="0"/>
              <a:t>, which involves converting these requirements into a standard form.</a:t>
            </a:r>
          </a:p>
          <a:p>
            <a:pPr lvl="1"/>
            <a:r>
              <a:rPr lang="en-US" sz="1600" b="1" dirty="0" smtClean="0"/>
              <a:t>Requirements validation</a:t>
            </a:r>
            <a:r>
              <a:rPr lang="en-US" sz="1600" dirty="0" smtClean="0"/>
              <a:t>, which involves checking that the requirements actually define the system that the customer wants.</a:t>
            </a:r>
          </a:p>
          <a:p>
            <a:pPr lvl="1">
              <a:buNone/>
            </a:pPr>
            <a:endParaRPr lang="en-US" sz="1600" dirty="0" smtClean="0"/>
          </a:p>
          <a:p>
            <a:pPr>
              <a:buFont typeface="Arial" pitchFamily="34" charset="0"/>
              <a:buChar char="•"/>
            </a:pPr>
            <a:r>
              <a:rPr lang="en-US" dirty="0" smtClean="0"/>
              <a:t>  Requirements engineering is an iterative process in which the above-mentioned activities are interleaved.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P-spiral-model.png"/>
          <p:cNvPicPr>
            <a:picLocks noChangeAspect="1"/>
          </p:cNvPicPr>
          <p:nvPr/>
        </p:nvPicPr>
        <p:blipFill>
          <a:blip r:embed="rId3"/>
          <a:stretch>
            <a:fillRect/>
          </a:stretch>
        </p:blipFill>
        <p:spPr>
          <a:xfrm>
            <a:off x="4262756" y="1077767"/>
            <a:ext cx="4450977" cy="3893403"/>
          </a:xfrm>
          <a:prstGeom prst="rect">
            <a:avLst/>
          </a:prstGeom>
        </p:spPr>
      </p:pic>
      <p:sp>
        <p:nvSpPr>
          <p:cNvPr id="5" name="Title 4"/>
          <p:cNvSpPr>
            <a:spLocks noGrp="1"/>
          </p:cNvSpPr>
          <p:nvPr>
            <p:ph type="title"/>
          </p:nvPr>
        </p:nvSpPr>
        <p:spPr/>
        <p:txBody>
          <a:bodyPr/>
          <a:lstStyle/>
          <a:p>
            <a:r>
              <a:rPr lang="en-US" dirty="0" smtClean="0"/>
              <a:t>Requirements engineering processes</a:t>
            </a:r>
            <a:endParaRPr lang="en-US" dirty="0"/>
          </a:p>
        </p:txBody>
      </p:sp>
      <p:sp>
        <p:nvSpPr>
          <p:cNvPr id="6" name="Text Placeholder 5"/>
          <p:cNvSpPr>
            <a:spLocks noGrp="1"/>
          </p:cNvSpPr>
          <p:nvPr>
            <p:ph type="body" sz="quarter" idx="10"/>
          </p:nvPr>
        </p:nvSpPr>
        <p:spPr>
          <a:xfrm>
            <a:off x="547962" y="1319099"/>
            <a:ext cx="3802175" cy="3185666"/>
          </a:xfrm>
        </p:spPr>
        <p:txBody>
          <a:bodyPr/>
          <a:lstStyle/>
          <a:p>
            <a:pPr>
              <a:buFont typeface="Arial" pitchFamily="34" charset="0"/>
              <a:buChar char="•"/>
            </a:pPr>
            <a:r>
              <a:rPr lang="en-US" dirty="0" smtClean="0"/>
              <a:t>  Early in the process, most effort will be spent on understanding high-level business and non-functional requirements, and the user requirements for the system.</a:t>
            </a:r>
          </a:p>
          <a:p>
            <a:endParaRPr lang="en-US" dirty="0" smtClean="0"/>
          </a:p>
          <a:p>
            <a:pPr>
              <a:buFont typeface="Arial" pitchFamily="34" charset="0"/>
              <a:buChar char="•"/>
            </a:pPr>
            <a:r>
              <a:rPr lang="en-US" dirty="0" smtClean="0"/>
              <a:t>  Later in the process, in the outer rings of the spiral, more effort will be devoted to eliciting and understanding the non-functional requirements, and more detailed system requirements.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Challenges in eliciting requirements</a:t>
            </a:r>
            <a:endParaRPr lang="en-US" dirty="0"/>
          </a:p>
        </p:txBody>
      </p:sp>
      <p:sp>
        <p:nvSpPr>
          <p:cNvPr id="6" name="Text Placeholder 5"/>
          <p:cNvSpPr>
            <a:spLocks noGrp="1"/>
          </p:cNvSpPr>
          <p:nvPr>
            <p:ph type="body" sz="quarter" idx="10"/>
          </p:nvPr>
        </p:nvSpPr>
        <p:spPr/>
        <p:txBody>
          <a:bodyPr/>
          <a:lstStyle/>
          <a:p>
            <a:endParaRPr lang="en-US" dirty="0"/>
          </a:p>
        </p:txBody>
      </p:sp>
      <p:pic>
        <p:nvPicPr>
          <p:cNvPr id="7" name="Picture 6" descr="challenges_re.jpg"/>
          <p:cNvPicPr>
            <a:picLocks noChangeAspect="1"/>
          </p:cNvPicPr>
          <p:nvPr/>
        </p:nvPicPr>
        <p:blipFill>
          <a:blip r:embed="rId2"/>
          <a:stretch>
            <a:fillRect/>
          </a:stretch>
        </p:blipFill>
        <p:spPr>
          <a:xfrm>
            <a:off x="1713185" y="1135117"/>
            <a:ext cx="6421822" cy="375546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elicitation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 aims of the requirements elicitation process are to understand the work that stakeholders do and how they might use a new system to help support their work.  Eliciting and understanding requirements from system stakeholders is a difficult process for several reasons:</a:t>
            </a:r>
          </a:p>
          <a:p>
            <a:pPr lvl="1"/>
            <a:r>
              <a:rPr lang="en-US" sz="1600" dirty="0" smtClean="0"/>
              <a:t>Stakeholders often </a:t>
            </a:r>
            <a:r>
              <a:rPr lang="en-US" sz="1600" b="1" dirty="0" smtClean="0"/>
              <a:t>don’t know what they want </a:t>
            </a:r>
            <a:r>
              <a:rPr lang="en-US" sz="1600" dirty="0" smtClean="0"/>
              <a:t>from a computer system except in the most general terms.  They may find it difficult to articulate what they want the system to do.  They may make unrealistic demands because they don’t know what is and what isn’t feasible.</a:t>
            </a:r>
          </a:p>
          <a:p>
            <a:pPr lvl="1"/>
            <a:r>
              <a:rPr lang="en-US" sz="1600" dirty="0" smtClean="0"/>
              <a:t>Different stakeholders, </a:t>
            </a:r>
            <a:r>
              <a:rPr lang="en-US" sz="1600" b="1" dirty="0" smtClean="0"/>
              <a:t>with diverse requirements</a:t>
            </a:r>
            <a:r>
              <a:rPr lang="en-US" sz="1600" dirty="0" smtClean="0"/>
              <a:t>, may </a:t>
            </a:r>
            <a:r>
              <a:rPr lang="en-US" sz="1600" b="1" dirty="0" smtClean="0"/>
              <a:t>express their requirements in different ways</a:t>
            </a:r>
            <a:r>
              <a:rPr lang="en-US" sz="1600" dirty="0" smtClean="0"/>
              <a:t>.  Requirements engineers have to discover all potential sources of requirements and discover commonalities and conflicts.</a:t>
            </a: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elicitation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Eliciting and understanding requirements from system stakeholders is a difficult process for several </a:t>
            </a:r>
            <a:r>
              <a:rPr lang="en-US" dirty="0" smtClean="0"/>
              <a:t>reasons (cont’d):</a:t>
            </a:r>
            <a:endParaRPr lang="en-US" dirty="0" smtClean="0"/>
          </a:p>
          <a:p>
            <a:pPr lvl="1"/>
            <a:r>
              <a:rPr lang="en-US" sz="1600" b="1" dirty="0" smtClean="0"/>
              <a:t>Political factors </a:t>
            </a:r>
            <a:r>
              <a:rPr lang="en-US" sz="1600" dirty="0" smtClean="0"/>
              <a:t>may influence the requirements of a system.  Managers may demand specific system requirements because these will allow them to increase their influence in the organisation.</a:t>
            </a:r>
          </a:p>
          <a:p>
            <a:pPr lvl="1"/>
            <a:r>
              <a:rPr lang="en-US" sz="1600" dirty="0" smtClean="0"/>
              <a:t>The </a:t>
            </a:r>
            <a:r>
              <a:rPr lang="en-US" sz="1600" b="1" dirty="0" smtClean="0"/>
              <a:t>economic and business environment </a:t>
            </a:r>
            <a:r>
              <a:rPr lang="en-US" sz="1600" dirty="0" smtClean="0"/>
              <a:t>in which the analysis takes place is dynamic.  It inevitably changes during the analysis process.  New requirements may emerge.  The importance of particular requirements may change.</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Process model for elicitation and analysis</a:t>
            </a:r>
            <a:endParaRPr lang="en-US" dirty="0"/>
          </a:p>
        </p:txBody>
      </p:sp>
      <p:sp>
        <p:nvSpPr>
          <p:cNvPr id="6" name="Text Placeholder 5"/>
          <p:cNvSpPr>
            <a:spLocks noGrp="1"/>
          </p:cNvSpPr>
          <p:nvPr>
            <p:ph type="body" sz="quarter" idx="10"/>
          </p:nvPr>
        </p:nvSpPr>
        <p:spPr>
          <a:xfrm>
            <a:off x="642098" y="1204791"/>
            <a:ext cx="7732924" cy="2988581"/>
          </a:xfrm>
        </p:spPr>
        <p:txBody>
          <a:bodyPr/>
          <a:lstStyle/>
          <a:p>
            <a:r>
              <a:rPr lang="en-US" dirty="0" smtClean="0"/>
              <a:t>  </a:t>
            </a:r>
            <a:endParaRPr lang="en-US" dirty="0"/>
          </a:p>
        </p:txBody>
      </p:sp>
      <p:pic>
        <p:nvPicPr>
          <p:cNvPr id="4" name="Picture 3" descr="req-elicit-process.png"/>
          <p:cNvPicPr>
            <a:picLocks noChangeAspect="1"/>
          </p:cNvPicPr>
          <p:nvPr/>
        </p:nvPicPr>
        <p:blipFill>
          <a:blip r:embed="rId2"/>
          <a:stretch>
            <a:fillRect/>
          </a:stretch>
        </p:blipFill>
        <p:spPr>
          <a:xfrm>
            <a:off x="2124622" y="1379477"/>
            <a:ext cx="4082069" cy="2674172"/>
          </a:xfrm>
          <a:prstGeom prst="rect">
            <a:avLst/>
          </a:prstGeom>
        </p:spPr>
      </p:pic>
      <p:sp>
        <p:nvSpPr>
          <p:cNvPr id="8" name="Rounded Rectangle 7"/>
          <p:cNvSpPr/>
          <p:nvPr/>
        </p:nvSpPr>
        <p:spPr>
          <a:xfrm>
            <a:off x="5466241" y="1277461"/>
            <a:ext cx="2965076" cy="719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This is the process of interacting with stakeholders of the system to discover their requirements.</a:t>
            </a:r>
            <a:endParaRPr lang="en-US" sz="1600" dirty="0"/>
          </a:p>
        </p:txBody>
      </p:sp>
      <p:sp>
        <p:nvSpPr>
          <p:cNvPr id="9" name="Right Arrow 8"/>
          <p:cNvSpPr/>
          <p:nvPr/>
        </p:nvSpPr>
        <p:spPr>
          <a:xfrm rot="10800000">
            <a:off x="4921613" y="1580021"/>
            <a:ext cx="517712" cy="134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369865" y="3003161"/>
            <a:ext cx="3424497" cy="719418"/>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This activity takes the unstructured collection of requirements and </a:t>
            </a:r>
            <a:r>
              <a:rPr lang="en-US" sz="1600" dirty="0" err="1" smtClean="0"/>
              <a:t>organises</a:t>
            </a:r>
            <a:r>
              <a:rPr lang="en-US" sz="1600" dirty="0" smtClean="0"/>
              <a:t> them into coherent clusters.</a:t>
            </a:r>
            <a:endParaRPr lang="en-US" sz="1600" dirty="0"/>
          </a:p>
        </p:txBody>
      </p:sp>
      <p:sp>
        <p:nvSpPr>
          <p:cNvPr id="13" name="Bent-Up Arrow 12"/>
          <p:cNvSpPr/>
          <p:nvPr/>
        </p:nvSpPr>
        <p:spPr>
          <a:xfrm rot="16200000">
            <a:off x="6400776" y="2528039"/>
            <a:ext cx="268942" cy="679077"/>
          </a:xfrm>
          <a:prstGeom prst="ben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622177" y="4027386"/>
            <a:ext cx="3348318" cy="79337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This activity is concerned with </a:t>
            </a:r>
            <a:r>
              <a:rPr lang="en-US" sz="1600" dirty="0" err="1" smtClean="0"/>
              <a:t>prioritising</a:t>
            </a:r>
            <a:r>
              <a:rPr lang="en-US" sz="1600" dirty="0" smtClean="0"/>
              <a:t> requirements and finding and resolving requirements conflicts.</a:t>
            </a:r>
            <a:endParaRPr lang="en-US" sz="1600" dirty="0"/>
          </a:p>
        </p:txBody>
      </p:sp>
      <p:sp>
        <p:nvSpPr>
          <p:cNvPr id="15" name="Rounded Rectangle 14"/>
          <p:cNvSpPr/>
          <p:nvPr/>
        </p:nvSpPr>
        <p:spPr>
          <a:xfrm>
            <a:off x="275653" y="1566576"/>
            <a:ext cx="2628900" cy="766483"/>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The requirements are documented and input into the next round of the spiral.</a:t>
            </a:r>
            <a:endParaRPr lang="en-US" sz="1600" dirty="0"/>
          </a:p>
        </p:txBody>
      </p:sp>
      <p:sp>
        <p:nvSpPr>
          <p:cNvPr id="20" name="Bent-Up Arrow 19"/>
          <p:cNvSpPr/>
          <p:nvPr/>
        </p:nvSpPr>
        <p:spPr>
          <a:xfrm rot="5400000">
            <a:off x="1539689" y="2043948"/>
            <a:ext cx="295836" cy="874059"/>
          </a:xfrm>
          <a:prstGeom prst="bentUp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elicitation techniques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There are two fundamental approaches to requirements elicitation:</a:t>
            </a:r>
          </a:p>
          <a:p>
            <a:pPr lvl="1"/>
            <a:r>
              <a:rPr lang="en-US" sz="1600" b="1" dirty="0" smtClean="0"/>
              <a:t>Interviewing</a:t>
            </a:r>
            <a:r>
              <a:rPr lang="en-US" sz="1600" dirty="0" smtClean="0"/>
              <a:t>, where you talk to people about what they do.</a:t>
            </a:r>
          </a:p>
          <a:p>
            <a:pPr lvl="1"/>
            <a:r>
              <a:rPr lang="en-US" sz="1600" b="1" dirty="0" smtClean="0"/>
              <a:t>Observation</a:t>
            </a:r>
            <a:r>
              <a:rPr lang="en-US" sz="1600" dirty="0" smtClean="0"/>
              <a:t> or </a:t>
            </a:r>
            <a:r>
              <a:rPr lang="en-US" sz="1600" b="1" dirty="0" smtClean="0"/>
              <a:t>ethnography</a:t>
            </a:r>
            <a:r>
              <a:rPr lang="en-US" sz="1600" dirty="0" smtClean="0"/>
              <a:t>, where you watch people doing their job to see what artifacts they use, how they use them, and so on.</a:t>
            </a:r>
          </a:p>
          <a:p>
            <a:pPr lvl="1">
              <a:buNone/>
            </a:pPr>
            <a:endParaRPr lang="en-US" sz="1600" dirty="0" smtClean="0"/>
          </a:p>
          <a:p>
            <a:pPr>
              <a:buFont typeface="Arial" pitchFamily="34" charset="0"/>
              <a:buChar char="•"/>
            </a:pPr>
            <a:r>
              <a:rPr lang="en-US" dirty="0" smtClean="0"/>
              <a:t>  Formal or informal interviews with system stakeholders are part of most requirements engineering processes.  In these interviews, the requirements engineers put questions to stakeholders about the system that they currently use, and the system to be developed.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Outline of lecture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Introduce user and system requirements.</a:t>
            </a:r>
          </a:p>
          <a:p>
            <a:pPr>
              <a:buFont typeface="Arial" pitchFamily="34" charset="0"/>
              <a:buChar char="•"/>
            </a:pPr>
            <a:r>
              <a:rPr lang="en-US" dirty="0" smtClean="0"/>
              <a:t>  Describe functional and non-functional requirements.</a:t>
            </a:r>
          </a:p>
          <a:p>
            <a:pPr>
              <a:buFont typeface="Arial" pitchFamily="34" charset="0"/>
              <a:buChar char="•"/>
            </a:pPr>
            <a:r>
              <a:rPr lang="en-US" dirty="0" smtClean="0"/>
              <a:t>  Describe the requirements engineering process:</a:t>
            </a:r>
          </a:p>
          <a:p>
            <a:pPr lvl="1"/>
            <a:r>
              <a:rPr lang="en-US" sz="1800" dirty="0" smtClean="0"/>
              <a:t>Requirements elicitation.</a:t>
            </a:r>
          </a:p>
          <a:p>
            <a:pPr lvl="1"/>
            <a:r>
              <a:rPr lang="en-US" sz="1800" dirty="0" smtClean="0"/>
              <a:t>Requirements specification.</a:t>
            </a:r>
          </a:p>
          <a:p>
            <a:pPr lvl="1"/>
            <a:r>
              <a:rPr lang="en-US" sz="1800" dirty="0" smtClean="0"/>
              <a:t>Requirements validation.</a:t>
            </a:r>
          </a:p>
          <a:p>
            <a:pPr lvl="1"/>
            <a:r>
              <a:rPr lang="en-US" sz="1800" dirty="0" smtClean="0"/>
              <a:t>Requirements change.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559420"/>
            <a:ext cx="8071598" cy="630335"/>
          </a:xfrm>
        </p:spPr>
        <p:txBody>
          <a:bodyPr>
            <a:normAutofit fontScale="90000"/>
          </a:bodyPr>
          <a:lstStyle/>
          <a:p>
            <a:r>
              <a:rPr lang="en-US" dirty="0" smtClean="0"/>
              <a:t>Requirements elicitation techniques: Interviews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Interviews may be of two types:</a:t>
            </a:r>
          </a:p>
          <a:p>
            <a:pPr lvl="1"/>
            <a:r>
              <a:rPr lang="en-US" sz="1600" b="1" dirty="0" smtClean="0"/>
              <a:t>Closed interviews</a:t>
            </a:r>
            <a:r>
              <a:rPr lang="en-US" sz="1600" dirty="0" smtClean="0"/>
              <a:t>, where the stakeholder answers a predefined set of questions.</a:t>
            </a:r>
          </a:p>
          <a:p>
            <a:pPr lvl="1"/>
            <a:r>
              <a:rPr lang="en-US" sz="1600" b="1" dirty="0" smtClean="0"/>
              <a:t>Open interviews</a:t>
            </a:r>
            <a:r>
              <a:rPr lang="en-US" sz="1600" dirty="0" smtClean="0"/>
              <a:t>, in which there is no predefined agenda.  The requirements engineering team explores a range of issues with system stakeholders and hence develops a better understanding of their needs.</a:t>
            </a:r>
          </a:p>
          <a:p>
            <a:pPr lvl="1">
              <a:buNone/>
            </a:pPr>
            <a:endParaRPr lang="en-US" sz="1600" dirty="0" smtClean="0"/>
          </a:p>
          <a:p>
            <a:pPr>
              <a:buFont typeface="Arial" pitchFamily="34" charset="0"/>
              <a:buChar char="•"/>
            </a:pPr>
            <a:r>
              <a:rPr lang="en-US" dirty="0" smtClean="0"/>
              <a:t>  In practice, interviews with stakeholders are a mixture of both of these.  During an interview, you usually have to ask some questions to get started and to keep the interview focused on the system to be developed.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559420"/>
            <a:ext cx="7937127" cy="630335"/>
          </a:xfrm>
        </p:spPr>
        <p:txBody>
          <a:bodyPr>
            <a:normAutofit fontScale="90000"/>
          </a:bodyPr>
          <a:lstStyle/>
          <a:p>
            <a:r>
              <a:rPr lang="en-US" dirty="0" smtClean="0"/>
              <a:t>Requirements elicitation techniques: Interviews</a:t>
            </a:r>
            <a:endParaRPr lang="en-US" dirty="0"/>
          </a:p>
        </p:txBody>
      </p:sp>
      <p:sp>
        <p:nvSpPr>
          <p:cNvPr id="6" name="Text Placeholder 5"/>
          <p:cNvSpPr>
            <a:spLocks noGrp="1"/>
          </p:cNvSpPr>
          <p:nvPr>
            <p:ph type="body" sz="quarter" idx="10"/>
          </p:nvPr>
        </p:nvSpPr>
        <p:spPr>
          <a:xfrm>
            <a:off x="628650" y="1319099"/>
            <a:ext cx="7732924" cy="3179329"/>
          </a:xfrm>
        </p:spPr>
        <p:txBody>
          <a:bodyPr/>
          <a:lstStyle/>
          <a:p>
            <a:pPr>
              <a:buFont typeface="Arial" pitchFamily="34" charset="0"/>
              <a:buChar char="•"/>
            </a:pPr>
            <a:r>
              <a:rPr lang="en-US" dirty="0" smtClean="0"/>
              <a:t> Interviews are good for getting an overall understanding of what stakeholders do, because people like talking about their work, and so they are usually happy to get involved in interviews.  However, eliciting domain knowledge through interviews can be difficult, for two reasons:</a:t>
            </a:r>
          </a:p>
          <a:p>
            <a:pPr lvl="1"/>
            <a:r>
              <a:rPr lang="en-US" sz="1600" dirty="0" smtClean="0"/>
              <a:t>All application specialists like to use </a:t>
            </a:r>
            <a:r>
              <a:rPr lang="en-US" sz="1600" b="1" dirty="0" smtClean="0"/>
              <a:t>jargon</a:t>
            </a:r>
            <a:r>
              <a:rPr lang="en-US" sz="1600" dirty="0" smtClean="0"/>
              <a:t> specific to their area of work.  They normally use words in a precise and subtle way that requirements engineers may misunderstand.</a:t>
            </a:r>
          </a:p>
          <a:p>
            <a:pPr lvl="1"/>
            <a:r>
              <a:rPr lang="en-US" sz="1600" dirty="0" smtClean="0"/>
              <a:t>Some domain knowledge is so familiar to stakeholders that they find it difficult to explain or they think it is so fundamental that it isn’t worth mentioning.  </a:t>
            </a:r>
            <a:endParaRPr lang="en-US" sz="1600" dirty="0" smtClean="0"/>
          </a:p>
          <a:p>
            <a:pPr lvl="1"/>
            <a:r>
              <a:rPr lang="en-US" sz="1600" dirty="0" smtClean="0"/>
              <a:t>For </a:t>
            </a:r>
            <a:r>
              <a:rPr lang="en-US" sz="1600" dirty="0" smtClean="0"/>
              <a:t>example, a librarian knows that all acquisitions must be catalogued before they are added to the library, but this may not be obvious to the interviewer, so it isn’t taken into account in the requirements.</a:t>
            </a: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559420"/>
            <a:ext cx="8011086" cy="630335"/>
          </a:xfrm>
        </p:spPr>
        <p:txBody>
          <a:bodyPr>
            <a:normAutofit fontScale="90000"/>
          </a:bodyPr>
          <a:lstStyle/>
          <a:p>
            <a:r>
              <a:rPr lang="en-US" dirty="0" smtClean="0"/>
              <a:t>Requirements elicitation techniques: Interviews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To be an effective requirements interviewer, bear in mind the following:</a:t>
            </a:r>
          </a:p>
          <a:p>
            <a:pPr lvl="1"/>
            <a:r>
              <a:rPr lang="en-US" sz="1600" dirty="0" smtClean="0"/>
              <a:t>Be open minded, avoid preconceived ideas about the requirements, and be willing to listen to stakeholders.</a:t>
            </a:r>
          </a:p>
          <a:p>
            <a:pPr lvl="1"/>
            <a:r>
              <a:rPr lang="en-US" sz="1600" dirty="0" smtClean="0"/>
              <a:t>Use springboard questions or a requirements proposal to prompt the interviewee to get discussions going, or by working together on a prototype system.  People find it easier to talk in a defined context, rather than in general terms.</a:t>
            </a:r>
          </a:p>
          <a:p>
            <a:pPr lvl="1"/>
            <a:endParaRPr lang="en-US" sz="1600" dirty="0" smtClean="0"/>
          </a:p>
          <a:p>
            <a:pPr>
              <a:buFont typeface="Arial" pitchFamily="34" charset="0"/>
              <a:buChar char="•"/>
            </a:pPr>
            <a:r>
              <a:rPr lang="en-US" sz="1400" dirty="0" smtClean="0"/>
              <a:t>  </a:t>
            </a:r>
            <a:r>
              <a:rPr lang="en-US" dirty="0" smtClean="0"/>
              <a:t>Interviewing on its own is liable to miss essential information.  So, it should be used in conjunction with other requirements elicitation techniques.</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559420"/>
            <a:ext cx="8125386" cy="630335"/>
          </a:xfrm>
        </p:spPr>
        <p:txBody>
          <a:bodyPr>
            <a:normAutofit fontScale="90000"/>
          </a:bodyPr>
          <a:lstStyle/>
          <a:p>
            <a:r>
              <a:rPr lang="en-US" dirty="0" smtClean="0"/>
              <a:t>Requirements elicitation techniques: Ethnography</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Ethnography is an </a:t>
            </a:r>
            <a:r>
              <a:rPr lang="en-US" b="1" dirty="0" smtClean="0"/>
              <a:t>observational technique </a:t>
            </a:r>
            <a:r>
              <a:rPr lang="en-US" dirty="0" smtClean="0"/>
              <a:t>that can be used to understand operational processes and help derive requirements for software to support these processes.  Ethnography is particularly effective for discovering two types of requirements:</a:t>
            </a:r>
          </a:p>
          <a:p>
            <a:pPr lvl="1"/>
            <a:r>
              <a:rPr lang="en-US" sz="1600" dirty="0" smtClean="0"/>
              <a:t>Requirements derived from the way in which people </a:t>
            </a:r>
            <a:r>
              <a:rPr lang="en-US" sz="1600" b="1" dirty="0" smtClean="0"/>
              <a:t>actually work</a:t>
            </a:r>
            <a:r>
              <a:rPr lang="en-US" sz="1600" dirty="0" smtClean="0"/>
              <a:t>, rather than the way in which business process definitions say they </a:t>
            </a:r>
            <a:r>
              <a:rPr lang="en-US" sz="1600" b="1" dirty="0" smtClean="0"/>
              <a:t>ought to work</a:t>
            </a:r>
            <a:r>
              <a:rPr lang="en-US" sz="1600" dirty="0" smtClean="0"/>
              <a:t>.</a:t>
            </a:r>
          </a:p>
          <a:p>
            <a:pPr lvl="1"/>
            <a:r>
              <a:rPr lang="en-US" sz="1600" dirty="0" smtClean="0"/>
              <a:t>Requirements derived from cooperation and awareness of other people’s activities.</a:t>
            </a:r>
            <a:endParaRPr lang="en-US" sz="1600" dirty="0"/>
          </a:p>
        </p:txBody>
      </p:sp>
      <p:pic>
        <p:nvPicPr>
          <p:cNvPr id="4" name="Picture 3" descr="ethnography-process.png"/>
          <p:cNvPicPr>
            <a:picLocks noChangeAspect="1"/>
          </p:cNvPicPr>
          <p:nvPr/>
        </p:nvPicPr>
        <p:blipFill>
          <a:blip r:embed="rId2"/>
          <a:stretch>
            <a:fillRect/>
          </a:stretch>
        </p:blipFill>
        <p:spPr>
          <a:xfrm>
            <a:off x="2433917" y="3358144"/>
            <a:ext cx="4744407" cy="12456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559420"/>
            <a:ext cx="7654739" cy="630335"/>
          </a:xfrm>
        </p:spPr>
        <p:txBody>
          <a:bodyPr>
            <a:normAutofit fontScale="90000"/>
          </a:bodyPr>
          <a:lstStyle/>
          <a:p>
            <a:r>
              <a:rPr lang="en-US" dirty="0" smtClean="0"/>
              <a:t>Requirements elicitation techniques: Stories</a:t>
            </a:r>
            <a:endParaRPr lang="en-US" dirty="0"/>
          </a:p>
        </p:txBody>
      </p:sp>
      <p:sp>
        <p:nvSpPr>
          <p:cNvPr id="6" name="Text Placeholder 5"/>
          <p:cNvSpPr>
            <a:spLocks noGrp="1"/>
          </p:cNvSpPr>
          <p:nvPr>
            <p:ph type="body" sz="quarter" idx="10"/>
          </p:nvPr>
        </p:nvSpPr>
        <p:spPr>
          <a:xfrm>
            <a:off x="628650" y="1319099"/>
            <a:ext cx="7856444" cy="2988581"/>
          </a:xfrm>
        </p:spPr>
        <p:txBody>
          <a:bodyPr/>
          <a:lstStyle/>
          <a:p>
            <a:pPr>
              <a:buFont typeface="Arial" pitchFamily="34" charset="0"/>
              <a:buChar char="•"/>
            </a:pPr>
            <a:r>
              <a:rPr lang="en-US" dirty="0" smtClean="0"/>
              <a:t>  Stories and scenarios are ways of capturing how users of a system handle particular situations or imagine things that they might do in a new way of working.</a:t>
            </a:r>
          </a:p>
          <a:p>
            <a:pPr>
              <a:buFont typeface="Arial" pitchFamily="34" charset="0"/>
              <a:buChar char="•"/>
            </a:pPr>
            <a:r>
              <a:rPr lang="en-US" dirty="0" smtClean="0"/>
              <a:t>  Stories and scenarios are essentially the same thing.  They are a description of how the system can be used for some particular task.  They describe </a:t>
            </a:r>
            <a:r>
              <a:rPr lang="en-US" b="1" dirty="0" smtClean="0"/>
              <a:t>what people do</a:t>
            </a:r>
            <a:r>
              <a:rPr lang="en-US" dirty="0" smtClean="0"/>
              <a:t>, </a:t>
            </a:r>
            <a:r>
              <a:rPr lang="en-US" b="1" dirty="0" smtClean="0"/>
              <a:t>what information they use and produce</a:t>
            </a:r>
            <a:r>
              <a:rPr lang="en-US" dirty="0" smtClean="0"/>
              <a:t>, and </a:t>
            </a:r>
            <a:r>
              <a:rPr lang="en-US" b="1" dirty="0" smtClean="0"/>
              <a:t>what systems they may use in this process</a:t>
            </a:r>
            <a:r>
              <a:rPr lang="en-US" dirty="0" smtClean="0"/>
              <a:t>.  The difference is in the way stories and scenarios are structured and presented.</a:t>
            </a:r>
          </a:p>
          <a:p>
            <a:pPr lvl="1"/>
            <a:r>
              <a:rPr lang="en-US" sz="1600" dirty="0" smtClean="0"/>
              <a:t>Stories are usually written as narrative text and present a high-level description of system use.  </a:t>
            </a:r>
          </a:p>
          <a:p>
            <a:pPr lvl="1"/>
            <a:r>
              <a:rPr lang="en-US" sz="1600" dirty="0" smtClean="0"/>
              <a:t>Scenarios are usually written with specific information collected such as inputs and outputs.</a:t>
            </a: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559420"/>
            <a:ext cx="7513545" cy="630335"/>
          </a:xfrm>
        </p:spPr>
        <p:txBody>
          <a:bodyPr>
            <a:normAutofit fontScale="90000"/>
          </a:bodyPr>
          <a:lstStyle/>
          <a:p>
            <a:r>
              <a:rPr lang="en-US" dirty="0" smtClean="0"/>
              <a:t>Requirements elicitation techniques: Story</a:t>
            </a:r>
            <a:endParaRPr lang="en-US" dirty="0"/>
          </a:p>
        </p:txBody>
      </p:sp>
      <p:sp>
        <p:nvSpPr>
          <p:cNvPr id="6" name="Text Placeholder 5"/>
          <p:cNvSpPr>
            <a:spLocks noGrp="1"/>
          </p:cNvSpPr>
          <p:nvPr>
            <p:ph type="body" sz="quarter" idx="10"/>
          </p:nvPr>
        </p:nvSpPr>
        <p:spPr/>
        <p:txBody>
          <a:bodyPr/>
          <a:lstStyle/>
          <a:p>
            <a:r>
              <a:rPr lang="en-US" dirty="0" smtClean="0"/>
              <a:t>  </a:t>
            </a:r>
            <a:endParaRPr lang="en-US" dirty="0"/>
          </a:p>
        </p:txBody>
      </p:sp>
      <p:pic>
        <p:nvPicPr>
          <p:cNvPr id="4" name="Picture 3" descr="user-stories.png"/>
          <p:cNvPicPr>
            <a:picLocks noChangeAspect="1"/>
          </p:cNvPicPr>
          <p:nvPr/>
        </p:nvPicPr>
        <p:blipFill>
          <a:blip r:embed="rId2"/>
          <a:stretch>
            <a:fillRect/>
          </a:stretch>
        </p:blipFill>
        <p:spPr>
          <a:xfrm>
            <a:off x="651915" y="1295222"/>
            <a:ext cx="7840170" cy="2553056"/>
          </a:xfrm>
          <a:prstGeom prst="rect">
            <a:avLst/>
          </a:prstGeom>
        </p:spPr>
      </p:pic>
      <p:sp>
        <p:nvSpPr>
          <p:cNvPr id="7" name="TextBox 6"/>
          <p:cNvSpPr txBox="1"/>
          <p:nvPr/>
        </p:nvSpPr>
        <p:spPr>
          <a:xfrm>
            <a:off x="658885" y="3866026"/>
            <a:ext cx="4397188" cy="369332"/>
          </a:xfrm>
          <a:prstGeom prst="rect">
            <a:avLst/>
          </a:prstGeom>
          <a:noFill/>
        </p:spPr>
        <p:txBody>
          <a:bodyPr wrap="square" rtlCol="0">
            <a:spAutoFit/>
          </a:bodyPr>
          <a:lstStyle/>
          <a:p>
            <a:r>
              <a:rPr lang="en-US" dirty="0" smtClean="0"/>
              <a:t>A user story for the </a:t>
            </a:r>
            <a:r>
              <a:rPr lang="en-US" dirty="0" err="1" smtClean="0"/>
              <a:t>iLearn</a:t>
            </a:r>
            <a:r>
              <a:rPr lang="en-US" dirty="0" smtClean="0"/>
              <a:t> system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Requirements elicitation techniques: Scenario</a:t>
            </a:r>
            <a:endParaRPr lang="en-US" dirty="0"/>
          </a:p>
        </p:txBody>
      </p:sp>
      <p:sp>
        <p:nvSpPr>
          <p:cNvPr id="6" name="Text Placeholder 5"/>
          <p:cNvSpPr>
            <a:spLocks noGrp="1"/>
          </p:cNvSpPr>
          <p:nvPr>
            <p:ph type="body" sz="quarter" idx="10"/>
          </p:nvPr>
        </p:nvSpPr>
        <p:spPr/>
        <p:txBody>
          <a:bodyPr/>
          <a:lstStyle/>
          <a:p>
            <a:r>
              <a:rPr lang="en-US" dirty="0" smtClean="0"/>
              <a:t>  </a:t>
            </a:r>
            <a:endParaRPr lang="en-US" dirty="0"/>
          </a:p>
        </p:txBody>
      </p:sp>
      <p:pic>
        <p:nvPicPr>
          <p:cNvPr id="4" name="Picture 3" descr="user-scenario.png"/>
          <p:cNvPicPr>
            <a:picLocks noChangeAspect="1"/>
          </p:cNvPicPr>
          <p:nvPr/>
        </p:nvPicPr>
        <p:blipFill>
          <a:blip r:embed="rId2"/>
          <a:stretch>
            <a:fillRect/>
          </a:stretch>
        </p:blipFill>
        <p:spPr>
          <a:xfrm>
            <a:off x="1566588" y="1115812"/>
            <a:ext cx="6384541" cy="3562389"/>
          </a:xfrm>
          <a:prstGeom prst="rect">
            <a:avLst/>
          </a:prstGeom>
        </p:spPr>
      </p:pic>
      <p:sp>
        <p:nvSpPr>
          <p:cNvPr id="7" name="TextBox 6"/>
          <p:cNvSpPr txBox="1"/>
          <p:nvPr/>
        </p:nvSpPr>
        <p:spPr>
          <a:xfrm>
            <a:off x="1546390" y="4672846"/>
            <a:ext cx="5325035" cy="376518"/>
          </a:xfrm>
          <a:prstGeom prst="rect">
            <a:avLst/>
          </a:prstGeom>
          <a:noFill/>
        </p:spPr>
        <p:txBody>
          <a:bodyPr wrap="square" rtlCol="0">
            <a:spAutoFit/>
          </a:bodyPr>
          <a:lstStyle/>
          <a:p>
            <a:r>
              <a:rPr lang="en-US" dirty="0" smtClean="0"/>
              <a:t>Scenario for uploading photos to the </a:t>
            </a:r>
            <a:r>
              <a:rPr lang="en-US" dirty="0" err="1" smtClean="0"/>
              <a:t>iLearn</a:t>
            </a:r>
            <a:r>
              <a:rPr lang="en-US" dirty="0" smtClean="0"/>
              <a:t> system</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specification</a:t>
            </a:r>
            <a:endParaRPr lang="en-US" dirty="0"/>
          </a:p>
        </p:txBody>
      </p:sp>
      <p:sp>
        <p:nvSpPr>
          <p:cNvPr id="6" name="Text Placeholder 5"/>
          <p:cNvSpPr>
            <a:spLocks noGrp="1"/>
          </p:cNvSpPr>
          <p:nvPr>
            <p:ph type="body" sz="quarter" idx="10"/>
          </p:nvPr>
        </p:nvSpPr>
        <p:spPr>
          <a:xfrm>
            <a:off x="628650" y="1319099"/>
            <a:ext cx="7822826" cy="3158772"/>
          </a:xfrm>
        </p:spPr>
        <p:txBody>
          <a:bodyPr/>
          <a:lstStyle/>
          <a:p>
            <a:pPr>
              <a:buFont typeface="Arial" pitchFamily="34" charset="0"/>
              <a:buChar char="•"/>
            </a:pPr>
            <a:r>
              <a:rPr lang="en-US" dirty="0" smtClean="0"/>
              <a:t>  Requirements specification is the process of writing down the user and system requirements in a requirements document.  Ideally, the user and system requirements should be clear, unambiguous, easy to understand, etc., but in practice this is almost impossible to achieve.  Stakeholders interpret the requirements in different ways, and there are often inherent conflicts and inconsistencies in the requirements.</a:t>
            </a:r>
          </a:p>
          <a:p>
            <a:pPr>
              <a:buFont typeface="Arial" pitchFamily="34" charset="0"/>
              <a:buChar char="•"/>
            </a:pPr>
            <a:r>
              <a:rPr lang="en-US" dirty="0" smtClean="0"/>
              <a:t>  User requirements are almost always written in natural language supplemented by appropriate diagrams and tables in the requirements document.</a:t>
            </a:r>
          </a:p>
          <a:p>
            <a:pPr>
              <a:buFont typeface="Arial" pitchFamily="34" charset="0"/>
              <a:buChar char="•"/>
            </a:pPr>
            <a:r>
              <a:rPr lang="en-US" dirty="0" smtClean="0"/>
              <a:t>  System requirements may also be written in natural language, but other notations based on mathematical notations, etc. can also be used.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specification</a:t>
            </a:r>
            <a:endParaRPr lang="en-US" dirty="0"/>
          </a:p>
        </p:txBody>
      </p:sp>
      <p:sp>
        <p:nvSpPr>
          <p:cNvPr id="6" name="Text Placeholder 5"/>
          <p:cNvSpPr>
            <a:spLocks noGrp="1"/>
          </p:cNvSpPr>
          <p:nvPr>
            <p:ph type="body" sz="quarter" idx="10"/>
          </p:nvPr>
        </p:nvSpPr>
        <p:spPr/>
        <p:txBody>
          <a:bodyPr/>
          <a:lstStyle/>
          <a:p>
            <a:r>
              <a:rPr lang="en-US" dirty="0" smtClean="0"/>
              <a:t>  </a:t>
            </a:r>
            <a:endParaRPr lang="en-US" dirty="0"/>
          </a:p>
        </p:txBody>
      </p:sp>
      <p:pic>
        <p:nvPicPr>
          <p:cNvPr id="4" name="Picture 3" descr="notations-writing-requirements.png"/>
          <p:cNvPicPr>
            <a:picLocks noChangeAspect="1"/>
          </p:cNvPicPr>
          <p:nvPr/>
        </p:nvPicPr>
        <p:blipFill>
          <a:blip r:embed="rId2"/>
          <a:stretch>
            <a:fillRect/>
          </a:stretch>
        </p:blipFill>
        <p:spPr>
          <a:xfrm>
            <a:off x="742415" y="1217598"/>
            <a:ext cx="7659169" cy="30579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Natural language specification</a:t>
            </a:r>
            <a:endParaRPr lang="en-US" dirty="0"/>
          </a:p>
        </p:txBody>
      </p:sp>
      <p:sp>
        <p:nvSpPr>
          <p:cNvPr id="6" name="Text Placeholder 5"/>
          <p:cNvSpPr>
            <a:spLocks noGrp="1"/>
          </p:cNvSpPr>
          <p:nvPr>
            <p:ph type="body" sz="quarter" idx="10"/>
          </p:nvPr>
        </p:nvSpPr>
        <p:spPr>
          <a:xfrm>
            <a:off x="628650" y="1319099"/>
            <a:ext cx="7732924" cy="3084813"/>
          </a:xfrm>
        </p:spPr>
        <p:txBody>
          <a:bodyPr/>
          <a:lstStyle/>
          <a:p>
            <a:pPr>
              <a:buFont typeface="Arial" pitchFamily="34" charset="0"/>
              <a:buChar char="•"/>
            </a:pPr>
            <a:r>
              <a:rPr lang="en-US" dirty="0" smtClean="0"/>
              <a:t>  Natural language has been used to write requirements for software since the 1950s.  It is expressive, intuitive, and universal, but it is also potentially vague and ambiguous, and its interpretation depends on the background of the reader.  To </a:t>
            </a:r>
            <a:r>
              <a:rPr lang="en-US" dirty="0" err="1" smtClean="0"/>
              <a:t>minimise</a:t>
            </a:r>
            <a:r>
              <a:rPr lang="en-US" dirty="0" smtClean="0"/>
              <a:t> misunderstanding when writing natural language requirements, the following guidelines can be used:</a:t>
            </a:r>
          </a:p>
          <a:p>
            <a:pPr lvl="1"/>
            <a:r>
              <a:rPr lang="en-US" sz="1600" dirty="0" smtClean="0"/>
              <a:t>Invent a standard format and ensure all requirement definitions adhere to that format.</a:t>
            </a:r>
          </a:p>
          <a:p>
            <a:pPr lvl="1"/>
            <a:r>
              <a:rPr lang="en-US" sz="1600" dirty="0" smtClean="0"/>
              <a:t>Use language consistently to distinguish between mandatory and desirable requirements.  Mandatory requirements are usually written using ``shall’’.  Desirable requirements are not essential and are usually written using ``should’’.</a:t>
            </a:r>
          </a:p>
          <a:p>
            <a:pPr lvl="1"/>
            <a:r>
              <a:rPr lang="en-US" sz="1600" dirty="0" smtClean="0"/>
              <a:t>Use text highlighting (e.g., bold, italic, colour) to pick out key parts of the requirement.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Definition of requirements engineering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 requirements for a system are the descriptions of the </a:t>
            </a:r>
            <a:r>
              <a:rPr lang="en-US" b="1" dirty="0" smtClean="0"/>
              <a:t>services</a:t>
            </a:r>
            <a:r>
              <a:rPr lang="en-US" dirty="0" smtClean="0"/>
              <a:t> that a system should provide and the </a:t>
            </a:r>
            <a:r>
              <a:rPr lang="en-US" b="1" dirty="0" smtClean="0"/>
              <a:t>constraints</a:t>
            </a:r>
            <a:r>
              <a:rPr lang="en-US" dirty="0" smtClean="0"/>
              <a:t> on its operation.  </a:t>
            </a:r>
          </a:p>
          <a:p>
            <a:pPr>
              <a:buFont typeface="Arial" pitchFamily="34" charset="0"/>
              <a:buChar char="•"/>
            </a:pPr>
            <a:r>
              <a:rPr lang="en-US" dirty="0" smtClean="0"/>
              <a:t>  These requirements reflect the </a:t>
            </a:r>
            <a:r>
              <a:rPr lang="en-US" b="1" dirty="0" smtClean="0"/>
              <a:t>needs of customers</a:t>
            </a:r>
            <a:r>
              <a:rPr lang="en-US" dirty="0" smtClean="0"/>
              <a:t> for a system that serves a certain purpose such as controlling a device, placing an order, or finding information.  </a:t>
            </a:r>
          </a:p>
          <a:p>
            <a:pPr>
              <a:buFont typeface="Arial" pitchFamily="34" charset="0"/>
              <a:buChar char="•"/>
            </a:pPr>
            <a:r>
              <a:rPr lang="en-US" dirty="0" smtClean="0"/>
              <a:t>  The </a:t>
            </a:r>
            <a:r>
              <a:rPr lang="en-US" b="1" dirty="0" smtClean="0"/>
              <a:t>process </a:t>
            </a:r>
            <a:r>
              <a:rPr lang="en-US" dirty="0" smtClean="0"/>
              <a:t>of finding out, analysing, documenting and checking these services and constraints is called </a:t>
            </a:r>
            <a:r>
              <a:rPr lang="en-US" i="1" dirty="0" smtClean="0"/>
              <a:t>requirements engineering </a:t>
            </a:r>
            <a:r>
              <a:rPr lang="en-US" dirty="0" smtClean="0"/>
              <a:t>(RE).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Natural language specification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To </a:t>
            </a:r>
            <a:r>
              <a:rPr lang="en-US" dirty="0" err="1" smtClean="0"/>
              <a:t>minimise</a:t>
            </a:r>
            <a:r>
              <a:rPr lang="en-US" dirty="0" smtClean="0"/>
              <a:t> misunderstanding when writing natural language requirements, the following guidelines can be used (cont’d):</a:t>
            </a:r>
          </a:p>
          <a:p>
            <a:pPr lvl="1"/>
            <a:r>
              <a:rPr lang="en-US" sz="1600" dirty="0" smtClean="0"/>
              <a:t>Wherever possible, avoid the use of jargon, abbreviations, and acronyms.</a:t>
            </a:r>
          </a:p>
          <a:p>
            <a:pPr lvl="1"/>
            <a:r>
              <a:rPr lang="en-US" sz="1600" dirty="0" smtClean="0"/>
              <a:t>Wherever possible, try to associate a rationale with each user requirement.  The rationale explains why the requirement has been included and who proposed the requirement, so that you know whom to consult if the requirement has to be changed.</a:t>
            </a:r>
            <a:endParaRPr lang="en-US" sz="1600" dirty="0"/>
          </a:p>
        </p:txBody>
      </p:sp>
      <p:pic>
        <p:nvPicPr>
          <p:cNvPr id="4" name="Picture 3" descr="nlp-spec.png"/>
          <p:cNvPicPr>
            <a:picLocks noChangeAspect="1"/>
          </p:cNvPicPr>
          <p:nvPr/>
        </p:nvPicPr>
        <p:blipFill>
          <a:blip r:embed="rId2"/>
          <a:stretch>
            <a:fillRect/>
          </a:stretch>
        </p:blipFill>
        <p:spPr>
          <a:xfrm>
            <a:off x="826979" y="3164540"/>
            <a:ext cx="7470383" cy="124506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Structured specification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a:t>
            </a:r>
            <a:r>
              <a:rPr lang="en-US" dirty="0" smtClean="0"/>
              <a:t>Structured </a:t>
            </a:r>
            <a:r>
              <a:rPr lang="en-US" dirty="0" smtClean="0"/>
              <a:t>natural language is a way of writing system requirements where requirements are written in a standard way rather than as free-form text.  This approach maintains most of the expressiveness and understandability of natural language but ensures that some uniformity is imposed on the specification.  Structured language notations use templates to specify system requirements, and it may use programming language constructs such as </a:t>
            </a:r>
            <a:r>
              <a:rPr lang="en-US" i="1" dirty="0" smtClean="0"/>
              <a:t>if-then-else </a:t>
            </a:r>
            <a:r>
              <a:rPr lang="en-US" dirty="0" smtClean="0"/>
              <a:t>and </a:t>
            </a:r>
            <a:r>
              <a:rPr lang="en-US" i="1" dirty="0" smtClean="0"/>
              <a:t>for-1-to-n</a:t>
            </a:r>
            <a:r>
              <a:rPr lang="en-US" dirty="0" smtClean="0"/>
              <a:t> to show alternatives and iterations.</a:t>
            </a:r>
          </a:p>
          <a:p>
            <a:pPr>
              <a:buFont typeface="Arial" pitchFamily="34" charset="0"/>
              <a:buChar char="•"/>
            </a:pPr>
            <a:r>
              <a:rPr lang="en-US" dirty="0" smtClean="0"/>
              <a:t>  When a standard format is used for specifying functional requirements, the following information should be included:</a:t>
            </a:r>
          </a:p>
          <a:p>
            <a:pPr lvl="1"/>
            <a:r>
              <a:rPr lang="en-US" sz="1600" dirty="0" smtClean="0"/>
              <a:t>A description of the function or entity being specified.</a:t>
            </a:r>
          </a:p>
          <a:p>
            <a:pPr lvl="1"/>
            <a:r>
              <a:rPr lang="en-US" sz="1600" dirty="0" smtClean="0"/>
              <a:t>A description of its inputs and the origin of these inputs.</a:t>
            </a:r>
            <a:endParaRPr lang="en-US"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Structured specification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When a standard format is used for specifying functional requirements, the following information should be included (cont’d):</a:t>
            </a:r>
          </a:p>
          <a:p>
            <a:pPr lvl="1"/>
            <a:r>
              <a:rPr lang="en-US" sz="1600" dirty="0" smtClean="0"/>
              <a:t>A description of its output and the destination of these outputs.</a:t>
            </a:r>
          </a:p>
          <a:p>
            <a:pPr lvl="1"/>
            <a:r>
              <a:rPr lang="en-US" sz="1600" dirty="0" smtClean="0"/>
              <a:t>Information about the information needed for the computation or other entities in the system that are required.</a:t>
            </a:r>
          </a:p>
          <a:p>
            <a:pPr lvl="1"/>
            <a:r>
              <a:rPr lang="en-US" sz="1600" dirty="0" smtClean="0"/>
              <a:t>A description of the action to be taken.</a:t>
            </a:r>
          </a:p>
          <a:p>
            <a:pPr lvl="1"/>
            <a:r>
              <a:rPr lang="en-US" sz="1600" dirty="0" smtClean="0"/>
              <a:t>If a functional approach is used, a </a:t>
            </a:r>
            <a:r>
              <a:rPr lang="en-US" sz="1600" i="1" dirty="0" smtClean="0"/>
              <a:t>precondition</a:t>
            </a:r>
            <a:r>
              <a:rPr lang="en-US" sz="1600" dirty="0" smtClean="0"/>
              <a:t> setting out what must be true before the function is called, and a </a:t>
            </a:r>
            <a:r>
              <a:rPr lang="en-US" sz="1600" i="1" dirty="0" err="1" smtClean="0"/>
              <a:t>postcondition</a:t>
            </a:r>
            <a:r>
              <a:rPr lang="en-US" sz="1600" dirty="0" smtClean="0"/>
              <a:t> specifying what is true after the function is called.</a:t>
            </a:r>
          </a:p>
          <a:p>
            <a:pPr lvl="1"/>
            <a:r>
              <a:rPr lang="en-US" sz="1600" dirty="0" smtClean="0"/>
              <a:t>A description of the side effects (if any) of the operation.</a:t>
            </a:r>
            <a:endParaRPr lang="en-US"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Structured specification</a:t>
            </a:r>
            <a:endParaRPr lang="en-US" dirty="0"/>
          </a:p>
        </p:txBody>
      </p:sp>
      <p:sp>
        <p:nvSpPr>
          <p:cNvPr id="6" name="Text Placeholder 5"/>
          <p:cNvSpPr>
            <a:spLocks noGrp="1"/>
          </p:cNvSpPr>
          <p:nvPr>
            <p:ph type="body" sz="quarter" idx="10"/>
          </p:nvPr>
        </p:nvSpPr>
        <p:spPr/>
        <p:txBody>
          <a:bodyPr/>
          <a:lstStyle/>
          <a:p>
            <a:r>
              <a:rPr lang="en-US" dirty="0" smtClean="0"/>
              <a:t>  </a:t>
            </a:r>
            <a:endParaRPr lang="en-US" dirty="0"/>
          </a:p>
        </p:txBody>
      </p:sp>
      <p:pic>
        <p:nvPicPr>
          <p:cNvPr id="4" name="Picture 3" descr="structured-spec-example.png"/>
          <p:cNvPicPr>
            <a:picLocks noChangeAspect="1"/>
          </p:cNvPicPr>
          <p:nvPr/>
        </p:nvPicPr>
        <p:blipFill>
          <a:blip r:embed="rId2"/>
          <a:stretch>
            <a:fillRect/>
          </a:stretch>
        </p:blipFill>
        <p:spPr>
          <a:xfrm>
            <a:off x="598390" y="1165846"/>
            <a:ext cx="6387358" cy="3258856"/>
          </a:xfrm>
          <a:prstGeom prst="rect">
            <a:avLst/>
          </a:prstGeom>
        </p:spPr>
      </p:pic>
      <p:pic>
        <p:nvPicPr>
          <p:cNvPr id="7" name="Picture 6" descr="insulin-pump.jpg"/>
          <p:cNvPicPr>
            <a:picLocks noChangeAspect="1"/>
          </p:cNvPicPr>
          <p:nvPr/>
        </p:nvPicPr>
        <p:blipFill>
          <a:blip r:embed="rId3"/>
          <a:stretch>
            <a:fillRect/>
          </a:stretch>
        </p:blipFill>
        <p:spPr>
          <a:xfrm>
            <a:off x="7134289" y="1190065"/>
            <a:ext cx="1703581" cy="1136275"/>
          </a:xfrm>
          <a:prstGeom prst="rect">
            <a:avLst/>
          </a:prstGeom>
        </p:spPr>
      </p:pic>
      <p:pic>
        <p:nvPicPr>
          <p:cNvPr id="8" name="Picture 7" descr="insulin-pump-2.jpg"/>
          <p:cNvPicPr>
            <a:picLocks noChangeAspect="1"/>
          </p:cNvPicPr>
          <p:nvPr/>
        </p:nvPicPr>
        <p:blipFill>
          <a:blip r:embed="rId4"/>
          <a:stretch>
            <a:fillRect/>
          </a:stretch>
        </p:blipFill>
        <p:spPr>
          <a:xfrm>
            <a:off x="7137644" y="2521323"/>
            <a:ext cx="1673340" cy="11161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Structured specification</a:t>
            </a:r>
            <a:endParaRPr lang="en-US" dirty="0"/>
          </a:p>
        </p:txBody>
      </p:sp>
      <p:sp>
        <p:nvSpPr>
          <p:cNvPr id="6" name="Text Placeholder 5"/>
          <p:cNvSpPr>
            <a:spLocks noGrp="1"/>
          </p:cNvSpPr>
          <p:nvPr>
            <p:ph type="body" sz="quarter" idx="10"/>
          </p:nvPr>
        </p:nvSpPr>
        <p:spPr>
          <a:xfrm>
            <a:off x="628649" y="1319099"/>
            <a:ext cx="7930403" cy="2988581"/>
          </a:xfrm>
        </p:spPr>
        <p:txBody>
          <a:bodyPr/>
          <a:lstStyle/>
          <a:p>
            <a:pPr>
              <a:buFont typeface="Arial" pitchFamily="34" charset="0"/>
              <a:buChar char="•"/>
            </a:pPr>
            <a:r>
              <a:rPr lang="en-US" dirty="0" smtClean="0"/>
              <a:t>  The structured specifications removes some of the problems of natural language specification.  Variability in the specification is reduced, and requirements are organised more effectively.  However, it is still difficult to write requirements in a clear and unambiguous way, particularly when complex computations are to be specified.  To address this problem, extra information such as tables or graphical models of the system can be added.</a:t>
            </a:r>
            <a:endParaRPr lang="en-US" dirty="0"/>
          </a:p>
        </p:txBody>
      </p:sp>
      <p:pic>
        <p:nvPicPr>
          <p:cNvPr id="4" name="Picture 3" descr="structured-spec-example-p2.png"/>
          <p:cNvPicPr>
            <a:picLocks noChangeAspect="1"/>
          </p:cNvPicPr>
          <p:nvPr/>
        </p:nvPicPr>
        <p:blipFill>
          <a:blip r:embed="rId2"/>
          <a:stretch>
            <a:fillRect/>
          </a:stretch>
        </p:blipFill>
        <p:spPr>
          <a:xfrm>
            <a:off x="1606924" y="2891117"/>
            <a:ext cx="5711453" cy="169166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cases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Use cases are a way of describing interactions between users and a system using a graphical model and structured text.  Use cases were first introduced in the </a:t>
            </a:r>
            <a:r>
              <a:rPr lang="en-US" dirty="0" err="1" smtClean="0"/>
              <a:t>Objectory</a:t>
            </a:r>
            <a:r>
              <a:rPr lang="en-US" dirty="0" smtClean="0"/>
              <a:t> method (Jacobsen et. al., 1993) and have now become a fundamental feature of the Unified Modeling Language (UML</a:t>
            </a:r>
            <a:r>
              <a:rPr lang="en-US" dirty="0" smtClean="0"/>
              <a:t>).</a:t>
            </a:r>
            <a:endParaRPr lang="en-US" dirty="0" smtClean="0"/>
          </a:p>
          <a:p>
            <a:pPr>
              <a:buFont typeface="Arial" pitchFamily="34" charset="0"/>
              <a:buChar char="•"/>
            </a:pPr>
            <a:r>
              <a:rPr lang="en-US" dirty="0" smtClean="0"/>
              <a:t>  In their simplest form, a use case identifies the </a:t>
            </a:r>
            <a:r>
              <a:rPr lang="en-US" b="1" i="1" dirty="0" smtClean="0"/>
              <a:t>actors</a:t>
            </a:r>
            <a:r>
              <a:rPr lang="en-US" dirty="0" smtClean="0"/>
              <a:t> </a:t>
            </a:r>
            <a:r>
              <a:rPr lang="en-US" b="1" dirty="0" smtClean="0"/>
              <a:t>involved in an interaction</a:t>
            </a:r>
            <a:r>
              <a:rPr lang="en-US" dirty="0" smtClean="0"/>
              <a:t> and </a:t>
            </a:r>
            <a:r>
              <a:rPr lang="en-US" b="1" dirty="0" smtClean="0"/>
              <a:t>names the type of interaction</a:t>
            </a:r>
            <a:r>
              <a:rPr lang="en-US" dirty="0" smtClean="0"/>
              <a:t>.  </a:t>
            </a:r>
            <a:endParaRPr lang="en-US" dirty="0" smtClean="0"/>
          </a:p>
          <a:p>
            <a:pPr>
              <a:buFont typeface="Arial" pitchFamily="34" charset="0"/>
              <a:buChar char="•"/>
            </a:pPr>
            <a:r>
              <a:rPr lang="en-US" dirty="0" smtClean="0"/>
              <a:t> </a:t>
            </a:r>
            <a:r>
              <a:rPr lang="en-US" dirty="0" smtClean="0"/>
              <a:t> </a:t>
            </a:r>
            <a:r>
              <a:rPr lang="en-US" dirty="0" smtClean="0"/>
              <a:t>Additional </a:t>
            </a:r>
            <a:r>
              <a:rPr lang="en-US" dirty="0" smtClean="0"/>
              <a:t>information that describes the interaction with the system can be added; it may be a textual description or one or more graphical models such as UML sequence diagrams or state charts.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 </a:t>
            </a:r>
            <a:r>
              <a:rPr lang="en-US" dirty="0" smtClean="0"/>
              <a:t>cases: </a:t>
            </a:r>
            <a:r>
              <a:rPr lang="en-US" dirty="0" err="1" smtClean="0"/>
              <a:t>Mentcare</a:t>
            </a:r>
            <a:r>
              <a:rPr lang="en-US" dirty="0" smtClean="0"/>
              <a:t> system</a:t>
            </a:r>
            <a:endParaRPr lang="en-US" dirty="0"/>
          </a:p>
        </p:txBody>
      </p:sp>
      <p:sp>
        <p:nvSpPr>
          <p:cNvPr id="6" name="Text Placeholder 5"/>
          <p:cNvSpPr>
            <a:spLocks noGrp="1"/>
          </p:cNvSpPr>
          <p:nvPr>
            <p:ph type="body" sz="quarter" idx="10"/>
          </p:nvPr>
        </p:nvSpPr>
        <p:spPr/>
        <p:txBody>
          <a:bodyPr/>
          <a:lstStyle/>
          <a:p>
            <a:r>
              <a:rPr lang="en-US" dirty="0" smtClean="0"/>
              <a:t>  </a:t>
            </a:r>
            <a:endParaRPr lang="en-US" dirty="0"/>
          </a:p>
        </p:txBody>
      </p:sp>
      <p:pic>
        <p:nvPicPr>
          <p:cNvPr id="4" name="Picture 3" descr="use-case-ex-1.png"/>
          <p:cNvPicPr>
            <a:picLocks noChangeAspect="1"/>
          </p:cNvPicPr>
          <p:nvPr/>
        </p:nvPicPr>
        <p:blipFill>
          <a:blip r:embed="rId2"/>
          <a:stretch>
            <a:fillRect/>
          </a:stretch>
        </p:blipFill>
        <p:spPr>
          <a:xfrm>
            <a:off x="1561947" y="1177947"/>
            <a:ext cx="6297018" cy="374089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Users of the software requirements document</a:t>
            </a:r>
            <a:endParaRPr lang="en-US" dirty="0"/>
          </a:p>
        </p:txBody>
      </p:sp>
      <p:sp>
        <p:nvSpPr>
          <p:cNvPr id="6" name="Text Placeholder 5"/>
          <p:cNvSpPr>
            <a:spLocks noGrp="1"/>
          </p:cNvSpPr>
          <p:nvPr>
            <p:ph type="body" sz="quarter" idx="10"/>
          </p:nvPr>
        </p:nvSpPr>
        <p:spPr/>
        <p:txBody>
          <a:bodyPr/>
          <a:lstStyle/>
          <a:p>
            <a:r>
              <a:rPr lang="en-US" dirty="0" smtClean="0"/>
              <a:t>  </a:t>
            </a:r>
            <a:endParaRPr lang="en-US" dirty="0"/>
          </a:p>
        </p:txBody>
      </p:sp>
      <p:pic>
        <p:nvPicPr>
          <p:cNvPr id="4" name="Picture 3" descr="users-of-srs-p1.png"/>
          <p:cNvPicPr>
            <a:picLocks noChangeAspect="1"/>
          </p:cNvPicPr>
          <p:nvPr/>
        </p:nvPicPr>
        <p:blipFill>
          <a:blip r:embed="rId2"/>
          <a:stretch>
            <a:fillRect/>
          </a:stretch>
        </p:blipFill>
        <p:spPr>
          <a:xfrm>
            <a:off x="786655" y="1284194"/>
            <a:ext cx="3737358" cy="2916574"/>
          </a:xfrm>
          <a:prstGeom prst="rect">
            <a:avLst/>
          </a:prstGeom>
        </p:spPr>
      </p:pic>
      <p:pic>
        <p:nvPicPr>
          <p:cNvPr id="7" name="Picture 6" descr="users-of-srs-p2.png"/>
          <p:cNvPicPr>
            <a:picLocks noChangeAspect="1"/>
          </p:cNvPicPr>
          <p:nvPr/>
        </p:nvPicPr>
        <p:blipFill>
          <a:blip r:embed="rId3"/>
          <a:stretch>
            <a:fillRect/>
          </a:stretch>
        </p:blipFill>
        <p:spPr>
          <a:xfrm>
            <a:off x="4821221" y="1452283"/>
            <a:ext cx="3651295" cy="163759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Structure of a requirements document</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Based on an IEEE standard for requirements document (IEEE 1998).  This standard is a generic one that can be adapted to specific uses.</a:t>
            </a:r>
            <a:endParaRPr lang="en-US" dirty="0"/>
          </a:p>
        </p:txBody>
      </p:sp>
      <p:pic>
        <p:nvPicPr>
          <p:cNvPr id="4" name="Picture 3" descr="ieee-srs-p1.png"/>
          <p:cNvPicPr>
            <a:picLocks noChangeAspect="1"/>
          </p:cNvPicPr>
          <p:nvPr/>
        </p:nvPicPr>
        <p:blipFill>
          <a:blip r:embed="rId2"/>
          <a:stretch>
            <a:fillRect/>
          </a:stretch>
        </p:blipFill>
        <p:spPr>
          <a:xfrm>
            <a:off x="1344706" y="1976845"/>
            <a:ext cx="6248661" cy="242279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Structure of a requirements document (cont’d)</a:t>
            </a:r>
            <a:endParaRPr lang="en-US" dirty="0"/>
          </a:p>
        </p:txBody>
      </p:sp>
      <p:sp>
        <p:nvSpPr>
          <p:cNvPr id="6" name="Text Placeholder 5"/>
          <p:cNvSpPr>
            <a:spLocks noGrp="1"/>
          </p:cNvSpPr>
          <p:nvPr>
            <p:ph type="body" sz="quarter" idx="10"/>
          </p:nvPr>
        </p:nvSpPr>
        <p:spPr/>
        <p:txBody>
          <a:bodyPr/>
          <a:lstStyle/>
          <a:p>
            <a:r>
              <a:rPr lang="en-US" dirty="0" smtClean="0"/>
              <a:t>  </a:t>
            </a:r>
            <a:endParaRPr lang="en-US" dirty="0"/>
          </a:p>
        </p:txBody>
      </p:sp>
      <p:pic>
        <p:nvPicPr>
          <p:cNvPr id="4" name="Picture 3" descr="ieee-srs-p2.png"/>
          <p:cNvPicPr>
            <a:picLocks noChangeAspect="1"/>
          </p:cNvPicPr>
          <p:nvPr/>
        </p:nvPicPr>
        <p:blipFill>
          <a:blip r:embed="rId2"/>
          <a:stretch>
            <a:fillRect/>
          </a:stretch>
        </p:blipFill>
        <p:spPr>
          <a:xfrm>
            <a:off x="1243853" y="1223273"/>
            <a:ext cx="6323462" cy="32854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559420"/>
            <a:ext cx="7856445" cy="630335"/>
          </a:xfrm>
        </p:spPr>
        <p:txBody>
          <a:bodyPr>
            <a:normAutofit/>
          </a:bodyPr>
          <a:lstStyle/>
          <a:p>
            <a:r>
              <a:rPr lang="en-US" dirty="0" smtClean="0"/>
              <a:t>User requirements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User requirements is defined </a:t>
            </a:r>
            <a:r>
              <a:rPr lang="en-US" dirty="0" smtClean="0"/>
              <a:t>as </a:t>
            </a:r>
            <a:r>
              <a:rPr lang="en-US" b="1" dirty="0" smtClean="0"/>
              <a:t>high-level </a:t>
            </a:r>
            <a:r>
              <a:rPr lang="en-US" b="1" dirty="0" smtClean="0"/>
              <a:t>statements</a:t>
            </a:r>
            <a:r>
              <a:rPr lang="en-US" dirty="0" smtClean="0"/>
              <a:t> that are written in a natural language, plus diagrams, of what services the system is expected to provide to system users and the constraints under which it must operate.  </a:t>
            </a:r>
          </a:p>
          <a:p>
            <a:pPr>
              <a:buFont typeface="Arial" pitchFamily="34" charset="0"/>
              <a:buChar char="•"/>
            </a:pPr>
            <a:r>
              <a:rPr lang="en-US" dirty="0" smtClean="0"/>
              <a:t>  The user requirements may vary from </a:t>
            </a:r>
            <a:r>
              <a:rPr lang="en-US" i="1" dirty="0" smtClean="0"/>
              <a:t>broad statements of the system features </a:t>
            </a:r>
            <a:r>
              <a:rPr lang="en-US" dirty="0" smtClean="0"/>
              <a:t>required to </a:t>
            </a:r>
            <a:r>
              <a:rPr lang="en-US" i="1" dirty="0" smtClean="0"/>
              <a:t>detailed, precise descriptions of the system functionality</a:t>
            </a:r>
            <a:r>
              <a:rPr lang="en-US" dirty="0" smtClean="0"/>
              <a:t>.  </a:t>
            </a:r>
            <a:endParaRPr lang="en-US" dirty="0"/>
          </a:p>
        </p:txBody>
      </p:sp>
      <p:sp>
        <p:nvSpPr>
          <p:cNvPr id="4" name="Rounded Rectangle 3"/>
          <p:cNvSpPr/>
          <p:nvPr/>
        </p:nvSpPr>
        <p:spPr>
          <a:xfrm>
            <a:off x="826995" y="3230692"/>
            <a:ext cx="7026088" cy="91440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a:t>
            </a:r>
            <a:r>
              <a:rPr lang="en-US" dirty="0" err="1" smtClean="0">
                <a:solidFill>
                  <a:schemeClr val="tx1"/>
                </a:solidFill>
              </a:rPr>
              <a:t>Mentcare</a:t>
            </a:r>
            <a:r>
              <a:rPr lang="en-US" dirty="0" smtClean="0">
                <a:solidFill>
                  <a:schemeClr val="tx1"/>
                </a:solidFill>
              </a:rPr>
              <a:t> system shall generate monthly management reports showing the cost of drugs prescribed by each clinic during that month.</a:t>
            </a:r>
            <a:endParaRPr lang="en-US" dirty="0">
              <a:solidFill>
                <a:schemeClr val="tx1"/>
              </a:solidFill>
            </a:endParaRPr>
          </a:p>
        </p:txBody>
      </p:sp>
      <p:sp>
        <p:nvSpPr>
          <p:cNvPr id="7" name="Rectangle 6"/>
          <p:cNvSpPr/>
          <p:nvPr/>
        </p:nvSpPr>
        <p:spPr>
          <a:xfrm>
            <a:off x="833718" y="2961751"/>
            <a:ext cx="3119717" cy="268941"/>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effectLst>
                  <a:outerShdw blurRad="38100" dist="38100" dir="2700000" algn="tl">
                    <a:srgbClr val="000000">
                      <a:alpha val="43137"/>
                    </a:srgbClr>
                  </a:outerShdw>
                </a:effectLst>
              </a:rPr>
              <a:t>Example of a user requirement</a:t>
            </a:r>
            <a:endParaRPr lang="en-US"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validation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Requirements validation is the process of checking that requirements define the system that the customer really wants.  It overlaps with elicitation and analysis, as it is concerned with finding problems with the requirements.  </a:t>
            </a:r>
            <a:endParaRPr lang="en-US" dirty="0" smtClean="0"/>
          </a:p>
          <a:p>
            <a:pPr>
              <a:buFont typeface="Arial" pitchFamily="34" charset="0"/>
              <a:buChar char="•"/>
            </a:pPr>
            <a:r>
              <a:rPr lang="en-US" dirty="0" smtClean="0"/>
              <a:t> </a:t>
            </a:r>
            <a:r>
              <a:rPr lang="en-US" dirty="0" smtClean="0"/>
              <a:t> </a:t>
            </a:r>
            <a:r>
              <a:rPr lang="en-US" dirty="0" smtClean="0"/>
              <a:t>Different </a:t>
            </a:r>
            <a:r>
              <a:rPr lang="en-US" dirty="0" smtClean="0"/>
              <a:t>types of checks should be carried out on the requirements document.  These checks include:</a:t>
            </a:r>
          </a:p>
          <a:p>
            <a:pPr lvl="1"/>
            <a:r>
              <a:rPr lang="en-US" sz="1600" b="1" dirty="0" smtClean="0"/>
              <a:t>Validity checks</a:t>
            </a:r>
            <a:r>
              <a:rPr lang="en-US" sz="1600" dirty="0" smtClean="0"/>
              <a:t>.  These check that the requirements reflect the real needs of system users.</a:t>
            </a:r>
          </a:p>
          <a:p>
            <a:pPr lvl="1"/>
            <a:r>
              <a:rPr lang="en-US" sz="1600" b="1" dirty="0" smtClean="0"/>
              <a:t>Consistency checks</a:t>
            </a:r>
            <a:r>
              <a:rPr lang="en-US" sz="1600" dirty="0" smtClean="0"/>
              <a:t>.  Requirements in the document should not conflict.</a:t>
            </a:r>
          </a:p>
          <a:p>
            <a:pPr lvl="1"/>
            <a:r>
              <a:rPr lang="en-US" sz="1600" b="1" dirty="0" smtClean="0"/>
              <a:t>Completeness checks</a:t>
            </a:r>
            <a:r>
              <a:rPr lang="en-US" sz="1600" dirty="0" smtClean="0"/>
              <a:t>.  The requirements document should include requirements that define all functions and the constraints intended by the system user.</a:t>
            </a:r>
            <a:endParaRPr lang="en-US"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validation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Different types of checks should be carried out on the requirements document.  These checks include (cont’d):</a:t>
            </a:r>
          </a:p>
          <a:p>
            <a:pPr lvl="1"/>
            <a:r>
              <a:rPr lang="en-US" sz="1600" b="1" dirty="0" smtClean="0"/>
              <a:t>Realism checks</a:t>
            </a:r>
            <a:r>
              <a:rPr lang="en-US" sz="1600" dirty="0" smtClean="0"/>
              <a:t>.  By using knowledge of existing technologies, the requirements should be checked to ensure that they can be implemented within the proposed budget for the system.  These checks should also take account of the budget and schedule for the system development.</a:t>
            </a:r>
          </a:p>
          <a:p>
            <a:pPr lvl="1"/>
            <a:r>
              <a:rPr lang="en-US" sz="1600" b="1" dirty="0" smtClean="0"/>
              <a:t>Verifiability</a:t>
            </a:r>
            <a:r>
              <a:rPr lang="en-US" sz="1600" dirty="0" smtClean="0"/>
              <a:t>.  To reduce potential for dispute between customer and contractor, system requirements should always be written so that they are verifiable.  This means that you should be able to write a set of tests that can demonstrate that the delivered system meets each specified requirement.</a:t>
            </a:r>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validation</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A number of requirements validation techniques can be used individually or in conjunction with one another:</a:t>
            </a:r>
          </a:p>
          <a:p>
            <a:pPr lvl="1"/>
            <a:r>
              <a:rPr lang="en-US" sz="1600" i="1" dirty="0" smtClean="0"/>
              <a:t>Requirements reviews</a:t>
            </a:r>
            <a:r>
              <a:rPr lang="en-US" sz="1600" dirty="0" smtClean="0"/>
              <a:t>.  The requirements are analysed systematically by a team of reviewers who check for errors and inconsistencies.</a:t>
            </a:r>
          </a:p>
          <a:p>
            <a:pPr lvl="1"/>
            <a:r>
              <a:rPr lang="en-US" sz="1600" i="1" dirty="0" smtClean="0"/>
              <a:t>Prototyping</a:t>
            </a:r>
            <a:r>
              <a:rPr lang="en-US" sz="1600" dirty="0" smtClean="0"/>
              <a:t>.  This involves developing an executable model of a system and using this with end-users and customers to see if it meets their needs and expectations.</a:t>
            </a:r>
          </a:p>
          <a:p>
            <a:pPr lvl="1"/>
            <a:r>
              <a:rPr lang="en-US" sz="1600" i="1" dirty="0" smtClean="0"/>
              <a:t>Test-case generation</a:t>
            </a:r>
            <a:r>
              <a:rPr lang="en-US" sz="1600" dirty="0" smtClean="0"/>
              <a:t>.  Requirements should be testable.  If the tests for the requirements are devised as part of the validation process, this often reveals requirements problems.  If a test is difficult or impossible to design, this usually means that the requirements will be difficult to implement and should be reconsidered.</a:t>
            </a:r>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change</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 requirements for large software systems are always changing.  Most changes to system requirements arise because of changes to the business environment of the system:</a:t>
            </a:r>
          </a:p>
          <a:p>
            <a:pPr lvl="1"/>
            <a:r>
              <a:rPr lang="en-US" sz="1600" dirty="0" smtClean="0"/>
              <a:t>The business and technical environment of the system always changes after installation.  New hardware may be introduced and existing hardware updated.  It may be necessary to interface the system with other systems.</a:t>
            </a:r>
          </a:p>
          <a:p>
            <a:pPr lvl="1"/>
            <a:r>
              <a:rPr lang="en-US" sz="1600" dirty="0" smtClean="0"/>
              <a:t>The people who pay for a system and the users of that system are rarely the same people.  New features may have to be added for user support if the system is to meet its goals.</a:t>
            </a:r>
          </a:p>
          <a:p>
            <a:pPr lvl="1"/>
            <a:r>
              <a:rPr lang="en-US" sz="1600" dirty="0" smtClean="0"/>
              <a:t>Large system usually have a diverse stakeholder community, with stakeholders having different requirements.</a:t>
            </a:r>
            <a:endParaRPr lang="en-US" sz="1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change management</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Requirements management planning is concerned with establishing how a set of evolving requirements will be managed.  There are three stages to a change management process: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lvl="1"/>
            <a:r>
              <a:rPr lang="en-US" sz="1600" b="1" dirty="0" smtClean="0"/>
              <a:t>Problem analysis and change specification</a:t>
            </a:r>
            <a:r>
              <a:rPr lang="en-US" sz="1600" dirty="0" smtClean="0"/>
              <a:t>.  Start with an identified requirements problem, then analyse the change proposal to check if it is valid.  </a:t>
            </a:r>
            <a:endParaRPr lang="en-US" sz="1600" dirty="0" smtClean="0"/>
          </a:p>
          <a:p>
            <a:pPr lvl="1"/>
            <a:r>
              <a:rPr lang="en-US" sz="1600" dirty="0" smtClean="0"/>
              <a:t>This </a:t>
            </a:r>
            <a:r>
              <a:rPr lang="en-US" sz="1600" dirty="0" smtClean="0"/>
              <a:t>analysis is fed back to the change requestor, who may decide to give a more detailed proposal, or withdraw the request.</a:t>
            </a:r>
            <a:endParaRPr lang="en-US" sz="1600" dirty="0"/>
          </a:p>
        </p:txBody>
      </p:sp>
      <p:pic>
        <p:nvPicPr>
          <p:cNvPr id="4" name="Picture 3" descr="req-change-mgnr-1.png"/>
          <p:cNvPicPr>
            <a:picLocks noChangeAspect="1"/>
          </p:cNvPicPr>
          <p:nvPr/>
        </p:nvPicPr>
        <p:blipFill>
          <a:blip r:embed="rId2"/>
          <a:stretch>
            <a:fillRect/>
          </a:stretch>
        </p:blipFill>
        <p:spPr>
          <a:xfrm>
            <a:off x="1035418" y="2197410"/>
            <a:ext cx="7064137" cy="857657"/>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change management</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There are three stages to a change management process (cont’d):</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sz="800" dirty="0" smtClean="0"/>
          </a:p>
          <a:p>
            <a:pPr lvl="1"/>
            <a:r>
              <a:rPr lang="en-US" sz="1600" b="1" dirty="0" smtClean="0"/>
              <a:t>Change analysis and costing</a:t>
            </a:r>
            <a:r>
              <a:rPr lang="en-US" sz="1600" dirty="0" smtClean="0"/>
              <a:t>.  The effect of the proposed change is assessed using traceability information and general knowledge of the system requirements.  </a:t>
            </a:r>
            <a:endParaRPr lang="en-US" sz="1600" dirty="0" smtClean="0"/>
          </a:p>
          <a:p>
            <a:pPr lvl="1"/>
            <a:r>
              <a:rPr lang="en-US" sz="1600" dirty="0" smtClean="0"/>
              <a:t>The </a:t>
            </a:r>
            <a:r>
              <a:rPr lang="en-US" sz="1600" dirty="0" smtClean="0"/>
              <a:t>cost is estimated in terms of modifications to the requirements, and to the system design and implementation.  </a:t>
            </a:r>
            <a:endParaRPr lang="en-US" sz="1600" dirty="0" smtClean="0"/>
          </a:p>
          <a:p>
            <a:pPr lvl="1"/>
            <a:r>
              <a:rPr lang="en-US" sz="1600" dirty="0" smtClean="0"/>
              <a:t>Once </a:t>
            </a:r>
            <a:r>
              <a:rPr lang="en-US" sz="1600" dirty="0" smtClean="0"/>
              <a:t>the analysis is completed, a decision is made as to whether or not to proceed with the change.</a:t>
            </a:r>
            <a:endParaRPr lang="en-US" sz="1600" dirty="0"/>
          </a:p>
        </p:txBody>
      </p:sp>
      <p:pic>
        <p:nvPicPr>
          <p:cNvPr id="4" name="Picture 3" descr="req-change-mgnr-1.png"/>
          <p:cNvPicPr>
            <a:picLocks noChangeAspect="1"/>
          </p:cNvPicPr>
          <p:nvPr/>
        </p:nvPicPr>
        <p:blipFill>
          <a:blip r:embed="rId2"/>
          <a:stretch>
            <a:fillRect/>
          </a:stretch>
        </p:blipFill>
        <p:spPr>
          <a:xfrm>
            <a:off x="1015248" y="1686407"/>
            <a:ext cx="7064137" cy="85765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Requirements change management</a:t>
            </a:r>
            <a:endParaRPr lang="en-US" dirty="0"/>
          </a:p>
        </p:txBody>
      </p:sp>
      <p:sp>
        <p:nvSpPr>
          <p:cNvPr id="6" name="Text Placeholder 5"/>
          <p:cNvSpPr>
            <a:spLocks noGrp="1"/>
          </p:cNvSpPr>
          <p:nvPr>
            <p:ph type="body" sz="quarter" idx="10"/>
          </p:nvPr>
        </p:nvSpPr>
        <p:spPr>
          <a:xfrm>
            <a:off x="628650" y="1319099"/>
            <a:ext cx="7732924" cy="3168818"/>
          </a:xfrm>
        </p:spPr>
        <p:txBody>
          <a:bodyPr/>
          <a:lstStyle/>
          <a:p>
            <a:pPr>
              <a:buFont typeface="Arial" pitchFamily="34" charset="0"/>
              <a:buChar char="•"/>
            </a:pPr>
            <a:r>
              <a:rPr lang="en-US" dirty="0" smtClean="0"/>
              <a:t>  There are three stages to a change management process (cont’d):</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lvl="1"/>
            <a:r>
              <a:rPr lang="en-US" sz="1600" b="1" dirty="0" smtClean="0"/>
              <a:t>Change implementation</a:t>
            </a:r>
            <a:r>
              <a:rPr lang="en-US" sz="1600" dirty="0" smtClean="0"/>
              <a:t>.  The requirement document and, where necessary, the system design and implementation, are modified.  </a:t>
            </a:r>
            <a:endParaRPr lang="en-US" sz="1600" dirty="0" smtClean="0"/>
          </a:p>
          <a:p>
            <a:pPr lvl="1"/>
            <a:r>
              <a:rPr lang="en-US" sz="1600" dirty="0" smtClean="0"/>
              <a:t>The </a:t>
            </a:r>
            <a:r>
              <a:rPr lang="en-US" sz="1600" dirty="0" smtClean="0"/>
              <a:t>requirements document should be organised so that changes can be made to it without extensive rewriting or </a:t>
            </a:r>
            <a:r>
              <a:rPr lang="en-US" sz="1600" dirty="0" err="1" smtClean="0"/>
              <a:t>reorganisation</a:t>
            </a:r>
            <a:r>
              <a:rPr lang="en-US" sz="1600" dirty="0" smtClean="0"/>
              <a:t>.  </a:t>
            </a:r>
            <a:endParaRPr lang="en-US" sz="1600" dirty="0" smtClean="0"/>
          </a:p>
          <a:p>
            <a:pPr lvl="1"/>
            <a:r>
              <a:rPr lang="en-US" sz="1600" dirty="0" smtClean="0"/>
              <a:t>This </a:t>
            </a:r>
            <a:r>
              <a:rPr lang="en-US" sz="1600" dirty="0" smtClean="0"/>
              <a:t>can be achieved by making the document as modular as possible and by </a:t>
            </a:r>
            <a:r>
              <a:rPr lang="en-US" sz="1600" dirty="0" err="1" smtClean="0"/>
              <a:t>minimising</a:t>
            </a:r>
            <a:r>
              <a:rPr lang="en-US" sz="1600" dirty="0" smtClean="0"/>
              <a:t> external references.</a:t>
            </a:r>
            <a:endParaRPr lang="en-US" sz="1600" dirty="0"/>
          </a:p>
        </p:txBody>
      </p:sp>
      <p:pic>
        <p:nvPicPr>
          <p:cNvPr id="4" name="Picture 3" descr="req-change-mgnr-1.png"/>
          <p:cNvPicPr>
            <a:picLocks noChangeAspect="1"/>
          </p:cNvPicPr>
          <p:nvPr/>
        </p:nvPicPr>
        <p:blipFill>
          <a:blip r:embed="rId2"/>
          <a:stretch>
            <a:fillRect/>
          </a:stretch>
        </p:blipFill>
        <p:spPr>
          <a:xfrm>
            <a:off x="1015248" y="1686407"/>
            <a:ext cx="7064137" cy="85765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Lessons learned</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We defined requirements engineering, user and system requirements and showed examples of user and system requirements.</a:t>
            </a:r>
          </a:p>
          <a:p>
            <a:endParaRPr lang="en-US" sz="800" dirty="0" smtClean="0"/>
          </a:p>
          <a:p>
            <a:pPr>
              <a:buFont typeface="Arial" pitchFamily="34" charset="0"/>
              <a:buChar char="•"/>
            </a:pPr>
            <a:r>
              <a:rPr lang="en-US" dirty="0" smtClean="0"/>
              <a:t>  We described functional and non-functional requirements, and discussed the differences between functional and non-functional requirements.</a:t>
            </a:r>
          </a:p>
          <a:p>
            <a:endParaRPr lang="en-US" sz="800" dirty="0" smtClean="0"/>
          </a:p>
          <a:p>
            <a:pPr>
              <a:buFont typeface="Arial" pitchFamily="34" charset="0"/>
              <a:buChar char="•"/>
            </a:pPr>
            <a:r>
              <a:rPr lang="en-US" dirty="0" smtClean="0"/>
              <a:t>  We described the requirements engineering process, and discussed the main activities of elicitation, specification, validation and change in the RE process.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requirements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System requirements are more </a:t>
            </a:r>
            <a:r>
              <a:rPr lang="en-US" b="1" dirty="0" smtClean="0"/>
              <a:t>detailed</a:t>
            </a:r>
            <a:r>
              <a:rPr lang="en-US" dirty="0" smtClean="0"/>
              <a:t> descriptions of the software system’s functions, services, and operational constraints.  </a:t>
            </a:r>
          </a:p>
          <a:p>
            <a:pPr>
              <a:buFont typeface="Arial" pitchFamily="34" charset="0"/>
              <a:buChar char="•"/>
            </a:pPr>
            <a:r>
              <a:rPr lang="en-US" dirty="0" smtClean="0"/>
              <a:t>  The system requirements document (sometimes called a functional specification) should define exactly </a:t>
            </a:r>
            <a:r>
              <a:rPr lang="en-US" i="1" dirty="0" smtClean="0"/>
              <a:t>what is to be implemented</a:t>
            </a:r>
            <a:r>
              <a:rPr lang="en-US" dirty="0" smtClean="0"/>
              <a:t>.  It may be part of a contract between the system buyer and the software developers.</a:t>
            </a:r>
            <a:endParaRPr lang="en-US" dirty="0"/>
          </a:p>
        </p:txBody>
      </p:sp>
      <p:sp>
        <p:nvSpPr>
          <p:cNvPr id="4" name="Rounded Rectangle 3"/>
          <p:cNvSpPr/>
          <p:nvPr/>
        </p:nvSpPr>
        <p:spPr>
          <a:xfrm>
            <a:off x="826995" y="3094062"/>
            <a:ext cx="7026088" cy="1506070"/>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smtClean="0">
                <a:solidFill>
                  <a:schemeClr val="tx1"/>
                </a:solidFill>
              </a:rPr>
              <a:t>On the last working day of each month, a summary of the drugs prescribed, their cost and the prescribing clinics shall be generated.</a:t>
            </a:r>
          </a:p>
          <a:p>
            <a:pPr marL="342900" indent="-342900">
              <a:buFont typeface="+mj-lt"/>
              <a:buAutoNum type="arabicPeriod"/>
            </a:pPr>
            <a:r>
              <a:rPr lang="en-US" dirty="0" smtClean="0">
                <a:solidFill>
                  <a:schemeClr val="tx1"/>
                </a:solidFill>
              </a:rPr>
              <a:t>The system shall generate the report for printing after 17.30 on the last working day of the month.</a:t>
            </a:r>
            <a:endParaRPr lang="en-US" dirty="0">
              <a:solidFill>
                <a:schemeClr val="tx1"/>
              </a:solidFill>
            </a:endParaRPr>
          </a:p>
        </p:txBody>
      </p:sp>
      <p:sp>
        <p:nvSpPr>
          <p:cNvPr id="7" name="Rectangle 6"/>
          <p:cNvSpPr/>
          <p:nvPr/>
        </p:nvSpPr>
        <p:spPr>
          <a:xfrm>
            <a:off x="833719" y="2825121"/>
            <a:ext cx="3341594" cy="268941"/>
          </a:xfrm>
          <a:prstGeom prst="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effectLst>
                  <a:outerShdw blurRad="38100" dist="38100" dir="2700000" algn="tl">
                    <a:srgbClr val="000000">
                      <a:alpha val="43137"/>
                    </a:srgbClr>
                  </a:outerShdw>
                </a:effectLst>
              </a:rPr>
              <a:t>Example of a system requirement</a:t>
            </a:r>
            <a:endParaRPr lang="en-US"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a:xfrm>
            <a:off x="628650" y="1319099"/>
            <a:ext cx="8157998" cy="3221370"/>
          </a:xfrm>
        </p:spPr>
        <p:txBody>
          <a:bodyPr/>
          <a:lstStyle/>
          <a:p>
            <a:pPr>
              <a:buFont typeface="Arial" pitchFamily="34" charset="0"/>
              <a:buChar char="•"/>
            </a:pPr>
            <a:r>
              <a:rPr lang="en-GB" dirty="0" smtClean="0"/>
              <a:t>  </a:t>
            </a:r>
            <a:r>
              <a:rPr lang="en-GB" sz="2000" dirty="0" smtClean="0"/>
              <a:t>What are the differences between a user requirement and a system requirement?</a:t>
            </a:r>
          </a:p>
          <a:p>
            <a:pPr marL="800100" lvl="1" indent="-342900">
              <a:buFont typeface="+mj-lt"/>
              <a:buAutoNum type="alphaUcPeriod"/>
            </a:pPr>
            <a:r>
              <a:rPr lang="en-GB" sz="1800" dirty="0" smtClean="0"/>
              <a:t>A user requirement provides detailed description of what a system should do.  A system requirement gives more details on the implementation.</a:t>
            </a:r>
          </a:p>
          <a:p>
            <a:pPr marL="800100" lvl="1" indent="-342900">
              <a:buFont typeface="+mj-lt"/>
              <a:buAutoNum type="alphaUcPeriod"/>
            </a:pPr>
            <a:r>
              <a:rPr lang="en-GB" sz="1800" dirty="0" smtClean="0"/>
              <a:t>A user requirement is a high-level statement of what services the system is expected to provide.  A system requirement is a more detailed description of services provided by a system and specifies exactly what is to be implemented.</a:t>
            </a:r>
          </a:p>
          <a:p>
            <a:pPr marL="800100" lvl="1" indent="-342900">
              <a:buFont typeface="+mj-lt"/>
              <a:buAutoNum type="alphaUcPeriod"/>
            </a:pPr>
            <a:r>
              <a:rPr lang="en-GB" sz="1800" dirty="0" smtClean="0"/>
              <a:t>A user requirement describes a system function.  A system requirement describes the function’s implementation details.</a:t>
            </a:r>
          </a:p>
          <a:p>
            <a:pPr marL="800100" lvl="1" indent="-342900">
              <a:buFont typeface="+mj-lt"/>
              <a:buAutoNum type="alphaUcPeriod"/>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User and system requirements</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smtClean="0"/>
              <a:t>  The user and system requirements should be written at </a:t>
            </a:r>
            <a:r>
              <a:rPr lang="en-US" b="1" dirty="0" smtClean="0"/>
              <a:t>different levels of detail</a:t>
            </a:r>
            <a:r>
              <a:rPr lang="en-US" dirty="0" smtClean="0"/>
              <a:t> because </a:t>
            </a:r>
            <a:r>
              <a:rPr lang="en-US" b="1" dirty="0" smtClean="0"/>
              <a:t>different types of readers</a:t>
            </a:r>
            <a:r>
              <a:rPr lang="en-US" dirty="0" smtClean="0"/>
              <a:t> use them in different ways.</a:t>
            </a:r>
            <a:endParaRPr lang="en-US" dirty="0"/>
          </a:p>
        </p:txBody>
      </p:sp>
      <p:pic>
        <p:nvPicPr>
          <p:cNvPr id="4" name="Picture 3" descr="readers_requirements_specs.png"/>
          <p:cNvPicPr>
            <a:picLocks noChangeAspect="1"/>
          </p:cNvPicPr>
          <p:nvPr/>
        </p:nvPicPr>
        <p:blipFill>
          <a:blip r:embed="rId3"/>
          <a:stretch>
            <a:fillRect/>
          </a:stretch>
        </p:blipFill>
        <p:spPr>
          <a:xfrm>
            <a:off x="2243116" y="2002254"/>
            <a:ext cx="4861878" cy="27131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stakeholders</a:t>
            </a:r>
            <a:endParaRPr lang="en-US" dirty="0"/>
          </a:p>
        </p:txBody>
      </p:sp>
      <p:sp>
        <p:nvSpPr>
          <p:cNvPr id="6" name="Text Placeholder 5"/>
          <p:cNvSpPr>
            <a:spLocks noGrp="1"/>
          </p:cNvSpPr>
          <p:nvPr>
            <p:ph type="body" sz="quarter" idx="10"/>
          </p:nvPr>
        </p:nvSpPr>
        <p:spPr>
          <a:xfrm>
            <a:off x="628649" y="1319099"/>
            <a:ext cx="8058151" cy="3410556"/>
          </a:xfrm>
        </p:spPr>
        <p:txBody>
          <a:bodyPr/>
          <a:lstStyle/>
          <a:p>
            <a:pPr>
              <a:buFont typeface="Arial" pitchFamily="34" charset="0"/>
              <a:buChar char="•"/>
            </a:pPr>
            <a:r>
              <a:rPr lang="en-US" dirty="0" smtClean="0"/>
              <a:t>  The system stakeholders include anyone who is affected by the system in some way and so anyone who has a </a:t>
            </a:r>
            <a:r>
              <a:rPr lang="en-US" b="1" dirty="0" smtClean="0"/>
              <a:t>legitimate interest</a:t>
            </a:r>
            <a:r>
              <a:rPr lang="en-US" dirty="0" smtClean="0"/>
              <a:t> in it.  </a:t>
            </a:r>
            <a:endParaRPr lang="en-US" dirty="0" smtClean="0"/>
          </a:p>
          <a:p>
            <a:pPr>
              <a:buFont typeface="Arial" pitchFamily="34" charset="0"/>
              <a:buChar char="•"/>
            </a:pPr>
            <a:r>
              <a:rPr lang="en-US" dirty="0" smtClean="0"/>
              <a:t> </a:t>
            </a:r>
            <a:r>
              <a:rPr lang="en-US" dirty="0" smtClean="0"/>
              <a:t> </a:t>
            </a:r>
            <a:r>
              <a:rPr lang="en-US" dirty="0" smtClean="0"/>
              <a:t>Stakeholders </a:t>
            </a:r>
            <a:r>
              <a:rPr lang="en-US" dirty="0" smtClean="0"/>
              <a:t>range from </a:t>
            </a:r>
            <a:r>
              <a:rPr lang="en-US" b="1" dirty="0" smtClean="0"/>
              <a:t>end-users</a:t>
            </a:r>
            <a:r>
              <a:rPr lang="en-US" dirty="0" smtClean="0"/>
              <a:t> of a system through </a:t>
            </a:r>
            <a:r>
              <a:rPr lang="en-US" b="1" dirty="0" smtClean="0"/>
              <a:t>managers</a:t>
            </a:r>
            <a:r>
              <a:rPr lang="en-US" dirty="0" smtClean="0"/>
              <a:t> to external stakeholders such as </a:t>
            </a:r>
            <a:r>
              <a:rPr lang="en-US" b="1" dirty="0" smtClean="0"/>
              <a:t>regulators</a:t>
            </a:r>
            <a:r>
              <a:rPr lang="en-US" dirty="0" smtClean="0"/>
              <a:t>.</a:t>
            </a:r>
          </a:p>
          <a:p>
            <a:pPr>
              <a:buFont typeface="Arial" pitchFamily="34" charset="0"/>
              <a:buChar char="•"/>
            </a:pPr>
            <a:r>
              <a:rPr lang="en-US" dirty="0" smtClean="0"/>
              <a:t>  For example, the stakeholders of the </a:t>
            </a:r>
            <a:r>
              <a:rPr lang="en-US" dirty="0" err="1" smtClean="0"/>
              <a:t>Mentcare</a:t>
            </a:r>
            <a:r>
              <a:rPr lang="en-US" dirty="0" smtClean="0"/>
              <a:t> system include:</a:t>
            </a:r>
          </a:p>
          <a:p>
            <a:pPr lvl="1"/>
            <a:r>
              <a:rPr lang="en-US" sz="1600" b="1" dirty="0" smtClean="0"/>
              <a:t>Patients.</a:t>
            </a:r>
            <a:r>
              <a:rPr lang="en-US" sz="1600" dirty="0" smtClean="0"/>
              <a:t>  Their information is recorded in the system.</a:t>
            </a:r>
          </a:p>
          <a:p>
            <a:pPr lvl="1"/>
            <a:r>
              <a:rPr lang="en-US" sz="1600" b="1" dirty="0" smtClean="0"/>
              <a:t>Doctors.</a:t>
            </a:r>
            <a:r>
              <a:rPr lang="en-US" sz="1600" dirty="0" smtClean="0"/>
              <a:t>  They are responsible for assessing and treating patients.</a:t>
            </a:r>
          </a:p>
          <a:p>
            <a:pPr lvl="1"/>
            <a:r>
              <a:rPr lang="en-US" sz="1600" b="1" dirty="0" smtClean="0"/>
              <a:t>Nurses.</a:t>
            </a:r>
            <a:r>
              <a:rPr lang="en-US" sz="1600" dirty="0" smtClean="0"/>
              <a:t>  They coordinate the consultations with doctors and administer some treatments.</a:t>
            </a:r>
          </a:p>
          <a:p>
            <a:pPr lvl="1"/>
            <a:r>
              <a:rPr lang="en-US" sz="1600" b="1" dirty="0" smtClean="0"/>
              <a:t>IT staff.</a:t>
            </a:r>
            <a:r>
              <a:rPr lang="en-US" sz="1600" dirty="0" smtClean="0"/>
              <a:t>  They are responsible for installing and maintaining the system.</a:t>
            </a:r>
          </a:p>
          <a:p>
            <a:pPr lvl="1"/>
            <a:r>
              <a:rPr lang="en-US" sz="1600" b="1" dirty="0" smtClean="0"/>
              <a:t>Medical ethics manager.</a:t>
            </a:r>
            <a:r>
              <a:rPr lang="en-US" sz="1600" dirty="0" smtClean="0"/>
              <a:t>  They ensure that the system meets current ethical guidelines for patient care.</a:t>
            </a:r>
            <a:endParaRPr lang="en-US" sz="1600" dirty="0"/>
          </a:p>
        </p:txBody>
      </p:sp>
    </p:spTree>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AB92E3-26D1-4D43-9D8D-DDC63A368C19}">
  <ds:schemaRefs>
    <ds:schemaRef ds:uri="600fe1d4-0bed-4ae1-99b2-a080a88c64c6"/>
    <ds:schemaRef ds:uri="c2cbd189-ca79-4e30-a19f-ac4b1165c7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1D4C1F-3BBE-4756-865A-AF8F400817C0}">
  <ds:schemaRefs>
    <ds:schemaRef ds:uri="e315eb9a-1a86-4590-b9b9-657366c2f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03FF4A-92D1-4AC6-A3D0-2369C39732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525-template</Template>
  <TotalTime>818</TotalTime>
  <Words>4420</Words>
  <Application>Microsoft Office PowerPoint</Application>
  <PresentationFormat>On-screen Show (16:9)</PresentationFormat>
  <Paragraphs>284</Paragraphs>
  <Slides>57</Slides>
  <Notes>5</Notes>
  <HiddenSlides>0</HiddenSlides>
  <MMClips>0</MMClips>
  <ScaleCrop>false</ScaleCrop>
  <HeadingPairs>
    <vt:vector size="4" baseType="variant">
      <vt:variant>
        <vt:lpstr>Theme</vt:lpstr>
      </vt:variant>
      <vt:variant>
        <vt:i4>4</vt:i4>
      </vt:variant>
      <vt:variant>
        <vt:lpstr>Slide Titles</vt:lpstr>
      </vt:variant>
      <vt:variant>
        <vt:i4>57</vt:i4>
      </vt:variant>
    </vt:vector>
  </HeadingPairs>
  <TitlesOfParts>
    <vt:vector size="61" baseType="lpstr">
      <vt:lpstr>Office Theme</vt:lpstr>
      <vt:lpstr>1_Custom Design</vt:lpstr>
      <vt:lpstr>Content layouts</vt:lpstr>
      <vt:lpstr>1_Content layouts</vt:lpstr>
      <vt:lpstr>JC2001  Introduction to Software Engineering</vt:lpstr>
      <vt:lpstr>Learning objectives </vt:lpstr>
      <vt:lpstr>Outline of lecture</vt:lpstr>
      <vt:lpstr>Definition of requirements engineering</vt:lpstr>
      <vt:lpstr>User requirements</vt:lpstr>
      <vt:lpstr>System requirements</vt:lpstr>
      <vt:lpstr>Mock quiz</vt:lpstr>
      <vt:lpstr>User and system requirements</vt:lpstr>
      <vt:lpstr>System stakeholders</vt:lpstr>
      <vt:lpstr>Functional requirements</vt:lpstr>
      <vt:lpstr>Functional requirements: Mentcare system</vt:lpstr>
      <vt:lpstr>Functional requirements: ATM machine</vt:lpstr>
      <vt:lpstr>Functional requirements: ATM machine</vt:lpstr>
      <vt:lpstr>Non-functional requirements</vt:lpstr>
      <vt:lpstr>Mock quiz</vt:lpstr>
      <vt:lpstr>Types of non-functional requirements</vt:lpstr>
      <vt:lpstr>Product requirements</vt:lpstr>
      <vt:lpstr>Organisational requirements</vt:lpstr>
      <vt:lpstr>External requirements</vt:lpstr>
      <vt:lpstr>Non-functional requirements: Mentcare</vt:lpstr>
      <vt:lpstr>Non-functional requirements: ATM</vt:lpstr>
      <vt:lpstr>Mock quiz</vt:lpstr>
      <vt:lpstr>Requirements engineering processes</vt:lpstr>
      <vt:lpstr>Requirements engineering processes</vt:lpstr>
      <vt:lpstr>Challenges in eliciting requirements</vt:lpstr>
      <vt:lpstr>Requirements elicitation</vt:lpstr>
      <vt:lpstr>Requirements elicitation</vt:lpstr>
      <vt:lpstr>Process model for elicitation and analysis</vt:lpstr>
      <vt:lpstr>Requirements elicitation techniques</vt:lpstr>
      <vt:lpstr>Requirements elicitation techniques: Interviews</vt:lpstr>
      <vt:lpstr>Requirements elicitation techniques: Interviews</vt:lpstr>
      <vt:lpstr>Requirements elicitation techniques: Interviews</vt:lpstr>
      <vt:lpstr>Requirements elicitation techniques: Ethnography</vt:lpstr>
      <vt:lpstr>Requirements elicitation techniques: Stories</vt:lpstr>
      <vt:lpstr>Requirements elicitation techniques: Story</vt:lpstr>
      <vt:lpstr>Requirements elicitation techniques: Scenario</vt:lpstr>
      <vt:lpstr>Requirements specification</vt:lpstr>
      <vt:lpstr>Requirements specification</vt:lpstr>
      <vt:lpstr>Natural language specification</vt:lpstr>
      <vt:lpstr>Natural language specification</vt:lpstr>
      <vt:lpstr>Structured specification</vt:lpstr>
      <vt:lpstr>Structured specification</vt:lpstr>
      <vt:lpstr>Structured specification</vt:lpstr>
      <vt:lpstr>Structured specification</vt:lpstr>
      <vt:lpstr>Use cases</vt:lpstr>
      <vt:lpstr>Use cases: Mentcare system</vt:lpstr>
      <vt:lpstr>Users of the software requirements document</vt:lpstr>
      <vt:lpstr>Structure of a requirements document</vt:lpstr>
      <vt:lpstr>Structure of a requirements document (cont’d)</vt:lpstr>
      <vt:lpstr>Requirements validation</vt:lpstr>
      <vt:lpstr>Requirements validation</vt:lpstr>
      <vt:lpstr>Requirements validation</vt:lpstr>
      <vt:lpstr>Requirements change</vt:lpstr>
      <vt:lpstr>Requirements change management</vt:lpstr>
      <vt:lpstr>Requirements change management</vt:lpstr>
      <vt:lpstr>Requirements change management</vt:lpstr>
      <vt:lpstr>Lessons learned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EC</cp:lastModifiedBy>
  <cp:revision>197</cp:revision>
  <dcterms:created xsi:type="dcterms:W3CDTF">2021-09-17T13:50:02Z</dcterms:created>
  <dcterms:modified xsi:type="dcterms:W3CDTF">2023-09-10T06:18:34Z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