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42"/>
  </p:notesMasterIdLst>
  <p:sldIdLst>
    <p:sldId id="428" r:id="rId8"/>
    <p:sldId id="429" r:id="rId9"/>
    <p:sldId id="430" r:id="rId10"/>
    <p:sldId id="431" r:id="rId11"/>
    <p:sldId id="432" r:id="rId12"/>
    <p:sldId id="433" r:id="rId13"/>
    <p:sldId id="471" r:id="rId14"/>
    <p:sldId id="434" r:id="rId15"/>
    <p:sldId id="435" r:id="rId16"/>
    <p:sldId id="436" r:id="rId17"/>
    <p:sldId id="437" r:id="rId18"/>
    <p:sldId id="472" r:id="rId19"/>
    <p:sldId id="473" r:id="rId20"/>
    <p:sldId id="438" r:id="rId21"/>
    <p:sldId id="439" r:id="rId22"/>
    <p:sldId id="475" r:id="rId23"/>
    <p:sldId id="440" r:id="rId24"/>
    <p:sldId id="474" r:id="rId25"/>
    <p:sldId id="441" r:id="rId26"/>
    <p:sldId id="442" r:id="rId27"/>
    <p:sldId id="443" r:id="rId28"/>
    <p:sldId id="444" r:id="rId29"/>
    <p:sldId id="445" r:id="rId30"/>
    <p:sldId id="478" r:id="rId31"/>
    <p:sldId id="479" r:id="rId32"/>
    <p:sldId id="448" r:id="rId33"/>
    <p:sldId id="477" r:id="rId34"/>
    <p:sldId id="465" r:id="rId35"/>
    <p:sldId id="476" r:id="rId36"/>
    <p:sldId id="466" r:id="rId37"/>
    <p:sldId id="467" r:id="rId38"/>
    <p:sldId id="468" r:id="rId39"/>
    <p:sldId id="469" r:id="rId40"/>
    <p:sldId id="470" r:id="rId4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023"/>
    <a:srgbClr val="1C4392"/>
    <a:srgbClr val="E6E6E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783F-522B-4FA2-B930-7AFB9DDE0024}" v="5" dt="2022-09-06T10:40:38.835"/>
    <p1510:client id="{31BFB872-8847-4343-B03C-18BF23FF8C8B}" v="86" dt="2022-09-01T14:48:48.769"/>
    <p1510:client id="{426F73E8-A663-44C1-A850-25512524E90C}" v="2" dt="2022-09-02T19:17:47.728"/>
    <p1510:client id="{5900E8DD-8D52-4E5B-8FF8-825DE87C2AEC}" v="9" dt="2022-09-06T10:37:23.045"/>
    <p1510:client id="{7C5FF926-4A3C-4149-9C59-6FC951A17A8F}" v="21" dt="2022-09-05T06:32:50.446"/>
    <p1510:client id="{81395EBF-6327-4A8E-AFD8-027CCD68881E}" v="11" dt="2022-09-06T10:42:27.150"/>
    <p1510:client id="{82064F2A-3BE3-4749-96B7-70674F4F8B53}" v="16" dt="2022-09-06T10:39:17.092"/>
    <p1510:client id="{C6E0BBE9-94D9-45A4-8C1E-02A07EB8BCD2}" v="24" dt="2022-09-01T14:44:09.864"/>
    <p1510:client id="{F2F41915-2AB4-49F0-B269-855138E31136}" v="1" dt="2022-09-01T14:50:3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92451" autoAdjust="0"/>
  </p:normalViewPr>
  <p:slideViewPr>
    <p:cSldViewPr snapToGrid="0">
      <p:cViewPr varScale="1">
        <p:scale>
          <a:sx n="135" d="100"/>
          <a:sy n="135" d="100"/>
        </p:scale>
        <p:origin x="176" y="1192"/>
      </p:cViewPr>
      <p:guideLst>
        <p:guide orient="horz" pos="1620"/>
        <p:guide pos="2880"/>
        <p:guide pos="54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docChgLst>
    <pc:chgData name="Ciocarlan, Ana" userId="S::s12ac2@abdn.ac.uk::dc6c74e0-d6a1-4e80-bb47-b7aefdf5a723" providerId="AD" clId="Web-{81395EBF-6327-4A8E-AFD8-027CCD68881E}"/>
    <pc:docChg chg="modSld">
      <pc:chgData name="Ciocarlan, Ana" userId="S::s12ac2@abdn.ac.uk::dc6c74e0-d6a1-4e80-bb47-b7aefdf5a723" providerId="AD" clId="Web-{81395EBF-6327-4A8E-AFD8-027CCD68881E}" dt="2022-09-06T10:42:24.806" v="9" actId="20577"/>
      <pc:docMkLst>
        <pc:docMk/>
      </pc:docMkLst>
      <pc:sldChg chg="modSp">
        <pc:chgData name="Ciocarlan, Ana" userId="S::s12ac2@abdn.ac.uk::dc6c74e0-d6a1-4e80-bb47-b7aefdf5a723" providerId="AD" clId="Web-{81395EBF-6327-4A8E-AFD8-027CCD68881E}" dt="2022-09-06T10:42:24.806" v="9" actId="20577"/>
        <pc:sldMkLst>
          <pc:docMk/>
          <pc:sldMk cId="4240204153" sldId="428"/>
        </pc:sldMkLst>
        <pc:spChg chg="mod">
          <ac:chgData name="Ciocarlan, Ana" userId="S::s12ac2@abdn.ac.uk::dc6c74e0-d6a1-4e80-bb47-b7aefdf5a723" providerId="AD" clId="Web-{81395EBF-6327-4A8E-AFD8-027CCD68881E}" dt="2022-09-06T10:42:24.806" v="9" actId="20577"/>
          <ac:spMkLst>
            <pc:docMk/>
            <pc:sldMk cId="4240204153" sldId="428"/>
            <ac:spMk id="3" creationId="{FC8EA9F0-2D49-49CE-A162-EB45E762A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Answer is A.</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this context model, the </a:t>
            </a:r>
            <a:r>
              <a:rPr lang="en-US" baseline="0" dirty="0" err="1"/>
              <a:t>Mentcare</a:t>
            </a:r>
            <a:r>
              <a:rPr lang="en-US" baseline="0" dirty="0"/>
              <a:t> system shares data with the existing Patient record system.  It is also connected to existing systems for management reporting, hospital admissions, statistics system that collects information for research, and a prescription system that generates prescriptions for patients medications.</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One issue is ensuring</a:t>
            </a:r>
            <a:r>
              <a:rPr lang="en-GB" baseline="0" dirty="0"/>
              <a:t> confidentiality of the patient’s personal data.  Since the </a:t>
            </a:r>
            <a:r>
              <a:rPr lang="en-GB" baseline="0" dirty="0" err="1"/>
              <a:t>Mentcare</a:t>
            </a:r>
            <a:r>
              <a:rPr lang="en-GB" baseline="0" dirty="0"/>
              <a:t> system uses data from an existing patient records system, the </a:t>
            </a:r>
            <a:r>
              <a:rPr lang="en-GB" baseline="0" dirty="0" err="1"/>
              <a:t>Mentcare</a:t>
            </a:r>
            <a:r>
              <a:rPr lang="en-GB" baseline="0" dirty="0"/>
              <a:t> system must ensure that (a) the data is secured against theft, (b) only the necessary data attributes are retrieved, (c) only authorised personnel will be allowed to perform data migration, and (d) the data shall only be accessible by authorised persons.</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Spend</a:t>
            </a:r>
            <a:r>
              <a:rPr lang="en-GB" baseline="0" dirty="0"/>
              <a:t> some time in the lecture to explain the model’s workflow.</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Answer</a:t>
            </a:r>
            <a:r>
              <a:rPr lang="en-GB" baseline="0" dirty="0"/>
              <a:t> is D.</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two</a:t>
            </a:r>
            <a:r>
              <a:rPr lang="en-US" baseline="0" dirty="0"/>
              <a:t> actors in this use case: a medical receptionist and the patient record system.  Formally, use case diagrams should use lines without arrows as arrows in UML diagrams indicate the direction of flow of messages.  However, t</a:t>
            </a:r>
            <a:r>
              <a:rPr lang="en-US" dirty="0"/>
              <a:t>he</a:t>
            </a:r>
            <a:r>
              <a:rPr lang="en-US" baseline="0" dirty="0"/>
              <a:t> arrows are used informally to indicate that the medical receptionist initiates the transaction and data is transferred to the patients record system.</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dirty="0"/>
              <a:t>JC2001</a:t>
            </a:r>
            <a:br>
              <a:rPr lang="en-GB" dirty="0"/>
            </a:br>
            <a:br>
              <a:rPr lang="en-GB" dirty="0"/>
            </a:br>
            <a:r>
              <a:rPr lang="en-GB" dirty="0"/>
              <a:t>Introduction to Software Engineering</a:t>
            </a:r>
          </a:p>
        </p:txBody>
      </p:sp>
      <p:sp>
        <p:nvSpPr>
          <p:cNvPr id="3" name="Text Placeholder 2">
            <a:extLst>
              <a:ext uri="{FF2B5EF4-FFF2-40B4-BE49-F238E27FC236}">
                <a16:creationId xmlns:a16="http://schemas.microsoft.com/office/drawing/2014/main"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6: System </a:t>
            </a:r>
            <a:r>
              <a:rPr lang="en-GB" dirty="0" err="1">
                <a:latin typeface="Calibri"/>
                <a:cs typeface="Calibri"/>
              </a:rPr>
              <a:t>Modeling</a:t>
            </a:r>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ahyp="http://schemas.microsoft.com/office/drawing/2018/hyperlinkcolor"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Huang </a:t>
            </a:r>
            <a:r>
              <a:rPr lang="en-GB" dirty="0" err="1">
                <a:latin typeface="Calibri"/>
                <a:cs typeface="Calibri"/>
              </a:rPr>
              <a:t>Yongchao</a:t>
            </a:r>
            <a:r>
              <a:rPr lang="en-GB" dirty="0">
                <a:latin typeface="Calibri"/>
                <a:cs typeface="Calibri"/>
              </a:rPr>
              <a:t>	</a:t>
            </a:r>
            <a:r>
              <a:rPr lang="en-GB" dirty="0">
                <a:solidFill>
                  <a:srgbClr val="E5C023"/>
                </a:solidFill>
                <a:latin typeface="Calibri"/>
                <a:cs typeface="Calibri"/>
                <a:hlinkClick r:id="rId3"/>
              </a:rPr>
              <a:t>yongchao.huang@abdn.ac.uk</a:t>
            </a:r>
            <a:r>
              <a:rPr lang="en-GB" dirty="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ahyp="http://schemas.microsoft.com/office/drawing/2018/hyperlinkcolor"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a16="http://schemas.microsoft.com/office/drawing/2014/main"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Mentcare</a:t>
            </a:r>
            <a:r>
              <a:rPr lang="en-US" dirty="0"/>
              <a:t> system: Context model</a:t>
            </a:r>
          </a:p>
        </p:txBody>
      </p:sp>
      <p:sp>
        <p:nvSpPr>
          <p:cNvPr id="6" name="Text Placeholder 5"/>
          <p:cNvSpPr>
            <a:spLocks noGrp="1"/>
          </p:cNvSpPr>
          <p:nvPr>
            <p:ph type="body" sz="quarter" idx="10"/>
          </p:nvPr>
        </p:nvSpPr>
        <p:spPr/>
        <p:txBody>
          <a:bodyPr/>
          <a:lstStyle/>
          <a:p>
            <a:pPr>
              <a:buFont typeface="Arial" pitchFamily="34" charset="0"/>
              <a:buChar char="•"/>
            </a:pPr>
            <a:r>
              <a:rPr lang="en-US" dirty="0">
                <a:solidFill>
                  <a:schemeClr val="bg1">
                    <a:lumMod val="50000"/>
                  </a:schemeClr>
                </a:solidFill>
              </a:rPr>
              <a:t>  The user base for the </a:t>
            </a:r>
            <a:r>
              <a:rPr lang="en-US" dirty="0" err="1">
                <a:solidFill>
                  <a:schemeClr val="bg1">
                    <a:lumMod val="50000"/>
                  </a:schemeClr>
                </a:solidFill>
              </a:rPr>
              <a:t>Mentcare</a:t>
            </a:r>
            <a:r>
              <a:rPr lang="en-US" dirty="0">
                <a:solidFill>
                  <a:schemeClr val="bg1">
                    <a:lumMod val="50000"/>
                  </a:schemeClr>
                </a:solidFill>
              </a:rPr>
              <a:t> system is diverse, and users have a wide range of different system requirements.  </a:t>
            </a:r>
            <a:endParaRPr lang="en-US" sz="800" dirty="0">
              <a:solidFill>
                <a:schemeClr val="bg1">
                  <a:lumMod val="50000"/>
                </a:schemeClr>
              </a:solidFill>
            </a:endParaRPr>
          </a:p>
          <a:p>
            <a:pPr>
              <a:buFont typeface="Arial" pitchFamily="34" charset="0"/>
              <a:buChar char="•"/>
            </a:pPr>
            <a:r>
              <a:rPr lang="en-US" dirty="0">
                <a:solidFill>
                  <a:schemeClr val="bg1">
                    <a:lumMod val="50000"/>
                  </a:schemeClr>
                </a:solidFill>
              </a:rPr>
              <a:t>  The list of users include doctors, nurses, receptionists, medical ethics advisor, etc.  To cater to the needs of different users, a configurable system that can be adapted to their needs can be developed.</a:t>
            </a:r>
          </a:p>
          <a:p>
            <a:pPr>
              <a:buFont typeface="Arial" pitchFamily="34" charset="0"/>
              <a:buChar char="•"/>
            </a:pPr>
            <a:endParaRPr lang="en-US" sz="800" dirty="0"/>
          </a:p>
          <a:p>
            <a:r>
              <a:rPr lang="en-US" dirty="0"/>
              <a:t>To define the context and the dependencies that a system has on its environment, a simple architectural model can be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Mentcare</a:t>
            </a:r>
            <a:r>
              <a:rPr lang="en-US" dirty="0"/>
              <a:t> system: Context model</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An architectural model for the </a:t>
            </a:r>
            <a:r>
              <a:rPr lang="en-US" dirty="0" err="1"/>
              <a:t>Mentcare</a:t>
            </a:r>
            <a:r>
              <a:rPr lang="en-US" dirty="0"/>
              <a:t> system.  </a:t>
            </a:r>
          </a:p>
        </p:txBody>
      </p:sp>
      <p:pic>
        <p:nvPicPr>
          <p:cNvPr id="4" name="Picture 3" descr="mentcare_context_model-1.png"/>
          <p:cNvPicPr>
            <a:picLocks noChangeAspect="1"/>
          </p:cNvPicPr>
          <p:nvPr/>
        </p:nvPicPr>
        <p:blipFill>
          <a:blip r:embed="rId3"/>
          <a:stretch>
            <a:fillRect/>
          </a:stretch>
        </p:blipFill>
        <p:spPr>
          <a:xfrm>
            <a:off x="1987828" y="1731817"/>
            <a:ext cx="5117163" cy="32690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a:t>  The </a:t>
            </a:r>
            <a:r>
              <a:rPr lang="en-GB" dirty="0" err="1"/>
              <a:t>Mentcare</a:t>
            </a:r>
            <a:r>
              <a:rPr lang="en-GB" dirty="0"/>
              <a:t> system pulls patient records from an existing patient information system.  While this approach simplifies system development, it also raises some issues.  Discuss one such issue.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559420"/>
            <a:ext cx="6631466" cy="630335"/>
          </a:xfrm>
        </p:spPr>
        <p:txBody>
          <a:bodyPr>
            <a:normAutofit/>
          </a:bodyPr>
          <a:lstStyle/>
          <a:p>
            <a:r>
              <a:rPr lang="en-GB" dirty="0"/>
              <a:t>USS Capita data breach – April 2023</a:t>
            </a:r>
            <a:endParaRPr lang="en-US" dirty="0"/>
          </a:p>
        </p:txBody>
      </p:sp>
      <p:sp>
        <p:nvSpPr>
          <p:cNvPr id="6" name="Text Placeholder 5"/>
          <p:cNvSpPr>
            <a:spLocks noGrp="1"/>
          </p:cNvSpPr>
          <p:nvPr>
            <p:ph type="body" sz="quarter" idx="10"/>
          </p:nvPr>
        </p:nvSpPr>
        <p:spPr>
          <a:xfrm>
            <a:off x="628650" y="1319099"/>
            <a:ext cx="4374274" cy="3221370"/>
          </a:xfrm>
        </p:spPr>
        <p:txBody>
          <a:bodyPr/>
          <a:lstStyle/>
          <a:p>
            <a:pPr>
              <a:buFont typeface="Arial" pitchFamily="34" charset="0"/>
              <a:buChar char="•"/>
            </a:pPr>
            <a:r>
              <a:rPr lang="en-GB" dirty="0"/>
              <a:t>  USS members national insurance number, title, data of birth, name were stolen.</a:t>
            </a:r>
          </a:p>
          <a:p>
            <a:pPr>
              <a:buFont typeface="Arial" pitchFamily="34" charset="0"/>
              <a:buChar char="•"/>
            </a:pPr>
            <a:r>
              <a:rPr lang="en-GB" dirty="0"/>
              <a:t>  Breach was suspected to have occurred when data was transferred between different servers.</a:t>
            </a:r>
          </a:p>
          <a:p>
            <a:pPr>
              <a:buFont typeface="Arial" pitchFamily="34" charset="0"/>
              <a:buChar char="•"/>
            </a:pPr>
            <a:r>
              <a:rPr lang="en-GB" dirty="0"/>
              <a:t>  Data breach cost Capita </a:t>
            </a:r>
            <a:r>
              <a:rPr lang="en-GB" dirty="0" err="1"/>
              <a:t>upto</a:t>
            </a:r>
            <a:r>
              <a:rPr lang="en-GB" dirty="0"/>
              <a:t> $25 million.</a:t>
            </a:r>
          </a:p>
          <a:p>
            <a:pPr>
              <a:buFont typeface="Arial" pitchFamily="34" charset="0"/>
              <a:buChar char="•"/>
            </a:pPr>
            <a:r>
              <a:rPr lang="en-GB" dirty="0"/>
              <a:t>  UK lawyers consider bringing a joint claim over the data breach.</a:t>
            </a:r>
            <a:endParaRPr lang="en-US" dirty="0"/>
          </a:p>
        </p:txBody>
      </p:sp>
      <p:pic>
        <p:nvPicPr>
          <p:cNvPr id="7" name="Picture 6" descr="USS Capita data breach.png"/>
          <p:cNvPicPr>
            <a:picLocks noChangeAspect="1"/>
          </p:cNvPicPr>
          <p:nvPr/>
        </p:nvPicPr>
        <p:blipFill>
          <a:blip r:embed="rId2"/>
          <a:stretch>
            <a:fillRect/>
          </a:stretch>
        </p:blipFill>
        <p:spPr>
          <a:xfrm>
            <a:off x="4912366" y="1172221"/>
            <a:ext cx="4193947" cy="3563528"/>
          </a:xfrm>
          <a:prstGeom prst="rect">
            <a:avLst/>
          </a:prstGeom>
        </p:spPr>
      </p:pic>
      <p:sp>
        <p:nvSpPr>
          <p:cNvPr id="8" name="TextBox 7"/>
          <p:cNvSpPr txBox="1"/>
          <p:nvPr/>
        </p:nvSpPr>
        <p:spPr>
          <a:xfrm>
            <a:off x="4918839" y="4703703"/>
            <a:ext cx="3626069" cy="307777"/>
          </a:xfrm>
          <a:prstGeom prst="rect">
            <a:avLst/>
          </a:prstGeom>
          <a:noFill/>
        </p:spPr>
        <p:txBody>
          <a:bodyPr wrap="square" rtlCol="0">
            <a:spAutoFit/>
          </a:bodyPr>
          <a:lstStyle/>
          <a:p>
            <a:r>
              <a:rPr lang="en-GB" sz="1400" i="1" dirty="0"/>
              <a:t>Source: www.theguardian.com</a:t>
            </a:r>
            <a:endParaRPr lang="en-US" sz="14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Business process model</a:t>
            </a:r>
          </a:p>
        </p:txBody>
      </p:sp>
      <p:sp>
        <p:nvSpPr>
          <p:cNvPr id="6" name="Text Placeholder 5"/>
          <p:cNvSpPr>
            <a:spLocks noGrp="1"/>
          </p:cNvSpPr>
          <p:nvPr>
            <p:ph type="body" sz="quarter" idx="10"/>
          </p:nvPr>
        </p:nvSpPr>
        <p:spPr>
          <a:xfrm>
            <a:off x="628649" y="1319099"/>
            <a:ext cx="8315653" cy="3200349"/>
          </a:xfrm>
        </p:spPr>
        <p:txBody>
          <a:bodyPr/>
          <a:lstStyle/>
          <a:p>
            <a:pPr>
              <a:buFont typeface="Arial" pitchFamily="34" charset="0"/>
              <a:buChar char="•"/>
            </a:pPr>
            <a:r>
              <a:rPr lang="en-US" dirty="0"/>
              <a:t>  Business process models are used along with simple context models.  Business process models describe </a:t>
            </a:r>
            <a:r>
              <a:rPr lang="en-US" dirty="0">
                <a:solidFill>
                  <a:schemeClr val="tx2"/>
                </a:solidFill>
              </a:rPr>
              <a:t>human and automated processes</a:t>
            </a:r>
            <a:r>
              <a:rPr lang="en-US" b="1" dirty="0"/>
              <a:t> </a:t>
            </a:r>
            <a:r>
              <a:rPr lang="en-US" dirty="0"/>
              <a:t>in which particular software systems are used.  </a:t>
            </a:r>
          </a:p>
          <a:p>
            <a:pPr>
              <a:buFont typeface="Arial" pitchFamily="34" charset="0"/>
              <a:buChar char="•"/>
            </a:pPr>
            <a:r>
              <a:rPr lang="en-US" b="1" dirty="0"/>
              <a:t>  </a:t>
            </a:r>
            <a:r>
              <a:rPr lang="en-US" dirty="0">
                <a:solidFill>
                  <a:schemeClr val="tx2"/>
                </a:solidFill>
              </a:rPr>
              <a:t>Context models normally show that the environment includes several other automated systems</a:t>
            </a:r>
            <a:r>
              <a:rPr lang="en-US" dirty="0"/>
              <a:t>.  However, context models </a:t>
            </a:r>
            <a:r>
              <a:rPr lang="en-US" dirty="0">
                <a:solidFill>
                  <a:schemeClr val="tx2"/>
                </a:solidFill>
              </a:rPr>
              <a:t>do not show </a:t>
            </a:r>
            <a:r>
              <a:rPr lang="en-US" dirty="0"/>
              <a:t>the types of relationships between the systems in the environment, and the system that is being specified.  </a:t>
            </a:r>
          </a:p>
          <a:p>
            <a:pPr>
              <a:buFont typeface="Arial" pitchFamily="34" charset="0"/>
              <a:buChar char="•"/>
            </a:pPr>
            <a:r>
              <a:rPr lang="en-US" dirty="0">
                <a:solidFill>
                  <a:schemeClr val="bg1">
                    <a:lumMod val="65000"/>
                  </a:schemeClr>
                </a:solidFill>
              </a:rPr>
              <a:t>  External systems might produce data for or consume data from the system.  They might share data with the system, or they might be connected directly, through a network or not connected at all.  They might be physically co-located or located in separate rooms or buildings.  All these relations may affect the requirements and design of the system being defined, and so must be taken into account.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Mentcare</a:t>
            </a:r>
            <a:r>
              <a:rPr lang="en-US" dirty="0"/>
              <a:t> system: P</a:t>
            </a:r>
            <a:r>
              <a:rPr lang="en-US" altLang="zh-CN" dirty="0"/>
              <a:t>rocess model</a:t>
            </a:r>
            <a:endParaRPr lang="en-US" dirty="0"/>
          </a:p>
        </p:txBody>
      </p:sp>
      <p:sp>
        <p:nvSpPr>
          <p:cNvPr id="6" name="Text Placeholder 5"/>
          <p:cNvSpPr>
            <a:spLocks noGrp="1"/>
          </p:cNvSpPr>
          <p:nvPr>
            <p:ph type="body" sz="quarter" idx="10"/>
          </p:nvPr>
        </p:nvSpPr>
        <p:spPr>
          <a:xfrm>
            <a:off x="628650" y="1192979"/>
            <a:ext cx="8350458" cy="2988581"/>
          </a:xfrm>
        </p:spPr>
        <p:txBody>
          <a:bodyPr/>
          <a:lstStyle/>
          <a:p>
            <a:pPr>
              <a:buFont typeface="Arial" pitchFamily="34" charset="0"/>
              <a:buChar char="•"/>
            </a:pPr>
            <a:r>
              <a:rPr lang="en-US" dirty="0"/>
              <a:t> </a:t>
            </a:r>
            <a:r>
              <a:rPr lang="en-US" altLang="zh-CN" dirty="0"/>
              <a:t>A business process model of patient detention, </a:t>
            </a:r>
            <a:r>
              <a:rPr lang="en-GB" altLang="zh-CN" dirty="0"/>
              <a:t>showing</a:t>
            </a:r>
            <a:r>
              <a:rPr lang="en-US" altLang="zh-CN" dirty="0"/>
              <a:t> </a:t>
            </a:r>
            <a:r>
              <a:rPr lang="en-GB" altLang="zh-CN" dirty="0"/>
              <a:t>by</a:t>
            </a:r>
            <a:r>
              <a:rPr lang="en-US" altLang="zh-CN" dirty="0"/>
              <a:t> </a:t>
            </a:r>
            <a:r>
              <a:rPr lang="en-GB" altLang="zh-CN" dirty="0"/>
              <a:t>an UML</a:t>
            </a:r>
            <a:r>
              <a:rPr lang="en-US" altLang="zh-CN" dirty="0"/>
              <a:t> </a:t>
            </a:r>
            <a:r>
              <a:rPr lang="en-GB" altLang="zh-CN" i="1" dirty="0">
                <a:solidFill>
                  <a:schemeClr val="tx2"/>
                </a:solidFill>
              </a:rPr>
              <a:t>activity</a:t>
            </a:r>
            <a:r>
              <a:rPr lang="en-US" altLang="zh-CN" i="1" dirty="0">
                <a:solidFill>
                  <a:schemeClr val="tx2"/>
                </a:solidFill>
              </a:rPr>
              <a:t> </a:t>
            </a:r>
            <a:r>
              <a:rPr lang="en-GB" altLang="zh-CN" i="1" dirty="0">
                <a:solidFill>
                  <a:schemeClr val="tx2"/>
                </a:solidFill>
              </a:rPr>
              <a:t>diagram</a:t>
            </a:r>
            <a:r>
              <a:rPr lang="en-US" dirty="0"/>
              <a:t>.</a:t>
            </a:r>
          </a:p>
        </p:txBody>
      </p:sp>
      <p:pic>
        <p:nvPicPr>
          <p:cNvPr id="4" name="Picture 3" descr="mentcare_business_process_model-1.png"/>
          <p:cNvPicPr>
            <a:picLocks noChangeAspect="1"/>
          </p:cNvPicPr>
          <p:nvPr/>
        </p:nvPicPr>
        <p:blipFill>
          <a:blip r:embed="rId3"/>
          <a:stretch>
            <a:fillRect/>
          </a:stretch>
        </p:blipFill>
        <p:spPr>
          <a:xfrm>
            <a:off x="1711036" y="1499222"/>
            <a:ext cx="6276826" cy="344638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1CC3CB-C5E5-D3B9-4482-B446EE2CB362}"/>
              </a:ext>
            </a:extLst>
          </p:cNvPr>
          <p:cNvSpPr>
            <a:spLocks noGrp="1"/>
          </p:cNvSpPr>
          <p:nvPr>
            <p:ph type="title"/>
          </p:nvPr>
        </p:nvSpPr>
        <p:spPr/>
        <p:txBody>
          <a:bodyPr>
            <a:normAutofit/>
          </a:bodyPr>
          <a:lstStyle/>
          <a:p>
            <a:r>
              <a:rPr lang="en-GB" altLang="zh-CN" sz="2400" b="0" i="0" dirty="0">
                <a:effectLst/>
                <a:latin typeface="Cabin"/>
              </a:rPr>
              <a:t>Symbolic representation in UML activity diagrams</a:t>
            </a:r>
            <a:endParaRPr lang="en-US" sz="2400" dirty="0"/>
          </a:p>
        </p:txBody>
      </p:sp>
      <p:pic>
        <p:nvPicPr>
          <p:cNvPr id="5" name="Picture 5" descr="Diagram&#10;&#10;Description automatically generated">
            <a:extLst>
              <a:ext uri="{FF2B5EF4-FFF2-40B4-BE49-F238E27FC236}">
                <a16:creationId xmlns:a16="http://schemas.microsoft.com/office/drawing/2014/main" id="{89749FAB-2769-6AA7-F08B-676526227631}"/>
              </a:ext>
            </a:extLst>
          </p:cNvPr>
          <p:cNvPicPr>
            <a:picLocks noChangeAspect="1"/>
          </p:cNvPicPr>
          <p:nvPr/>
        </p:nvPicPr>
        <p:blipFill rotWithShape="1">
          <a:blip r:embed="rId2"/>
          <a:srcRect b="54016"/>
          <a:stretch/>
        </p:blipFill>
        <p:spPr>
          <a:xfrm>
            <a:off x="622791" y="1184891"/>
            <a:ext cx="3597555" cy="3423207"/>
          </a:xfrm>
          <a:prstGeom prst="rect">
            <a:avLst/>
          </a:prstGeom>
        </p:spPr>
      </p:pic>
      <p:pic>
        <p:nvPicPr>
          <p:cNvPr id="6" name="Picture 5" descr="Diagram&#10;&#10;Description automatically generated">
            <a:extLst>
              <a:ext uri="{FF2B5EF4-FFF2-40B4-BE49-F238E27FC236}">
                <a16:creationId xmlns:a16="http://schemas.microsoft.com/office/drawing/2014/main" id="{79D3727E-2353-3ECA-B75E-151F9C4B9DFA}"/>
              </a:ext>
            </a:extLst>
          </p:cNvPr>
          <p:cNvPicPr>
            <a:picLocks noChangeAspect="1"/>
          </p:cNvPicPr>
          <p:nvPr/>
        </p:nvPicPr>
        <p:blipFill rotWithShape="1">
          <a:blip r:embed="rId2"/>
          <a:srcRect t="45984"/>
          <a:stretch/>
        </p:blipFill>
        <p:spPr>
          <a:xfrm>
            <a:off x="4322465" y="1204045"/>
            <a:ext cx="3597555" cy="4021100"/>
          </a:xfrm>
          <a:prstGeom prst="rect">
            <a:avLst/>
          </a:prstGeom>
        </p:spPr>
      </p:pic>
      <p:cxnSp>
        <p:nvCxnSpPr>
          <p:cNvPr id="9" name="直线连接符 8">
            <a:extLst>
              <a:ext uri="{FF2B5EF4-FFF2-40B4-BE49-F238E27FC236}">
                <a16:creationId xmlns:a16="http://schemas.microsoft.com/office/drawing/2014/main" id="{AE5B64E5-EBCB-77D6-F079-B07A9FDB28AE}"/>
              </a:ext>
            </a:extLst>
          </p:cNvPr>
          <p:cNvCxnSpPr>
            <a:cxnSpLocks/>
          </p:cNvCxnSpPr>
          <p:nvPr/>
        </p:nvCxnSpPr>
        <p:spPr>
          <a:xfrm>
            <a:off x="876650" y="3942825"/>
            <a:ext cx="415255" cy="0"/>
          </a:xfrm>
          <a:prstGeom prst="line">
            <a:avLst/>
          </a:prstGeom>
          <a:ln w="3556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14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models</a:t>
            </a:r>
          </a:p>
        </p:txBody>
      </p:sp>
      <p:sp>
        <p:nvSpPr>
          <p:cNvPr id="6" name="Text Placeholder 5"/>
          <p:cNvSpPr>
            <a:spLocks noGrp="1"/>
          </p:cNvSpPr>
          <p:nvPr>
            <p:ph type="body" sz="quarter" idx="10"/>
          </p:nvPr>
        </p:nvSpPr>
        <p:spPr>
          <a:xfrm>
            <a:off x="628650" y="1319099"/>
            <a:ext cx="8023514" cy="3093574"/>
          </a:xfrm>
        </p:spPr>
        <p:txBody>
          <a:bodyPr/>
          <a:lstStyle/>
          <a:p>
            <a:pPr>
              <a:buFont typeface="Arial" pitchFamily="34" charset="0"/>
              <a:buChar char="•"/>
            </a:pPr>
            <a:r>
              <a:rPr lang="en-US" dirty="0"/>
              <a:t>  All systems involve interaction of some kind.  Examples of such interactions include the following:</a:t>
            </a:r>
          </a:p>
          <a:p>
            <a:pPr lvl="1"/>
            <a:r>
              <a:rPr lang="en-US" sz="1600" dirty="0"/>
              <a:t>User interaction, which involves user inputs and outputs.</a:t>
            </a:r>
          </a:p>
          <a:p>
            <a:pPr lvl="1"/>
            <a:r>
              <a:rPr lang="en-US" sz="1600" dirty="0"/>
              <a:t>Interactions between the software being developed and other systems in its environment.</a:t>
            </a:r>
          </a:p>
          <a:p>
            <a:pPr lvl="1"/>
            <a:r>
              <a:rPr lang="en-US" sz="1600" dirty="0"/>
              <a:t>Interactions between the components of a software system.</a:t>
            </a:r>
          </a:p>
          <a:p>
            <a:pPr>
              <a:buFont typeface="Arial" pitchFamily="34" charset="0"/>
              <a:buChar char="•"/>
            </a:pPr>
            <a:r>
              <a:rPr lang="en-US" dirty="0"/>
              <a:t>  Interaction modeling is important for the following reasons:</a:t>
            </a:r>
          </a:p>
          <a:p>
            <a:pPr lvl="1"/>
            <a:r>
              <a:rPr lang="en-US" sz="1600" dirty="0"/>
              <a:t>It helps to identify user requirements.</a:t>
            </a:r>
          </a:p>
          <a:p>
            <a:pPr lvl="1"/>
            <a:r>
              <a:rPr lang="en-US" sz="1600" dirty="0"/>
              <a:t>It highlights communication problems that may arise in system-to-system interactions.</a:t>
            </a:r>
          </a:p>
          <a:p>
            <a:pPr lvl="1"/>
            <a:r>
              <a:rPr lang="en-US" sz="1600" dirty="0"/>
              <a:t>It helps to understand if a proposed system structure is likely to deliver the required system performance and dependability.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a:t>  Which of the following are reasons for </a:t>
            </a:r>
            <a:r>
              <a:rPr lang="en-GB" sz="2000" dirty="0" err="1"/>
              <a:t>modeling</a:t>
            </a:r>
            <a:r>
              <a:rPr lang="en-GB" sz="2000" dirty="0"/>
              <a:t> interactions in a computer system?</a:t>
            </a:r>
          </a:p>
          <a:p>
            <a:pPr marL="800100" lvl="1" indent="-342900">
              <a:buFont typeface="+mj-lt"/>
              <a:buAutoNum type="alphaUcPeriod"/>
            </a:pPr>
            <a:r>
              <a:rPr lang="en-GB" sz="1800" dirty="0"/>
              <a:t>It helps in identifying system requirements.</a:t>
            </a:r>
          </a:p>
          <a:p>
            <a:pPr marL="800100" lvl="1" indent="-342900">
              <a:buFont typeface="+mj-lt"/>
              <a:buAutoNum type="alphaUcPeriod"/>
            </a:pPr>
            <a:r>
              <a:rPr lang="en-GB" sz="1800" dirty="0"/>
              <a:t>It highlights communication problems that may arise in system-to-system interactions.</a:t>
            </a:r>
          </a:p>
          <a:p>
            <a:pPr marL="800100" lvl="1" indent="-342900">
              <a:buFont typeface="+mj-lt"/>
              <a:buAutoNum type="alphaUcPeriod"/>
            </a:pPr>
            <a:r>
              <a:rPr lang="en-GB" sz="1800" dirty="0"/>
              <a:t>It helps in understanding if the proposed system structure is likely to deliver the required system performance and dependability.</a:t>
            </a:r>
          </a:p>
          <a:p>
            <a:pPr marL="800100" lvl="1" indent="-342900">
              <a:buFont typeface="+mj-lt"/>
              <a:buAutoNum type="alphaUcPeriod"/>
            </a:pPr>
            <a:r>
              <a:rPr lang="en-GB" sz="1800" dirty="0"/>
              <a:t>All of the above.</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modeling approaches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two related approaches to interaction modeling:</a:t>
            </a:r>
          </a:p>
          <a:p>
            <a:pPr lvl="1"/>
            <a:r>
              <a:rPr lang="en-US" sz="1600" b="1" i="1" dirty="0"/>
              <a:t>Use case modeling</a:t>
            </a:r>
            <a:r>
              <a:rPr lang="en-US" sz="1600" dirty="0"/>
              <a:t>, which is mostly used to model interactions between a system and external agents (human users or other systems).</a:t>
            </a:r>
          </a:p>
          <a:p>
            <a:pPr lvl="1"/>
            <a:r>
              <a:rPr lang="en-US" sz="1600" b="1" i="1" dirty="0"/>
              <a:t>Sequence diagrams</a:t>
            </a:r>
            <a:r>
              <a:rPr lang="en-US" sz="1600" dirty="0"/>
              <a:t>, which are used to model interactions between system components, although external agents may also be included.</a:t>
            </a:r>
          </a:p>
          <a:p>
            <a:pPr lvl="1"/>
            <a:endParaRPr lang="en-US" sz="1600" dirty="0"/>
          </a:p>
          <a:p>
            <a:pPr>
              <a:buFont typeface="Arial" pitchFamily="34" charset="0"/>
              <a:buChar char="•"/>
            </a:pPr>
            <a:r>
              <a:rPr lang="en-US" dirty="0"/>
              <a:t>  Use case models and sequence diagrams present interactions at different levels of detail, and so they may be used together.  For example, the details of the interactions involved in a high-level use case may be documented in a sequence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Learning objectives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Understand how graphical models can be used to represent software systems.</a:t>
            </a:r>
          </a:p>
          <a:p>
            <a:pPr>
              <a:buFont typeface="Arial" pitchFamily="34" charset="0"/>
              <a:buChar char="•"/>
            </a:pPr>
            <a:r>
              <a:rPr lang="en-US" dirty="0"/>
              <a:t>  Understand the fundamental system modeling perspectives of context, interaction, </a:t>
            </a:r>
            <a:r>
              <a:rPr lang="en-US" dirty="0">
                <a:solidFill>
                  <a:schemeClr val="bg1">
                    <a:lumMod val="65000"/>
                  </a:schemeClr>
                </a:solidFill>
              </a:rPr>
              <a:t>structure</a:t>
            </a:r>
            <a:r>
              <a:rPr lang="en-US" dirty="0"/>
              <a:t>, and behaviour.</a:t>
            </a:r>
          </a:p>
          <a:p>
            <a:pPr>
              <a:buFont typeface="Arial" pitchFamily="34" charset="0"/>
              <a:buChar char="•"/>
            </a:pPr>
            <a:r>
              <a:rPr lang="en-US" dirty="0"/>
              <a:t>  Understand the diagram types in the Unified Modeling Language (UML) and how these diagrams can be used in system modeling.</a:t>
            </a:r>
          </a:p>
        </p:txBody>
      </p:sp>
      <p:sp>
        <p:nvSpPr>
          <p:cNvPr id="7" name="TextBox 6"/>
          <p:cNvSpPr txBox="1"/>
          <p:nvPr/>
        </p:nvSpPr>
        <p:spPr>
          <a:xfrm>
            <a:off x="615410" y="4135582"/>
            <a:ext cx="7633344" cy="338554"/>
          </a:xfrm>
          <a:prstGeom prst="rect">
            <a:avLst/>
          </a:prstGeom>
          <a:noFill/>
        </p:spPr>
        <p:txBody>
          <a:bodyPr wrap="square" rtlCol="0">
            <a:spAutoFit/>
          </a:bodyPr>
          <a:lstStyle/>
          <a:p>
            <a:r>
              <a:rPr lang="en-US" sz="1600" i="1" dirty="0"/>
              <a:t>Reference: Ian Sommerville, Software Engineering – Chapter 5, 10</a:t>
            </a:r>
            <a:r>
              <a:rPr lang="en-US" sz="1600" i="1" baseline="30000" dirty="0"/>
              <a:t>th</a:t>
            </a:r>
            <a:r>
              <a:rPr lang="en-US" sz="1600" i="1" dirty="0"/>
              <a:t> edition, Pearson, 2015.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Mentcare</a:t>
            </a:r>
            <a:r>
              <a:rPr lang="en-US" dirty="0"/>
              <a:t> system: Use case model</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 high-level use case and description for transfer-data.</a:t>
            </a:r>
          </a:p>
        </p:txBody>
      </p:sp>
      <p:pic>
        <p:nvPicPr>
          <p:cNvPr id="4" name="Picture 3" descr="mentcare_interaction_model-uc-1.png"/>
          <p:cNvPicPr>
            <a:picLocks noChangeAspect="1"/>
          </p:cNvPicPr>
          <p:nvPr/>
        </p:nvPicPr>
        <p:blipFill>
          <a:blip r:embed="rId3"/>
          <a:stretch>
            <a:fillRect/>
          </a:stretch>
        </p:blipFill>
        <p:spPr>
          <a:xfrm>
            <a:off x="2502123" y="1676770"/>
            <a:ext cx="3641691" cy="609230"/>
          </a:xfrm>
          <a:prstGeom prst="rect">
            <a:avLst/>
          </a:prstGeom>
        </p:spPr>
      </p:pic>
      <p:pic>
        <p:nvPicPr>
          <p:cNvPr id="7" name="Picture 6" descr="mentcare_interaction_model-uc-2.png"/>
          <p:cNvPicPr>
            <a:picLocks noChangeAspect="1"/>
          </p:cNvPicPr>
          <p:nvPr/>
        </p:nvPicPr>
        <p:blipFill>
          <a:blip r:embed="rId4"/>
          <a:stretch>
            <a:fillRect/>
          </a:stretch>
        </p:blipFill>
        <p:spPr>
          <a:xfrm>
            <a:off x="1981200" y="2367784"/>
            <a:ext cx="4689764" cy="22406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_interaction_model-uc-3.png"/>
          <p:cNvPicPr>
            <a:picLocks noChangeAspect="1"/>
          </p:cNvPicPr>
          <p:nvPr/>
        </p:nvPicPr>
        <p:blipFill>
          <a:blip r:embed="rId2"/>
          <a:stretch>
            <a:fillRect/>
          </a:stretch>
        </p:blipFill>
        <p:spPr>
          <a:xfrm>
            <a:off x="4559661" y="1704109"/>
            <a:ext cx="2627876" cy="3025301"/>
          </a:xfrm>
          <a:prstGeom prst="rect">
            <a:avLst/>
          </a:prstGeom>
        </p:spPr>
      </p:pic>
      <p:sp>
        <p:nvSpPr>
          <p:cNvPr id="5" name="Title 4"/>
          <p:cNvSpPr>
            <a:spLocks noGrp="1"/>
          </p:cNvSpPr>
          <p:nvPr>
            <p:ph type="title"/>
          </p:nvPr>
        </p:nvSpPr>
        <p:spPr/>
        <p:txBody>
          <a:bodyPr>
            <a:normAutofit fontScale="90000"/>
          </a:bodyPr>
          <a:lstStyle/>
          <a:p>
            <a:r>
              <a:rPr lang="en-US" dirty="0" err="1"/>
              <a:t>Mentcare</a:t>
            </a:r>
            <a:r>
              <a:rPr lang="en-US" dirty="0"/>
              <a:t> system: Composite use case diagram</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Composite use case diagrams show a number of different use cases.  For example, some use cases in the </a:t>
            </a:r>
            <a:r>
              <a:rPr lang="en-US" dirty="0" err="1"/>
              <a:t>Mentcare</a:t>
            </a:r>
            <a:r>
              <a:rPr lang="en-US" dirty="0"/>
              <a:t> system are:</a:t>
            </a:r>
          </a:p>
          <a:p>
            <a:pPr lvl="1"/>
            <a:r>
              <a:rPr lang="en-US" sz="1600" dirty="0"/>
              <a:t>Register patient.</a:t>
            </a:r>
          </a:p>
          <a:p>
            <a:pPr lvl="1"/>
            <a:r>
              <a:rPr lang="en-US" sz="1600" dirty="0"/>
              <a:t>Unregister patient.</a:t>
            </a:r>
          </a:p>
          <a:p>
            <a:pPr lvl="1"/>
            <a:r>
              <a:rPr lang="en-US" sz="1600" dirty="0"/>
              <a:t>View patient information.</a:t>
            </a:r>
          </a:p>
          <a:p>
            <a:pPr lvl="1"/>
            <a:r>
              <a:rPr lang="en-US" sz="1600" dirty="0"/>
              <a:t>Transfer data.</a:t>
            </a:r>
          </a:p>
          <a:p>
            <a:pPr lvl="1"/>
            <a:r>
              <a:rPr lang="en-US" sz="1600" dirty="0"/>
              <a:t>Contact patient.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Sequence diagrams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Sequence diagrams in the UML are primarily used to model the interactions between the actors and the objects in a system, and the interactions between the objects themselves.</a:t>
            </a:r>
          </a:p>
          <a:p>
            <a:pPr>
              <a:buFont typeface="Arial" pitchFamily="34" charset="0"/>
              <a:buChar char="•"/>
            </a:pPr>
            <a:r>
              <a:rPr lang="en-US" dirty="0"/>
              <a:t>  A sequence diagram shows the sequence of interactions that take place during a particular use case.  The structure of a sequence diagram is given as follows:</a:t>
            </a:r>
          </a:p>
          <a:p>
            <a:pPr lvl="1"/>
            <a:r>
              <a:rPr lang="en-US" sz="1600" dirty="0"/>
              <a:t>The </a:t>
            </a:r>
            <a:r>
              <a:rPr lang="en-US" sz="1600" dirty="0">
                <a:solidFill>
                  <a:schemeClr val="tx2"/>
                </a:solidFill>
              </a:rPr>
              <a:t>actors and objects </a:t>
            </a:r>
            <a:r>
              <a:rPr lang="en-US" sz="1600" dirty="0"/>
              <a:t>involved are listed along the top of the diagram.</a:t>
            </a:r>
          </a:p>
          <a:p>
            <a:pPr lvl="1"/>
            <a:r>
              <a:rPr lang="en-US" sz="1600" dirty="0"/>
              <a:t>Annotated arrows indicate </a:t>
            </a:r>
            <a:r>
              <a:rPr lang="en-US" sz="1600" dirty="0">
                <a:solidFill>
                  <a:schemeClr val="tx2"/>
                </a:solidFill>
              </a:rPr>
              <a:t>interactions</a:t>
            </a:r>
            <a:r>
              <a:rPr lang="en-US" sz="1600" dirty="0"/>
              <a:t> between objects.  The annotations on the arrows indicate the calls to the objects, their parameters, and the return values.</a:t>
            </a:r>
          </a:p>
          <a:p>
            <a:pPr lvl="1"/>
            <a:r>
              <a:rPr lang="en-US" sz="1600" dirty="0"/>
              <a:t>The rectangle on the dotted lines indicates the </a:t>
            </a:r>
            <a:r>
              <a:rPr lang="en-US" sz="1600" dirty="0">
                <a:solidFill>
                  <a:schemeClr val="tx2"/>
                </a:solidFill>
              </a:rPr>
              <a:t>lifeline</a:t>
            </a:r>
            <a:r>
              <a:rPr lang="en-US" sz="1600" dirty="0"/>
              <a:t> of the object concerned.</a:t>
            </a:r>
          </a:p>
          <a:p>
            <a:pPr lvl="1"/>
            <a:r>
              <a:rPr lang="en-US" sz="1600" dirty="0"/>
              <a:t>You read the sequence of interactions from </a:t>
            </a:r>
            <a:r>
              <a:rPr lang="en-US" sz="1600" dirty="0">
                <a:solidFill>
                  <a:schemeClr val="tx2"/>
                </a:solidFill>
              </a:rPr>
              <a:t>top to bottom</a:t>
            </a:r>
            <a:r>
              <a:rPr lang="en-US" sz="16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_interaction_model-seqd-1.png"/>
          <p:cNvPicPr>
            <a:picLocks noChangeAspect="1"/>
          </p:cNvPicPr>
          <p:nvPr/>
        </p:nvPicPr>
        <p:blipFill rotWithShape="1">
          <a:blip r:embed="rId2"/>
          <a:srcRect b="4074"/>
          <a:stretch/>
        </p:blipFill>
        <p:spPr>
          <a:xfrm>
            <a:off x="3770722" y="1189755"/>
            <a:ext cx="5175315" cy="3787598"/>
          </a:xfrm>
          <a:prstGeom prst="rect">
            <a:avLst/>
          </a:prstGeom>
        </p:spPr>
      </p:pic>
      <p:sp>
        <p:nvSpPr>
          <p:cNvPr id="5" name="Title 4"/>
          <p:cNvSpPr>
            <a:spLocks noGrp="1"/>
          </p:cNvSpPr>
          <p:nvPr>
            <p:ph type="title"/>
          </p:nvPr>
        </p:nvSpPr>
        <p:spPr>
          <a:xfrm>
            <a:off x="628649" y="559420"/>
            <a:ext cx="8106642" cy="630335"/>
          </a:xfrm>
        </p:spPr>
        <p:txBody>
          <a:bodyPr>
            <a:normAutofit fontScale="90000"/>
          </a:bodyPr>
          <a:lstStyle/>
          <a:p>
            <a:r>
              <a:rPr lang="en-US" dirty="0" err="1"/>
              <a:t>Mentcare</a:t>
            </a:r>
            <a:r>
              <a:rPr lang="en-US" dirty="0"/>
              <a:t>: Sequence diagram for View patient info</a:t>
            </a:r>
          </a:p>
        </p:txBody>
      </p:sp>
      <p:sp>
        <p:nvSpPr>
          <p:cNvPr id="6" name="Text Placeholder 5"/>
          <p:cNvSpPr>
            <a:spLocks noGrp="1"/>
          </p:cNvSpPr>
          <p:nvPr>
            <p:ph type="body" sz="quarter" idx="10"/>
          </p:nvPr>
        </p:nvSpPr>
        <p:spPr>
          <a:xfrm>
            <a:off x="628650" y="1319099"/>
            <a:ext cx="3142072" cy="3264981"/>
          </a:xfrm>
        </p:spPr>
        <p:txBody>
          <a:bodyPr/>
          <a:lstStyle/>
          <a:p>
            <a:r>
              <a:rPr lang="en-US" dirty="0"/>
              <a:t>This sequence diagram can be read as follows:</a:t>
            </a:r>
          </a:p>
          <a:p>
            <a:pPr marL="171450" indent="-171450">
              <a:buFont typeface="Arial" panose="020B0604020202020204" pitchFamily="34" charset="0"/>
              <a:buChar char="•"/>
            </a:pPr>
            <a:r>
              <a:rPr lang="en-US" dirty="0"/>
              <a:t>The medical receptionist triggers the </a:t>
            </a:r>
            <a:r>
              <a:rPr lang="en-US" dirty="0" err="1"/>
              <a:t>ViewInfo</a:t>
            </a:r>
            <a:r>
              <a:rPr lang="en-US" dirty="0"/>
              <a:t> method in an instance of P of the </a:t>
            </a:r>
            <a:r>
              <a:rPr lang="en-US" dirty="0" err="1"/>
              <a:t>PatientInfo</a:t>
            </a:r>
            <a:r>
              <a:rPr lang="en-US" dirty="0"/>
              <a:t> class, supplying the patient’s identifier, PID to identify the required information.  P is a user interface object, which is displayed as a form showing patient information.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_interaction_model-seqd-1.png"/>
          <p:cNvPicPr>
            <a:picLocks noChangeAspect="1"/>
          </p:cNvPicPr>
          <p:nvPr/>
        </p:nvPicPr>
        <p:blipFill rotWithShape="1">
          <a:blip r:embed="rId2"/>
          <a:srcRect b="4074"/>
          <a:stretch/>
        </p:blipFill>
        <p:spPr>
          <a:xfrm>
            <a:off x="3770722" y="1189755"/>
            <a:ext cx="5175315" cy="3787598"/>
          </a:xfrm>
          <a:prstGeom prst="rect">
            <a:avLst/>
          </a:prstGeom>
        </p:spPr>
      </p:pic>
      <p:sp>
        <p:nvSpPr>
          <p:cNvPr id="5" name="Title 4"/>
          <p:cNvSpPr>
            <a:spLocks noGrp="1"/>
          </p:cNvSpPr>
          <p:nvPr>
            <p:ph type="title"/>
          </p:nvPr>
        </p:nvSpPr>
        <p:spPr>
          <a:xfrm>
            <a:off x="628649" y="559420"/>
            <a:ext cx="8106642" cy="630335"/>
          </a:xfrm>
        </p:spPr>
        <p:txBody>
          <a:bodyPr>
            <a:normAutofit fontScale="90000"/>
          </a:bodyPr>
          <a:lstStyle/>
          <a:p>
            <a:r>
              <a:rPr lang="en-US" dirty="0" err="1"/>
              <a:t>Mentcare</a:t>
            </a:r>
            <a:r>
              <a:rPr lang="en-US" dirty="0"/>
              <a:t>: Sequence diagram for View patient info</a:t>
            </a:r>
          </a:p>
        </p:txBody>
      </p:sp>
      <p:sp>
        <p:nvSpPr>
          <p:cNvPr id="8" name="Text Placeholder 5">
            <a:extLst>
              <a:ext uri="{FF2B5EF4-FFF2-40B4-BE49-F238E27FC236}">
                <a16:creationId xmlns:a16="http://schemas.microsoft.com/office/drawing/2014/main" id="{AD2280F0-AAAF-97FE-8F37-40C1F69927ED}"/>
              </a:ext>
            </a:extLst>
          </p:cNvPr>
          <p:cNvSpPr>
            <a:spLocks noGrp="1"/>
          </p:cNvSpPr>
          <p:nvPr>
            <p:ph type="body" sz="quarter" idx="10"/>
          </p:nvPr>
        </p:nvSpPr>
        <p:spPr>
          <a:xfrm>
            <a:off x="628650" y="1319099"/>
            <a:ext cx="3406022" cy="3264981"/>
          </a:xfrm>
        </p:spPr>
        <p:txBody>
          <a:bodyPr/>
          <a:lstStyle/>
          <a:p>
            <a:r>
              <a:rPr lang="en-US" dirty="0"/>
              <a:t>This sequence diagram can be read as follows (cont’d):</a:t>
            </a:r>
          </a:p>
          <a:p>
            <a:pPr marL="171450" indent="-171450">
              <a:buFont typeface="Arial" panose="020B0604020202020204" pitchFamily="34" charset="0"/>
              <a:buChar char="•"/>
            </a:pPr>
            <a:r>
              <a:rPr lang="en-US" dirty="0"/>
              <a:t>The instance P calls the database to return the information required, supplying the receptionist’s identifier to allow security checking.</a:t>
            </a:r>
          </a:p>
          <a:p>
            <a:pPr marL="171450" indent="-171450">
              <a:buFont typeface="Arial" panose="020B0604020202020204" pitchFamily="34" charset="0"/>
              <a:buChar char="•"/>
            </a:pPr>
            <a:r>
              <a:rPr lang="en-US" dirty="0"/>
              <a:t>The database checks with an </a:t>
            </a:r>
            <a:r>
              <a:rPr lang="en-US" dirty="0" err="1"/>
              <a:t>authorisation</a:t>
            </a:r>
            <a:r>
              <a:rPr lang="en-US" dirty="0"/>
              <a:t> system that the receptionist is </a:t>
            </a:r>
            <a:r>
              <a:rPr lang="en-US" dirty="0" err="1"/>
              <a:t>authorised</a:t>
            </a:r>
            <a:r>
              <a:rPr lang="en-US" dirty="0"/>
              <a:t> for this action.</a:t>
            </a:r>
          </a:p>
        </p:txBody>
      </p:sp>
    </p:spTree>
    <p:extLst>
      <p:ext uri="{BB962C8B-B14F-4D97-AF65-F5344CB8AC3E}">
        <p14:creationId xmlns:p14="http://schemas.microsoft.com/office/powerpoint/2010/main" val="1177271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ntcare_interaction_model-seqd-1.png"/>
          <p:cNvPicPr>
            <a:picLocks noChangeAspect="1"/>
          </p:cNvPicPr>
          <p:nvPr/>
        </p:nvPicPr>
        <p:blipFill rotWithShape="1">
          <a:blip r:embed="rId2"/>
          <a:srcRect b="4074"/>
          <a:stretch/>
        </p:blipFill>
        <p:spPr>
          <a:xfrm>
            <a:off x="3770722" y="1189755"/>
            <a:ext cx="5175315" cy="3787598"/>
          </a:xfrm>
          <a:prstGeom prst="rect">
            <a:avLst/>
          </a:prstGeom>
        </p:spPr>
      </p:pic>
      <p:sp>
        <p:nvSpPr>
          <p:cNvPr id="5" name="Title 4"/>
          <p:cNvSpPr>
            <a:spLocks noGrp="1"/>
          </p:cNvSpPr>
          <p:nvPr>
            <p:ph type="title"/>
          </p:nvPr>
        </p:nvSpPr>
        <p:spPr>
          <a:xfrm>
            <a:off x="628649" y="559420"/>
            <a:ext cx="8106642" cy="630335"/>
          </a:xfrm>
        </p:spPr>
        <p:txBody>
          <a:bodyPr>
            <a:normAutofit fontScale="90000"/>
          </a:bodyPr>
          <a:lstStyle/>
          <a:p>
            <a:r>
              <a:rPr lang="en-US" dirty="0" err="1"/>
              <a:t>Mentcare</a:t>
            </a:r>
            <a:r>
              <a:rPr lang="en-US" dirty="0"/>
              <a:t>: Sequence diagram for View patient info</a:t>
            </a:r>
          </a:p>
        </p:txBody>
      </p:sp>
      <p:sp>
        <p:nvSpPr>
          <p:cNvPr id="6" name="Text Placeholder 5">
            <a:extLst>
              <a:ext uri="{FF2B5EF4-FFF2-40B4-BE49-F238E27FC236}">
                <a16:creationId xmlns:a16="http://schemas.microsoft.com/office/drawing/2014/main" id="{D9335F9F-C8DE-4222-833A-2B34EA9FAF2E}"/>
              </a:ext>
            </a:extLst>
          </p:cNvPr>
          <p:cNvSpPr>
            <a:spLocks noGrp="1"/>
          </p:cNvSpPr>
          <p:nvPr>
            <p:ph type="body" sz="quarter" idx="10"/>
          </p:nvPr>
        </p:nvSpPr>
        <p:spPr>
          <a:xfrm>
            <a:off x="628649" y="1319099"/>
            <a:ext cx="3443730" cy="3221370"/>
          </a:xfrm>
        </p:spPr>
        <p:txBody>
          <a:bodyPr/>
          <a:lstStyle/>
          <a:p>
            <a:r>
              <a:rPr lang="en-US" dirty="0"/>
              <a:t>This sequence diagram can be read as follows (cont’d):</a:t>
            </a:r>
          </a:p>
          <a:p>
            <a:pPr marL="171450" indent="-171450">
              <a:buFont typeface="Arial" panose="020B0604020202020204" pitchFamily="34" charset="0"/>
              <a:buChar char="•"/>
            </a:pPr>
            <a:r>
              <a:rPr lang="en-US" sz="1600" dirty="0"/>
              <a:t>If </a:t>
            </a:r>
            <a:r>
              <a:rPr lang="en-US" sz="1600" dirty="0" err="1"/>
              <a:t>authorised</a:t>
            </a:r>
            <a:r>
              <a:rPr lang="en-US" sz="1600" dirty="0"/>
              <a:t>, the patient information is returned and is displayed on a form on the user’s screen.  </a:t>
            </a:r>
          </a:p>
          <a:p>
            <a:pPr marL="171450" indent="-171450">
              <a:buFont typeface="Arial" panose="020B0604020202020204" pitchFamily="34" charset="0"/>
              <a:buChar char="•"/>
            </a:pPr>
            <a:r>
              <a:rPr lang="en-US" sz="1600" dirty="0"/>
              <a:t>If </a:t>
            </a:r>
            <a:r>
              <a:rPr lang="en-US" sz="1600" dirty="0" err="1"/>
              <a:t>authorisation</a:t>
            </a:r>
            <a:r>
              <a:rPr lang="en-US" sz="1600" dirty="0"/>
              <a:t> fails, then an error message is returned.  The box denoted ``alt’’ in the top-left corner is a choice box indicating that one of the contained interactions will be executed.  The condition that selects the choice is shown in square brackets.</a:t>
            </a:r>
          </a:p>
        </p:txBody>
      </p:sp>
    </p:spTree>
    <p:extLst>
      <p:ext uri="{BB962C8B-B14F-4D97-AF65-F5344CB8AC3E}">
        <p14:creationId xmlns:p14="http://schemas.microsoft.com/office/powerpoint/2010/main" val="390234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Sequence diagrams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Unless you are using sequence diagrams for code generation or detailed documentation, you don’t have to include every interaction in these diagrams.  </a:t>
            </a:r>
          </a:p>
          <a:p>
            <a:pPr>
              <a:buFont typeface="Arial" pitchFamily="34" charset="0"/>
              <a:buChar char="•"/>
            </a:pPr>
            <a:r>
              <a:rPr lang="en-US" dirty="0"/>
              <a:t>  If you develop system models early in the development process to support requirements engineering and high-level design, there will be many interactions that depend on implementation decisions.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Event-driven modeling</a:t>
            </a:r>
          </a:p>
        </p:txBody>
      </p:sp>
      <p:sp>
        <p:nvSpPr>
          <p:cNvPr id="6" name="Text Placeholder 5"/>
          <p:cNvSpPr>
            <a:spLocks noGrp="1"/>
          </p:cNvSpPr>
          <p:nvPr>
            <p:ph type="body" sz="quarter" idx="10"/>
          </p:nvPr>
        </p:nvSpPr>
        <p:spPr>
          <a:xfrm>
            <a:off x="628648" y="1319099"/>
            <a:ext cx="8068621" cy="3148199"/>
          </a:xfrm>
        </p:spPr>
        <p:txBody>
          <a:bodyPr/>
          <a:lstStyle/>
          <a:p>
            <a:pPr>
              <a:buFont typeface="Arial" pitchFamily="34" charset="0"/>
              <a:buChar char="•"/>
            </a:pPr>
            <a:r>
              <a:rPr lang="en-US" dirty="0"/>
              <a:t>  Event-driven modeling shows </a:t>
            </a:r>
            <a:r>
              <a:rPr lang="en-US" dirty="0">
                <a:solidFill>
                  <a:schemeClr val="tx2"/>
                </a:solidFill>
              </a:rPr>
              <a:t>how a system responds to external and internal events</a:t>
            </a:r>
            <a:r>
              <a:rPr lang="en-US" dirty="0"/>
              <a:t>.  It is based on the assumption that a system has a finite number of states and that events may cause a transition from one state to another.  For example, a system controlling a valve may move from a state ``Valve open’’ to a state ``Valve closed’’ when an operator command is received.  Event-driven modeling is used extensively when designing and documenting real-time systems.</a:t>
            </a:r>
          </a:p>
          <a:p>
            <a:endParaRPr lang="en-US" sz="800" dirty="0"/>
          </a:p>
          <a:p>
            <a:pPr>
              <a:buFont typeface="Arial" pitchFamily="34" charset="0"/>
              <a:buChar char="•"/>
            </a:pPr>
            <a:r>
              <a:rPr lang="en-US" dirty="0"/>
              <a:t>  </a:t>
            </a:r>
            <a:r>
              <a:rPr lang="en-US" dirty="0">
                <a:solidFill>
                  <a:schemeClr val="tx2"/>
                </a:solidFill>
              </a:rPr>
              <a:t>In UML, event-based modeling is supported using state diagrams</a:t>
            </a:r>
            <a:r>
              <a:rPr lang="en-US" dirty="0"/>
              <a:t>, which are based on state charts.  State diagrams show system states and events that cause transitions from one state to another.  They do not show the flow of data within the system, but may include additional information on computations carried out in each state.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State model</a:t>
            </a:r>
          </a:p>
        </p:txBody>
      </p:sp>
      <p:sp>
        <p:nvSpPr>
          <p:cNvPr id="6" name="Text Placeholder 5"/>
          <p:cNvSpPr>
            <a:spLocks noGrp="1"/>
          </p:cNvSpPr>
          <p:nvPr>
            <p:ph type="body" sz="quarter" idx="10"/>
          </p:nvPr>
        </p:nvSpPr>
        <p:spPr>
          <a:xfrm>
            <a:off x="460687" y="1319099"/>
            <a:ext cx="5276997" cy="3238941"/>
          </a:xfrm>
        </p:spPr>
        <p:txBody>
          <a:bodyPr/>
          <a:lstStyle/>
          <a:p>
            <a:pPr>
              <a:buFont typeface="Arial" pitchFamily="34" charset="0"/>
              <a:buChar char="•"/>
            </a:pPr>
            <a:r>
              <a:rPr lang="en-US" dirty="0"/>
              <a:t>  A simple oven has a switch to select full or half power, a numeric keypad to input the cooking time, a start/stop button, and an alphanumeric display.</a:t>
            </a:r>
          </a:p>
          <a:p>
            <a:pPr>
              <a:buFont typeface="Arial" pitchFamily="34" charset="0"/>
              <a:buChar char="•"/>
            </a:pPr>
            <a:r>
              <a:rPr lang="en-US" dirty="0"/>
              <a:t>  Using the microwave oven:</a:t>
            </a:r>
          </a:p>
          <a:p>
            <a:pPr lvl="1"/>
            <a:r>
              <a:rPr lang="en-US" sz="1600" dirty="0"/>
              <a:t>Select the power level.</a:t>
            </a:r>
          </a:p>
          <a:p>
            <a:pPr lvl="1"/>
            <a:r>
              <a:rPr lang="en-US" sz="1600" dirty="0"/>
              <a:t>Input the cooking time using a numeric keypad.</a:t>
            </a:r>
          </a:p>
          <a:p>
            <a:pPr lvl="1"/>
            <a:r>
              <a:rPr lang="en-US" sz="1600" dirty="0"/>
              <a:t>Press Start and the food is cooked for the given time.</a:t>
            </a:r>
          </a:p>
          <a:p>
            <a:pPr>
              <a:buFont typeface="Arial" pitchFamily="34" charset="0"/>
              <a:buChar char="•"/>
            </a:pPr>
            <a:r>
              <a:rPr lang="en-US" dirty="0"/>
              <a:t>  </a:t>
            </a:r>
            <a:r>
              <a:rPr lang="en-US" dirty="0">
                <a:solidFill>
                  <a:schemeClr val="bg1">
                    <a:lumMod val="65000"/>
                  </a:schemeClr>
                </a:solidFill>
              </a:rPr>
              <a:t>State-based modeling is susceptible to the problem of rapid increase in the number of possible states.  To address this issue, ``super states’’ that encapsulate a number of separate states can be used.</a:t>
            </a:r>
          </a:p>
        </p:txBody>
      </p:sp>
      <p:pic>
        <p:nvPicPr>
          <p:cNvPr id="4" name="Picture 3" descr="event-driven-model-ex1.png"/>
          <p:cNvPicPr>
            <a:picLocks noChangeAspect="1"/>
          </p:cNvPicPr>
          <p:nvPr/>
        </p:nvPicPr>
        <p:blipFill>
          <a:blip r:embed="rId2"/>
          <a:stretch>
            <a:fillRect/>
          </a:stretch>
        </p:blipFill>
        <p:spPr>
          <a:xfrm>
            <a:off x="5629969" y="1333213"/>
            <a:ext cx="3284551" cy="2649619"/>
          </a:xfrm>
          <a:prstGeom prst="rect">
            <a:avLst/>
          </a:prstGeom>
        </p:spPr>
      </p:pic>
      <p:pic>
        <p:nvPicPr>
          <p:cNvPr id="7" name="Picture 6" descr="Microwave_2022.jpg"/>
          <p:cNvPicPr>
            <a:picLocks noChangeAspect="1"/>
          </p:cNvPicPr>
          <p:nvPr/>
        </p:nvPicPr>
        <p:blipFill>
          <a:blip r:embed="rId3"/>
          <a:stretch>
            <a:fillRect/>
          </a:stretch>
        </p:blipFill>
        <p:spPr>
          <a:xfrm>
            <a:off x="3683680" y="2174855"/>
            <a:ext cx="666169" cy="666169"/>
          </a:xfrm>
          <a:prstGeom prst="rect">
            <a:avLst/>
          </a:prstGeom>
        </p:spPr>
      </p:pic>
      <p:sp>
        <p:nvSpPr>
          <p:cNvPr id="8" name="TextBox 7"/>
          <p:cNvSpPr txBox="1"/>
          <p:nvPr/>
        </p:nvSpPr>
        <p:spPr>
          <a:xfrm>
            <a:off x="5621079" y="3943788"/>
            <a:ext cx="2658140" cy="1077218"/>
          </a:xfrm>
          <a:prstGeom prst="rect">
            <a:avLst/>
          </a:prstGeom>
          <a:noFill/>
        </p:spPr>
        <p:txBody>
          <a:bodyPr wrap="square" rtlCol="0">
            <a:spAutoFit/>
          </a:bodyPr>
          <a:lstStyle/>
          <a:p>
            <a:pPr>
              <a:buFont typeface="Arial" pitchFamily="34" charset="0"/>
              <a:buChar char="•"/>
            </a:pPr>
            <a:r>
              <a:rPr lang="en-US" sz="1600" dirty="0"/>
              <a:t>  Round rectangles represent system states.</a:t>
            </a:r>
          </a:p>
          <a:p>
            <a:pPr>
              <a:buFont typeface="Arial" pitchFamily="34" charset="0"/>
              <a:buChar char="•"/>
            </a:pPr>
            <a:r>
              <a:rPr lang="en-US" sz="1600" dirty="0"/>
              <a:t>  Labeled arrows represent events.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State model</a:t>
            </a:r>
          </a:p>
        </p:txBody>
      </p:sp>
      <p:pic>
        <p:nvPicPr>
          <p:cNvPr id="9" name="Picture 3" descr="5.16 MWOvenStateDiag.eps">
            <a:extLst>
              <a:ext uri="{FF2B5EF4-FFF2-40B4-BE49-F238E27FC236}">
                <a16:creationId xmlns:a16="http://schemas.microsoft.com/office/drawing/2014/main" id="{1B752069-7448-CE4D-21B0-CF535980D82C}"/>
              </a:ext>
            </a:extLst>
          </p:cNvPr>
          <p:cNvPicPr>
            <a:picLocks noChangeAspect="1"/>
          </p:cNvPicPr>
          <p:nvPr/>
        </p:nvPicPr>
        <p:blipFill>
          <a:blip r:embed="rId2"/>
          <a:stretch>
            <a:fillRect/>
          </a:stretch>
        </p:blipFill>
        <p:spPr>
          <a:xfrm>
            <a:off x="1555318" y="1189755"/>
            <a:ext cx="5827041" cy="3540153"/>
          </a:xfrm>
          <a:prstGeom prst="rect">
            <a:avLst/>
          </a:prstGeom>
        </p:spPr>
      </p:pic>
    </p:spTree>
    <p:extLst>
      <p:ext uri="{BB962C8B-B14F-4D97-AF65-F5344CB8AC3E}">
        <p14:creationId xmlns:p14="http://schemas.microsoft.com/office/powerpoint/2010/main" val="215753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 of lecture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Introduction to system modeling. </a:t>
            </a:r>
          </a:p>
          <a:p>
            <a:pPr>
              <a:buFont typeface="Arial" pitchFamily="34" charset="0"/>
              <a:buChar char="•"/>
            </a:pPr>
            <a:r>
              <a:rPr lang="en-US" dirty="0"/>
              <a:t>  Introduction to context models.</a:t>
            </a:r>
          </a:p>
          <a:p>
            <a:pPr>
              <a:buFont typeface="Arial" pitchFamily="34" charset="0"/>
              <a:buChar char="•"/>
            </a:pPr>
            <a:r>
              <a:rPr lang="en-US" dirty="0"/>
              <a:t>  Introduction to interaction models.</a:t>
            </a:r>
          </a:p>
          <a:p>
            <a:pPr>
              <a:buFont typeface="Arial" pitchFamily="34" charset="0"/>
              <a:buChar char="•"/>
            </a:pPr>
            <a:r>
              <a:rPr lang="en-US" dirty="0"/>
              <a:t>  Introduction to the model-driven architecture.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 description and stimulus</a:t>
            </a:r>
          </a:p>
        </p:txBody>
      </p:sp>
      <p:sp>
        <p:nvSpPr>
          <p:cNvPr id="6" name="Text Placeholder 5"/>
          <p:cNvSpPr>
            <a:spLocks noGrp="1"/>
          </p:cNvSpPr>
          <p:nvPr>
            <p:ph type="body" sz="quarter" idx="10"/>
          </p:nvPr>
        </p:nvSpPr>
        <p:spPr>
          <a:xfrm>
            <a:off x="628649" y="1319099"/>
            <a:ext cx="8264066" cy="2988581"/>
          </a:xfrm>
        </p:spPr>
        <p:txBody>
          <a:bodyPr/>
          <a:lstStyle/>
          <a:p>
            <a:pPr>
              <a:buFont typeface="Arial" pitchFamily="34" charset="0"/>
              <a:buChar char="•"/>
            </a:pPr>
            <a:r>
              <a:rPr lang="en-US" dirty="0"/>
              <a:t>    State models provide an overview of event processing, but a more detailed description of the system states and stimuli is required for extending the state models.</a:t>
            </a:r>
          </a:p>
        </p:txBody>
      </p:sp>
      <p:pic>
        <p:nvPicPr>
          <p:cNvPr id="4" name="Picture 3" descr="event-driven-model-ex1-p1.png"/>
          <p:cNvPicPr>
            <a:picLocks noChangeAspect="1"/>
          </p:cNvPicPr>
          <p:nvPr/>
        </p:nvPicPr>
        <p:blipFill>
          <a:blip r:embed="rId2"/>
          <a:stretch>
            <a:fillRect/>
          </a:stretch>
        </p:blipFill>
        <p:spPr>
          <a:xfrm>
            <a:off x="900438" y="1887648"/>
            <a:ext cx="3909182" cy="2701467"/>
          </a:xfrm>
          <a:prstGeom prst="rect">
            <a:avLst/>
          </a:prstGeom>
        </p:spPr>
      </p:pic>
      <p:pic>
        <p:nvPicPr>
          <p:cNvPr id="7" name="Picture 6" descr="event-driven-model-ex1-p2.png"/>
          <p:cNvPicPr>
            <a:picLocks noChangeAspect="1"/>
          </p:cNvPicPr>
          <p:nvPr/>
        </p:nvPicPr>
        <p:blipFill>
          <a:blip r:embed="rId3"/>
          <a:stretch>
            <a:fillRect/>
          </a:stretch>
        </p:blipFill>
        <p:spPr>
          <a:xfrm>
            <a:off x="5053627" y="1888775"/>
            <a:ext cx="3231811" cy="160630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Model-driven architecture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Model-driven architecture (MDA) is a model-focused approach to software design and implementation that uses a subset of UML models to describe a system.  Models at different levels of abstraction are created.  </a:t>
            </a:r>
          </a:p>
          <a:p>
            <a:pPr>
              <a:buFont typeface="Arial" pitchFamily="34" charset="0"/>
              <a:buChar char="•"/>
            </a:pPr>
            <a:r>
              <a:rPr lang="en-US" dirty="0"/>
              <a:t>The MDA method recommends that three types of models should be produced:</a:t>
            </a:r>
          </a:p>
          <a:p>
            <a:pPr lvl="1"/>
            <a:r>
              <a:rPr lang="en-US" sz="1600" dirty="0">
                <a:solidFill>
                  <a:schemeClr val="tx2"/>
                </a:solidFill>
              </a:rPr>
              <a:t>Computation independent model</a:t>
            </a:r>
            <a:r>
              <a:rPr lang="en-US" sz="1600" dirty="0"/>
              <a:t>.  These models model the important domain abstractions used in a system, and are sometimes called domain models.</a:t>
            </a:r>
          </a:p>
          <a:p>
            <a:pPr lvl="1"/>
            <a:r>
              <a:rPr lang="en-US" sz="1600" dirty="0">
                <a:solidFill>
                  <a:schemeClr val="tx2"/>
                </a:solidFill>
              </a:rPr>
              <a:t>Platform-independent model</a:t>
            </a:r>
            <a:r>
              <a:rPr lang="en-US" sz="1600" dirty="0"/>
              <a:t>.  These models model the operation of the system without reference to its implementation.</a:t>
            </a:r>
          </a:p>
          <a:p>
            <a:pPr lvl="1"/>
            <a:r>
              <a:rPr lang="en-US" sz="1600" dirty="0">
                <a:solidFill>
                  <a:schemeClr val="tx2"/>
                </a:solidFill>
              </a:rPr>
              <a:t>Platform-specific model.  </a:t>
            </a:r>
            <a:r>
              <a:rPr lang="en-US" sz="1600" dirty="0"/>
              <a:t>These models are transformations of the platform-independent model with a separate platform-specific model for each application platform.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MDA transformations</a:t>
            </a:r>
          </a:p>
        </p:txBody>
      </p:sp>
      <p:sp>
        <p:nvSpPr>
          <p:cNvPr id="6" name="Text Placeholder 5"/>
          <p:cNvSpPr>
            <a:spLocks noGrp="1"/>
          </p:cNvSpPr>
          <p:nvPr>
            <p:ph type="body" sz="quarter" idx="10"/>
          </p:nvPr>
        </p:nvSpPr>
        <p:spPr>
          <a:xfrm>
            <a:off x="595418" y="3130128"/>
            <a:ext cx="8327865" cy="1631060"/>
          </a:xfrm>
        </p:spPr>
        <p:txBody>
          <a:bodyPr/>
          <a:lstStyle/>
          <a:p>
            <a:pPr>
              <a:buFont typeface="Arial" pitchFamily="34" charset="0"/>
              <a:buChar char="•"/>
            </a:pPr>
            <a:r>
              <a:rPr lang="en-US" dirty="0"/>
              <a:t>  Fundamental to MDA is the notion that </a:t>
            </a:r>
            <a:r>
              <a:rPr lang="en-US" i="1" dirty="0"/>
              <a:t>transformations</a:t>
            </a:r>
            <a:r>
              <a:rPr lang="en-US" dirty="0"/>
              <a:t> between models can be defined and applied automatically by software tools.  </a:t>
            </a:r>
          </a:p>
          <a:p>
            <a:pPr>
              <a:buFont typeface="Arial" pitchFamily="34" charset="0"/>
              <a:buChar char="•"/>
            </a:pPr>
            <a:r>
              <a:rPr lang="en-US" dirty="0"/>
              <a:t>  A translator is applied to models to generate execution code that will run on the designated software platform.  However, it is difficult to automatically transform models into execution code, so the need for human intervention.</a:t>
            </a:r>
          </a:p>
        </p:txBody>
      </p:sp>
      <p:pic>
        <p:nvPicPr>
          <p:cNvPr id="4" name="Picture 3" descr="mda-transformations-1.png"/>
          <p:cNvPicPr>
            <a:picLocks noChangeAspect="1"/>
          </p:cNvPicPr>
          <p:nvPr/>
        </p:nvPicPr>
        <p:blipFill>
          <a:blip r:embed="rId2"/>
          <a:stretch>
            <a:fillRect/>
          </a:stretch>
        </p:blipFill>
        <p:spPr>
          <a:xfrm>
            <a:off x="2261199" y="1107874"/>
            <a:ext cx="4671730" cy="195528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MDA transformations</a:t>
            </a:r>
          </a:p>
        </p:txBody>
      </p:sp>
      <p:sp>
        <p:nvSpPr>
          <p:cNvPr id="6" name="Text Placeholder 5"/>
          <p:cNvSpPr>
            <a:spLocks noGrp="1"/>
          </p:cNvSpPr>
          <p:nvPr>
            <p:ph type="body" sz="quarter" idx="10"/>
          </p:nvPr>
        </p:nvSpPr>
        <p:spPr>
          <a:xfrm>
            <a:off x="628650" y="3175588"/>
            <a:ext cx="7863220" cy="1346791"/>
          </a:xfrm>
        </p:spPr>
        <p:txBody>
          <a:bodyPr/>
          <a:lstStyle/>
          <a:p>
            <a:pPr>
              <a:buFont typeface="Arial" pitchFamily="34" charset="0"/>
              <a:buChar char="•"/>
            </a:pPr>
            <a:r>
              <a:rPr lang="en-US" dirty="0"/>
              <a:t>  The translation of platform-independent to platform-specific models is a simpler technical problem.  Commercial tools and open-source tools are available that provide translators from platform-independent models to common platforms such as Java, J2EE, .NET, etc.  An extensive library of platform-specific rules and patterns can be used to transform these models.</a:t>
            </a:r>
          </a:p>
        </p:txBody>
      </p:sp>
      <p:pic>
        <p:nvPicPr>
          <p:cNvPr id="4" name="Picture 3" descr="mda-platform-specific-models-1.png"/>
          <p:cNvPicPr>
            <a:picLocks noChangeAspect="1"/>
          </p:cNvPicPr>
          <p:nvPr/>
        </p:nvPicPr>
        <p:blipFill>
          <a:blip r:embed="rId2"/>
          <a:stretch>
            <a:fillRect/>
          </a:stretch>
        </p:blipFill>
        <p:spPr>
          <a:xfrm>
            <a:off x="2161955" y="1245178"/>
            <a:ext cx="5335914" cy="18461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Lessons learned</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We described the system modeling process, described the types of system model, and their uses.</a:t>
            </a:r>
          </a:p>
          <a:p>
            <a:pPr>
              <a:buFont typeface="Arial" pitchFamily="34" charset="0"/>
              <a:buChar char="•"/>
            </a:pPr>
            <a:r>
              <a:rPr lang="en-US" dirty="0"/>
              <a:t>  We gave details of context and interaction models, and presented examples of these models.</a:t>
            </a:r>
          </a:p>
          <a:p>
            <a:pPr>
              <a:buFont typeface="Arial" pitchFamily="34" charset="0"/>
              <a:buChar char="•"/>
            </a:pPr>
            <a:r>
              <a:rPr lang="en-US" dirty="0"/>
              <a:t>  We described the model-driven architecture and its various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of system modeling</a:t>
            </a:r>
          </a:p>
        </p:txBody>
      </p:sp>
      <p:sp>
        <p:nvSpPr>
          <p:cNvPr id="6" name="Text Placeholder 5"/>
          <p:cNvSpPr>
            <a:spLocks noGrp="1"/>
          </p:cNvSpPr>
          <p:nvPr>
            <p:ph type="body" sz="quarter" idx="10"/>
          </p:nvPr>
        </p:nvSpPr>
        <p:spPr>
          <a:xfrm>
            <a:off x="628650" y="1319099"/>
            <a:ext cx="7732924" cy="3155919"/>
          </a:xfrm>
        </p:spPr>
        <p:txBody>
          <a:bodyPr/>
          <a:lstStyle/>
          <a:p>
            <a:pPr>
              <a:buFont typeface="Arial" pitchFamily="34" charset="0"/>
              <a:buChar char="•"/>
            </a:pPr>
            <a:r>
              <a:rPr lang="en-US" dirty="0"/>
              <a:t>  System modeling is the process of developing abstract models of a system.  Each model presents a </a:t>
            </a:r>
            <a:r>
              <a:rPr lang="en-US" dirty="0">
                <a:solidFill>
                  <a:schemeClr val="tx2"/>
                </a:solidFill>
              </a:rPr>
              <a:t>different perspective </a:t>
            </a:r>
            <a:r>
              <a:rPr lang="en-US" dirty="0"/>
              <a:t>of that system.  It uses graphical notations based on diagram types in UML.  </a:t>
            </a:r>
          </a:p>
          <a:p>
            <a:pPr>
              <a:buFont typeface="Arial" pitchFamily="34" charset="0"/>
              <a:buChar char="•"/>
            </a:pPr>
            <a:r>
              <a:rPr lang="en-US" dirty="0"/>
              <a:t>  System models can be developed for existing systems and new systems:</a:t>
            </a:r>
          </a:p>
          <a:p>
            <a:pPr lvl="1"/>
            <a:r>
              <a:rPr lang="en-US" sz="1600" dirty="0"/>
              <a:t>Models of existing systems are used to help </a:t>
            </a:r>
            <a:r>
              <a:rPr lang="en-US" sz="1600" dirty="0">
                <a:solidFill>
                  <a:schemeClr val="tx2"/>
                </a:solidFill>
              </a:rPr>
              <a:t>clarify what the existing system does</a:t>
            </a:r>
            <a:r>
              <a:rPr lang="en-US" sz="1600" dirty="0"/>
              <a:t>.  These models can be used to focus a stakeholder discussion on the system’s strengths and weaknesses.</a:t>
            </a:r>
          </a:p>
          <a:p>
            <a:pPr lvl="1"/>
            <a:r>
              <a:rPr lang="en-US" sz="1600" dirty="0"/>
              <a:t>Models of new systems are used to help </a:t>
            </a:r>
            <a:r>
              <a:rPr lang="en-US" sz="1600" dirty="0">
                <a:solidFill>
                  <a:schemeClr val="tx2"/>
                </a:solidFill>
              </a:rPr>
              <a:t>explain the proposed requirements to other stakeholders</a:t>
            </a:r>
            <a:r>
              <a:rPr lang="en-US" sz="1600" dirty="0"/>
              <a:t>.  These models can be used to discuss design proposals and document the system for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system models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Different models can be developed for representing the system from different views:</a:t>
            </a:r>
          </a:p>
          <a:p>
            <a:pPr lvl="1"/>
            <a:r>
              <a:rPr lang="en-US" sz="1600" dirty="0"/>
              <a:t>An </a:t>
            </a:r>
            <a:r>
              <a:rPr lang="en-US" sz="1600" dirty="0">
                <a:solidFill>
                  <a:schemeClr val="tx2"/>
                </a:solidFill>
              </a:rPr>
              <a:t>external view </a:t>
            </a:r>
            <a:r>
              <a:rPr lang="en-US" sz="1600" dirty="0"/>
              <a:t>of the system using a context or environment model.</a:t>
            </a:r>
          </a:p>
          <a:p>
            <a:pPr lvl="1"/>
            <a:r>
              <a:rPr lang="en-US" sz="1600" dirty="0"/>
              <a:t>An </a:t>
            </a:r>
            <a:r>
              <a:rPr lang="en-US" sz="1600" dirty="0">
                <a:solidFill>
                  <a:schemeClr val="tx2"/>
                </a:solidFill>
              </a:rPr>
              <a:t>interaction view</a:t>
            </a:r>
            <a:r>
              <a:rPr lang="en-US" sz="1600" dirty="0"/>
              <a:t> of the system using an interaction model.</a:t>
            </a:r>
          </a:p>
          <a:p>
            <a:pPr lvl="1"/>
            <a:r>
              <a:rPr lang="en-US" sz="1600" dirty="0"/>
              <a:t>A </a:t>
            </a:r>
            <a:r>
              <a:rPr lang="en-US" sz="1600" dirty="0">
                <a:solidFill>
                  <a:schemeClr val="tx2"/>
                </a:solidFill>
              </a:rPr>
              <a:t>structural view </a:t>
            </a:r>
            <a:r>
              <a:rPr lang="en-US" sz="1600" dirty="0"/>
              <a:t>of the system using a model of the organisation of a system or the structure of the data processed by the system.</a:t>
            </a:r>
          </a:p>
          <a:p>
            <a:pPr lvl="1"/>
            <a:r>
              <a:rPr lang="en-US" sz="1600" dirty="0"/>
              <a:t>A </a:t>
            </a:r>
            <a:r>
              <a:rPr lang="en-US" sz="1600" dirty="0" err="1">
                <a:solidFill>
                  <a:schemeClr val="tx2"/>
                </a:solidFill>
              </a:rPr>
              <a:t>behavioural</a:t>
            </a:r>
            <a:r>
              <a:rPr lang="en-US" sz="1600" dirty="0">
                <a:solidFill>
                  <a:schemeClr val="tx2"/>
                </a:solidFill>
              </a:rPr>
              <a:t> view </a:t>
            </a:r>
            <a:r>
              <a:rPr lang="en-US" sz="1600" dirty="0"/>
              <a:t>of the system using a </a:t>
            </a:r>
            <a:r>
              <a:rPr lang="en-US" sz="1600" dirty="0" err="1"/>
              <a:t>behavioural</a:t>
            </a:r>
            <a:r>
              <a:rPr lang="en-US" sz="1600" dirty="0"/>
              <a:t> model to capture how a system responds to events.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use of graphical models</a:t>
            </a:r>
          </a:p>
        </p:txBody>
      </p:sp>
      <p:sp>
        <p:nvSpPr>
          <p:cNvPr id="6" name="Text Placeholder 5"/>
          <p:cNvSpPr>
            <a:spLocks noGrp="1"/>
          </p:cNvSpPr>
          <p:nvPr>
            <p:ph type="body" sz="quarter" idx="10"/>
          </p:nvPr>
        </p:nvSpPr>
        <p:spPr/>
        <p:txBody>
          <a:bodyPr/>
          <a:lstStyle/>
          <a:p>
            <a:r>
              <a:rPr lang="en-US" dirty="0"/>
              <a:t>There are three ways in which graphical models are commonly used:</a:t>
            </a:r>
          </a:p>
          <a:p>
            <a:pPr marL="285750" indent="-285750">
              <a:buFont typeface="Arial" panose="020B0604020202020204" pitchFamily="34" charset="0"/>
              <a:buChar char="•"/>
            </a:pPr>
            <a:r>
              <a:rPr lang="en-US" dirty="0"/>
              <a:t>To focus</a:t>
            </a:r>
            <a:r>
              <a:rPr lang="en-US" dirty="0">
                <a:solidFill>
                  <a:schemeClr val="tx2"/>
                </a:solidFill>
              </a:rPr>
              <a:t> discussion</a:t>
            </a:r>
            <a:r>
              <a:rPr lang="en-US" dirty="0"/>
              <a:t> among software engineers involved in developing a new system or upgrading an existing system.  Informal notations may be used in the models.</a:t>
            </a:r>
          </a:p>
          <a:p>
            <a:pPr marL="285750" indent="-285750">
              <a:buFont typeface="Arial" panose="020B0604020202020204" pitchFamily="34" charset="0"/>
              <a:buChar char="•"/>
            </a:pPr>
            <a:r>
              <a:rPr lang="en-US" dirty="0"/>
              <a:t>To </a:t>
            </a:r>
            <a:r>
              <a:rPr lang="en-US" dirty="0">
                <a:solidFill>
                  <a:schemeClr val="tx2"/>
                </a:solidFill>
              </a:rPr>
              <a:t>document an existing system</a:t>
            </a:r>
            <a:r>
              <a:rPr lang="en-US" dirty="0"/>
              <a:t>.  These models document some parts of the system and have to be correct.</a:t>
            </a:r>
          </a:p>
          <a:p>
            <a:pPr marL="285750" indent="-285750">
              <a:buFont typeface="Arial" panose="020B0604020202020204" pitchFamily="34" charset="0"/>
              <a:buChar char="•"/>
            </a:pPr>
            <a:r>
              <a:rPr lang="en-US" dirty="0"/>
              <a:t>To </a:t>
            </a:r>
            <a:r>
              <a:rPr lang="en-US" dirty="0">
                <a:solidFill>
                  <a:schemeClr val="tx2"/>
                </a:solidFill>
              </a:rPr>
              <a:t>generate a system implementation</a:t>
            </a:r>
            <a:r>
              <a:rPr lang="en-US" dirty="0"/>
              <a:t>.  These models are detailed system descriptions, and have to be complete and correct.  These models are often used as a basis for generating the source code of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a:t>  What advantage do system models provide when you are developing an existing system?</a:t>
            </a:r>
          </a:p>
          <a:p>
            <a:pPr marL="800100" lvl="1" indent="-342900">
              <a:buFont typeface="+mj-lt"/>
              <a:buAutoNum type="alphaUcPeriod"/>
            </a:pPr>
            <a:r>
              <a:rPr lang="en-GB" sz="1800" dirty="0"/>
              <a:t>Helps clarify what the existing system does.</a:t>
            </a:r>
          </a:p>
          <a:p>
            <a:pPr marL="800100" lvl="1" indent="-342900">
              <a:buFont typeface="+mj-lt"/>
              <a:buAutoNum type="alphaUcPeriod"/>
            </a:pPr>
            <a:r>
              <a:rPr lang="en-GB" sz="1800" dirty="0"/>
              <a:t>Helps explain the proposed requirements to other stakeholders.</a:t>
            </a:r>
          </a:p>
          <a:p>
            <a:pPr marL="800100" lvl="1" indent="-342900">
              <a:buFont typeface="+mj-lt"/>
              <a:buAutoNum type="alphaUcPeriod"/>
            </a:pPr>
            <a:r>
              <a:rPr lang="en-GB" sz="1800" dirty="0"/>
              <a:t>Helps identify gaps in non-functional requirements.</a:t>
            </a:r>
          </a:p>
          <a:p>
            <a:pPr marL="800100" lvl="1" indent="-342900">
              <a:buFont typeface="+mj-lt"/>
              <a:buAutoNum type="alphaUcPeriod"/>
            </a:pPr>
            <a:r>
              <a:rPr lang="en-GB" sz="1800" dirty="0"/>
              <a:t>Helps determine a suitable programming language.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Context models</a:t>
            </a:r>
          </a:p>
        </p:txBody>
      </p:sp>
      <p:sp>
        <p:nvSpPr>
          <p:cNvPr id="6" name="Text Placeholder 5"/>
          <p:cNvSpPr>
            <a:spLocks noGrp="1"/>
          </p:cNvSpPr>
          <p:nvPr>
            <p:ph type="body" sz="quarter" idx="10"/>
          </p:nvPr>
        </p:nvSpPr>
        <p:spPr>
          <a:xfrm>
            <a:off x="628650" y="1319099"/>
            <a:ext cx="7732924" cy="3158308"/>
          </a:xfrm>
        </p:spPr>
        <p:txBody>
          <a:bodyPr/>
          <a:lstStyle/>
          <a:p>
            <a:pPr>
              <a:buFont typeface="Arial" pitchFamily="34" charset="0"/>
              <a:buChar char="•"/>
            </a:pPr>
            <a:r>
              <a:rPr lang="en-US" dirty="0"/>
              <a:t>  At an early stage in the specification of a system, you should decide on the </a:t>
            </a:r>
            <a:r>
              <a:rPr lang="en-US" dirty="0">
                <a:solidFill>
                  <a:schemeClr val="tx2"/>
                </a:solidFill>
              </a:rPr>
              <a:t>system boundaries</a:t>
            </a:r>
            <a:r>
              <a:rPr lang="en-US" dirty="0"/>
              <a:t>, that is, on </a:t>
            </a:r>
            <a:r>
              <a:rPr lang="en-US" dirty="0">
                <a:solidFill>
                  <a:schemeClr val="tx2"/>
                </a:solidFill>
              </a:rPr>
              <a:t>what is </a:t>
            </a:r>
            <a:r>
              <a:rPr lang="en-US" dirty="0"/>
              <a:t>and </a:t>
            </a:r>
            <a:r>
              <a:rPr lang="en-US" dirty="0">
                <a:solidFill>
                  <a:schemeClr val="tx2"/>
                </a:solidFill>
              </a:rPr>
              <a:t>is not part </a:t>
            </a:r>
            <a:r>
              <a:rPr lang="en-US" dirty="0"/>
              <a:t>of the system being developed.  </a:t>
            </a:r>
          </a:p>
          <a:p>
            <a:pPr>
              <a:buFont typeface="Arial" pitchFamily="34" charset="0"/>
              <a:buChar char="•"/>
            </a:pPr>
            <a:r>
              <a:rPr lang="en-US" dirty="0"/>
              <a:t>  This involves working with system stakeholders to decide what functionality should be included in the system, and what processing and operations should be carried out in the system’s operational environment.  </a:t>
            </a:r>
            <a:r>
              <a:rPr lang="en-US" dirty="0">
                <a:solidFill>
                  <a:schemeClr val="bg1">
                    <a:lumMod val="65000"/>
                  </a:schemeClr>
                </a:solidFill>
              </a:rPr>
              <a:t>For example, you may decide that:</a:t>
            </a:r>
          </a:p>
          <a:p>
            <a:pPr lvl="1"/>
            <a:r>
              <a:rPr lang="en-US" sz="1600" dirty="0">
                <a:solidFill>
                  <a:schemeClr val="bg1">
                    <a:lumMod val="65000"/>
                  </a:schemeClr>
                </a:solidFill>
              </a:rPr>
              <a:t>Automated support for some business processes should be implemented in the software being developed.</a:t>
            </a:r>
          </a:p>
          <a:p>
            <a:pPr lvl="1"/>
            <a:r>
              <a:rPr lang="en-US" sz="1600" dirty="0">
                <a:solidFill>
                  <a:schemeClr val="bg1">
                    <a:lumMod val="65000"/>
                  </a:schemeClr>
                </a:solidFill>
              </a:rPr>
              <a:t>Some new functionality should be implemented to address overlaps in </a:t>
            </a:r>
            <a:r>
              <a:rPr lang="en-US" sz="1600" dirty="0" err="1">
                <a:solidFill>
                  <a:schemeClr val="bg1">
                    <a:lumMod val="65000"/>
                  </a:schemeClr>
                </a:solidFill>
              </a:rPr>
              <a:t>fuctionality</a:t>
            </a:r>
            <a:r>
              <a:rPr lang="en-US" sz="1600" dirty="0">
                <a:solidFill>
                  <a:schemeClr val="bg1">
                    <a:lumMod val="65000"/>
                  </a:schemeClr>
                </a:solidFill>
              </a:rPr>
              <a:t> with existing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Mentcare</a:t>
            </a:r>
            <a:r>
              <a:rPr lang="en-US" dirty="0"/>
              <a:t> system: Context model</a:t>
            </a:r>
          </a:p>
        </p:txBody>
      </p:sp>
      <p:sp>
        <p:nvSpPr>
          <p:cNvPr id="6" name="Text Placeholder 5"/>
          <p:cNvSpPr>
            <a:spLocks noGrp="1"/>
          </p:cNvSpPr>
          <p:nvPr>
            <p:ph type="body" sz="quarter" idx="10"/>
          </p:nvPr>
        </p:nvSpPr>
        <p:spPr>
          <a:xfrm>
            <a:off x="628649" y="1319099"/>
            <a:ext cx="8126467" cy="3252901"/>
          </a:xfrm>
        </p:spPr>
        <p:txBody>
          <a:bodyPr/>
          <a:lstStyle/>
          <a:p>
            <a:pPr>
              <a:buFont typeface="Arial" pitchFamily="34" charset="0"/>
              <a:buChar char="•"/>
            </a:pPr>
            <a:r>
              <a:rPr lang="en-US" dirty="0"/>
              <a:t>  The </a:t>
            </a:r>
            <a:r>
              <a:rPr lang="en-US" dirty="0" err="1"/>
              <a:t>Mentcare</a:t>
            </a:r>
            <a:r>
              <a:rPr lang="en-US" dirty="0"/>
              <a:t> system is intended to manage information about patients attending mental health clinics, and the treatments that have been prescribed.  In developing the specification for this system, you have to decide whether the system should focus on one of the following:</a:t>
            </a:r>
          </a:p>
          <a:p>
            <a:pPr lvl="1"/>
            <a:r>
              <a:rPr lang="en-US" sz="1600" dirty="0"/>
              <a:t>Collecting information about consultations using other systems to collect personal information about patients, or </a:t>
            </a:r>
          </a:p>
          <a:p>
            <a:pPr lvl="1"/>
            <a:r>
              <a:rPr lang="en-US" sz="1600" dirty="0"/>
              <a:t>The system should also collect personal patient information.</a:t>
            </a:r>
          </a:p>
          <a:p>
            <a:pPr lvl="1">
              <a:buNone/>
            </a:pPr>
            <a:endParaRPr lang="en-US" sz="800" dirty="0"/>
          </a:p>
          <a:p>
            <a:pPr>
              <a:buFont typeface="Arial" pitchFamily="34" charset="0"/>
              <a:buChar char="•"/>
            </a:pPr>
            <a:r>
              <a:rPr lang="en-US" dirty="0"/>
              <a:t>  The advantage of relying on other systems for patient information is that it avoids duplicating data.  </a:t>
            </a:r>
          </a:p>
          <a:p>
            <a:pPr>
              <a:buFont typeface="Arial" pitchFamily="34" charset="0"/>
              <a:buChar char="•"/>
            </a:pPr>
            <a:r>
              <a:rPr lang="en-US" dirty="0"/>
              <a:t>  The disadvantage is using other systems may make it slower to access information.</a:t>
            </a:r>
          </a:p>
        </p:txBody>
      </p:sp>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3.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525-template</Template>
  <TotalTime>1446</TotalTime>
  <Words>2648</Words>
  <Application>Microsoft Macintosh PowerPoint</Application>
  <PresentationFormat>全屏显示(16:9)</PresentationFormat>
  <Paragraphs>165</Paragraphs>
  <Slides>34</Slides>
  <Notes>6</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34</vt:i4>
      </vt:variant>
    </vt:vector>
  </HeadingPairs>
  <TitlesOfParts>
    <vt:vector size="43" baseType="lpstr">
      <vt:lpstr>Cabin</vt:lpstr>
      <vt:lpstr>Arial</vt:lpstr>
      <vt:lpstr>Calibri</vt:lpstr>
      <vt:lpstr>Calibri Light</vt:lpstr>
      <vt:lpstr>Cambria</vt:lpstr>
      <vt:lpstr>Office Theme</vt:lpstr>
      <vt:lpstr>1_Custom Design</vt:lpstr>
      <vt:lpstr>Content layouts</vt:lpstr>
      <vt:lpstr>1_Content layouts</vt:lpstr>
      <vt:lpstr>JC2001  Introduction to Software Engineering</vt:lpstr>
      <vt:lpstr>Learning objectives</vt:lpstr>
      <vt:lpstr>Outline of lecture</vt:lpstr>
      <vt:lpstr>Definition of system modeling</vt:lpstr>
      <vt:lpstr>Types of system models</vt:lpstr>
      <vt:lpstr>Common use of graphical models</vt:lpstr>
      <vt:lpstr>Mock quiz</vt:lpstr>
      <vt:lpstr>Context models</vt:lpstr>
      <vt:lpstr>Mentcare system: Context model</vt:lpstr>
      <vt:lpstr>Mentcare system: Context model</vt:lpstr>
      <vt:lpstr>Mentcare system: Context model</vt:lpstr>
      <vt:lpstr>Mock quiz</vt:lpstr>
      <vt:lpstr>USS Capita data breach – April 2023</vt:lpstr>
      <vt:lpstr>Business process model</vt:lpstr>
      <vt:lpstr>Mentcare system: Process model</vt:lpstr>
      <vt:lpstr>Symbolic representation in UML activity diagrams</vt:lpstr>
      <vt:lpstr>Interaction models</vt:lpstr>
      <vt:lpstr>Mock quiz</vt:lpstr>
      <vt:lpstr>Interaction modeling approaches</vt:lpstr>
      <vt:lpstr>Mentcare system: Use case model</vt:lpstr>
      <vt:lpstr>Mentcare system: Composite use case diagram</vt:lpstr>
      <vt:lpstr>Sequence diagrams</vt:lpstr>
      <vt:lpstr>Mentcare: Sequence diagram for View patient info</vt:lpstr>
      <vt:lpstr>Mentcare: Sequence diagram for View patient info</vt:lpstr>
      <vt:lpstr>Mentcare: Sequence diagram for View patient info</vt:lpstr>
      <vt:lpstr>Sequence diagrams</vt:lpstr>
      <vt:lpstr>Event-driven modeling</vt:lpstr>
      <vt:lpstr>State model</vt:lpstr>
      <vt:lpstr>State model</vt:lpstr>
      <vt:lpstr>State description and stimulus</vt:lpstr>
      <vt:lpstr>Model-driven architecture</vt:lpstr>
      <vt:lpstr>MDA transformations</vt:lpstr>
      <vt:lpstr>MDA transformations</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Li, Xiao</cp:lastModifiedBy>
  <cp:revision>202</cp:revision>
  <dcterms:created xsi:type="dcterms:W3CDTF">2021-09-17T13:50:02Z</dcterms:created>
  <dcterms:modified xsi:type="dcterms:W3CDTF">2023-09-11T12:51:25Z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