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34"/>
  </p:notesMasterIdLst>
  <p:sldIdLst>
    <p:sldId id="428" r:id="rId8"/>
    <p:sldId id="429" r:id="rId9"/>
    <p:sldId id="430" r:id="rId10"/>
    <p:sldId id="449" r:id="rId11"/>
    <p:sldId id="450" r:id="rId12"/>
    <p:sldId id="451" r:id="rId13"/>
    <p:sldId id="452" r:id="rId14"/>
    <p:sldId id="453" r:id="rId15"/>
    <p:sldId id="471" r:id="rId16"/>
    <p:sldId id="472" r:id="rId17"/>
    <p:sldId id="473" r:id="rId18"/>
    <p:sldId id="474" r:id="rId19"/>
    <p:sldId id="475" r:id="rId20"/>
    <p:sldId id="454" r:id="rId21"/>
    <p:sldId id="476" r:id="rId22"/>
    <p:sldId id="455" r:id="rId23"/>
    <p:sldId id="456" r:id="rId24"/>
    <p:sldId id="457" r:id="rId25"/>
    <p:sldId id="477" r:id="rId26"/>
    <p:sldId id="458" r:id="rId27"/>
    <p:sldId id="459" r:id="rId28"/>
    <p:sldId id="460" r:id="rId29"/>
    <p:sldId id="461" r:id="rId30"/>
    <p:sldId id="462" r:id="rId31"/>
    <p:sldId id="463" r:id="rId32"/>
    <p:sldId id="470" r:id="rId3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4" pos="5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5C023"/>
    <a:srgbClr val="1C4392"/>
    <a:srgbClr val="E6E6E6"/>
    <a:srgbClr val="003399"/>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2783F-522B-4FA2-B930-7AFB9DDE0024}" v="5" dt="2022-09-06T10:40:38.835"/>
    <p1510:client id="{31BFB872-8847-4343-B03C-18BF23FF8C8B}" v="86" dt="2022-09-01T14:48:48.769"/>
    <p1510:client id="{426F73E8-A663-44C1-A850-25512524E90C}" v="2" dt="2022-09-02T19:17:47.728"/>
    <p1510:client id="{5900E8DD-8D52-4E5B-8FF8-825DE87C2AEC}" v="9" dt="2022-09-06T10:37:23.045"/>
    <p1510:client id="{7C5FF926-4A3C-4149-9C59-6FC951A17A8F}" v="21" dt="2022-09-05T06:32:50.446"/>
    <p1510:client id="{81395EBF-6327-4A8E-AFD8-027CCD68881E}" v="11" dt="2022-09-06T10:42:27.150"/>
    <p1510:client id="{82064F2A-3BE3-4749-96B7-70674F4F8B53}" v="16" dt="2022-09-06T10:39:17.092"/>
    <p1510:client id="{C6E0BBE9-94D9-45A4-8C1E-02A07EB8BCD2}" v="24" dt="2022-09-01T14:44:09.864"/>
    <p1510:client id="{F2F41915-2AB4-49F0-B269-855138E31136}" v="1" dt="2022-09-01T14:50:30.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4650" autoAdjust="0"/>
    <p:restoredTop sz="88889" autoAdjust="0"/>
  </p:normalViewPr>
  <p:slideViewPr>
    <p:cSldViewPr snapToGrid="0">
      <p:cViewPr varScale="1">
        <p:scale>
          <a:sx n="86" d="100"/>
          <a:sy n="86" d="100"/>
        </p:scale>
        <p:origin x="-1350" y="-90"/>
      </p:cViewPr>
      <p:guideLst>
        <p:guide orient="horz" pos="1620"/>
        <p:guide pos="2880"/>
        <p:guide pos="54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ommentAuthors" Target="commentAuthors.xml"/><Relationship Id="rId6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carlan, Ana" userId="S::s12ac2@abdn.ac.uk::dc6c74e0-d6a1-4e80-bb47-b7aefdf5a723" providerId="AD" clId="Web-{0C62783F-522B-4FA2-B930-7AFB9DDE0024}"/>
    <pc:docChg chg="modSld">
      <pc:chgData name="Ciocarlan, Ana" userId="S::s12ac2@abdn.ac.uk::dc6c74e0-d6a1-4e80-bb47-b7aefdf5a723" providerId="AD" clId="Web-{0C62783F-522B-4FA2-B930-7AFB9DDE0024}" dt="2022-09-06T10:40:37.663" v="3" actId="20577"/>
      <pc:docMkLst>
        <pc:docMk/>
      </pc:docMkLst>
      <pc:sldChg chg="modSp">
        <pc:chgData name="Ciocarlan, Ana" userId="S::s12ac2@abdn.ac.uk::dc6c74e0-d6a1-4e80-bb47-b7aefdf5a723" providerId="AD" clId="Web-{0C62783F-522B-4FA2-B930-7AFB9DDE0024}" dt="2022-09-06T10:40:37.663" v="3" actId="20577"/>
        <pc:sldMkLst>
          <pc:docMk/>
          <pc:sldMk cId="4240204153" sldId="428"/>
        </pc:sldMkLst>
        <pc:spChg chg="mod">
          <ac:chgData name="Ciocarlan, Ana" userId="S::s12ac2@abdn.ac.uk::dc6c74e0-d6a1-4e80-bb47-b7aefdf5a723" providerId="AD" clId="Web-{0C62783F-522B-4FA2-B930-7AFB9DDE0024}" dt="2022-09-06T10:40:37.663" v="3" actId="20577"/>
          <ac:spMkLst>
            <pc:docMk/>
            <pc:sldMk cId="4240204153" sldId="428"/>
            <ac:spMk id="3" creationId="{FC8EA9F0-2D49-49CE-A162-EB45E762A6A3}"/>
          </ac:spMkLst>
        </pc:spChg>
      </pc:sldChg>
    </pc:docChg>
  </pc:docChgLst>
  <pc:docChgLst>
    <pc:chgData name="Ciocarlan, Ana" userId="S::s12ac2@abdn.ac.uk::dc6c74e0-d6a1-4e80-bb47-b7aefdf5a723" providerId="AD" clId="Web-{82064F2A-3BE3-4749-96B7-70674F4F8B53}"/>
    <pc:docChg chg="modSld">
      <pc:chgData name="Ciocarlan, Ana" userId="S::s12ac2@abdn.ac.uk::dc6c74e0-d6a1-4e80-bb47-b7aefdf5a723" providerId="AD" clId="Web-{82064F2A-3BE3-4749-96B7-70674F4F8B53}" dt="2022-09-06T10:39:14.874" v="14" actId="20577"/>
      <pc:docMkLst>
        <pc:docMk/>
      </pc:docMkLst>
      <pc:sldChg chg="modSp">
        <pc:chgData name="Ciocarlan, Ana" userId="S::s12ac2@abdn.ac.uk::dc6c74e0-d6a1-4e80-bb47-b7aefdf5a723" providerId="AD" clId="Web-{82064F2A-3BE3-4749-96B7-70674F4F8B53}" dt="2022-09-06T10:39:14.874" v="14" actId="20577"/>
        <pc:sldMkLst>
          <pc:docMk/>
          <pc:sldMk cId="4240204153" sldId="428"/>
        </pc:sldMkLst>
        <pc:spChg chg="mod">
          <ac:chgData name="Ciocarlan, Ana" userId="S::s12ac2@abdn.ac.uk::dc6c74e0-d6a1-4e80-bb47-b7aefdf5a723" providerId="AD" clId="Web-{82064F2A-3BE3-4749-96B7-70674F4F8B53}" dt="2022-09-06T10:39:14.874" v="14" actId="20577"/>
          <ac:spMkLst>
            <pc:docMk/>
            <pc:sldMk cId="4240204153" sldId="428"/>
            <ac:spMk id="3" creationId="{FC8EA9F0-2D49-49CE-A162-EB45E762A6A3}"/>
          </ac:spMkLst>
        </pc:spChg>
      </pc:sldChg>
    </pc:docChg>
  </pc:docChgLst>
  <pc:docChgLst>
    <pc:chgData name="Ciocarlan, Ana" userId="S::s12ac2@abdn.ac.uk::dc6c74e0-d6a1-4e80-bb47-b7aefdf5a723" providerId="AD" clId="Web-{31BFB872-8847-4343-B03C-18BF23FF8C8B}"/>
    <pc:docChg chg="addSld delSld modSld sldOrd">
      <pc:chgData name="Ciocarlan, Ana" userId="S::s12ac2@abdn.ac.uk::dc6c74e0-d6a1-4e80-bb47-b7aefdf5a723" providerId="AD" clId="Web-{31BFB872-8847-4343-B03C-18BF23FF8C8B}" dt="2022-09-01T14:48:48.769" v="85" actId="20577"/>
      <pc:docMkLst>
        <pc:docMk/>
      </pc:docMkLst>
      <pc:sldChg chg="modSp">
        <pc:chgData name="Ciocarlan, Ana" userId="S::s12ac2@abdn.ac.uk::dc6c74e0-d6a1-4e80-bb47-b7aefdf5a723" providerId="AD" clId="Web-{31BFB872-8847-4343-B03C-18BF23FF8C8B}" dt="2022-09-01T14:45:08.817" v="0" actId="20577"/>
        <pc:sldMkLst>
          <pc:docMk/>
          <pc:sldMk cId="4240204153" sldId="428"/>
        </pc:sldMkLst>
        <pc:spChg chg="mod">
          <ac:chgData name="Ciocarlan, Ana" userId="S::s12ac2@abdn.ac.uk::dc6c74e0-d6a1-4e80-bb47-b7aefdf5a723" providerId="AD" clId="Web-{31BFB872-8847-4343-B03C-18BF23FF8C8B}" dt="2022-09-01T14:45:08.817" v="0" actId="20577"/>
          <ac:spMkLst>
            <pc:docMk/>
            <pc:sldMk cId="4240204153" sldId="428"/>
            <ac:spMk id="3" creationId="{FC8EA9F0-2D49-49CE-A162-EB45E762A6A3}"/>
          </ac:spMkLst>
        </pc:spChg>
      </pc:sldChg>
      <pc:sldChg chg="modSp del">
        <pc:chgData name="Ciocarlan, Ana" userId="S::s12ac2@abdn.ac.uk::dc6c74e0-d6a1-4e80-bb47-b7aefdf5a723" providerId="AD" clId="Web-{31BFB872-8847-4343-B03C-18BF23FF8C8B}" dt="2022-09-01T14:48:19.329" v="73"/>
        <pc:sldMkLst>
          <pc:docMk/>
          <pc:sldMk cId="1808972131" sldId="429"/>
        </pc:sldMkLst>
        <pc:spChg chg="mod">
          <ac:chgData name="Ciocarlan, Ana" userId="S::s12ac2@abdn.ac.uk::dc6c74e0-d6a1-4e80-bb47-b7aefdf5a723" providerId="AD" clId="Web-{31BFB872-8847-4343-B03C-18BF23FF8C8B}" dt="2022-09-01T14:48:17.813" v="72" actId="20577"/>
          <ac:spMkLst>
            <pc:docMk/>
            <pc:sldMk cId="1808972131" sldId="429"/>
            <ac:spMk id="2" creationId="{5A6CF8E5-1C3F-F0BA-9349-9E4EBDFB43E5}"/>
          </ac:spMkLst>
        </pc:spChg>
      </pc:sldChg>
      <pc:sldChg chg="modSp">
        <pc:chgData name="Ciocarlan, Ana" userId="S::s12ac2@abdn.ac.uk::dc6c74e0-d6a1-4e80-bb47-b7aefdf5a723" providerId="AD" clId="Web-{31BFB872-8847-4343-B03C-18BF23FF8C8B}" dt="2022-09-01T14:48:48.769" v="85" actId="20577"/>
        <pc:sldMkLst>
          <pc:docMk/>
          <pc:sldMk cId="3018731243" sldId="431"/>
        </pc:sldMkLst>
        <pc:spChg chg="mod">
          <ac:chgData name="Ciocarlan, Ana" userId="S::s12ac2@abdn.ac.uk::dc6c74e0-d6a1-4e80-bb47-b7aefdf5a723" providerId="AD" clId="Web-{31BFB872-8847-4343-B03C-18BF23FF8C8B}" dt="2022-09-01T14:48:48.769" v="85" actId="20577"/>
          <ac:spMkLst>
            <pc:docMk/>
            <pc:sldMk cId="3018731243" sldId="431"/>
            <ac:spMk id="3" creationId="{4A775628-AAAA-EACF-1A79-FB4CB3367894}"/>
          </ac:spMkLst>
        </pc:spChg>
      </pc:sldChg>
      <pc:sldChg chg="delSp modSp add ord delAnim">
        <pc:chgData name="Ciocarlan, Ana" userId="S::s12ac2@abdn.ac.uk::dc6c74e0-d6a1-4e80-bb47-b7aefdf5a723" providerId="AD" clId="Web-{31BFB872-8847-4343-B03C-18BF23FF8C8B}" dt="2022-09-01T14:47:40.561" v="46" actId="20577"/>
        <pc:sldMkLst>
          <pc:docMk/>
          <pc:sldMk cId="1473060111" sldId="432"/>
        </pc:sldMkLst>
        <pc:spChg chg="mod">
          <ac:chgData name="Ciocarlan, Ana" userId="S::s12ac2@abdn.ac.uk::dc6c74e0-d6a1-4e80-bb47-b7aefdf5a723" providerId="AD" clId="Web-{31BFB872-8847-4343-B03C-18BF23FF8C8B}" dt="2022-09-01T14:47:40.561" v="46" actId="20577"/>
          <ac:spMkLst>
            <pc:docMk/>
            <pc:sldMk cId="1473060111" sldId="432"/>
            <ac:spMk id="2" creationId="{5F0DF9CA-DA4F-05A4-9128-2957910A3FAA}"/>
          </ac:spMkLst>
        </pc:spChg>
        <pc:spChg chg="del">
          <ac:chgData name="Ciocarlan, Ana" userId="S::s12ac2@abdn.ac.uk::dc6c74e0-d6a1-4e80-bb47-b7aefdf5a723" providerId="AD" clId="Web-{31BFB872-8847-4343-B03C-18BF23FF8C8B}" dt="2022-09-01T14:46:01.868" v="3"/>
          <ac:spMkLst>
            <pc:docMk/>
            <pc:sldMk cId="1473060111" sldId="432"/>
            <ac:spMk id="8" creationId="{965B576B-AA40-A9E4-A133-67F6502AA5FF}"/>
          </ac:spMkLst>
        </pc:spChg>
        <pc:spChg chg="del">
          <ac:chgData name="Ciocarlan, Ana" userId="S::s12ac2@abdn.ac.uk::dc6c74e0-d6a1-4e80-bb47-b7aefdf5a723" providerId="AD" clId="Web-{31BFB872-8847-4343-B03C-18BF23FF8C8B}" dt="2022-09-01T14:46:02.665" v="4"/>
          <ac:spMkLst>
            <pc:docMk/>
            <pc:sldMk cId="1473060111" sldId="432"/>
            <ac:spMk id="10" creationId="{4C764EFE-BF87-39EB-170B-876670DDC61F}"/>
          </ac:spMkLst>
        </pc:spChg>
      </pc:sldChg>
    </pc:docChg>
  </pc:docChgLst>
  <pc:docChgLst>
    <pc:chgData name="Ciocarlan, Ana" userId="S::s12ac2@abdn.ac.uk::dc6c74e0-d6a1-4e80-bb47-b7aefdf5a723" providerId="AD" clId="Web-{C6E0BBE9-94D9-45A4-8C1E-02A07EB8BCD2}"/>
    <pc:docChg chg="modSld">
      <pc:chgData name="Ciocarlan, Ana" userId="S::s12ac2@abdn.ac.uk::dc6c74e0-d6a1-4e80-bb47-b7aefdf5a723" providerId="AD" clId="Web-{C6E0BBE9-94D9-45A4-8C1E-02A07EB8BCD2}" dt="2022-09-01T14:44:09.693" v="22" actId="14100"/>
      <pc:docMkLst>
        <pc:docMk/>
      </pc:docMkLst>
      <pc:sldChg chg="modSp">
        <pc:chgData name="Ciocarlan, Ana" userId="S::s12ac2@abdn.ac.uk::dc6c74e0-d6a1-4e80-bb47-b7aefdf5a723" providerId="AD" clId="Web-{C6E0BBE9-94D9-45A4-8C1E-02A07EB8BCD2}" dt="2022-09-01T14:44:09.693" v="22" actId="14100"/>
        <pc:sldMkLst>
          <pc:docMk/>
          <pc:sldMk cId="4240204153" sldId="428"/>
        </pc:sldMkLst>
        <pc:spChg chg="mod">
          <ac:chgData name="Ciocarlan, Ana" userId="S::s12ac2@abdn.ac.uk::dc6c74e0-d6a1-4e80-bb47-b7aefdf5a723" providerId="AD" clId="Web-{C6E0BBE9-94D9-45A4-8C1E-02A07EB8BCD2}" dt="2022-09-01T14:43:51.583" v="12" actId="20577"/>
          <ac:spMkLst>
            <pc:docMk/>
            <pc:sldMk cId="4240204153" sldId="428"/>
            <ac:spMk id="2" creationId="{ABE2672D-E6A5-4E34-B8F6-1D2436AE9F79}"/>
          </ac:spMkLst>
        </pc:spChg>
        <pc:spChg chg="mod">
          <ac:chgData name="Ciocarlan, Ana" userId="S::s12ac2@abdn.ac.uk::dc6c74e0-d6a1-4e80-bb47-b7aefdf5a723" providerId="AD" clId="Web-{C6E0BBE9-94D9-45A4-8C1E-02A07EB8BCD2}" dt="2022-09-01T14:44:09.693" v="22" actId="14100"/>
          <ac:spMkLst>
            <pc:docMk/>
            <pc:sldMk cId="4240204153" sldId="428"/>
            <ac:spMk id="3" creationId="{FC8EA9F0-2D49-49CE-A162-EB45E762A6A3}"/>
          </ac:spMkLst>
        </pc:spChg>
      </pc:sldChg>
    </pc:docChg>
  </pc:docChgLst>
  <pc:docChgLst>
    <pc:chgData name="Ciocarlan, Ana" userId="S::s12ac2@abdn.ac.uk::dc6c74e0-d6a1-4e80-bb47-b7aefdf5a723" providerId="AD" clId="Web-{F2F41915-2AB4-49F0-B269-855138E31136}"/>
    <pc:docChg chg="modSld">
      <pc:chgData name="Ciocarlan, Ana" userId="S::s12ac2@abdn.ac.uk::dc6c74e0-d6a1-4e80-bb47-b7aefdf5a723" providerId="AD" clId="Web-{F2F41915-2AB4-49F0-B269-855138E31136}" dt="2022-09-01T14:50:30.110" v="0" actId="20577"/>
      <pc:docMkLst>
        <pc:docMk/>
      </pc:docMkLst>
      <pc:sldChg chg="modSp">
        <pc:chgData name="Ciocarlan, Ana" userId="S::s12ac2@abdn.ac.uk::dc6c74e0-d6a1-4e80-bb47-b7aefdf5a723" providerId="AD" clId="Web-{F2F41915-2AB4-49F0-B269-855138E31136}" dt="2022-09-01T14:50:30.110" v="0" actId="20577"/>
        <pc:sldMkLst>
          <pc:docMk/>
          <pc:sldMk cId="3018731243" sldId="431"/>
        </pc:sldMkLst>
        <pc:spChg chg="mod">
          <ac:chgData name="Ciocarlan, Ana" userId="S::s12ac2@abdn.ac.uk::dc6c74e0-d6a1-4e80-bb47-b7aefdf5a723" providerId="AD" clId="Web-{F2F41915-2AB4-49F0-B269-855138E31136}" dt="2022-09-01T14:50:30.110" v="0" actId="20577"/>
          <ac:spMkLst>
            <pc:docMk/>
            <pc:sldMk cId="3018731243" sldId="431"/>
            <ac:spMk id="3" creationId="{4A775628-AAAA-EACF-1A79-FB4CB3367894}"/>
          </ac:spMkLst>
        </pc:spChg>
      </pc:sldChg>
    </pc:docChg>
  </pc:docChgLst>
  <pc:docChgLst>
    <pc:chgData name="Li, Xiao" userId="S::s01xl2@abdn.ac.uk::bbc4f2c7-f57e-44b6-8133-52bad6aa9609" providerId="AD" clId="Web-{426F73E8-A663-44C1-A850-25512524E90C}"/>
    <pc:docChg chg="addSld delSld">
      <pc:chgData name="Li, Xiao" userId="S::s01xl2@abdn.ac.uk::bbc4f2c7-f57e-44b6-8133-52bad6aa9609" providerId="AD" clId="Web-{426F73E8-A663-44C1-A850-25512524E90C}" dt="2022-09-02T19:17:47.713" v="1"/>
      <pc:docMkLst>
        <pc:docMk/>
      </pc:docMkLst>
      <pc:sldChg chg="add del">
        <pc:chgData name="Li, Xiao" userId="S::s01xl2@abdn.ac.uk::bbc4f2c7-f57e-44b6-8133-52bad6aa9609" providerId="AD" clId="Web-{426F73E8-A663-44C1-A850-25512524E90C}" dt="2022-09-02T19:17:47.713" v="1"/>
        <pc:sldMkLst>
          <pc:docMk/>
          <pc:sldMk cId="4240204153" sldId="428"/>
        </pc:sldMkLst>
      </pc:sldChg>
    </pc:docChg>
  </pc:docChgLst>
  <pc:docChgLst>
    <pc:chgData name="Ciocarlan, Ana" userId="S::s12ac2@abdn.ac.uk::dc6c74e0-d6a1-4e80-bb47-b7aefdf5a723" providerId="AD" clId="Web-{5900E8DD-8D52-4E5B-8FF8-825DE87C2AEC}"/>
    <pc:docChg chg="modSld">
      <pc:chgData name="Ciocarlan, Ana" userId="S::s12ac2@abdn.ac.uk::dc6c74e0-d6a1-4e80-bb47-b7aefdf5a723" providerId="AD" clId="Web-{5900E8DD-8D52-4E5B-8FF8-825DE87C2AEC}" dt="2022-09-06T10:37:22.780" v="7" actId="20577"/>
      <pc:docMkLst>
        <pc:docMk/>
      </pc:docMkLst>
      <pc:sldChg chg="modSp">
        <pc:chgData name="Ciocarlan, Ana" userId="S::s12ac2@abdn.ac.uk::dc6c74e0-d6a1-4e80-bb47-b7aefdf5a723" providerId="AD" clId="Web-{5900E8DD-8D52-4E5B-8FF8-825DE87C2AEC}" dt="2022-09-06T10:37:22.780" v="7" actId="20577"/>
        <pc:sldMkLst>
          <pc:docMk/>
          <pc:sldMk cId="4240204153" sldId="428"/>
        </pc:sldMkLst>
        <pc:spChg chg="mod">
          <ac:chgData name="Ciocarlan, Ana" userId="S::s12ac2@abdn.ac.uk::dc6c74e0-d6a1-4e80-bb47-b7aefdf5a723" providerId="AD" clId="Web-{5900E8DD-8D52-4E5B-8FF8-825DE87C2AEC}" dt="2022-09-06T10:37:22.780" v="7" actId="20577"/>
          <ac:spMkLst>
            <pc:docMk/>
            <pc:sldMk cId="4240204153" sldId="428"/>
            <ac:spMk id="3" creationId="{FC8EA9F0-2D49-49CE-A162-EB45E762A6A3}"/>
          </ac:spMkLst>
        </pc:spChg>
      </pc:sldChg>
    </pc:docChg>
  </pc:docChgLst>
  <pc:docChgLst>
    <pc:chgData name="Ciocarlan, Ana" userId="S::s12ac2@abdn.ac.uk::dc6c74e0-d6a1-4e80-bb47-b7aefdf5a723" providerId="AD" clId="Web-{7C5FF926-4A3C-4149-9C59-6FC951A17A8F}"/>
    <pc:docChg chg="modSld">
      <pc:chgData name="Ciocarlan, Ana" userId="S::s12ac2@abdn.ac.uk::dc6c74e0-d6a1-4e80-bb47-b7aefdf5a723" providerId="AD" clId="Web-{7C5FF926-4A3C-4149-9C59-6FC951A17A8F}" dt="2022-09-05T06:32:49.961" v="18" actId="20577"/>
      <pc:docMkLst>
        <pc:docMk/>
      </pc:docMkLst>
      <pc:sldChg chg="modSp">
        <pc:chgData name="Ciocarlan, Ana" userId="S::s12ac2@abdn.ac.uk::dc6c74e0-d6a1-4e80-bb47-b7aefdf5a723" providerId="AD" clId="Web-{7C5FF926-4A3C-4149-9C59-6FC951A17A8F}" dt="2022-09-05T06:32:43.039" v="16" actId="20577"/>
        <pc:sldMkLst>
          <pc:docMk/>
          <pc:sldMk cId="4240204153" sldId="428"/>
        </pc:sldMkLst>
        <pc:spChg chg="mod">
          <ac:chgData name="Ciocarlan, Ana" userId="S::s12ac2@abdn.ac.uk::dc6c74e0-d6a1-4e80-bb47-b7aefdf5a723" providerId="AD" clId="Web-{7C5FF926-4A3C-4149-9C59-6FC951A17A8F}" dt="2022-09-05T06:32:43.039" v="16" actId="20577"/>
          <ac:spMkLst>
            <pc:docMk/>
            <pc:sldMk cId="4240204153" sldId="428"/>
            <ac:spMk id="3" creationId="{FC8EA9F0-2D49-49CE-A162-EB45E762A6A3}"/>
          </ac:spMkLst>
        </pc:spChg>
      </pc:sldChg>
      <pc:sldChg chg="modSp">
        <pc:chgData name="Ciocarlan, Ana" userId="S::s12ac2@abdn.ac.uk::dc6c74e0-d6a1-4e80-bb47-b7aefdf5a723" providerId="AD" clId="Web-{7C5FF926-4A3C-4149-9C59-6FC951A17A8F}" dt="2022-09-05T06:32:49.961" v="18" actId="20577"/>
        <pc:sldMkLst>
          <pc:docMk/>
          <pc:sldMk cId="1473060111" sldId="432"/>
        </pc:sldMkLst>
        <pc:spChg chg="mod">
          <ac:chgData name="Ciocarlan, Ana" userId="S::s12ac2@abdn.ac.uk::dc6c74e0-d6a1-4e80-bb47-b7aefdf5a723" providerId="AD" clId="Web-{7C5FF926-4A3C-4149-9C59-6FC951A17A8F}" dt="2022-09-05T06:32:49.961" v="18" actId="20577"/>
          <ac:spMkLst>
            <pc:docMk/>
            <pc:sldMk cId="1473060111" sldId="432"/>
            <ac:spMk id="2" creationId="{5F0DF9CA-DA4F-05A4-9128-2957910A3FAA}"/>
          </ac:spMkLst>
        </pc:spChg>
      </pc:sldChg>
    </pc:docChg>
  </pc:docChgLst>
  <pc:docChgLst>
    <pc:chgData name="Ciocarlan, Ana" userId="S::s12ac2@abdn.ac.uk::dc6c74e0-d6a1-4e80-bb47-b7aefdf5a723" providerId="AD" clId="Web-{81395EBF-6327-4A8E-AFD8-027CCD68881E}"/>
    <pc:docChg chg="modSld">
      <pc:chgData name="Ciocarlan, Ana" userId="S::s12ac2@abdn.ac.uk::dc6c74e0-d6a1-4e80-bb47-b7aefdf5a723" providerId="AD" clId="Web-{81395EBF-6327-4A8E-AFD8-027CCD68881E}" dt="2022-09-06T10:42:24.806" v="9" actId="20577"/>
      <pc:docMkLst>
        <pc:docMk/>
      </pc:docMkLst>
      <pc:sldChg chg="modSp">
        <pc:chgData name="Ciocarlan, Ana" userId="S::s12ac2@abdn.ac.uk::dc6c74e0-d6a1-4e80-bb47-b7aefdf5a723" providerId="AD" clId="Web-{81395EBF-6327-4A8E-AFD8-027CCD68881E}" dt="2022-09-06T10:42:24.806" v="9" actId="20577"/>
        <pc:sldMkLst>
          <pc:docMk/>
          <pc:sldMk cId="4240204153" sldId="428"/>
        </pc:sldMkLst>
        <pc:spChg chg="mod">
          <ac:chgData name="Ciocarlan, Ana" userId="S::s12ac2@abdn.ac.uk::dc6c74e0-d6a1-4e80-bb47-b7aefdf5a723" providerId="AD" clId="Web-{81395EBF-6327-4A8E-AFD8-027CCD68881E}" dt="2022-09-06T10:42:24.806" v="9" actId="20577"/>
          <ac:spMkLst>
            <pc:docMk/>
            <pc:sldMk cId="4240204153" sldId="428"/>
            <ac:spMk id="3" creationId="{FC8EA9F0-2D49-49CE-A162-EB45E762A6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p14="http://schemas.microsoft.com/office/powerpoint/2010/main" xmlns=""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other examples, (a)</a:t>
            </a:r>
            <a:r>
              <a:rPr lang="en-US" baseline="0" dirty="0" smtClean="0"/>
              <a:t> </a:t>
            </a:r>
            <a:r>
              <a:rPr lang="en-US" dirty="0" smtClean="0"/>
              <a:t>several</a:t>
            </a:r>
            <a:r>
              <a:rPr lang="en-US" baseline="0" dirty="0" smtClean="0"/>
              <a:t> Patients may be referred-to one Consultant, (b) one General Practitioner may refer several Patients, (c) a Patient may attend several consultations and the same consultation may be attended by several Patients, (d) a Consultation may involve 1 to 4 Hospital Doctors and 1 to 4 Hospital Doctors may be involved in several consultations, (e) a Patient may be prescribed several medications after attending  1 or more Consultations, and the same medication may be prescribed after several Consultations, (f)  a Patient may be prescribed several treatments after attending 1 or more Consultations, and the same treatment may be prescribed after several Consultations.</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35741E6-F4B0-0348-85E5-28B214E36C02}"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Objects are: (a) player. (b) blank map, (c) city, (d) budget, (e) buildings,</a:t>
            </a:r>
            <a:r>
              <a:rPr lang="en-GB" baseline="0" dirty="0" smtClean="0"/>
              <a:t> (f) utilities, (g) income, (h) connection, (</a:t>
            </a:r>
            <a:r>
              <a:rPr lang="en-GB" baseline="0" dirty="0" err="1" smtClean="0"/>
              <a:t>i</a:t>
            </a:r>
            <a:r>
              <a:rPr lang="en-GB" baseline="0" dirty="0" smtClean="0"/>
              <a:t>) neighbour</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Verbs are: (a) given, (b) </a:t>
            </a:r>
            <a:r>
              <a:rPr lang="en-US" dirty="0" smtClean="0"/>
              <a:t>expand,</a:t>
            </a:r>
            <a:r>
              <a:rPr lang="en-US" baseline="0" dirty="0" smtClean="0"/>
              <a:t> (c) add, (d) manage, (e) provide, (f) make deals, (g) sell services, (h) buy services.</a:t>
            </a:r>
            <a:endParaRPr lang="en-US" dirty="0" smtClean="0"/>
          </a:p>
        </p:txBody>
      </p:sp>
      <p:sp>
        <p:nvSpPr>
          <p:cNvPr id="4" name="Slide Number Placeholder 3"/>
          <p:cNvSpPr>
            <a:spLocks noGrp="1"/>
          </p:cNvSpPr>
          <p:nvPr>
            <p:ph type="sldNum" sz="quarter" idx="10"/>
          </p:nvPr>
        </p:nvSpPr>
        <p:spPr/>
        <p:txBody>
          <a:bodyPr/>
          <a:lstStyle/>
          <a:p>
            <a:fld id="{D35741E6-F4B0-0348-85E5-28B214E36C0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a:t>
            </a:r>
            <a:r>
              <a:rPr lang="en-GB" baseline="0" dirty="0" smtClean="0"/>
              <a:t> can add more classes in the class diagram, e.g., unit, improvements, etc.  Here, we show how to build a class diagram.</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Structure</a:t>
            </a:r>
            <a:r>
              <a:rPr lang="en-GB" baseline="0" dirty="0" smtClean="0"/>
              <a:t> of Player class: </a:t>
            </a:r>
          </a:p>
          <a:p>
            <a:pPr marL="228600" indent="-228600">
              <a:buAutoNum type="alphaLcParenBoth"/>
            </a:pPr>
            <a:r>
              <a:rPr lang="en-GB" baseline="0" dirty="0" smtClean="0"/>
              <a:t>name: Player, </a:t>
            </a:r>
          </a:p>
          <a:p>
            <a:pPr marL="228600" indent="-228600">
              <a:buAutoNum type="alphaLcParenBoth"/>
            </a:pPr>
            <a:r>
              <a:rPr lang="en-GB" baseline="0" dirty="0" smtClean="0"/>
              <a:t>attributes: ID, Name, vector&lt;</a:t>
            </a:r>
            <a:r>
              <a:rPr lang="en-GB" baseline="0" dirty="0" err="1" smtClean="0"/>
              <a:t>IntT</a:t>
            </a:r>
            <a:r>
              <a:rPr lang="en-GB" baseline="0" dirty="0" smtClean="0"/>
              <a:t>&gt;</a:t>
            </a:r>
            <a:r>
              <a:rPr lang="en-GB" baseline="0" dirty="0" err="1" smtClean="0"/>
              <a:t>CityID</a:t>
            </a:r>
            <a:r>
              <a:rPr lang="en-GB" baseline="0" dirty="0" smtClean="0"/>
              <a:t>,</a:t>
            </a:r>
          </a:p>
          <a:p>
            <a:pPr marL="228600" indent="-228600">
              <a:buAutoNum type="alphaLcParenBoth"/>
            </a:pPr>
            <a:r>
              <a:rPr lang="en-GB" baseline="0" dirty="0" smtClean="0"/>
              <a:t>methods: </a:t>
            </a:r>
            <a:r>
              <a:rPr lang="en-GB" baseline="0" dirty="0" err="1" smtClean="0"/>
              <a:t>addID</a:t>
            </a:r>
            <a:r>
              <a:rPr lang="en-GB" baseline="0" dirty="0" smtClean="0"/>
              <a:t>(), </a:t>
            </a:r>
            <a:r>
              <a:rPr lang="en-GB" baseline="0" dirty="0" err="1" smtClean="0"/>
              <a:t>addName</a:t>
            </a:r>
            <a:r>
              <a:rPr lang="en-GB" baseline="0" dirty="0" smtClean="0"/>
              <a:t>(), </a:t>
            </a:r>
            <a:r>
              <a:rPr lang="en-GB" baseline="0" dirty="0" err="1" smtClean="0"/>
              <a:t>addCityID</a:t>
            </a:r>
            <a:r>
              <a:rPr lang="en-GB" baseline="0" dirty="0" smtClean="0"/>
              <a:t>(), </a:t>
            </a:r>
            <a:r>
              <a:rPr lang="en-GB" baseline="0" dirty="0" err="1" smtClean="0"/>
              <a:t>getID</a:t>
            </a:r>
            <a:r>
              <a:rPr lang="en-GB" baseline="0" dirty="0" smtClean="0"/>
              <a:t>(), </a:t>
            </a:r>
            <a:r>
              <a:rPr lang="en-GB" baseline="0" dirty="0" err="1" smtClean="0"/>
              <a:t>getName</a:t>
            </a:r>
            <a:r>
              <a:rPr lang="en-GB" baseline="0" dirty="0" smtClean="0"/>
              <a:t>(), </a:t>
            </a:r>
            <a:r>
              <a:rPr lang="en-GB" baseline="0" dirty="0" err="1" smtClean="0"/>
              <a:t>getCityID</a:t>
            </a:r>
            <a:r>
              <a:rPr lang="en-GB" baseline="0" dirty="0" smtClean="0"/>
              <a:t>()</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xmlns=""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a16="http://schemas.microsoft.com/office/drawing/2014/main" xmlns=""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a16="http://schemas.microsoft.com/office/drawing/2014/main" xmlns=""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xmlns=""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a16="http://schemas.microsoft.com/office/drawing/2014/main" xmlns=""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20779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a16="http://schemas.microsoft.com/office/drawing/2014/main" xmlns=""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4509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a16="http://schemas.microsoft.com/office/drawing/2014/main" xmlns=""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a16="http://schemas.microsoft.com/office/drawing/2014/main" xmlns=""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p14="http://schemas.microsoft.com/office/powerpoint/2010/main" xmlns=""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a16="http://schemas.microsoft.com/office/drawing/2014/main" xmlns=""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Tree>
    <p:extLst>
      <p:ext uri="{BB962C8B-B14F-4D97-AF65-F5344CB8AC3E}">
        <p14:creationId xmlns:p14="http://schemas.microsoft.com/office/powerpoint/2010/main" xmlns=""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xmlns=""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xmlns=""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xmlns=""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a16="http://schemas.microsoft.com/office/drawing/2014/main" xmlns=""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a16="http://schemas.microsoft.com/office/drawing/2014/main" xmlns=""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87807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a:t>JC2001</a:t>
            </a:r>
            <a:br>
              <a:rPr lang="en-GB"/>
            </a:br>
            <a:r>
              <a:rPr lang="en-GB"/>
              <a:t/>
            </a:r>
            <a:br>
              <a:rPr lang="en-GB"/>
            </a:br>
            <a:r>
              <a:rPr lang="en-GB"/>
              <a:t>Introduction to Software Engineering</a:t>
            </a:r>
          </a:p>
        </p:txBody>
      </p:sp>
      <p:sp>
        <p:nvSpPr>
          <p:cNvPr id="3" name="Text Placeholder 2">
            <a:extLst>
              <a:ext uri="{FF2B5EF4-FFF2-40B4-BE49-F238E27FC236}">
                <a16:creationId xmlns:a16="http://schemas.microsoft.com/office/drawing/2014/main" xmlns=""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a:t>
            </a:r>
            <a:r>
              <a:rPr lang="en-GB" dirty="0" smtClean="0">
                <a:latin typeface="Calibri"/>
                <a:cs typeface="Calibri"/>
              </a:rPr>
              <a:t>7: Structural &amp; behavioural models</a:t>
            </a:r>
            <a:endParaRPr lang="en-GB" dirty="0">
              <a:cs typeface="Calibri" panose="020F0502020204030204" pitchFamily="34" charset="0"/>
            </a:endParaRPr>
          </a:p>
        </p:txBody>
      </p:sp>
      <p:sp>
        <p:nvSpPr>
          <p:cNvPr id="4" name="Text Placeholder 3">
            <a:extLst>
              <a:ext uri="{FF2B5EF4-FFF2-40B4-BE49-F238E27FC236}">
                <a16:creationId xmlns:a16="http://schemas.microsoft.com/office/drawing/2014/main" xmlns=""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ahyp="http://schemas.microsoft.com/office/drawing/2018/hyperlinkcolor" xmlns=""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a:t>
            </a:r>
            <a:r>
              <a:rPr lang="en-GB" dirty="0" smtClean="0">
                <a:latin typeface="Calibri"/>
                <a:cs typeface="Calibri"/>
              </a:rPr>
              <a:t>Huang </a:t>
            </a:r>
            <a:r>
              <a:rPr lang="en-GB" dirty="0" err="1" smtClean="0">
                <a:latin typeface="Calibri"/>
                <a:cs typeface="Calibri"/>
              </a:rPr>
              <a:t>Yongchao</a:t>
            </a:r>
            <a:r>
              <a:rPr lang="en-GB" dirty="0">
                <a:latin typeface="Calibri"/>
                <a:cs typeface="Calibri"/>
              </a:rPr>
              <a:t>	</a:t>
            </a:r>
            <a:r>
              <a:rPr lang="en-GB" dirty="0" smtClean="0">
                <a:solidFill>
                  <a:srgbClr val="E5C023"/>
                </a:solidFill>
                <a:latin typeface="Calibri"/>
                <a:cs typeface="Calibri"/>
                <a:hlinkClick r:id="rId3"/>
              </a:rPr>
              <a:t>yongchao.huang@abdn.ac.uk</a:t>
            </a:r>
            <a:r>
              <a:rPr lang="en-GB" dirty="0" smtClean="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ahyp="http://schemas.microsoft.com/office/drawing/2018/hyperlinkcolor" xmlns=""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a16="http://schemas.microsoft.com/office/drawing/2014/main" xmlns="" id="{432ED946-D500-5516-8807-AE50C0B66C81}"/>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431365" y="207001"/>
            <a:ext cx="658611" cy="7061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Draw a Class diagram for the </a:t>
            </a:r>
            <a:r>
              <a:rPr lang="en-GB" dirty="0" err="1" smtClean="0"/>
              <a:t>Sim</a:t>
            </a:r>
            <a:r>
              <a:rPr lang="en-GB" dirty="0" smtClean="0"/>
              <a:t> City game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a:t>
            </a:r>
            <a:r>
              <a:rPr lang="en-GB" sz="2000" b="1" dirty="0" smtClean="0"/>
              <a:t>Step 1</a:t>
            </a:r>
            <a:r>
              <a:rPr lang="en-GB" sz="2000" dirty="0" smtClean="0"/>
              <a:t>:  Identify objects from the description.  How?  Look for nouns in the description.</a:t>
            </a:r>
          </a:p>
          <a:p>
            <a:pPr lvl="1"/>
            <a:r>
              <a:rPr lang="en-GB" sz="1800" dirty="0" smtClean="0"/>
              <a:t>A </a:t>
            </a:r>
            <a:r>
              <a:rPr lang="en-GB" sz="1800" b="1" dirty="0" smtClean="0"/>
              <a:t>noun</a:t>
            </a:r>
            <a:r>
              <a:rPr lang="en-GB" sz="1800" dirty="0" smtClean="0"/>
              <a:t> is a word that represents a person, thing, concept or place, e.g., John, house, river.</a:t>
            </a:r>
          </a:p>
          <a:p>
            <a:pPr lvl="1"/>
            <a:r>
              <a:rPr lang="en-GB" sz="1800" dirty="0" smtClean="0"/>
              <a:t>Nouns are often preceded by an article (“the”, “a”, “an”).</a:t>
            </a:r>
          </a:p>
          <a:p>
            <a:pPr lvl="1">
              <a:buNone/>
            </a:pPr>
            <a:endParaRPr lang="en-GB" sz="1600" dirty="0" smtClean="0"/>
          </a:p>
          <a:p>
            <a:pPr>
              <a:buFont typeface="Arial" pitchFamily="34" charset="0"/>
              <a:buChar char="•"/>
            </a:pPr>
            <a:r>
              <a:rPr lang="en-GB" dirty="0" smtClean="0"/>
              <a:t>  </a:t>
            </a:r>
            <a:r>
              <a:rPr lang="en-GB" sz="2400" b="1" dirty="0" smtClean="0"/>
              <a:t>Mock quiz 1</a:t>
            </a:r>
            <a:r>
              <a:rPr lang="en-GB" sz="2400" dirty="0" smtClean="0"/>
              <a:t>:  Identify all objects from the </a:t>
            </a:r>
            <a:r>
              <a:rPr lang="en-GB" sz="2400" dirty="0" err="1" smtClean="0"/>
              <a:t>Sim</a:t>
            </a:r>
            <a:r>
              <a:rPr lang="en-GB" sz="2400" dirty="0" smtClean="0"/>
              <a:t> City game description.</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Draw a Class diagram for the </a:t>
            </a:r>
            <a:r>
              <a:rPr lang="en-GB" dirty="0" err="1" smtClean="0"/>
              <a:t>Sim</a:t>
            </a:r>
            <a:r>
              <a:rPr lang="en-GB" dirty="0" smtClean="0"/>
              <a:t> City game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a:t>
            </a:r>
            <a:r>
              <a:rPr lang="en-GB" sz="2000" b="1" dirty="0" smtClean="0"/>
              <a:t>Step 2</a:t>
            </a:r>
            <a:r>
              <a:rPr lang="en-GB" sz="2000" dirty="0" smtClean="0"/>
              <a:t>:  Identify relationships from the description.  How?  Look for verbs in the sentence.</a:t>
            </a:r>
          </a:p>
          <a:p>
            <a:pPr lvl="1"/>
            <a:r>
              <a:rPr lang="en-GB" sz="1800" dirty="0" smtClean="0"/>
              <a:t>A </a:t>
            </a:r>
            <a:r>
              <a:rPr lang="en-GB" sz="1800" b="1" dirty="0" smtClean="0"/>
              <a:t>verb</a:t>
            </a:r>
            <a:r>
              <a:rPr lang="en-GB" sz="1800" dirty="0" smtClean="0"/>
              <a:t> is a word used to describe an action, state or occurrence.</a:t>
            </a:r>
          </a:p>
          <a:p>
            <a:pPr lvl="1"/>
            <a:r>
              <a:rPr lang="en-GB" sz="1800" dirty="0" smtClean="0"/>
              <a:t>For example, “Jennifer walked to the store”.  In this sentence, walked is the verb that shows an action.</a:t>
            </a:r>
          </a:p>
          <a:p>
            <a:pPr lvl="1">
              <a:buNone/>
            </a:pPr>
            <a:endParaRPr lang="en-GB" sz="1600" dirty="0" smtClean="0"/>
          </a:p>
          <a:p>
            <a:pPr>
              <a:buFont typeface="Arial" pitchFamily="34" charset="0"/>
              <a:buChar char="•"/>
            </a:pPr>
            <a:r>
              <a:rPr lang="en-GB" sz="2400" dirty="0" smtClean="0"/>
              <a:t>  </a:t>
            </a:r>
            <a:r>
              <a:rPr lang="en-GB" sz="2400" b="1" dirty="0" smtClean="0"/>
              <a:t>Mock quiz 2</a:t>
            </a:r>
            <a:r>
              <a:rPr lang="en-GB" sz="2400" dirty="0" smtClean="0"/>
              <a:t>:  Identify all verbs from the </a:t>
            </a:r>
            <a:r>
              <a:rPr lang="en-GB" sz="2400" dirty="0" err="1" smtClean="0"/>
              <a:t>Sim</a:t>
            </a:r>
            <a:r>
              <a:rPr lang="en-GB" sz="2400" dirty="0" smtClean="0"/>
              <a:t> City game description.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Draw a Class diagram for the </a:t>
            </a:r>
            <a:r>
              <a:rPr lang="en-GB" dirty="0" err="1" smtClean="0"/>
              <a:t>Sim</a:t>
            </a:r>
            <a:r>
              <a:rPr lang="en-GB" dirty="0" smtClean="0"/>
              <a:t> City game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smtClean="0"/>
              <a:t>  </a:t>
            </a:r>
            <a:r>
              <a:rPr lang="en-GB" sz="2000" b="1" dirty="0" smtClean="0"/>
              <a:t>Step 3</a:t>
            </a:r>
            <a:r>
              <a:rPr lang="en-GB" sz="2000" dirty="0" smtClean="0"/>
              <a:t>:  Draw the class diagram.</a:t>
            </a:r>
            <a:endParaRPr lang="en-US" sz="2000" dirty="0"/>
          </a:p>
        </p:txBody>
      </p:sp>
      <p:grpSp>
        <p:nvGrpSpPr>
          <p:cNvPr id="24" name="Group 23"/>
          <p:cNvGrpSpPr/>
          <p:nvPr/>
        </p:nvGrpSpPr>
        <p:grpSpPr>
          <a:xfrm>
            <a:off x="1035723" y="1572476"/>
            <a:ext cx="6287395" cy="3162438"/>
            <a:chOff x="1035723" y="1572476"/>
            <a:chExt cx="6287395" cy="3162438"/>
          </a:xfrm>
        </p:grpSpPr>
        <p:sp>
          <p:nvSpPr>
            <p:cNvPr id="4" name="Rectangle 3"/>
            <p:cNvSpPr/>
            <p:nvPr/>
          </p:nvSpPr>
          <p:spPr>
            <a:xfrm>
              <a:off x="1035723" y="2988741"/>
              <a:ext cx="1222872"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Player</a:t>
              </a:r>
              <a:endParaRPr lang="en-US" dirty="0"/>
            </a:p>
          </p:txBody>
        </p:sp>
        <p:sp>
          <p:nvSpPr>
            <p:cNvPr id="7" name="Rectangle 6"/>
            <p:cNvSpPr/>
            <p:nvPr/>
          </p:nvSpPr>
          <p:spPr>
            <a:xfrm>
              <a:off x="3567767" y="2975887"/>
              <a:ext cx="1222872"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Blank map</a:t>
              </a:r>
              <a:endParaRPr lang="en-US" dirty="0"/>
            </a:p>
          </p:txBody>
        </p:sp>
        <p:sp>
          <p:nvSpPr>
            <p:cNvPr id="8" name="Rectangle 7"/>
            <p:cNvSpPr/>
            <p:nvPr/>
          </p:nvSpPr>
          <p:spPr>
            <a:xfrm>
              <a:off x="6055746" y="2974050"/>
              <a:ext cx="1222872"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City</a:t>
              </a:r>
              <a:endParaRPr lang="en-US" dirty="0"/>
            </a:p>
          </p:txBody>
        </p:sp>
        <p:sp>
          <p:nvSpPr>
            <p:cNvPr id="9" name="Rectangle 8"/>
            <p:cNvSpPr/>
            <p:nvPr/>
          </p:nvSpPr>
          <p:spPr>
            <a:xfrm>
              <a:off x="6031873" y="4283222"/>
              <a:ext cx="1228379"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Budget</a:t>
              </a:r>
              <a:endParaRPr lang="en-US" dirty="0"/>
            </a:p>
          </p:txBody>
        </p:sp>
        <p:sp>
          <p:nvSpPr>
            <p:cNvPr id="10" name="Rectangle 9"/>
            <p:cNvSpPr/>
            <p:nvPr/>
          </p:nvSpPr>
          <p:spPr>
            <a:xfrm>
              <a:off x="6047802" y="1572476"/>
              <a:ext cx="1222872"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Building</a:t>
              </a:r>
              <a:endParaRPr lang="en-US" dirty="0"/>
            </a:p>
          </p:txBody>
        </p:sp>
        <p:cxnSp>
          <p:nvCxnSpPr>
            <p:cNvPr id="12" name="Straight Connector 11"/>
            <p:cNvCxnSpPr>
              <a:stCxn id="4" idx="3"/>
              <a:endCxn id="7" idx="1"/>
            </p:cNvCxnSpPr>
            <p:nvPr/>
          </p:nvCxnSpPr>
          <p:spPr>
            <a:xfrm flipV="1">
              <a:off x="2258595" y="3201733"/>
              <a:ext cx="1309172" cy="12854"/>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515286" y="3209492"/>
              <a:ext cx="849271" cy="369332"/>
            </a:xfrm>
            <a:prstGeom prst="rect">
              <a:avLst/>
            </a:prstGeom>
            <a:noFill/>
          </p:spPr>
          <p:txBody>
            <a:bodyPr wrap="none" rtlCol="0">
              <a:spAutoFit/>
            </a:bodyPr>
            <a:lstStyle/>
            <a:p>
              <a:r>
                <a:rPr lang="en-GB" dirty="0" smtClean="0"/>
                <a:t>given a</a:t>
              </a:r>
              <a:endParaRPr lang="en-US" dirty="0"/>
            </a:p>
          </p:txBody>
        </p:sp>
        <p:cxnSp>
          <p:nvCxnSpPr>
            <p:cNvPr id="15" name="Straight Connector 14"/>
            <p:cNvCxnSpPr>
              <a:stCxn id="7" idx="3"/>
              <a:endCxn id="8" idx="1"/>
            </p:cNvCxnSpPr>
            <p:nvPr/>
          </p:nvCxnSpPr>
          <p:spPr>
            <a:xfrm flipV="1">
              <a:off x="4790639" y="3199896"/>
              <a:ext cx="1265107" cy="1837"/>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922840" y="3196225"/>
              <a:ext cx="961866" cy="369332"/>
            </a:xfrm>
            <a:prstGeom prst="rect">
              <a:avLst/>
            </a:prstGeom>
            <a:noFill/>
          </p:spPr>
          <p:txBody>
            <a:bodyPr wrap="none" rtlCol="0">
              <a:spAutoFit/>
            </a:bodyPr>
            <a:lstStyle/>
            <a:p>
              <a:r>
                <a:rPr lang="en-GB" dirty="0" smtClean="0"/>
                <a:t>expands</a:t>
              </a:r>
              <a:endParaRPr lang="en-US" dirty="0"/>
            </a:p>
          </p:txBody>
        </p:sp>
        <p:cxnSp>
          <p:nvCxnSpPr>
            <p:cNvPr id="19" name="Straight Connector 18"/>
            <p:cNvCxnSpPr>
              <a:stCxn id="8" idx="2"/>
              <a:endCxn id="9" idx="0"/>
            </p:cNvCxnSpPr>
            <p:nvPr/>
          </p:nvCxnSpPr>
          <p:spPr>
            <a:xfrm rot="5400000">
              <a:off x="6227883" y="3843923"/>
              <a:ext cx="857480" cy="21119"/>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rot="16200000">
              <a:off x="6521297" y="3671787"/>
              <a:ext cx="670376" cy="369332"/>
            </a:xfrm>
            <a:prstGeom prst="rect">
              <a:avLst/>
            </a:prstGeom>
            <a:noFill/>
          </p:spPr>
          <p:txBody>
            <a:bodyPr wrap="none" rtlCol="0">
              <a:spAutoFit/>
            </a:bodyPr>
            <a:lstStyle/>
            <a:p>
              <a:r>
                <a:rPr lang="en-GB" dirty="0" smtClean="0"/>
                <a:t>has a</a:t>
              </a:r>
              <a:endParaRPr lang="en-US" dirty="0"/>
            </a:p>
          </p:txBody>
        </p:sp>
        <p:cxnSp>
          <p:nvCxnSpPr>
            <p:cNvPr id="22" name="Straight Connector 21"/>
            <p:cNvCxnSpPr>
              <a:stCxn id="10" idx="2"/>
              <a:endCxn id="8" idx="0"/>
            </p:cNvCxnSpPr>
            <p:nvPr/>
          </p:nvCxnSpPr>
          <p:spPr>
            <a:xfrm rot="16200000" flipH="1">
              <a:off x="6188269" y="2495137"/>
              <a:ext cx="949882" cy="7944"/>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rot="16200000">
              <a:off x="6611865" y="2197217"/>
              <a:ext cx="776175" cy="646331"/>
            </a:xfrm>
            <a:prstGeom prst="rect">
              <a:avLst/>
            </a:prstGeom>
            <a:noFill/>
          </p:spPr>
          <p:txBody>
            <a:bodyPr wrap="none" rtlCol="0">
              <a:spAutoFit/>
            </a:bodyPr>
            <a:lstStyle/>
            <a:p>
              <a:r>
                <a:rPr lang="en-GB" dirty="0" smtClean="0"/>
                <a:t>added</a:t>
              </a:r>
            </a:p>
            <a:p>
              <a:r>
                <a:rPr lang="en-GB" dirty="0" smtClean="0"/>
                <a:t>to</a:t>
              </a:r>
              <a:endParaRPr 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Draw a Class diagram for the </a:t>
            </a:r>
            <a:r>
              <a:rPr lang="en-GB" dirty="0" err="1" smtClean="0"/>
              <a:t>Sim</a:t>
            </a:r>
            <a:r>
              <a:rPr lang="en-GB" dirty="0" smtClean="0"/>
              <a:t> City game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smtClean="0"/>
              <a:t>  </a:t>
            </a:r>
            <a:r>
              <a:rPr lang="en-GB" sz="2000" b="1" dirty="0" smtClean="0"/>
              <a:t>Step 4</a:t>
            </a:r>
            <a:r>
              <a:rPr lang="en-GB" sz="2000" dirty="0" smtClean="0"/>
              <a:t>:  Identify cardinality ratios.</a:t>
            </a:r>
            <a:endParaRPr lang="en-US" sz="2000" dirty="0"/>
          </a:p>
        </p:txBody>
      </p:sp>
      <p:grpSp>
        <p:nvGrpSpPr>
          <p:cNvPr id="28" name="Group 27"/>
          <p:cNvGrpSpPr/>
          <p:nvPr/>
        </p:nvGrpSpPr>
        <p:grpSpPr>
          <a:xfrm>
            <a:off x="1035723" y="1572476"/>
            <a:ext cx="6287395" cy="3162438"/>
            <a:chOff x="1035723" y="1572476"/>
            <a:chExt cx="6287395" cy="3162438"/>
          </a:xfrm>
        </p:grpSpPr>
        <p:sp>
          <p:nvSpPr>
            <p:cNvPr id="7" name="Rectangle 6"/>
            <p:cNvSpPr/>
            <p:nvPr/>
          </p:nvSpPr>
          <p:spPr>
            <a:xfrm>
              <a:off x="1035723" y="2988741"/>
              <a:ext cx="1222872"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Player</a:t>
              </a:r>
              <a:endParaRPr lang="en-US" dirty="0"/>
            </a:p>
          </p:txBody>
        </p:sp>
        <p:sp>
          <p:nvSpPr>
            <p:cNvPr id="8" name="Rectangle 7"/>
            <p:cNvSpPr/>
            <p:nvPr/>
          </p:nvSpPr>
          <p:spPr>
            <a:xfrm>
              <a:off x="3567767" y="2975887"/>
              <a:ext cx="1222872"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Blank map</a:t>
              </a:r>
              <a:endParaRPr lang="en-US" dirty="0"/>
            </a:p>
          </p:txBody>
        </p:sp>
        <p:sp>
          <p:nvSpPr>
            <p:cNvPr id="9" name="Rectangle 8"/>
            <p:cNvSpPr/>
            <p:nvPr/>
          </p:nvSpPr>
          <p:spPr>
            <a:xfrm>
              <a:off x="6055746" y="2974050"/>
              <a:ext cx="1222872"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City</a:t>
              </a:r>
              <a:endParaRPr lang="en-US" dirty="0"/>
            </a:p>
          </p:txBody>
        </p:sp>
        <p:sp>
          <p:nvSpPr>
            <p:cNvPr id="10" name="Rectangle 9"/>
            <p:cNvSpPr/>
            <p:nvPr/>
          </p:nvSpPr>
          <p:spPr>
            <a:xfrm>
              <a:off x="6031873" y="4283222"/>
              <a:ext cx="1228379"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Budget</a:t>
              </a:r>
              <a:endParaRPr lang="en-US" dirty="0"/>
            </a:p>
          </p:txBody>
        </p:sp>
        <p:sp>
          <p:nvSpPr>
            <p:cNvPr id="11" name="Rectangle 10"/>
            <p:cNvSpPr/>
            <p:nvPr/>
          </p:nvSpPr>
          <p:spPr>
            <a:xfrm>
              <a:off x="6047802" y="1572476"/>
              <a:ext cx="1222872" cy="4516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Building</a:t>
              </a:r>
              <a:endParaRPr lang="en-US" dirty="0"/>
            </a:p>
          </p:txBody>
        </p:sp>
        <p:cxnSp>
          <p:nvCxnSpPr>
            <p:cNvPr id="12" name="Straight Connector 11"/>
            <p:cNvCxnSpPr>
              <a:stCxn id="7" idx="3"/>
              <a:endCxn id="8" idx="1"/>
            </p:cNvCxnSpPr>
            <p:nvPr/>
          </p:nvCxnSpPr>
          <p:spPr>
            <a:xfrm flipV="1">
              <a:off x="2258595" y="3201733"/>
              <a:ext cx="1309172" cy="12854"/>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515286" y="3209492"/>
              <a:ext cx="849271" cy="369332"/>
            </a:xfrm>
            <a:prstGeom prst="rect">
              <a:avLst/>
            </a:prstGeom>
            <a:noFill/>
          </p:spPr>
          <p:txBody>
            <a:bodyPr wrap="none" rtlCol="0">
              <a:spAutoFit/>
            </a:bodyPr>
            <a:lstStyle/>
            <a:p>
              <a:r>
                <a:rPr lang="en-GB" dirty="0" smtClean="0"/>
                <a:t>given a</a:t>
              </a:r>
              <a:endParaRPr lang="en-US" dirty="0"/>
            </a:p>
          </p:txBody>
        </p:sp>
        <p:cxnSp>
          <p:nvCxnSpPr>
            <p:cNvPr id="14" name="Straight Connector 13"/>
            <p:cNvCxnSpPr>
              <a:stCxn id="8" idx="3"/>
              <a:endCxn id="9" idx="1"/>
            </p:cNvCxnSpPr>
            <p:nvPr/>
          </p:nvCxnSpPr>
          <p:spPr>
            <a:xfrm flipV="1">
              <a:off x="4790639" y="3199896"/>
              <a:ext cx="1265107" cy="1837"/>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922840" y="3196225"/>
              <a:ext cx="961866" cy="369332"/>
            </a:xfrm>
            <a:prstGeom prst="rect">
              <a:avLst/>
            </a:prstGeom>
            <a:noFill/>
          </p:spPr>
          <p:txBody>
            <a:bodyPr wrap="none" rtlCol="0">
              <a:spAutoFit/>
            </a:bodyPr>
            <a:lstStyle/>
            <a:p>
              <a:r>
                <a:rPr lang="en-GB" dirty="0" smtClean="0"/>
                <a:t>expands</a:t>
              </a:r>
              <a:endParaRPr lang="en-US" dirty="0"/>
            </a:p>
          </p:txBody>
        </p:sp>
        <p:cxnSp>
          <p:nvCxnSpPr>
            <p:cNvPr id="16" name="Straight Connector 15"/>
            <p:cNvCxnSpPr>
              <a:stCxn id="9" idx="2"/>
              <a:endCxn id="10" idx="0"/>
            </p:cNvCxnSpPr>
            <p:nvPr/>
          </p:nvCxnSpPr>
          <p:spPr>
            <a:xfrm rot="5400000">
              <a:off x="6227883" y="3843923"/>
              <a:ext cx="857480" cy="21119"/>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rot="16200000">
              <a:off x="6521297" y="3671787"/>
              <a:ext cx="670376" cy="369332"/>
            </a:xfrm>
            <a:prstGeom prst="rect">
              <a:avLst/>
            </a:prstGeom>
            <a:noFill/>
          </p:spPr>
          <p:txBody>
            <a:bodyPr wrap="none" rtlCol="0">
              <a:spAutoFit/>
            </a:bodyPr>
            <a:lstStyle/>
            <a:p>
              <a:r>
                <a:rPr lang="en-GB" dirty="0" smtClean="0"/>
                <a:t>has a</a:t>
              </a:r>
              <a:endParaRPr lang="en-US" dirty="0"/>
            </a:p>
          </p:txBody>
        </p:sp>
        <p:cxnSp>
          <p:nvCxnSpPr>
            <p:cNvPr id="18" name="Straight Connector 17"/>
            <p:cNvCxnSpPr>
              <a:stCxn id="11" idx="2"/>
              <a:endCxn id="9" idx="0"/>
            </p:cNvCxnSpPr>
            <p:nvPr/>
          </p:nvCxnSpPr>
          <p:spPr>
            <a:xfrm rot="16200000" flipH="1">
              <a:off x="6188269" y="2495137"/>
              <a:ext cx="949882" cy="7944"/>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rot="16200000">
              <a:off x="6611865" y="2197217"/>
              <a:ext cx="776175" cy="646331"/>
            </a:xfrm>
            <a:prstGeom prst="rect">
              <a:avLst/>
            </a:prstGeom>
            <a:noFill/>
          </p:spPr>
          <p:txBody>
            <a:bodyPr wrap="none" rtlCol="0">
              <a:spAutoFit/>
            </a:bodyPr>
            <a:lstStyle/>
            <a:p>
              <a:r>
                <a:rPr lang="en-GB" dirty="0" smtClean="0"/>
                <a:t>added</a:t>
              </a:r>
            </a:p>
            <a:p>
              <a:r>
                <a:rPr lang="en-GB" dirty="0" smtClean="0"/>
                <a:t>to</a:t>
              </a:r>
              <a:endParaRPr lang="en-US" dirty="0"/>
            </a:p>
          </p:txBody>
        </p:sp>
        <p:sp>
          <p:nvSpPr>
            <p:cNvPr id="20" name="TextBox 19"/>
            <p:cNvSpPr txBox="1"/>
            <p:nvPr/>
          </p:nvSpPr>
          <p:spPr>
            <a:xfrm>
              <a:off x="2269474" y="2919469"/>
              <a:ext cx="301686" cy="369332"/>
            </a:xfrm>
            <a:prstGeom prst="rect">
              <a:avLst/>
            </a:prstGeom>
            <a:noFill/>
          </p:spPr>
          <p:txBody>
            <a:bodyPr wrap="none" rtlCol="0">
              <a:spAutoFit/>
            </a:bodyPr>
            <a:lstStyle/>
            <a:p>
              <a:r>
                <a:rPr lang="en-GB" dirty="0" smtClean="0"/>
                <a:t>1</a:t>
              </a:r>
              <a:endParaRPr lang="en-US" dirty="0"/>
            </a:p>
          </p:txBody>
        </p:sp>
        <p:sp>
          <p:nvSpPr>
            <p:cNvPr id="21" name="TextBox 20"/>
            <p:cNvSpPr txBox="1"/>
            <p:nvPr/>
          </p:nvSpPr>
          <p:spPr>
            <a:xfrm>
              <a:off x="3292217" y="2906614"/>
              <a:ext cx="301686" cy="369332"/>
            </a:xfrm>
            <a:prstGeom prst="rect">
              <a:avLst/>
            </a:prstGeom>
            <a:noFill/>
          </p:spPr>
          <p:txBody>
            <a:bodyPr wrap="none" rtlCol="0">
              <a:spAutoFit/>
            </a:bodyPr>
            <a:lstStyle/>
            <a:p>
              <a:r>
                <a:rPr lang="en-GB" dirty="0" smtClean="0"/>
                <a:t>1</a:t>
              </a:r>
              <a:endParaRPr lang="en-US" dirty="0"/>
            </a:p>
          </p:txBody>
        </p:sp>
        <p:sp>
          <p:nvSpPr>
            <p:cNvPr id="22" name="TextBox 21"/>
            <p:cNvSpPr txBox="1"/>
            <p:nvPr/>
          </p:nvSpPr>
          <p:spPr>
            <a:xfrm>
              <a:off x="4788680" y="2893760"/>
              <a:ext cx="301686" cy="369332"/>
            </a:xfrm>
            <a:prstGeom prst="rect">
              <a:avLst/>
            </a:prstGeom>
            <a:noFill/>
          </p:spPr>
          <p:txBody>
            <a:bodyPr wrap="none" rtlCol="0">
              <a:spAutoFit/>
            </a:bodyPr>
            <a:lstStyle/>
            <a:p>
              <a:r>
                <a:rPr lang="en-GB" dirty="0" smtClean="0"/>
                <a:t>1</a:t>
              </a:r>
              <a:endParaRPr lang="en-US" dirty="0"/>
            </a:p>
          </p:txBody>
        </p:sp>
        <p:sp>
          <p:nvSpPr>
            <p:cNvPr id="23" name="TextBox 22"/>
            <p:cNvSpPr txBox="1"/>
            <p:nvPr/>
          </p:nvSpPr>
          <p:spPr>
            <a:xfrm>
              <a:off x="5789389" y="2891922"/>
              <a:ext cx="301686" cy="369332"/>
            </a:xfrm>
            <a:prstGeom prst="rect">
              <a:avLst/>
            </a:prstGeom>
            <a:noFill/>
          </p:spPr>
          <p:txBody>
            <a:bodyPr wrap="none" rtlCol="0">
              <a:spAutoFit/>
            </a:bodyPr>
            <a:lstStyle/>
            <a:p>
              <a:r>
                <a:rPr lang="en-GB" dirty="0" smtClean="0"/>
                <a:t>1</a:t>
              </a:r>
              <a:endParaRPr lang="en-US" dirty="0"/>
            </a:p>
          </p:txBody>
        </p:sp>
        <p:sp>
          <p:nvSpPr>
            <p:cNvPr id="24" name="TextBox 23"/>
            <p:cNvSpPr txBox="1"/>
            <p:nvPr/>
          </p:nvSpPr>
          <p:spPr>
            <a:xfrm>
              <a:off x="6351239" y="3894459"/>
              <a:ext cx="301686" cy="369332"/>
            </a:xfrm>
            <a:prstGeom prst="rect">
              <a:avLst/>
            </a:prstGeom>
            <a:noFill/>
          </p:spPr>
          <p:txBody>
            <a:bodyPr wrap="none" rtlCol="0">
              <a:spAutoFit/>
            </a:bodyPr>
            <a:lstStyle/>
            <a:p>
              <a:r>
                <a:rPr lang="en-GB" dirty="0" smtClean="0"/>
                <a:t>1</a:t>
              </a:r>
              <a:endParaRPr lang="en-US" dirty="0"/>
            </a:p>
          </p:txBody>
        </p:sp>
        <p:sp>
          <p:nvSpPr>
            <p:cNvPr id="25" name="TextBox 24"/>
            <p:cNvSpPr txBox="1"/>
            <p:nvPr/>
          </p:nvSpPr>
          <p:spPr>
            <a:xfrm>
              <a:off x="6338386" y="3440932"/>
              <a:ext cx="301686" cy="369332"/>
            </a:xfrm>
            <a:prstGeom prst="rect">
              <a:avLst/>
            </a:prstGeom>
            <a:noFill/>
          </p:spPr>
          <p:txBody>
            <a:bodyPr wrap="none" rtlCol="0">
              <a:spAutoFit/>
            </a:bodyPr>
            <a:lstStyle/>
            <a:p>
              <a:r>
                <a:rPr lang="en-GB" dirty="0" smtClean="0"/>
                <a:t>1</a:t>
              </a:r>
              <a:endParaRPr lang="en-US" dirty="0"/>
            </a:p>
          </p:txBody>
        </p:sp>
        <p:sp>
          <p:nvSpPr>
            <p:cNvPr id="26" name="TextBox 25"/>
            <p:cNvSpPr txBox="1"/>
            <p:nvPr/>
          </p:nvSpPr>
          <p:spPr>
            <a:xfrm>
              <a:off x="6351239" y="2594468"/>
              <a:ext cx="301686" cy="369332"/>
            </a:xfrm>
            <a:prstGeom prst="rect">
              <a:avLst/>
            </a:prstGeom>
            <a:noFill/>
          </p:spPr>
          <p:txBody>
            <a:bodyPr wrap="none" rtlCol="0">
              <a:spAutoFit/>
            </a:bodyPr>
            <a:lstStyle/>
            <a:p>
              <a:r>
                <a:rPr lang="en-GB" dirty="0" smtClean="0"/>
                <a:t>1</a:t>
              </a:r>
              <a:endParaRPr lang="en-US" dirty="0"/>
            </a:p>
          </p:txBody>
        </p:sp>
        <p:sp>
          <p:nvSpPr>
            <p:cNvPr id="27" name="TextBox 26"/>
            <p:cNvSpPr txBox="1"/>
            <p:nvPr/>
          </p:nvSpPr>
          <p:spPr>
            <a:xfrm>
              <a:off x="6107032" y="2041787"/>
              <a:ext cx="532518" cy="369332"/>
            </a:xfrm>
            <a:prstGeom prst="rect">
              <a:avLst/>
            </a:prstGeom>
            <a:noFill/>
          </p:spPr>
          <p:txBody>
            <a:bodyPr wrap="none" rtlCol="0">
              <a:spAutoFit/>
            </a:bodyPr>
            <a:lstStyle/>
            <a:p>
              <a:r>
                <a:rPr lang="en-GB" dirty="0" smtClean="0"/>
                <a:t>1..*</a:t>
              </a:r>
              <a:endParaRPr lang="en-US"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Mentcare</a:t>
            </a:r>
            <a:r>
              <a:rPr lang="en-US" dirty="0" smtClean="0"/>
              <a:t>: Class structure</a:t>
            </a:r>
            <a:endParaRPr lang="en-US" dirty="0"/>
          </a:p>
        </p:txBody>
      </p:sp>
      <p:sp>
        <p:nvSpPr>
          <p:cNvPr id="6" name="Text Placeholder 5"/>
          <p:cNvSpPr>
            <a:spLocks noGrp="1"/>
          </p:cNvSpPr>
          <p:nvPr>
            <p:ph type="body" sz="quarter" idx="10"/>
          </p:nvPr>
        </p:nvSpPr>
        <p:spPr>
          <a:xfrm>
            <a:off x="628650" y="1319099"/>
            <a:ext cx="6190791" cy="2988581"/>
          </a:xfrm>
        </p:spPr>
        <p:txBody>
          <a:bodyPr/>
          <a:lstStyle/>
          <a:p>
            <a:pPr>
              <a:buFont typeface="Arial" pitchFamily="34" charset="0"/>
              <a:buChar char="•"/>
            </a:pPr>
            <a:r>
              <a:rPr lang="en-US" dirty="0" smtClean="0"/>
              <a:t> In UML, you show attributes and operations by extending the simple rectangle that represents a class.  An class representing a consultation between a doctor and a patient has the following:</a:t>
            </a:r>
          </a:p>
          <a:p>
            <a:pPr lvl="1"/>
            <a:r>
              <a:rPr lang="en-US" sz="1800" dirty="0" smtClean="0"/>
              <a:t>The </a:t>
            </a:r>
            <a:r>
              <a:rPr lang="en-US" sz="1800" b="1" dirty="0" smtClean="0"/>
              <a:t>name of the class</a:t>
            </a:r>
            <a:r>
              <a:rPr lang="en-US" sz="1800" dirty="0" smtClean="0"/>
              <a:t> is in the top section.</a:t>
            </a:r>
          </a:p>
          <a:p>
            <a:pPr lvl="1"/>
            <a:r>
              <a:rPr lang="en-US" sz="1800" dirty="0" smtClean="0"/>
              <a:t>The </a:t>
            </a:r>
            <a:r>
              <a:rPr lang="en-US" sz="1800" b="1" dirty="0" smtClean="0"/>
              <a:t>class attributes</a:t>
            </a:r>
            <a:r>
              <a:rPr lang="en-US" sz="1800" dirty="0" smtClean="0"/>
              <a:t> are in the middle section.  This includes the attribute names, and optionally, their types.</a:t>
            </a:r>
          </a:p>
          <a:p>
            <a:pPr lvl="1"/>
            <a:r>
              <a:rPr lang="en-US" sz="1800" dirty="0" smtClean="0"/>
              <a:t>The </a:t>
            </a:r>
            <a:r>
              <a:rPr lang="en-US" sz="1800" b="1" dirty="0" smtClean="0"/>
              <a:t>operations</a:t>
            </a:r>
            <a:r>
              <a:rPr lang="en-US" sz="1800" dirty="0" smtClean="0"/>
              <a:t> (called methods in Java, C++ and other object-oriented programming languages) associated with the object class are in the lower section of the rectangle.</a:t>
            </a:r>
            <a:endParaRPr lang="en-US" sz="1800" dirty="0"/>
          </a:p>
        </p:txBody>
      </p:sp>
      <p:pic>
        <p:nvPicPr>
          <p:cNvPr id="4" name="Picture 3" descr="mentcare-class-diagram-3.png"/>
          <p:cNvPicPr>
            <a:picLocks noChangeAspect="1"/>
          </p:cNvPicPr>
          <p:nvPr/>
        </p:nvPicPr>
        <p:blipFill>
          <a:blip r:embed="rId2"/>
          <a:stretch>
            <a:fillRect/>
          </a:stretch>
        </p:blipFill>
        <p:spPr>
          <a:xfrm>
            <a:off x="6853439" y="994965"/>
            <a:ext cx="2147341" cy="37071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smtClean="0"/>
              <a:t>  Specify the class structure for the Player class.</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Generalisation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a:t>
            </a:r>
            <a:r>
              <a:rPr lang="en-US" dirty="0" err="1" smtClean="0"/>
              <a:t>Generalisation</a:t>
            </a:r>
            <a:r>
              <a:rPr lang="en-US" dirty="0" smtClean="0"/>
              <a:t> is an everyday technique that we use to manage complexity.  Rather than learn the detailed characteristics of everything that we experience, we learn about</a:t>
            </a:r>
            <a:r>
              <a:rPr lang="en-US" b="1" dirty="0" smtClean="0"/>
              <a:t> general classes</a:t>
            </a:r>
            <a:r>
              <a:rPr lang="en-US" dirty="0" smtClean="0"/>
              <a:t> and learn the </a:t>
            </a:r>
            <a:r>
              <a:rPr lang="en-US" b="1" dirty="0" smtClean="0"/>
              <a:t>characteristics of these classes</a:t>
            </a:r>
            <a:r>
              <a:rPr lang="en-US" dirty="0" smtClean="0"/>
              <a:t>.</a:t>
            </a:r>
          </a:p>
          <a:p>
            <a:pPr>
              <a:buFont typeface="Arial" pitchFamily="34" charset="0"/>
              <a:buChar char="•"/>
            </a:pPr>
            <a:endParaRPr lang="en-US" sz="800" dirty="0" smtClean="0"/>
          </a:p>
          <a:p>
            <a:pPr>
              <a:buFont typeface="Arial" pitchFamily="34" charset="0"/>
              <a:buChar char="•"/>
            </a:pPr>
            <a:r>
              <a:rPr lang="en-US" dirty="0" smtClean="0"/>
              <a:t>  When modeling systems, it is useful to examine the classes in a system to see if there is scope for </a:t>
            </a:r>
            <a:r>
              <a:rPr lang="en-US" b="1" dirty="0" err="1" smtClean="0"/>
              <a:t>generalisation</a:t>
            </a:r>
            <a:r>
              <a:rPr lang="en-US" dirty="0" smtClean="0"/>
              <a:t> and </a:t>
            </a:r>
            <a:r>
              <a:rPr lang="en-US" b="1" dirty="0" smtClean="0"/>
              <a:t>class creation</a:t>
            </a:r>
            <a:r>
              <a:rPr lang="en-US" dirty="0" smtClean="0"/>
              <a:t>.  </a:t>
            </a:r>
            <a:endParaRPr lang="en-US" dirty="0" smtClean="0"/>
          </a:p>
          <a:p>
            <a:pPr lvl="1"/>
            <a:r>
              <a:rPr lang="en-US" sz="1600" dirty="0" smtClean="0"/>
              <a:t>This </a:t>
            </a:r>
            <a:r>
              <a:rPr lang="en-US" sz="1600" dirty="0" smtClean="0"/>
              <a:t>means that common information will be maintained in one place only.  </a:t>
            </a:r>
            <a:endParaRPr lang="en-US" sz="1600" dirty="0" smtClean="0"/>
          </a:p>
          <a:p>
            <a:pPr lvl="1"/>
            <a:r>
              <a:rPr lang="en-US" sz="1600" dirty="0" smtClean="0"/>
              <a:t>This </a:t>
            </a:r>
            <a:r>
              <a:rPr lang="en-US" sz="1600" dirty="0" smtClean="0"/>
              <a:t>is good design practice as it means that, if changes are proposed, then you do not have to look at all classes in the system to see if they are affected by the change.</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ntcare-class-diagram-general-4.png"/>
          <p:cNvPicPr>
            <a:picLocks noChangeAspect="1"/>
          </p:cNvPicPr>
          <p:nvPr/>
        </p:nvPicPr>
        <p:blipFill>
          <a:blip r:embed="rId2"/>
          <a:stretch>
            <a:fillRect/>
          </a:stretch>
        </p:blipFill>
        <p:spPr>
          <a:xfrm>
            <a:off x="4893714" y="1249449"/>
            <a:ext cx="4062974" cy="2947978"/>
          </a:xfrm>
          <a:prstGeom prst="rect">
            <a:avLst/>
          </a:prstGeom>
        </p:spPr>
      </p:pic>
      <p:sp>
        <p:nvSpPr>
          <p:cNvPr id="5" name="Title 4"/>
          <p:cNvSpPr>
            <a:spLocks noGrp="1"/>
          </p:cNvSpPr>
          <p:nvPr>
            <p:ph type="title"/>
          </p:nvPr>
        </p:nvSpPr>
        <p:spPr/>
        <p:txBody>
          <a:bodyPr/>
          <a:lstStyle/>
          <a:p>
            <a:r>
              <a:rPr lang="en-US" dirty="0" err="1" smtClean="0"/>
              <a:t>Generalisation</a:t>
            </a:r>
            <a:endParaRPr lang="en-US" dirty="0"/>
          </a:p>
        </p:txBody>
      </p:sp>
      <p:sp>
        <p:nvSpPr>
          <p:cNvPr id="6" name="Text Placeholder 5"/>
          <p:cNvSpPr>
            <a:spLocks noGrp="1"/>
          </p:cNvSpPr>
          <p:nvPr>
            <p:ph type="body" sz="quarter" idx="10"/>
          </p:nvPr>
        </p:nvSpPr>
        <p:spPr>
          <a:xfrm>
            <a:off x="628649" y="1319099"/>
            <a:ext cx="4578545" cy="2988581"/>
          </a:xfrm>
        </p:spPr>
        <p:txBody>
          <a:bodyPr/>
          <a:lstStyle/>
          <a:p>
            <a:pPr>
              <a:buFont typeface="Arial" pitchFamily="34" charset="0"/>
              <a:buChar char="•"/>
            </a:pPr>
            <a:r>
              <a:rPr lang="en-US" dirty="0" smtClean="0"/>
              <a:t>  UML has a specific type of association to denote </a:t>
            </a:r>
            <a:r>
              <a:rPr lang="en-US" dirty="0" err="1" smtClean="0"/>
              <a:t>generalisation</a:t>
            </a:r>
            <a:r>
              <a:rPr lang="en-US" dirty="0" smtClean="0"/>
              <a:t>.  The </a:t>
            </a:r>
            <a:r>
              <a:rPr lang="en-US" dirty="0" err="1" smtClean="0"/>
              <a:t>generalisation</a:t>
            </a:r>
            <a:r>
              <a:rPr lang="en-US" dirty="0" smtClean="0"/>
              <a:t> is shown as an arrowhead pointing up to the more general class.</a:t>
            </a:r>
          </a:p>
          <a:p>
            <a:pPr lvl="1"/>
            <a:r>
              <a:rPr lang="en-US" sz="1800" dirty="0" smtClean="0"/>
              <a:t>Hospital doctors and general practitioners can be </a:t>
            </a:r>
            <a:r>
              <a:rPr lang="en-US" sz="1800" dirty="0" err="1" smtClean="0"/>
              <a:t>generalised</a:t>
            </a:r>
            <a:r>
              <a:rPr lang="en-US" sz="1800" dirty="0" smtClean="0"/>
              <a:t> as doctors.</a:t>
            </a:r>
          </a:p>
          <a:p>
            <a:pPr lvl="1"/>
            <a:r>
              <a:rPr lang="en-US" sz="1800" dirty="0" smtClean="0"/>
              <a:t>There are three types of hospital doctor: trainee doctor, consultant, and qualified doctor.</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ntcare-class-diagram-general-5.png"/>
          <p:cNvPicPr>
            <a:picLocks noChangeAspect="1"/>
          </p:cNvPicPr>
          <p:nvPr/>
        </p:nvPicPr>
        <p:blipFill>
          <a:blip r:embed="rId2"/>
          <a:stretch>
            <a:fillRect/>
          </a:stretch>
        </p:blipFill>
        <p:spPr>
          <a:xfrm>
            <a:off x="5412244" y="1254239"/>
            <a:ext cx="3596040" cy="2954204"/>
          </a:xfrm>
          <a:prstGeom prst="rect">
            <a:avLst/>
          </a:prstGeom>
        </p:spPr>
      </p:pic>
      <p:sp>
        <p:nvSpPr>
          <p:cNvPr id="5" name="Title 4"/>
          <p:cNvSpPr>
            <a:spLocks noGrp="1"/>
          </p:cNvSpPr>
          <p:nvPr>
            <p:ph type="title"/>
          </p:nvPr>
        </p:nvSpPr>
        <p:spPr/>
        <p:txBody>
          <a:bodyPr/>
          <a:lstStyle/>
          <a:p>
            <a:r>
              <a:rPr lang="en-US" dirty="0" err="1" smtClean="0"/>
              <a:t>Generalisation</a:t>
            </a:r>
            <a:endParaRPr lang="en-US" dirty="0"/>
          </a:p>
        </p:txBody>
      </p:sp>
      <p:sp>
        <p:nvSpPr>
          <p:cNvPr id="6" name="Text Placeholder 5"/>
          <p:cNvSpPr>
            <a:spLocks noGrp="1"/>
          </p:cNvSpPr>
          <p:nvPr>
            <p:ph type="body" sz="quarter" idx="10"/>
          </p:nvPr>
        </p:nvSpPr>
        <p:spPr>
          <a:xfrm>
            <a:off x="628650" y="1319099"/>
            <a:ext cx="5178837" cy="2988581"/>
          </a:xfrm>
        </p:spPr>
        <p:txBody>
          <a:bodyPr/>
          <a:lstStyle/>
          <a:p>
            <a:pPr>
              <a:buFont typeface="Arial" pitchFamily="34" charset="0"/>
              <a:buChar char="•"/>
            </a:pPr>
            <a:r>
              <a:rPr lang="en-US" dirty="0" smtClean="0"/>
              <a:t>  In a </a:t>
            </a:r>
            <a:r>
              <a:rPr lang="en-US" dirty="0" err="1" smtClean="0"/>
              <a:t>generalisation</a:t>
            </a:r>
            <a:r>
              <a:rPr lang="en-US" dirty="0" smtClean="0"/>
              <a:t>, the attributes and operations associated with high-level classes are also associated</a:t>
            </a:r>
            <a:r>
              <a:rPr lang="en-US" b="1" dirty="0" smtClean="0"/>
              <a:t> </a:t>
            </a:r>
            <a:r>
              <a:rPr lang="en-US" dirty="0" smtClean="0"/>
              <a:t>with the lower-level classes.  </a:t>
            </a:r>
          </a:p>
          <a:p>
            <a:pPr>
              <a:buFont typeface="Arial" pitchFamily="34" charset="0"/>
              <a:buChar char="•"/>
            </a:pPr>
            <a:r>
              <a:rPr lang="en-US" dirty="0" smtClean="0"/>
              <a:t>  The lower-level classes are subclasses that inherit the attributes and operations from their </a:t>
            </a:r>
            <a:r>
              <a:rPr lang="en-US" dirty="0" err="1" smtClean="0"/>
              <a:t>superclasses</a:t>
            </a:r>
            <a:r>
              <a:rPr lang="en-US" dirty="0" smtClean="0"/>
              <a:t>.  </a:t>
            </a:r>
          </a:p>
          <a:p>
            <a:pPr>
              <a:buFont typeface="Arial" pitchFamily="34" charset="0"/>
              <a:buChar char="•"/>
            </a:pPr>
            <a:r>
              <a:rPr lang="en-US" dirty="0" smtClean="0"/>
              <a:t>  These lower-level classes then add more specific attributes and operations.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smtClean="0"/>
              <a:t>  In the </a:t>
            </a:r>
            <a:r>
              <a:rPr lang="en-GB" sz="2000" dirty="0" err="1" smtClean="0"/>
              <a:t>Sim</a:t>
            </a:r>
            <a:r>
              <a:rPr lang="en-GB" sz="2000" dirty="0" smtClean="0"/>
              <a:t> City game, buildings are constructed by the government or private contractors.  Buildings that can be accessed by the public include libraries, hotels, houses, universities, schools, hospitals and police stations.  Building that can only be accessed by authorised personnel include casinos, military bases and fire stations.  Draw a generalisation class diagram for the Building class.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Learning objectives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Understand the fundamental system modeling perspectives of  structure, and behaviour.</a:t>
            </a:r>
          </a:p>
          <a:p>
            <a:pPr>
              <a:buFont typeface="Arial" pitchFamily="34" charset="0"/>
              <a:buChar char="•"/>
            </a:pPr>
            <a:r>
              <a:rPr lang="en-US" dirty="0" smtClean="0"/>
              <a:t>  Understand the diagram types in the Unified Modeling Language (UML) and how these diagrams can be used in system modeling.</a:t>
            </a:r>
          </a:p>
        </p:txBody>
      </p:sp>
      <p:sp>
        <p:nvSpPr>
          <p:cNvPr id="7" name="TextBox 6"/>
          <p:cNvSpPr txBox="1"/>
          <p:nvPr/>
        </p:nvSpPr>
        <p:spPr>
          <a:xfrm>
            <a:off x="615410" y="4135582"/>
            <a:ext cx="7633344" cy="338554"/>
          </a:xfrm>
          <a:prstGeom prst="rect">
            <a:avLst/>
          </a:prstGeom>
          <a:noFill/>
        </p:spPr>
        <p:txBody>
          <a:bodyPr wrap="square" rtlCol="0">
            <a:spAutoFit/>
          </a:bodyPr>
          <a:lstStyle/>
          <a:p>
            <a:r>
              <a:rPr lang="en-US" sz="1600" i="1" dirty="0" smtClean="0"/>
              <a:t>Reference: Ian Sommerville, Software Engineering – Chapter 5, 10</a:t>
            </a:r>
            <a:r>
              <a:rPr lang="en-US" sz="1600" i="1" baseline="30000" dirty="0" smtClean="0"/>
              <a:t>th</a:t>
            </a:r>
            <a:r>
              <a:rPr lang="en-US" sz="1600" i="1" dirty="0" smtClean="0"/>
              <a:t> edition, Pearson, 2015.</a:t>
            </a:r>
            <a:endParaRPr lang="en-US" sz="16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Aggregation </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Objects in the real world are often made up of different parts.  The UML provides a special type of association between classes called </a:t>
            </a:r>
            <a:r>
              <a:rPr lang="en-US" i="1" dirty="0" smtClean="0"/>
              <a:t>aggregation</a:t>
            </a:r>
            <a:r>
              <a:rPr lang="en-US" dirty="0" smtClean="0"/>
              <a:t>.  It means that one object (the whole) is composed of other objects (the parts).  To define aggregation, a diamond shape is added to the link next to the class that represents the whole.</a:t>
            </a:r>
            <a:endParaRPr lang="en-US" dirty="0"/>
          </a:p>
        </p:txBody>
      </p:sp>
      <p:pic>
        <p:nvPicPr>
          <p:cNvPr id="4" name="Picture 3" descr="mentcare-class-diagram-aggregation-1.png"/>
          <p:cNvPicPr>
            <a:picLocks noChangeAspect="1"/>
          </p:cNvPicPr>
          <p:nvPr/>
        </p:nvPicPr>
        <p:blipFill>
          <a:blip r:embed="rId2"/>
          <a:stretch>
            <a:fillRect/>
          </a:stretch>
        </p:blipFill>
        <p:spPr>
          <a:xfrm>
            <a:off x="5883178" y="2813002"/>
            <a:ext cx="2224373" cy="1304520"/>
          </a:xfrm>
          <a:prstGeom prst="rect">
            <a:avLst/>
          </a:prstGeom>
        </p:spPr>
      </p:pic>
      <p:sp>
        <p:nvSpPr>
          <p:cNvPr id="7" name="TextBox 6"/>
          <p:cNvSpPr txBox="1"/>
          <p:nvPr/>
        </p:nvSpPr>
        <p:spPr>
          <a:xfrm>
            <a:off x="684054" y="2792061"/>
            <a:ext cx="5095511" cy="1477328"/>
          </a:xfrm>
          <a:prstGeom prst="rect">
            <a:avLst/>
          </a:prstGeom>
          <a:noFill/>
        </p:spPr>
        <p:txBody>
          <a:bodyPr wrap="square" rtlCol="0">
            <a:spAutoFit/>
          </a:bodyPr>
          <a:lstStyle/>
          <a:p>
            <a:pPr>
              <a:buFont typeface="Arial" pitchFamily="34" charset="0"/>
              <a:buChar char="•"/>
            </a:pPr>
            <a:r>
              <a:rPr lang="en-US" dirty="0" smtClean="0"/>
              <a:t>  A Patient record is an aggregate of Patient and an indefinite number of Consultations.</a:t>
            </a:r>
          </a:p>
          <a:p>
            <a:pPr>
              <a:buFont typeface="Arial" pitchFamily="34" charset="0"/>
              <a:buChar char="•"/>
            </a:pPr>
            <a:r>
              <a:rPr lang="en-US" dirty="0" smtClean="0"/>
              <a:t>  This record maintains personal patient information as well as individual record for each consultation with a doctor.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Behavioural models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Behavioural models are models of the </a:t>
            </a:r>
            <a:r>
              <a:rPr lang="en-US" b="1" dirty="0" smtClean="0"/>
              <a:t>dynamic behaviour of a system</a:t>
            </a:r>
            <a:r>
              <a:rPr lang="en-US" dirty="0" smtClean="0"/>
              <a:t> as it is executing.  They show what happens or what is supposed to happen when a system responds to a stimulus from its environment.  The stimuli may be either data or events:</a:t>
            </a:r>
          </a:p>
          <a:p>
            <a:pPr lvl="1"/>
            <a:r>
              <a:rPr lang="en-US" sz="1800" dirty="0" smtClean="0"/>
              <a:t>Data becomes available that has to be processed by the system.  The availability of the data triggers the processing.</a:t>
            </a:r>
          </a:p>
          <a:p>
            <a:pPr lvl="1"/>
            <a:r>
              <a:rPr lang="en-US" sz="1800" dirty="0" smtClean="0"/>
              <a:t>An event happens that trigger system processing.  Events may have associated data, although this is not always the case.</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Behavioural models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Many business systems are data-processing systems that are primarily driven by data.  They are controlled by the data input to the system, with relatively little external event processing.  For example, a phone billing system will accept information about calls made by a customer, calculate the costs of these calls, and generate a bill for that customer.</a:t>
            </a:r>
          </a:p>
          <a:p>
            <a:endParaRPr lang="en-US" sz="800" dirty="0" smtClean="0"/>
          </a:p>
          <a:p>
            <a:pPr>
              <a:buFont typeface="Arial" pitchFamily="34" charset="0"/>
              <a:buChar char="•"/>
            </a:pPr>
            <a:r>
              <a:rPr lang="en-US" dirty="0" smtClean="0"/>
              <a:t>  In contrast, real-time systems are usually event-driven, with limited data processing.  For example, a landline phone switching system responds to events such as ``handset activated’’ by generating a dial tone, pressing keys on a handset by capturing the phone number,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Data-driven modeling</a:t>
            </a:r>
            <a:endParaRPr lang="en-US" dirty="0"/>
          </a:p>
        </p:txBody>
      </p:sp>
      <p:sp>
        <p:nvSpPr>
          <p:cNvPr id="6" name="Text Placeholder 5"/>
          <p:cNvSpPr>
            <a:spLocks noGrp="1"/>
          </p:cNvSpPr>
          <p:nvPr>
            <p:ph type="body" sz="quarter" idx="10"/>
          </p:nvPr>
        </p:nvSpPr>
        <p:spPr>
          <a:xfrm>
            <a:off x="628649" y="1319099"/>
            <a:ext cx="7845255" cy="2988581"/>
          </a:xfrm>
        </p:spPr>
        <p:txBody>
          <a:bodyPr/>
          <a:lstStyle/>
          <a:p>
            <a:pPr>
              <a:buFont typeface="Arial" pitchFamily="34" charset="0"/>
              <a:buChar char="•"/>
            </a:pPr>
            <a:r>
              <a:rPr lang="en-US" dirty="0" smtClean="0"/>
              <a:t>  Data-driven modeling show the </a:t>
            </a:r>
            <a:r>
              <a:rPr lang="en-US" i="1" dirty="0" smtClean="0"/>
              <a:t>sequence of actions</a:t>
            </a:r>
            <a:r>
              <a:rPr lang="en-US" dirty="0" smtClean="0"/>
              <a:t> involved in </a:t>
            </a:r>
            <a:r>
              <a:rPr lang="en-US" i="1" dirty="0" smtClean="0"/>
              <a:t>processing input data</a:t>
            </a:r>
            <a:r>
              <a:rPr lang="en-US" dirty="0" smtClean="0"/>
              <a:t> and generating an associated output.  These models can be used during the analysis of requirements as they show end-to-end processing in a system.</a:t>
            </a:r>
          </a:p>
          <a:p>
            <a:endParaRPr lang="en-US" dirty="0" smtClean="0"/>
          </a:p>
          <a:p>
            <a:pPr>
              <a:buFont typeface="Arial" pitchFamily="34" charset="0"/>
              <a:buChar char="•"/>
            </a:pPr>
            <a:r>
              <a:rPr lang="en-US" dirty="0" smtClean="0"/>
              <a:t>  Data flow models are useful because tracking and documenting how data associated with a particular process moves through the system help analysts and designers understand what is going on in the process.  Data flow diagrams (DFD) are simple and intuitive, and so are more accessible to stakeholders than some other types of model.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Data flow diagram: Insulin pump’s operation</a:t>
            </a:r>
            <a:endParaRPr lang="en-US" dirty="0"/>
          </a:p>
        </p:txBody>
      </p:sp>
      <p:sp>
        <p:nvSpPr>
          <p:cNvPr id="6" name="Text Placeholder 5"/>
          <p:cNvSpPr>
            <a:spLocks noGrp="1"/>
          </p:cNvSpPr>
          <p:nvPr>
            <p:ph type="body" sz="quarter" idx="10"/>
          </p:nvPr>
        </p:nvSpPr>
        <p:spPr>
          <a:xfrm>
            <a:off x="628650" y="1319099"/>
            <a:ext cx="2707863" cy="2988581"/>
          </a:xfrm>
        </p:spPr>
        <p:txBody>
          <a:bodyPr/>
          <a:lstStyle/>
          <a:p>
            <a:pPr>
              <a:buFont typeface="Arial" pitchFamily="34" charset="0"/>
              <a:buChar char="•"/>
            </a:pPr>
            <a:r>
              <a:rPr lang="en-US" dirty="0" smtClean="0"/>
              <a:t>  DFD shows the chain of processing involved in the insulin pump’s software.</a:t>
            </a:r>
          </a:p>
          <a:p>
            <a:pPr>
              <a:buFont typeface="Arial" pitchFamily="34" charset="0"/>
              <a:buChar char="•"/>
            </a:pPr>
            <a:r>
              <a:rPr lang="en-US" dirty="0" smtClean="0"/>
              <a:t>  Processing steps are represented as activities (round rectangles).</a:t>
            </a:r>
          </a:p>
          <a:p>
            <a:pPr>
              <a:buFont typeface="Arial" pitchFamily="34" charset="0"/>
              <a:buChar char="•"/>
            </a:pPr>
            <a:r>
              <a:rPr lang="en-US" dirty="0" smtClean="0"/>
              <a:t>  Data flowing between these activities are represented as objects (rectangles).</a:t>
            </a:r>
            <a:endParaRPr lang="en-US" dirty="0"/>
          </a:p>
        </p:txBody>
      </p:sp>
      <p:pic>
        <p:nvPicPr>
          <p:cNvPr id="4" name="Picture 3" descr="data-driven-model-ex1.png"/>
          <p:cNvPicPr>
            <a:picLocks noChangeAspect="1"/>
          </p:cNvPicPr>
          <p:nvPr/>
        </p:nvPicPr>
        <p:blipFill>
          <a:blip r:embed="rId2"/>
          <a:stretch>
            <a:fillRect/>
          </a:stretch>
        </p:blipFill>
        <p:spPr>
          <a:xfrm>
            <a:off x="3268267" y="1361128"/>
            <a:ext cx="5577712" cy="185672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Sequence diagram: Order processing</a:t>
            </a:r>
            <a:endParaRPr lang="en-US" dirty="0"/>
          </a:p>
        </p:txBody>
      </p:sp>
      <p:sp>
        <p:nvSpPr>
          <p:cNvPr id="6" name="Text Placeholder 5"/>
          <p:cNvSpPr>
            <a:spLocks noGrp="1"/>
          </p:cNvSpPr>
          <p:nvPr>
            <p:ph type="body" sz="quarter" idx="10"/>
          </p:nvPr>
        </p:nvSpPr>
        <p:spPr>
          <a:xfrm>
            <a:off x="628650" y="1319099"/>
            <a:ext cx="3412858" cy="3106318"/>
          </a:xfrm>
        </p:spPr>
        <p:txBody>
          <a:bodyPr/>
          <a:lstStyle/>
          <a:p>
            <a:pPr>
              <a:buFont typeface="Arial" pitchFamily="34" charset="0"/>
              <a:buChar char="•"/>
            </a:pPr>
            <a:r>
              <a:rPr lang="en-US" dirty="0" smtClean="0"/>
              <a:t>  An alternative way of showing the sequence of processing in a system is to use UML sequence diagram.</a:t>
            </a:r>
          </a:p>
          <a:p>
            <a:pPr>
              <a:buFont typeface="Arial" pitchFamily="34" charset="0"/>
              <a:buChar char="•"/>
            </a:pPr>
            <a:r>
              <a:rPr lang="en-US" dirty="0" smtClean="0"/>
              <a:t>  A sequence model of processing an order and sending it to a supplier is shown on the right.</a:t>
            </a:r>
          </a:p>
          <a:p>
            <a:pPr>
              <a:buFont typeface="Arial" pitchFamily="34" charset="0"/>
              <a:buChar char="•"/>
            </a:pPr>
            <a:r>
              <a:rPr lang="en-US" dirty="0" smtClean="0"/>
              <a:t>  Sequence models highlight objects in a system.  In contrast, DFDs highlight operations or activities.</a:t>
            </a:r>
            <a:endParaRPr lang="en-US" dirty="0"/>
          </a:p>
        </p:txBody>
      </p:sp>
      <p:pic>
        <p:nvPicPr>
          <p:cNvPr id="4" name="Picture 3" descr="data-driven-model-ex2.png"/>
          <p:cNvPicPr>
            <a:picLocks noChangeAspect="1"/>
          </p:cNvPicPr>
          <p:nvPr/>
        </p:nvPicPr>
        <p:blipFill>
          <a:blip r:embed="rId2"/>
          <a:stretch>
            <a:fillRect/>
          </a:stretch>
        </p:blipFill>
        <p:spPr>
          <a:xfrm>
            <a:off x="3971706" y="1261642"/>
            <a:ext cx="4802481" cy="2605364"/>
          </a:xfrm>
          <a:prstGeom prst="rect">
            <a:avLst/>
          </a:prstGeom>
        </p:spPr>
      </p:pic>
      <p:sp>
        <p:nvSpPr>
          <p:cNvPr id="7" name="Rounded Rectangle 6"/>
          <p:cNvSpPr/>
          <p:nvPr/>
        </p:nvSpPr>
        <p:spPr>
          <a:xfrm>
            <a:off x="3790222" y="4104334"/>
            <a:ext cx="4118291" cy="64217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Non-experts find DFDs more intuitive, but engineers prefer sequence diagrams.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Lessons learned</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We gave details on structural and </a:t>
            </a:r>
            <a:r>
              <a:rPr lang="en-US" dirty="0" err="1" smtClean="0"/>
              <a:t>behavioural</a:t>
            </a:r>
            <a:r>
              <a:rPr lang="en-US" dirty="0" smtClean="0"/>
              <a:t> </a:t>
            </a:r>
            <a:r>
              <a:rPr lang="en-US" dirty="0" smtClean="0"/>
              <a:t>models</a:t>
            </a:r>
            <a:r>
              <a:rPr lang="en-US" dirty="0" smtClean="0"/>
              <a:t>.</a:t>
            </a:r>
          </a:p>
          <a:p>
            <a:pPr>
              <a:buFont typeface="Arial" pitchFamily="34" charset="0"/>
              <a:buChar char="•"/>
            </a:pPr>
            <a:r>
              <a:rPr lang="en-US" dirty="0" smtClean="0"/>
              <a:t> </a:t>
            </a:r>
            <a:r>
              <a:rPr lang="en-US" dirty="0" smtClean="0"/>
              <a:t> We presented examples and showed how to construct these models.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Outline of lecture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Introduction to structural models.</a:t>
            </a:r>
          </a:p>
          <a:p>
            <a:pPr>
              <a:buFont typeface="Arial" pitchFamily="34" charset="0"/>
              <a:buChar char="•"/>
            </a:pPr>
            <a:r>
              <a:rPr lang="en-US" dirty="0" smtClean="0"/>
              <a:t>  Introduction to </a:t>
            </a:r>
            <a:r>
              <a:rPr lang="en-US" dirty="0" err="1" smtClean="0"/>
              <a:t>behavioural</a:t>
            </a:r>
            <a:r>
              <a:rPr lang="en-US" dirty="0" smtClean="0"/>
              <a:t> models.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Structural models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Structural models of software display the organisation of a system in terms of the </a:t>
            </a:r>
            <a:r>
              <a:rPr lang="en-US" b="1" dirty="0" smtClean="0"/>
              <a:t>components</a:t>
            </a:r>
            <a:r>
              <a:rPr lang="en-US" dirty="0" smtClean="0"/>
              <a:t> that make up that system and their </a:t>
            </a:r>
            <a:r>
              <a:rPr lang="en-US" b="1" dirty="0" smtClean="0"/>
              <a:t>relationships</a:t>
            </a:r>
            <a:r>
              <a:rPr lang="en-US" dirty="0" smtClean="0"/>
              <a:t>.  </a:t>
            </a:r>
          </a:p>
          <a:p>
            <a:pPr>
              <a:buFont typeface="Arial" pitchFamily="34" charset="0"/>
              <a:buChar char="•"/>
            </a:pPr>
            <a:r>
              <a:rPr lang="en-US" dirty="0" smtClean="0"/>
              <a:t>  Structural models may be </a:t>
            </a:r>
          </a:p>
          <a:p>
            <a:pPr lvl="1"/>
            <a:r>
              <a:rPr lang="en-US" sz="1800" b="1" dirty="0" smtClean="0"/>
              <a:t>Static models</a:t>
            </a:r>
            <a:r>
              <a:rPr lang="en-US" sz="1800" dirty="0" smtClean="0"/>
              <a:t>, which show the organisation of the system design, or </a:t>
            </a:r>
          </a:p>
          <a:p>
            <a:pPr lvl="1"/>
            <a:r>
              <a:rPr lang="en-US" sz="1800" b="1" dirty="0" smtClean="0"/>
              <a:t>Dynamic models</a:t>
            </a:r>
            <a:r>
              <a:rPr lang="en-US" sz="1800" dirty="0" smtClean="0"/>
              <a:t>, which show the organisation of the system when it is executing.  </a:t>
            </a:r>
          </a:p>
          <a:p>
            <a:pPr>
              <a:buFont typeface="Arial" pitchFamily="34" charset="0"/>
              <a:buChar char="•"/>
            </a:pPr>
            <a:r>
              <a:rPr lang="en-US" dirty="0" smtClean="0"/>
              <a:t>  These are not the same thing – the dynamic organisation of a system as a set of interacting threads may be very different from a static model of the system components.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diagrams</a:t>
            </a:r>
            <a:endParaRPr lang="en-US" dirty="0"/>
          </a:p>
        </p:txBody>
      </p:sp>
      <p:sp>
        <p:nvSpPr>
          <p:cNvPr id="6" name="Text Placeholder 5"/>
          <p:cNvSpPr>
            <a:spLocks noGrp="1"/>
          </p:cNvSpPr>
          <p:nvPr>
            <p:ph type="body" sz="quarter" idx="10"/>
          </p:nvPr>
        </p:nvSpPr>
        <p:spPr>
          <a:xfrm>
            <a:off x="628650" y="1245528"/>
            <a:ext cx="7732924" cy="3421067"/>
          </a:xfrm>
        </p:spPr>
        <p:txBody>
          <a:bodyPr/>
          <a:lstStyle/>
          <a:p>
            <a:pPr>
              <a:buFont typeface="Arial" pitchFamily="34" charset="0"/>
              <a:buChar char="•"/>
            </a:pPr>
            <a:r>
              <a:rPr lang="en-US" dirty="0" smtClean="0"/>
              <a:t>  Class diagrams are used when developing an object-oriented system model to </a:t>
            </a:r>
            <a:r>
              <a:rPr lang="en-US" b="1" dirty="0" smtClean="0"/>
              <a:t>show the classes</a:t>
            </a:r>
            <a:r>
              <a:rPr lang="en-US" dirty="0" smtClean="0"/>
              <a:t> in a system </a:t>
            </a:r>
            <a:r>
              <a:rPr lang="en-US" b="1" dirty="0" smtClean="0"/>
              <a:t>and the associations</a:t>
            </a:r>
            <a:r>
              <a:rPr lang="en-US" dirty="0" smtClean="0"/>
              <a:t> between these classes.  </a:t>
            </a:r>
          </a:p>
          <a:p>
            <a:pPr lvl="1"/>
            <a:r>
              <a:rPr lang="en-US" sz="1800" dirty="0" smtClean="0"/>
              <a:t>Informally, an object class can be thought of as a general definition of one kind of system object.  </a:t>
            </a:r>
          </a:p>
          <a:p>
            <a:pPr lvl="1"/>
            <a:r>
              <a:rPr lang="en-US" sz="1800" dirty="0" smtClean="0"/>
              <a:t>An association is a link between classes indicating some relationship exists between these classes.</a:t>
            </a:r>
          </a:p>
          <a:p>
            <a:endParaRPr lang="en-US" sz="800" dirty="0" smtClean="0"/>
          </a:p>
          <a:p>
            <a:pPr>
              <a:buFont typeface="Arial" pitchFamily="34" charset="0"/>
              <a:buChar char="•"/>
            </a:pPr>
            <a:r>
              <a:rPr lang="en-US" dirty="0" smtClean="0"/>
              <a:t>  When developing models during the early stages of the software engineering process, objects represent something in the real world, such as a patient, a prescription, or a doctor.  </a:t>
            </a:r>
          </a:p>
          <a:p>
            <a:pPr>
              <a:buFont typeface="Arial" pitchFamily="34" charset="0"/>
              <a:buChar char="•"/>
            </a:pPr>
            <a:r>
              <a:rPr lang="en-US" dirty="0" smtClean="0"/>
              <a:t>  As an implementation is developed, you define implementation objects to represent data that is manipulated by the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Mentcare</a:t>
            </a:r>
            <a:r>
              <a:rPr lang="en-US" dirty="0" smtClean="0"/>
              <a:t>: Class diagram</a:t>
            </a:r>
            <a:endParaRPr lang="en-US" dirty="0"/>
          </a:p>
        </p:txBody>
      </p:sp>
      <p:sp>
        <p:nvSpPr>
          <p:cNvPr id="6" name="Text Placeholder 5"/>
          <p:cNvSpPr>
            <a:spLocks noGrp="1"/>
          </p:cNvSpPr>
          <p:nvPr>
            <p:ph type="body" sz="quarter" idx="10"/>
          </p:nvPr>
        </p:nvSpPr>
        <p:spPr>
          <a:xfrm>
            <a:off x="628650" y="2369127"/>
            <a:ext cx="7732924" cy="1938553"/>
          </a:xfrm>
        </p:spPr>
        <p:txBody>
          <a:bodyPr/>
          <a:lstStyle/>
          <a:p>
            <a:pPr>
              <a:buFont typeface="Arial" pitchFamily="34" charset="0"/>
              <a:buChar char="•"/>
            </a:pPr>
            <a:r>
              <a:rPr lang="en-US" dirty="0" smtClean="0"/>
              <a:t>  Patient has one record, which indicates a 1 to 1 relationship between the Patient object and the Patient record object.  Here, each patient has exactly one record, and each record maintains information about exactly one patient.</a:t>
            </a:r>
            <a:endParaRPr lang="en-US" dirty="0"/>
          </a:p>
        </p:txBody>
      </p:sp>
      <p:pic>
        <p:nvPicPr>
          <p:cNvPr id="4" name="Picture 3" descr="mentcare-class-diagram-1.png"/>
          <p:cNvPicPr>
            <a:picLocks noChangeAspect="1"/>
          </p:cNvPicPr>
          <p:nvPr/>
        </p:nvPicPr>
        <p:blipFill>
          <a:blip r:embed="rId2"/>
          <a:stretch>
            <a:fillRect/>
          </a:stretch>
        </p:blipFill>
        <p:spPr>
          <a:xfrm>
            <a:off x="3138055" y="1626306"/>
            <a:ext cx="2694710" cy="499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ntcare-class-diagram-2.png"/>
          <p:cNvPicPr>
            <a:picLocks noChangeAspect="1"/>
          </p:cNvPicPr>
          <p:nvPr/>
        </p:nvPicPr>
        <p:blipFill>
          <a:blip r:embed="rId3"/>
          <a:stretch>
            <a:fillRect/>
          </a:stretch>
        </p:blipFill>
        <p:spPr>
          <a:xfrm>
            <a:off x="4546939" y="1323108"/>
            <a:ext cx="4497062" cy="3116690"/>
          </a:xfrm>
          <a:prstGeom prst="rect">
            <a:avLst/>
          </a:prstGeom>
        </p:spPr>
      </p:pic>
      <p:sp>
        <p:nvSpPr>
          <p:cNvPr id="5" name="Title 4"/>
          <p:cNvSpPr>
            <a:spLocks noGrp="1"/>
          </p:cNvSpPr>
          <p:nvPr>
            <p:ph type="title"/>
          </p:nvPr>
        </p:nvSpPr>
        <p:spPr/>
        <p:txBody>
          <a:bodyPr/>
          <a:lstStyle/>
          <a:p>
            <a:r>
              <a:rPr lang="en-US" dirty="0" err="1" smtClean="0"/>
              <a:t>Mentcare</a:t>
            </a:r>
            <a:r>
              <a:rPr lang="en-US" dirty="0" smtClean="0"/>
              <a:t>: Class diagram</a:t>
            </a:r>
            <a:endParaRPr lang="en-US" dirty="0"/>
          </a:p>
        </p:txBody>
      </p:sp>
      <p:sp>
        <p:nvSpPr>
          <p:cNvPr id="6" name="Text Placeholder 5"/>
          <p:cNvSpPr>
            <a:spLocks noGrp="1"/>
          </p:cNvSpPr>
          <p:nvPr>
            <p:ph type="body" sz="quarter" idx="10"/>
          </p:nvPr>
        </p:nvSpPr>
        <p:spPr>
          <a:xfrm>
            <a:off x="628650" y="1319099"/>
            <a:ext cx="4171950" cy="2988581"/>
          </a:xfrm>
        </p:spPr>
        <p:txBody>
          <a:bodyPr/>
          <a:lstStyle/>
          <a:p>
            <a:pPr>
              <a:buFont typeface="Arial" pitchFamily="34" charset="0"/>
              <a:buChar char="•"/>
            </a:pPr>
            <a:r>
              <a:rPr lang="en-US" sz="1600" dirty="0" smtClean="0"/>
              <a:t>  In this class diagram, the objects of class Patient are also involved in relationships with a number of other classes, such as Consultant, Condition, General practitioner, Consultation, Medication, Hospital Doctor, and Treatment.</a:t>
            </a:r>
          </a:p>
          <a:p>
            <a:pPr>
              <a:buFont typeface="Arial" pitchFamily="34" charset="0"/>
              <a:buChar char="•"/>
            </a:pPr>
            <a:r>
              <a:rPr lang="en-US" sz="1600" dirty="0" smtClean="0"/>
              <a:t>  Here, an indefinite number of objects of a class are involved in the association.  For example, the 1..* multiplicity between Patient and Condition shows that a patient may suffer from several conditions, and that the same condition may be associated with several patients.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Mentcare</a:t>
            </a:r>
            <a:r>
              <a:rPr lang="en-US" dirty="0" smtClean="0"/>
              <a:t>: Class diagram</a:t>
            </a:r>
            <a:endParaRPr lang="en-US" dirty="0"/>
          </a:p>
        </p:txBody>
      </p:sp>
      <p:sp>
        <p:nvSpPr>
          <p:cNvPr id="6" name="Text Placeholder 5"/>
          <p:cNvSpPr>
            <a:spLocks noGrp="1"/>
          </p:cNvSpPr>
          <p:nvPr>
            <p:ph type="body" sz="quarter" idx="10"/>
          </p:nvPr>
        </p:nvSpPr>
        <p:spPr>
          <a:xfrm>
            <a:off x="628650" y="1319099"/>
            <a:ext cx="7866196" cy="2988581"/>
          </a:xfrm>
        </p:spPr>
        <p:txBody>
          <a:bodyPr/>
          <a:lstStyle/>
          <a:p>
            <a:pPr>
              <a:buFont typeface="Arial" pitchFamily="34" charset="0"/>
              <a:buChar char="•"/>
            </a:pPr>
            <a:r>
              <a:rPr lang="en-US" dirty="0" smtClean="0"/>
              <a:t>  At this level of detail, class diagrams look like semantic data models.  </a:t>
            </a:r>
          </a:p>
          <a:p>
            <a:pPr>
              <a:buFont typeface="Arial" pitchFamily="34" charset="0"/>
              <a:buChar char="•"/>
            </a:pPr>
            <a:r>
              <a:rPr lang="en-US" dirty="0" smtClean="0"/>
              <a:t>  Semantic data models are used in database design (we will cover this in Principles and Practices of Database Systems).  They show the data entities, their associated attributes, and the relations between these entities.  </a:t>
            </a:r>
          </a:p>
          <a:p>
            <a:pPr>
              <a:buFont typeface="Arial" pitchFamily="34" charset="0"/>
              <a:buChar char="•"/>
            </a:pPr>
            <a:r>
              <a:rPr lang="en-US" dirty="0" smtClean="0"/>
              <a:t>  However, UML does not include a diagram type for database modeling, as it models data using objects and their relations.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Case study: </a:t>
            </a:r>
            <a:r>
              <a:rPr lang="en-GB" dirty="0" err="1" smtClean="0"/>
              <a:t>Sim</a:t>
            </a:r>
            <a:r>
              <a:rPr lang="en-GB" dirty="0" smtClean="0"/>
              <a:t> City game</a:t>
            </a:r>
            <a:endParaRPr lang="en-US" dirty="0"/>
          </a:p>
        </p:txBody>
      </p:sp>
      <p:sp>
        <p:nvSpPr>
          <p:cNvPr id="6" name="Text Placeholder 5"/>
          <p:cNvSpPr>
            <a:spLocks noGrp="1"/>
          </p:cNvSpPr>
          <p:nvPr>
            <p:ph type="body" sz="quarter" idx="10"/>
          </p:nvPr>
        </p:nvSpPr>
        <p:spPr/>
        <p:txBody>
          <a:bodyPr/>
          <a:lstStyle/>
          <a:p>
            <a:r>
              <a:rPr lang="en-US" b="1" i="1" dirty="0" smtClean="0"/>
              <a:t>SimCity</a:t>
            </a:r>
            <a:r>
              <a:rPr lang="en-US" dirty="0" smtClean="0"/>
              <a:t> is an open-ended city building video game. </a:t>
            </a:r>
            <a:r>
              <a:rPr lang="en-US" i="1" dirty="0" smtClean="0"/>
              <a:t>SimCity</a:t>
            </a:r>
            <a:r>
              <a:rPr lang="en-US" dirty="0" smtClean="0"/>
              <a:t> titles are real-time management and construction simulators.  Across most titles, the player (acting as mayor) is given a blank map to begin and must expand the city with the budget provided.  As the city matures, the player may be able to add government and other special buildings (such as a mayor's house or courthouse), depending on how large the city is.  Proper management of the city requires citizens to be provided with basic utilities (electricity, water and sometimes waste management) along with public services such as health, education, safety, parks and leisure facilities.  The primary source of income is taxation.  The player may make deals with </a:t>
            </a:r>
            <a:r>
              <a:rPr lang="en-US" dirty="0" err="1" smtClean="0"/>
              <a:t>neighbouring</a:t>
            </a:r>
            <a:r>
              <a:rPr lang="en-US" dirty="0" smtClean="0"/>
              <a:t> cities to sell or buy services, as long as a connection is made to the </a:t>
            </a:r>
            <a:r>
              <a:rPr lang="en-US" dirty="0" err="1" smtClean="0"/>
              <a:t>neighbour</a:t>
            </a:r>
            <a:r>
              <a:rPr lang="en-US" dirty="0" smtClean="0"/>
              <a:t> for that service, such as electricity cables. </a:t>
            </a:r>
            <a:endParaRPr lang="en-US" dirty="0"/>
          </a:p>
        </p:txBody>
      </p:sp>
    </p:spTree>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AB92E3-26D1-4D43-9D8D-DDC63A368C19}">
  <ds:schemaRefs>
    <ds:schemaRef ds:uri="600fe1d4-0bed-4ae1-99b2-a080a88c64c6"/>
    <ds:schemaRef ds:uri="c2cbd189-ca79-4e30-a19f-ac4b1165c7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1D4C1F-3BBE-4756-865A-AF8F400817C0}">
  <ds:schemaRefs>
    <ds:schemaRef ds:uri="e315eb9a-1a86-4590-b9b9-657366c2f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03FF4A-92D1-4AC6-A3D0-2369C39732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525-template</Template>
  <TotalTime>1421</TotalTime>
  <Words>2164</Words>
  <Application>Microsoft Office PowerPoint</Application>
  <PresentationFormat>On-screen Show (16:9)</PresentationFormat>
  <Paragraphs>145</Paragraphs>
  <Slides>26</Slides>
  <Notes>6</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Office Theme</vt:lpstr>
      <vt:lpstr>1_Custom Design</vt:lpstr>
      <vt:lpstr>Content layouts</vt:lpstr>
      <vt:lpstr>1_Content layouts</vt:lpstr>
      <vt:lpstr>JC2001  Introduction to Software Engineering</vt:lpstr>
      <vt:lpstr>Learning objectives</vt:lpstr>
      <vt:lpstr>Outline of lecture</vt:lpstr>
      <vt:lpstr>Structural models</vt:lpstr>
      <vt:lpstr>Class diagrams</vt:lpstr>
      <vt:lpstr>Mentcare: Class diagram</vt:lpstr>
      <vt:lpstr>Mentcare: Class diagram</vt:lpstr>
      <vt:lpstr>Mentcare: Class diagram</vt:lpstr>
      <vt:lpstr>Case study: Sim City game</vt:lpstr>
      <vt:lpstr>Draw a Class diagram for the Sim City game</vt:lpstr>
      <vt:lpstr>Draw a Class diagram for the Sim City game</vt:lpstr>
      <vt:lpstr>Draw a Class diagram for the Sim City game</vt:lpstr>
      <vt:lpstr>Draw a Class diagram for the Sim City game</vt:lpstr>
      <vt:lpstr>Mentcare: Class structure</vt:lpstr>
      <vt:lpstr>Mock quiz</vt:lpstr>
      <vt:lpstr>Generalisation</vt:lpstr>
      <vt:lpstr>Generalisation</vt:lpstr>
      <vt:lpstr>Generalisation</vt:lpstr>
      <vt:lpstr>Mock quiz</vt:lpstr>
      <vt:lpstr>Aggregation </vt:lpstr>
      <vt:lpstr>Behavioural models</vt:lpstr>
      <vt:lpstr>Behavioural models</vt:lpstr>
      <vt:lpstr>Data-driven modeling</vt:lpstr>
      <vt:lpstr>Data flow diagram: Insulin pump’s operation</vt:lpstr>
      <vt:lpstr>Sequence diagram: Order processing</vt:lpstr>
      <vt:lpstr>Lessons learned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EC</cp:lastModifiedBy>
  <cp:revision>229</cp:revision>
  <dcterms:created xsi:type="dcterms:W3CDTF">2021-09-17T13:50:02Z</dcterms:created>
  <dcterms:modified xsi:type="dcterms:W3CDTF">2023-09-12T01:15:30Z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