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3"/>
  </p:notesMasterIdLst>
  <p:handoutMasterIdLst>
    <p:handoutMasterId r:id="rId24"/>
  </p:handoutMasterIdLst>
  <p:sldIdLst>
    <p:sldId id="355" r:id="rId7"/>
    <p:sldId id="357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2" r:id="rId18"/>
    <p:sldId id="381" r:id="rId19"/>
    <p:sldId id="370" r:id="rId20"/>
    <p:sldId id="356" r:id="rId21"/>
    <p:sldId id="380" r:id="rId22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 xmlns:mv="urn:schemas-microsoft-com:mac:vml" xmlns:mc="http://schemas.openxmlformats.org/markup-compatibility/2006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 xmlns:mv="urn:schemas-microsoft-com:mac:vml" xmlns:mc="http://schemas.openxmlformats.org/markup-compatibility/2006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9" autoAdjust="0"/>
    <p:restoredTop sz="89920" autoAdjust="0"/>
  </p:normalViewPr>
  <p:slideViewPr>
    <p:cSldViewPr snapToGrid="0">
      <p:cViewPr>
        <p:scale>
          <a:sx n="100" d="100"/>
          <a:sy n="100" d="100"/>
        </p:scale>
        <p:origin x="-1832" y="-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00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999E4A7-FEC7-BC4E-94F0-4E39CB2D987E}" type="datetime1">
              <a:rPr lang="de-DE" smtClean="0"/>
              <a:t>24.08.17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06D2FA8-812A-E143-A421-8366E0E47471}" type="datetime1">
              <a:rPr lang="de-DE" smtClean="0"/>
              <a:t>24.08.17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GB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787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787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787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787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787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787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787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787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787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787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787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787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787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 smtClean="0"/>
              <a:t>Referent</a:t>
            </a:r>
            <a:br>
              <a:rPr lang="de-DE" noProof="0" dirty="0" smtClean="0"/>
            </a:br>
            <a:r>
              <a:rPr lang="de-DE" noProof="0" dirty="0" smtClean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XML Technology | BlackJack | Urban, Seeser, Rienau, Mitterer, Ehler | Garching, 08/30/17</a:t>
            </a:r>
            <a:endParaRPr lang="en-US" dirty="0" smtClean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 smtClean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 smtClean="0"/>
              <a:t>XML Technology | BlackJack | Urban, Seeser, Rienau, Mitterer, Ehler | Garching, 08/30/17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sz="1600" dirty="0" smtClean="0"/>
              <a:t>Dritte Ebene</a:t>
            </a:r>
            <a:endParaRPr lang="de-DE" dirty="0" smtClean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smtClean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 smtClean="0"/>
              <a:t>XML Technology | BlackJack | Urban, Seeser, Rienau, Mitterer, Ehler | Garching, 08/30/17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XML Technology | BlackJack | Urban, Seeser, Rienau, Mitterer, Ehler | Garching, 08/30/17</a:t>
            </a:r>
            <a:endParaRPr lang="en-US" dirty="0" smtClean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Präsentationsmuster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kann auch als </a:t>
            </a:r>
            <a:r>
              <a:rPr lang="de-DE" noProof="0" dirty="0" err="1" smtClean="0"/>
              <a:t>Kapiteltrenner</a:t>
            </a:r>
            <a:r>
              <a:rPr lang="de-DE" noProof="0" dirty="0" smtClean="0"/>
              <a:t> verwendet werden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XML Technology | BlackJack | Urban, Seeser, Rienau, Mitterer, Ehler | Garching, 08/30/17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XML Technology | BlackJack | Urban, Seeser, Rienau, Mitterer, Ehler | Garching, 08/30/17</a:t>
            </a:r>
            <a:endParaRPr lang="en-US" dirty="0" smtClean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Präsentationsmuster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kann auch als </a:t>
            </a:r>
            <a:r>
              <a:rPr lang="de-DE" noProof="0" dirty="0" err="1" smtClean="0"/>
              <a:t>Kapiteltrenner</a:t>
            </a:r>
            <a:r>
              <a:rPr lang="de-DE" noProof="0" dirty="0" smtClean="0"/>
              <a:t> verwendet werden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989495"/>
            <a:ext cx="7427913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25000"/>
              </a:lnSpc>
              <a:defRPr sz="200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505340"/>
            <a:ext cx="8421688" cy="441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400"/>
            </a:lvl1pPr>
            <a:lvl2pPr marL="176213" indent="-176213">
              <a:lnSpc>
                <a:spcPct val="125000"/>
              </a:lnSpc>
              <a:spcBef>
                <a:spcPts val="0"/>
              </a:spcBef>
              <a:buFont typeface="Arial" pitchFamily="34" charset="0"/>
              <a:buChar char="•"/>
              <a:defRPr sz="1400"/>
            </a:lvl2pPr>
            <a:lvl3pPr marL="360363" indent="-184150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5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8775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noProof="0" smtClean="0"/>
              <a:t>24.08.17</a:t>
            </a:r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05177" y="6356350"/>
            <a:ext cx="3901436" cy="365125"/>
          </a:xfrm>
        </p:spPr>
        <p:txBody>
          <a:bodyPr lIns="36000" tIns="36000" rIns="36000" bIns="36000" anchor="ctr" anchorCtr="1"/>
          <a:lstStyle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 smtClean="0"/>
              <a:t>XML Technology | BlackJack | Urban, Seeser, Rienau, Mitterer, Ehler | Garching, 08/30/17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‹Nr.›</a:t>
            </a:fld>
            <a:endParaRPr lang="de-DE" noProof="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58" y="309952"/>
            <a:ext cx="429769" cy="469393"/>
          </a:xfrm>
          <a:prstGeom prst="rect">
            <a:avLst/>
          </a:prstGeom>
        </p:spPr>
      </p:pic>
      <p:cxnSp>
        <p:nvCxnSpPr>
          <p:cNvPr id="10" name="Gerader Verbinder 9"/>
          <p:cNvCxnSpPr/>
          <p:nvPr userDrawn="1"/>
        </p:nvCxnSpPr>
        <p:spPr>
          <a:xfrm>
            <a:off x="0" y="810000"/>
            <a:ext cx="9144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 userDrawn="1"/>
        </p:nvCxnSpPr>
        <p:spPr>
          <a:xfrm>
            <a:off x="-2870" y="6120000"/>
            <a:ext cx="9144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1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Titel der Präsentation durch Klicken bearbeiten</a:t>
            </a:r>
            <a:endParaRPr lang="de-DE" noProof="0" dirty="0"/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 smtClean="0"/>
              <a:t>Referent</a:t>
            </a:r>
            <a:br>
              <a:rPr lang="de-DE" noProof="0" dirty="0" smtClean="0"/>
            </a:br>
            <a:r>
              <a:rPr lang="de-DE" noProof="0" dirty="0" smtClean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XML Technology | BlackJack | Urban, Seeser, Rienau, Mitterer, Ehler | Garching, 08/30/17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 smtClean="0"/>
              <a:t>Referent</a:t>
            </a:r>
            <a:br>
              <a:rPr lang="de-DE" noProof="0" dirty="0" smtClean="0"/>
            </a:br>
            <a:r>
              <a:rPr lang="de-DE" noProof="0" dirty="0" smtClean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XML Technology | BlackJack | Urban, Seeser, Rienau, Mitterer, Ehler | Garching, 08/30/17</a:t>
            </a:r>
            <a:endParaRPr lang="en-US" dirty="0" smtClean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 smtClean="0"/>
              <a:t>Referent</a:t>
            </a:r>
            <a:br>
              <a:rPr lang="de-DE" noProof="0" dirty="0" smtClean="0"/>
            </a:br>
            <a:r>
              <a:rPr lang="de-DE" noProof="0" dirty="0" smtClean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XML Technology | BlackJack | Urban, Seeser, Rienau, Mitterer, Ehler | Garching, 08/30/17</a:t>
            </a:r>
            <a:endParaRPr lang="en-US" dirty="0" smtClean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 smtClean="0"/>
              <a:t>Inhalt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XML Technology | BlackJack | Urban, Seeser, Rienau, Mitterer, Ehler | Garching, 08/30/17</a:t>
            </a:r>
            <a:endParaRPr lang="en-US" dirty="0" smtClean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 smtClean="0"/>
              <a:t>Inhalt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sz="1600" noProof="0" dirty="0" smtClean="0"/>
              <a:t>Dritte Ebene</a:t>
            </a:r>
            <a:endParaRPr lang="de-DE" noProof="0" dirty="0" smtClean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XML Technology | BlackJack | Urban, Seeser, Rienau, Mitterer, Ehler | Garching, 08/30/17</a:t>
            </a:r>
            <a:endParaRPr lang="en-US" dirty="0" smtClean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 smtClean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 smtClean="0"/>
              <a:t>Inhalt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sz="1600" noProof="0" dirty="0" smtClean="0"/>
              <a:t>Dritte Ebene</a:t>
            </a:r>
            <a:endParaRPr lang="de-DE" noProof="0" dirty="0" smtClean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 smtClean="0"/>
              <a:t>Inhalt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sz="1600" noProof="0" dirty="0" smtClean="0"/>
              <a:t>Dritte Ebene</a:t>
            </a:r>
            <a:endParaRPr lang="de-DE" noProof="0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smtClean="0"/>
              <a:t>XML Technology | BlackJack | Urban, Seeser, Rienau, Mitterer, Ehler | Garching, 08/30/17</a:t>
            </a:r>
            <a:endParaRPr lang="en-US" dirty="0" smtClean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 smtClean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 smtClean="0"/>
              <a:t>XML Technology | BlackJack | Urban, Seeser, Rienau, Mitterer, Ehler | Garching, 08/30/17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sz="1600" dirty="0" smtClean="0"/>
              <a:t>Dritte Ebene</a:t>
            </a:r>
            <a:endParaRPr lang="de-DE" dirty="0" smtClean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3.xml"/><Relationship Id="rId3" Type="http://schemas.openxmlformats.org/officeDocument/2006/relationships/image" Target="../media/image1.wm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theme" Target="../theme/theme4.xml"/><Relationship Id="rId10" Type="http://schemas.openxmlformats.org/officeDocument/2006/relationships/image" Target="../media/image1.wmf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5.xml"/><Relationship Id="rId3" Type="http://schemas.openxmlformats.org/officeDocument/2006/relationships/image" Target="../media/image4.emf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6.xml"/><Relationship Id="rId3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XML Technology | BlackJack | Urban, Seeser, Rienau, Mitterer, Ehler | Garching, 08/30/17</a:t>
            </a:r>
            <a:endParaRPr lang="en-US" dirty="0" smtClean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2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 smtClean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XML Technology | BlackJack | Urban, Seeser, Rienau, Mitterer, Ehler | Garching, 08/30/17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XML Technology | BlackJack | Urban, Seeser, Rienau, Mitterer, Ehler | Garching, 08/30/17</a:t>
            </a:r>
            <a:endParaRPr lang="en-US" dirty="0" smtClean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 smtClean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 smtClean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 smtClean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 smtClean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 smtClean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XML Technology | BlackJack | Urban, Seeser, Rienau, Mitterer, Ehler | Garching, 08/30/17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XML Technology | BlackJack | Urban, Seeser, Rienau, Mitterer, Ehler | Garching, 08/30/17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XML Technology | BlackJack | Urban, Seeser, Rienau, Mitterer, Ehler | Garching, 08/30/17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s://sinergique.files.wordpress.com/2013/10/v-model-illustration.jpg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lipartix.com/wp-content/uploads/2016/04/Thumbs-up-clipart-cliparts-for-you.jpg" TargetMode="External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0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2656780"/>
          </a:xfrm>
        </p:spPr>
        <p:txBody>
          <a:bodyPr/>
          <a:lstStyle/>
          <a:p>
            <a:pPr algn="ctr"/>
            <a:r>
              <a:rPr lang="de-DE" sz="2000" dirty="0" err="1" smtClean="0"/>
              <a:t>BlackJack</a:t>
            </a:r>
            <a:r>
              <a:rPr lang="de-DE" sz="2000" dirty="0" smtClean="0"/>
              <a:t> in XML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Supervisor:  Prof. Dr. Anne Brüggemann-Klein</a:t>
            </a:r>
            <a:endParaRPr lang="de-DE" dirty="0"/>
          </a:p>
          <a:p>
            <a:r>
              <a:rPr lang="de-DE" dirty="0" smtClean="0"/>
              <a:t>Developers: Robert Urban, Anne-Catherine </a:t>
            </a:r>
            <a:r>
              <a:rPr lang="de-DE" dirty="0" err="1" smtClean="0"/>
              <a:t>Seeser</a:t>
            </a:r>
            <a:r>
              <a:rPr lang="de-DE" dirty="0" smtClean="0"/>
              <a:t>, </a:t>
            </a:r>
            <a:r>
              <a:rPr lang="de-DE" dirty="0" err="1" smtClean="0"/>
              <a:t>Lennert</a:t>
            </a:r>
            <a:r>
              <a:rPr lang="de-DE" dirty="0" smtClean="0"/>
              <a:t> </a:t>
            </a:r>
            <a:r>
              <a:rPr lang="de-DE" dirty="0" err="1" smtClean="0"/>
              <a:t>Rienau</a:t>
            </a:r>
            <a:r>
              <a:rPr lang="de-DE" dirty="0"/>
              <a:t>,</a:t>
            </a:r>
            <a:r>
              <a:rPr lang="de-DE" dirty="0" smtClean="0"/>
              <a:t> </a:t>
            </a:r>
          </a:p>
          <a:p>
            <a:r>
              <a:rPr lang="de-DE" dirty="0"/>
              <a:t>	</a:t>
            </a:r>
            <a:r>
              <a:rPr lang="de-DE" dirty="0" smtClean="0"/>
              <a:t>    Michael Mitterer, Manuel </a:t>
            </a:r>
            <a:r>
              <a:rPr lang="de-DE" dirty="0" err="1" smtClean="0"/>
              <a:t>Ehler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Garching, 08/30/2017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8918"/>
          </a:xfrm>
        </p:spPr>
        <p:txBody>
          <a:bodyPr/>
          <a:lstStyle/>
          <a:p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Course</a:t>
            </a:r>
            <a:r>
              <a:rPr lang="de-DE" dirty="0" smtClean="0"/>
              <a:t>: XML Technology</a:t>
            </a:r>
            <a:endParaRPr lang="de-DE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/>
              <a:t>Development – </a:t>
            </a:r>
            <a:r>
              <a:rPr lang="en-US" dirty="0" smtClean="0"/>
              <a:t>Phases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505340"/>
            <a:ext cx="8421688" cy="831460"/>
          </a:xfr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dirty="0" smtClean="0"/>
              <a:t>V Modell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Integrated agile development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003300" y="6356350"/>
            <a:ext cx="6756399" cy="365125"/>
          </a:xfrm>
        </p:spPr>
        <p:txBody>
          <a:bodyPr/>
          <a:lstStyle/>
          <a:p>
            <a:r>
              <a:rPr lang="de-DE" dirty="0" smtClean="0">
                <a:latin typeface="Arial"/>
                <a:cs typeface="Arial"/>
              </a:rPr>
              <a:t>XML Technology | </a:t>
            </a:r>
            <a:r>
              <a:rPr lang="de-DE" dirty="0" err="1" smtClean="0">
                <a:latin typeface="Arial"/>
                <a:cs typeface="Arial"/>
              </a:rPr>
              <a:t>BlackJack</a:t>
            </a:r>
            <a:r>
              <a:rPr lang="de-DE" dirty="0" smtClean="0">
                <a:latin typeface="Arial"/>
                <a:cs typeface="Arial"/>
              </a:rPr>
              <a:t> | Urban, </a:t>
            </a:r>
            <a:r>
              <a:rPr lang="de-DE" dirty="0" err="1" smtClean="0">
                <a:latin typeface="Arial"/>
                <a:cs typeface="Arial"/>
              </a:rPr>
              <a:t>Seeser</a:t>
            </a:r>
            <a:r>
              <a:rPr lang="de-DE" dirty="0" smtClean="0">
                <a:latin typeface="Arial"/>
                <a:cs typeface="Arial"/>
              </a:rPr>
              <a:t>, </a:t>
            </a:r>
            <a:r>
              <a:rPr lang="de-DE" dirty="0" err="1" smtClean="0">
                <a:latin typeface="Arial"/>
                <a:cs typeface="Arial"/>
              </a:rPr>
              <a:t>Rienau</a:t>
            </a:r>
            <a:r>
              <a:rPr lang="de-DE" dirty="0" smtClean="0">
                <a:latin typeface="Arial"/>
                <a:cs typeface="Arial"/>
              </a:rPr>
              <a:t>, Mitterer, </a:t>
            </a:r>
            <a:r>
              <a:rPr lang="de-DE" dirty="0" err="1" smtClean="0">
                <a:latin typeface="Arial"/>
                <a:cs typeface="Arial"/>
              </a:rPr>
              <a:t>Ehler</a:t>
            </a:r>
            <a:r>
              <a:rPr lang="de-DE" dirty="0" smtClean="0">
                <a:latin typeface="Arial"/>
                <a:cs typeface="Arial"/>
              </a:rPr>
              <a:t> | Garching, 08/30/17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10</a:t>
            </a:fld>
            <a:r>
              <a:rPr lang="de-DE" dirty="0"/>
              <a:t>/15</a:t>
            </a:r>
            <a:endParaRPr lang="de-DE" noProof="0" dirty="0"/>
          </a:p>
        </p:txBody>
      </p:sp>
      <p:pic>
        <p:nvPicPr>
          <p:cNvPr id="6" name="Bild 5" descr="V-Mode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050" y="2242562"/>
            <a:ext cx="5803900" cy="3758187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046355" y="5956300"/>
            <a:ext cx="7051290" cy="1374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Source: </a:t>
            </a:r>
            <a:r>
              <a:rPr lang="en-US" sz="800" dirty="0">
                <a:hlinkClick r:id="rId4"/>
              </a:rPr>
              <a:t>https://sinergique.files.wordpress.com/2013/10/v-model-illustration.jpg</a:t>
            </a:r>
            <a:r>
              <a:rPr lang="en-US" sz="800" dirty="0"/>
              <a:t>, </a:t>
            </a:r>
            <a:r>
              <a:rPr lang="en-US" sz="800" dirty="0" smtClean="0"/>
              <a:t>accessed </a:t>
            </a:r>
            <a:r>
              <a:rPr lang="en-US" sz="800" dirty="0"/>
              <a:t>on 08/24/17 at around 04:20 </a:t>
            </a:r>
            <a:r>
              <a:rPr lang="en-US" sz="800" dirty="0" smtClean="0"/>
              <a:t>PM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44371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Conclusion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003300" y="6356350"/>
            <a:ext cx="6756399" cy="365125"/>
          </a:xfrm>
        </p:spPr>
        <p:txBody>
          <a:bodyPr/>
          <a:lstStyle/>
          <a:p>
            <a:r>
              <a:rPr lang="de-DE" dirty="0" smtClean="0">
                <a:latin typeface="Arial"/>
                <a:cs typeface="Arial"/>
              </a:rPr>
              <a:t>XML Technology | </a:t>
            </a:r>
            <a:r>
              <a:rPr lang="de-DE" dirty="0" err="1" smtClean="0">
                <a:latin typeface="Arial"/>
                <a:cs typeface="Arial"/>
              </a:rPr>
              <a:t>BlackJack</a:t>
            </a:r>
            <a:r>
              <a:rPr lang="de-DE" dirty="0" smtClean="0">
                <a:latin typeface="Arial"/>
                <a:cs typeface="Arial"/>
              </a:rPr>
              <a:t> | Urban, </a:t>
            </a:r>
            <a:r>
              <a:rPr lang="de-DE" dirty="0" err="1" smtClean="0">
                <a:latin typeface="Arial"/>
                <a:cs typeface="Arial"/>
              </a:rPr>
              <a:t>Seeser</a:t>
            </a:r>
            <a:r>
              <a:rPr lang="de-DE" dirty="0" smtClean="0">
                <a:latin typeface="Arial"/>
                <a:cs typeface="Arial"/>
              </a:rPr>
              <a:t>, </a:t>
            </a:r>
            <a:r>
              <a:rPr lang="de-DE" dirty="0" err="1" smtClean="0">
                <a:latin typeface="Arial"/>
                <a:cs typeface="Arial"/>
              </a:rPr>
              <a:t>Rienau</a:t>
            </a:r>
            <a:r>
              <a:rPr lang="de-DE" dirty="0" smtClean="0">
                <a:latin typeface="Arial"/>
                <a:cs typeface="Arial"/>
              </a:rPr>
              <a:t>, Mitterer, </a:t>
            </a:r>
            <a:r>
              <a:rPr lang="de-DE" dirty="0" err="1" smtClean="0">
                <a:latin typeface="Arial"/>
                <a:cs typeface="Arial"/>
              </a:rPr>
              <a:t>Ehler</a:t>
            </a:r>
            <a:r>
              <a:rPr lang="de-DE" dirty="0" smtClean="0">
                <a:latin typeface="Arial"/>
                <a:cs typeface="Arial"/>
              </a:rPr>
              <a:t> | Garching, 08/30/17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11</a:t>
            </a:fld>
            <a:r>
              <a:rPr lang="de-DE" dirty="0"/>
              <a:t>/15</a:t>
            </a:r>
            <a:endParaRPr lang="de-DE" noProof="0" dirty="0"/>
          </a:p>
        </p:txBody>
      </p:sp>
      <p:sp>
        <p:nvSpPr>
          <p:cNvPr id="7" name="Textfeld 6"/>
          <p:cNvSpPr txBox="1"/>
          <p:nvPr/>
        </p:nvSpPr>
        <p:spPr>
          <a:xfrm>
            <a:off x="1446971" y="5930900"/>
            <a:ext cx="6250058" cy="1374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 smtClean="0">
                <a:latin typeface="+mn-lt"/>
              </a:rPr>
              <a:t>Source</a:t>
            </a:r>
            <a:r>
              <a:rPr lang="en-US" sz="800" dirty="0">
                <a:latin typeface="+mn-lt"/>
              </a:rPr>
              <a:t>: </a:t>
            </a:r>
            <a:r>
              <a:rPr lang="en-US" sz="800" dirty="0">
                <a:latin typeface="+mn-lt"/>
                <a:hlinkClick r:id="rId3"/>
              </a:rPr>
              <a:t>http://clipartix.com/wp-content/uploads/2016/04/Thumbs-up-clipart-cliparts-for-</a:t>
            </a:r>
            <a:r>
              <a:rPr lang="en-US" sz="800" dirty="0" smtClean="0">
                <a:latin typeface="+mn-lt"/>
                <a:hlinkClick r:id="rId3"/>
              </a:rPr>
              <a:t>you.jpg</a:t>
            </a:r>
            <a:r>
              <a:rPr lang="en-US" sz="800" dirty="0" smtClean="0">
                <a:latin typeface="+mn-lt"/>
              </a:rPr>
              <a:t>, accessed on 08/24/17 at around 04:33 PM</a:t>
            </a:r>
            <a:endParaRPr lang="en-US" sz="800" dirty="0" smtClean="0">
              <a:latin typeface="+mn-lt"/>
            </a:endParaRPr>
          </a:p>
        </p:txBody>
      </p:sp>
      <p:pic>
        <p:nvPicPr>
          <p:cNvPr id="10" name="Bild 9" descr="Thumbs-Up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850" y="1339850"/>
            <a:ext cx="41783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08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Demo – Overview GUI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003300" y="6356350"/>
            <a:ext cx="6756399" cy="365125"/>
          </a:xfrm>
        </p:spPr>
        <p:txBody>
          <a:bodyPr/>
          <a:lstStyle/>
          <a:p>
            <a:r>
              <a:rPr lang="de-DE" dirty="0" smtClean="0">
                <a:latin typeface="Arial"/>
                <a:cs typeface="Arial"/>
              </a:rPr>
              <a:t>XML Technology | </a:t>
            </a:r>
            <a:r>
              <a:rPr lang="de-DE" dirty="0" err="1" smtClean="0">
                <a:latin typeface="Arial"/>
                <a:cs typeface="Arial"/>
              </a:rPr>
              <a:t>BlackJack</a:t>
            </a:r>
            <a:r>
              <a:rPr lang="de-DE" dirty="0" smtClean="0">
                <a:latin typeface="Arial"/>
                <a:cs typeface="Arial"/>
              </a:rPr>
              <a:t> | Urban, </a:t>
            </a:r>
            <a:r>
              <a:rPr lang="de-DE" dirty="0" err="1" smtClean="0">
                <a:latin typeface="Arial"/>
                <a:cs typeface="Arial"/>
              </a:rPr>
              <a:t>Seeser</a:t>
            </a:r>
            <a:r>
              <a:rPr lang="de-DE" dirty="0" smtClean="0">
                <a:latin typeface="Arial"/>
                <a:cs typeface="Arial"/>
              </a:rPr>
              <a:t>, </a:t>
            </a:r>
            <a:r>
              <a:rPr lang="de-DE" dirty="0" err="1" smtClean="0">
                <a:latin typeface="Arial"/>
                <a:cs typeface="Arial"/>
              </a:rPr>
              <a:t>Rienau</a:t>
            </a:r>
            <a:r>
              <a:rPr lang="de-DE" dirty="0" smtClean="0">
                <a:latin typeface="Arial"/>
                <a:cs typeface="Arial"/>
              </a:rPr>
              <a:t>, Mitterer, </a:t>
            </a:r>
            <a:r>
              <a:rPr lang="de-DE" dirty="0" err="1" smtClean="0">
                <a:latin typeface="Arial"/>
                <a:cs typeface="Arial"/>
              </a:rPr>
              <a:t>Ehler</a:t>
            </a:r>
            <a:r>
              <a:rPr lang="de-DE" dirty="0" smtClean="0">
                <a:latin typeface="Arial"/>
                <a:cs typeface="Arial"/>
              </a:rPr>
              <a:t> | Garching, 08/30/17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12</a:t>
            </a:fld>
            <a:r>
              <a:rPr lang="de-DE" dirty="0"/>
              <a:t>/15</a:t>
            </a:r>
            <a:endParaRPr lang="de-DE" noProof="0" dirty="0"/>
          </a:p>
        </p:txBody>
      </p:sp>
      <p:pic>
        <p:nvPicPr>
          <p:cNvPr id="12" name="Bild 11" descr="7-after-player3-exceeded-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42" y="1555750"/>
            <a:ext cx="6985316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64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Demo – Live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003300" y="6356350"/>
            <a:ext cx="6756399" cy="365125"/>
          </a:xfrm>
        </p:spPr>
        <p:txBody>
          <a:bodyPr/>
          <a:lstStyle/>
          <a:p>
            <a:r>
              <a:rPr lang="de-DE" dirty="0" smtClean="0">
                <a:latin typeface="Arial"/>
                <a:cs typeface="Arial"/>
              </a:rPr>
              <a:t>XML Technology | </a:t>
            </a:r>
            <a:r>
              <a:rPr lang="de-DE" dirty="0" err="1" smtClean="0">
                <a:latin typeface="Arial"/>
                <a:cs typeface="Arial"/>
              </a:rPr>
              <a:t>BlackJack</a:t>
            </a:r>
            <a:r>
              <a:rPr lang="de-DE" dirty="0" smtClean="0">
                <a:latin typeface="Arial"/>
                <a:cs typeface="Arial"/>
              </a:rPr>
              <a:t> | Urban, </a:t>
            </a:r>
            <a:r>
              <a:rPr lang="de-DE" dirty="0" err="1" smtClean="0">
                <a:latin typeface="Arial"/>
                <a:cs typeface="Arial"/>
              </a:rPr>
              <a:t>Seeser</a:t>
            </a:r>
            <a:r>
              <a:rPr lang="de-DE" dirty="0" smtClean="0">
                <a:latin typeface="Arial"/>
                <a:cs typeface="Arial"/>
              </a:rPr>
              <a:t>, </a:t>
            </a:r>
            <a:r>
              <a:rPr lang="de-DE" dirty="0" err="1" smtClean="0">
                <a:latin typeface="Arial"/>
                <a:cs typeface="Arial"/>
              </a:rPr>
              <a:t>Rienau</a:t>
            </a:r>
            <a:r>
              <a:rPr lang="de-DE" dirty="0" smtClean="0">
                <a:latin typeface="Arial"/>
                <a:cs typeface="Arial"/>
              </a:rPr>
              <a:t>, Mitterer, </a:t>
            </a:r>
            <a:r>
              <a:rPr lang="de-DE" dirty="0" err="1" smtClean="0">
                <a:latin typeface="Arial"/>
                <a:cs typeface="Arial"/>
              </a:rPr>
              <a:t>Ehler</a:t>
            </a:r>
            <a:r>
              <a:rPr lang="de-DE" dirty="0" smtClean="0">
                <a:latin typeface="Arial"/>
                <a:cs typeface="Arial"/>
              </a:rPr>
              <a:t> | Garching, 08/30/17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13</a:t>
            </a:fld>
            <a:r>
              <a:rPr lang="de-DE" dirty="0"/>
              <a:t>/15</a:t>
            </a:r>
            <a:endParaRPr lang="de-DE" noProof="0" dirty="0"/>
          </a:p>
        </p:txBody>
      </p:sp>
      <p:sp>
        <p:nvSpPr>
          <p:cNvPr id="6" name="Textfeld 5"/>
          <p:cNvSpPr txBox="1"/>
          <p:nvPr/>
        </p:nvSpPr>
        <p:spPr>
          <a:xfrm>
            <a:off x="3457475" y="3136868"/>
            <a:ext cx="2229051" cy="5842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3400" b="1" dirty="0" smtClean="0">
                <a:solidFill>
                  <a:srgbClr val="FF0000"/>
                </a:solidFill>
                <a:latin typeface="+mn-lt"/>
              </a:rPr>
              <a:t>Live-Demo</a:t>
            </a:r>
            <a:endParaRPr lang="en-US" sz="3400" b="1" dirty="0" smtClean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9806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14</a:t>
            </a:fld>
            <a:r>
              <a:rPr lang="de-DE" noProof="0" dirty="0" smtClean="0"/>
              <a:t>/15</a:t>
            </a:r>
            <a:endParaRPr lang="de-DE" noProof="0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003300" y="6356350"/>
            <a:ext cx="6756399" cy="365125"/>
          </a:xfrm>
        </p:spPr>
        <p:txBody>
          <a:bodyPr/>
          <a:lstStyle/>
          <a:p>
            <a:r>
              <a:rPr lang="de-DE" dirty="0" smtClean="0">
                <a:latin typeface="Arial"/>
                <a:cs typeface="Arial"/>
              </a:rPr>
              <a:t>XML Technology | </a:t>
            </a:r>
            <a:r>
              <a:rPr lang="de-DE" dirty="0" err="1" smtClean="0">
                <a:latin typeface="Arial"/>
                <a:cs typeface="Arial"/>
              </a:rPr>
              <a:t>BlackJack</a:t>
            </a:r>
            <a:r>
              <a:rPr lang="de-DE" dirty="0" smtClean="0">
                <a:latin typeface="Arial"/>
                <a:cs typeface="Arial"/>
              </a:rPr>
              <a:t> | Urban, </a:t>
            </a:r>
            <a:r>
              <a:rPr lang="de-DE" dirty="0" err="1" smtClean="0">
                <a:latin typeface="Arial"/>
                <a:cs typeface="Arial"/>
              </a:rPr>
              <a:t>Seeser</a:t>
            </a:r>
            <a:r>
              <a:rPr lang="de-DE" dirty="0" smtClean="0">
                <a:latin typeface="Arial"/>
                <a:cs typeface="Arial"/>
              </a:rPr>
              <a:t>, </a:t>
            </a:r>
            <a:r>
              <a:rPr lang="de-DE" dirty="0" err="1" smtClean="0">
                <a:latin typeface="Arial"/>
                <a:cs typeface="Arial"/>
              </a:rPr>
              <a:t>Rienau</a:t>
            </a:r>
            <a:r>
              <a:rPr lang="de-DE" dirty="0" smtClean="0">
                <a:latin typeface="Arial"/>
                <a:cs typeface="Arial"/>
              </a:rPr>
              <a:t>, Mitterer, </a:t>
            </a:r>
            <a:r>
              <a:rPr lang="de-DE" dirty="0" err="1" smtClean="0">
                <a:latin typeface="Arial"/>
                <a:cs typeface="Arial"/>
              </a:rPr>
              <a:t>Ehler</a:t>
            </a:r>
            <a:r>
              <a:rPr lang="de-DE" dirty="0" smtClean="0">
                <a:latin typeface="Arial"/>
                <a:cs typeface="Arial"/>
              </a:rPr>
              <a:t> | Garching, 08/30/17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2258109" y="3136869"/>
            <a:ext cx="4627782" cy="5842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3400" b="1" dirty="0" err="1"/>
              <a:t>Thank</a:t>
            </a:r>
            <a:r>
              <a:rPr lang="de-DE" sz="3400" b="1" dirty="0"/>
              <a:t> </a:t>
            </a:r>
            <a:r>
              <a:rPr lang="de-DE" sz="3400" b="1" dirty="0" err="1"/>
              <a:t>you</a:t>
            </a:r>
            <a:r>
              <a:rPr lang="de-DE" sz="3400" b="1" dirty="0"/>
              <a:t> </a:t>
            </a:r>
            <a:r>
              <a:rPr lang="de-DE" sz="3400" b="1" dirty="0" err="1"/>
              <a:t>very</a:t>
            </a:r>
            <a:r>
              <a:rPr lang="de-DE" sz="3400" b="1" dirty="0"/>
              <a:t> </a:t>
            </a:r>
            <a:r>
              <a:rPr lang="de-DE" sz="3400" b="1" dirty="0" err="1"/>
              <a:t>much</a:t>
            </a:r>
            <a:r>
              <a:rPr lang="de-DE" sz="3400" b="1" dirty="0" smtClean="0"/>
              <a:t>!</a:t>
            </a:r>
            <a:endParaRPr lang="de-DE" sz="3400" b="1" dirty="0"/>
          </a:p>
        </p:txBody>
      </p:sp>
    </p:spTree>
    <p:extLst>
      <p:ext uri="{BB962C8B-B14F-4D97-AF65-F5344CB8AC3E}">
        <p14:creationId xmlns:p14="http://schemas.microsoft.com/office/powerpoint/2010/main" val="1797457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Practical</a:t>
            </a:r>
            <a:r>
              <a:rPr lang="de-DE" dirty="0"/>
              <a:t> </a:t>
            </a:r>
            <a:r>
              <a:rPr lang="de-DE" dirty="0" err="1"/>
              <a:t>Course</a:t>
            </a:r>
            <a:r>
              <a:rPr lang="de-DE" dirty="0"/>
              <a:t>: XML Technology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1762820"/>
            <a:ext cx="8508999" cy="1274125"/>
          </a:xfrm>
        </p:spPr>
        <p:txBody>
          <a:bodyPr/>
          <a:lstStyle/>
          <a:p>
            <a:r>
              <a:rPr lang="de-DE" dirty="0"/>
              <a:t>Developers: Robert Urban, Anne-Catherine </a:t>
            </a:r>
            <a:r>
              <a:rPr lang="de-DE" dirty="0" err="1"/>
              <a:t>Seeser</a:t>
            </a:r>
            <a:r>
              <a:rPr lang="de-DE" dirty="0"/>
              <a:t>, </a:t>
            </a:r>
            <a:r>
              <a:rPr lang="de-DE" dirty="0" err="1"/>
              <a:t>Lennert</a:t>
            </a:r>
            <a:r>
              <a:rPr lang="de-DE" dirty="0"/>
              <a:t> </a:t>
            </a:r>
            <a:r>
              <a:rPr lang="de-DE" dirty="0" err="1"/>
              <a:t>Rienau</a:t>
            </a:r>
            <a:r>
              <a:rPr lang="de-DE" dirty="0"/>
              <a:t>, </a:t>
            </a:r>
          </a:p>
          <a:p>
            <a:r>
              <a:rPr lang="de-DE" dirty="0"/>
              <a:t>	    Michael Mitterer, Manuel </a:t>
            </a:r>
            <a:r>
              <a:rPr lang="de-DE" dirty="0" err="1" smtClean="0"/>
              <a:t>Ehler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Garching, 08/30/2017</a:t>
            </a:r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 smtClean="0"/>
              <a:t>8. Demo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003300" y="6356350"/>
            <a:ext cx="6756399" cy="365125"/>
          </a:xfrm>
        </p:spPr>
        <p:txBody>
          <a:bodyPr/>
          <a:lstStyle/>
          <a:p>
            <a:r>
              <a:rPr lang="de-DE" dirty="0" smtClean="0">
                <a:latin typeface="Arial"/>
                <a:cs typeface="Arial"/>
              </a:rPr>
              <a:t>XML Technology | </a:t>
            </a:r>
            <a:r>
              <a:rPr lang="de-DE" dirty="0" err="1" smtClean="0">
                <a:latin typeface="Arial"/>
                <a:cs typeface="Arial"/>
              </a:rPr>
              <a:t>BlackJack</a:t>
            </a:r>
            <a:r>
              <a:rPr lang="de-DE" dirty="0" smtClean="0">
                <a:latin typeface="Arial"/>
                <a:cs typeface="Arial"/>
              </a:rPr>
              <a:t> | Urban, </a:t>
            </a:r>
            <a:r>
              <a:rPr lang="de-DE" dirty="0" err="1" smtClean="0">
                <a:latin typeface="Arial"/>
                <a:cs typeface="Arial"/>
              </a:rPr>
              <a:t>Seeser</a:t>
            </a:r>
            <a:r>
              <a:rPr lang="de-DE" dirty="0" smtClean="0">
                <a:latin typeface="Arial"/>
                <a:cs typeface="Arial"/>
              </a:rPr>
              <a:t>, </a:t>
            </a:r>
            <a:r>
              <a:rPr lang="de-DE" dirty="0" err="1" smtClean="0">
                <a:latin typeface="Arial"/>
                <a:cs typeface="Arial"/>
              </a:rPr>
              <a:t>Rienau</a:t>
            </a:r>
            <a:r>
              <a:rPr lang="de-DE" dirty="0" smtClean="0">
                <a:latin typeface="Arial"/>
                <a:cs typeface="Arial"/>
              </a:rPr>
              <a:t>, Mitterer, </a:t>
            </a:r>
            <a:r>
              <a:rPr lang="de-DE" dirty="0" err="1" smtClean="0">
                <a:latin typeface="Arial"/>
                <a:cs typeface="Arial"/>
              </a:rPr>
              <a:t>Ehler</a:t>
            </a:r>
            <a:r>
              <a:rPr lang="de-DE" dirty="0" smtClean="0">
                <a:latin typeface="Arial"/>
                <a:cs typeface="Arial"/>
              </a:rPr>
              <a:t> | Garching, 08/30/17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16</a:t>
            </a:fld>
            <a:endParaRPr lang="de-DE" noProof="0" dirty="0"/>
          </a:p>
        </p:txBody>
      </p:sp>
      <p:pic>
        <p:nvPicPr>
          <p:cNvPr id="6" name="Bild 5" descr="1-beginning-of-initialized-ga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1" y="1524000"/>
            <a:ext cx="2058760" cy="1346938"/>
          </a:xfrm>
          <a:prstGeom prst="rect">
            <a:avLst/>
          </a:prstGeom>
        </p:spPr>
      </p:pic>
      <p:pic>
        <p:nvPicPr>
          <p:cNvPr id="7" name="Bild 6" descr="2-player-betting-too-les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700" y="1511300"/>
            <a:ext cx="2235838" cy="1442742"/>
          </a:xfrm>
          <a:prstGeom prst="rect">
            <a:avLst/>
          </a:prstGeom>
        </p:spPr>
      </p:pic>
      <p:pic>
        <p:nvPicPr>
          <p:cNvPr id="8" name="Bild 7" descr="3-player-betting-too-high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00" y="1529441"/>
            <a:ext cx="2311400" cy="1522724"/>
          </a:xfrm>
          <a:prstGeom prst="rect">
            <a:avLst/>
          </a:prstGeom>
        </p:spPr>
      </p:pic>
      <p:pic>
        <p:nvPicPr>
          <p:cNvPr id="9" name="Bild 8" descr="4-initial-cards-dealt-ou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3053522"/>
            <a:ext cx="2324100" cy="1607545"/>
          </a:xfrm>
          <a:prstGeom prst="rect">
            <a:avLst/>
          </a:prstGeom>
        </p:spPr>
      </p:pic>
      <p:pic>
        <p:nvPicPr>
          <p:cNvPr id="10" name="Bild 9" descr="5-after-player1-stan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900" y="3049140"/>
            <a:ext cx="2095500" cy="1401115"/>
          </a:xfrm>
          <a:prstGeom prst="rect">
            <a:avLst/>
          </a:prstGeom>
        </p:spPr>
      </p:pic>
      <p:pic>
        <p:nvPicPr>
          <p:cNvPr id="11" name="Bild 10" descr="6-after-player2-hit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900" y="3088868"/>
            <a:ext cx="2362200" cy="1535952"/>
          </a:xfrm>
          <a:prstGeom prst="rect">
            <a:avLst/>
          </a:prstGeom>
        </p:spPr>
      </p:pic>
      <p:pic>
        <p:nvPicPr>
          <p:cNvPr id="12" name="Bild 11" descr="7-after-player3-exceeded-21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4671665"/>
            <a:ext cx="2349500" cy="1398935"/>
          </a:xfrm>
          <a:prstGeom prst="rect">
            <a:avLst/>
          </a:prstGeom>
        </p:spPr>
      </p:pic>
      <p:pic>
        <p:nvPicPr>
          <p:cNvPr id="13" name="Bild 12" descr="8-after-player5-hits-and-dealer-cards-open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700" y="4670541"/>
            <a:ext cx="2184400" cy="1400060"/>
          </a:xfrm>
          <a:prstGeom prst="rect">
            <a:avLst/>
          </a:prstGeom>
        </p:spPr>
      </p:pic>
      <p:pic>
        <p:nvPicPr>
          <p:cNvPr id="14" name="Bild 13" descr="9-after-payouts-round-done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500" y="4673994"/>
            <a:ext cx="2006600" cy="136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52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Introduction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Technologies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Design and Implementation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Architecture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Testing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Development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Conclusion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Demo</a:t>
            </a:r>
            <a:endParaRPr lang="en-US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003300" y="6356350"/>
            <a:ext cx="6756399" cy="365125"/>
          </a:xfrm>
        </p:spPr>
        <p:txBody>
          <a:bodyPr/>
          <a:lstStyle/>
          <a:p>
            <a:r>
              <a:rPr lang="de-DE" dirty="0" smtClean="0">
                <a:latin typeface="Arial"/>
                <a:cs typeface="Arial"/>
              </a:rPr>
              <a:t>XML Technology | </a:t>
            </a:r>
            <a:r>
              <a:rPr lang="de-DE" dirty="0" err="1" smtClean="0">
                <a:latin typeface="Arial"/>
                <a:cs typeface="Arial"/>
              </a:rPr>
              <a:t>BlackJack</a:t>
            </a:r>
            <a:r>
              <a:rPr lang="de-DE" dirty="0" smtClean="0">
                <a:latin typeface="Arial"/>
                <a:cs typeface="Arial"/>
              </a:rPr>
              <a:t> | Urban, </a:t>
            </a:r>
            <a:r>
              <a:rPr lang="de-DE" dirty="0" err="1" smtClean="0">
                <a:latin typeface="Arial"/>
                <a:cs typeface="Arial"/>
              </a:rPr>
              <a:t>Seeser</a:t>
            </a:r>
            <a:r>
              <a:rPr lang="de-DE" dirty="0" smtClean="0">
                <a:latin typeface="Arial"/>
                <a:cs typeface="Arial"/>
              </a:rPr>
              <a:t>, </a:t>
            </a:r>
            <a:r>
              <a:rPr lang="de-DE" dirty="0" err="1" smtClean="0">
                <a:latin typeface="Arial"/>
                <a:cs typeface="Arial"/>
              </a:rPr>
              <a:t>Rienau</a:t>
            </a:r>
            <a:r>
              <a:rPr lang="de-DE" dirty="0" smtClean="0">
                <a:latin typeface="Arial"/>
                <a:cs typeface="Arial"/>
              </a:rPr>
              <a:t>, Mitterer, </a:t>
            </a:r>
            <a:r>
              <a:rPr lang="de-DE" dirty="0" err="1" smtClean="0">
                <a:latin typeface="Arial"/>
                <a:cs typeface="Arial"/>
              </a:rPr>
              <a:t>Ehler</a:t>
            </a:r>
            <a:r>
              <a:rPr lang="de-DE" dirty="0" smtClean="0">
                <a:latin typeface="Arial"/>
                <a:cs typeface="Arial"/>
              </a:rPr>
              <a:t> | Garching, 08/30/17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2</a:t>
            </a:fld>
            <a:r>
              <a:rPr lang="de-DE" dirty="0"/>
              <a:t>/15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02992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Introduction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endParaRPr lang="en-US" sz="1800" dirty="0" smtClean="0"/>
          </a:p>
          <a:p>
            <a:pPr marL="285750" indent="-285750">
              <a:buFont typeface="Arial"/>
              <a:buChar char="•"/>
            </a:pPr>
            <a:endParaRPr lang="en-US" sz="1800" dirty="0"/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Team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Requirements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Project’s context</a:t>
            </a:r>
            <a:endParaRPr lang="en-US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003300" y="6356350"/>
            <a:ext cx="6756399" cy="365125"/>
          </a:xfrm>
        </p:spPr>
        <p:txBody>
          <a:bodyPr/>
          <a:lstStyle/>
          <a:p>
            <a:r>
              <a:rPr lang="de-DE" dirty="0" smtClean="0">
                <a:latin typeface="Arial"/>
                <a:cs typeface="Arial"/>
              </a:rPr>
              <a:t>XML Technology | </a:t>
            </a:r>
            <a:r>
              <a:rPr lang="de-DE" dirty="0" err="1" smtClean="0">
                <a:latin typeface="Arial"/>
                <a:cs typeface="Arial"/>
              </a:rPr>
              <a:t>BlackJack</a:t>
            </a:r>
            <a:r>
              <a:rPr lang="de-DE" dirty="0" smtClean="0">
                <a:latin typeface="Arial"/>
                <a:cs typeface="Arial"/>
              </a:rPr>
              <a:t> | Urban, </a:t>
            </a:r>
            <a:r>
              <a:rPr lang="de-DE" dirty="0" err="1" smtClean="0">
                <a:latin typeface="Arial"/>
                <a:cs typeface="Arial"/>
              </a:rPr>
              <a:t>Seeser</a:t>
            </a:r>
            <a:r>
              <a:rPr lang="de-DE" dirty="0" smtClean="0">
                <a:latin typeface="Arial"/>
                <a:cs typeface="Arial"/>
              </a:rPr>
              <a:t>, </a:t>
            </a:r>
            <a:r>
              <a:rPr lang="de-DE" dirty="0" err="1" smtClean="0">
                <a:latin typeface="Arial"/>
                <a:cs typeface="Arial"/>
              </a:rPr>
              <a:t>Rienau</a:t>
            </a:r>
            <a:r>
              <a:rPr lang="de-DE" dirty="0" smtClean="0">
                <a:latin typeface="Arial"/>
                <a:cs typeface="Arial"/>
              </a:rPr>
              <a:t>, Mitterer, </a:t>
            </a:r>
            <a:r>
              <a:rPr lang="de-DE" dirty="0" err="1" smtClean="0">
                <a:latin typeface="Arial"/>
                <a:cs typeface="Arial"/>
              </a:rPr>
              <a:t>Ehler</a:t>
            </a:r>
            <a:r>
              <a:rPr lang="de-DE" dirty="0" smtClean="0">
                <a:latin typeface="Arial"/>
                <a:cs typeface="Arial"/>
              </a:rPr>
              <a:t> | Garching, 08/30/17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3</a:t>
            </a:fld>
            <a:r>
              <a:rPr lang="de-DE" dirty="0"/>
              <a:t>/15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841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Technologies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endParaRPr lang="en-US" sz="1800" dirty="0" smtClean="0"/>
          </a:p>
          <a:p>
            <a:pPr marL="285750" indent="-285750">
              <a:buFont typeface="Arial"/>
              <a:buChar char="•"/>
            </a:pPr>
            <a:endParaRPr lang="en-US" sz="1800" dirty="0"/>
          </a:p>
          <a:p>
            <a:pPr marL="285750" indent="-285750">
              <a:buFont typeface="Arial"/>
              <a:buChar char="•"/>
            </a:pPr>
            <a:r>
              <a:rPr lang="en-US" sz="1800" dirty="0" err="1" smtClean="0"/>
              <a:t>DocBook</a:t>
            </a:r>
            <a:endParaRPr lang="en-US" sz="1800" dirty="0" smtClean="0"/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XML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err="1" smtClean="0"/>
              <a:t>Xquery</a:t>
            </a:r>
            <a:endParaRPr lang="en-US" sz="1800" dirty="0" smtClean="0"/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SVG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XSLT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XHTML</a:t>
            </a:r>
            <a:endParaRPr lang="en-US" sz="1800" dirty="0" smtClean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003300" y="6356350"/>
            <a:ext cx="6756399" cy="365125"/>
          </a:xfrm>
        </p:spPr>
        <p:txBody>
          <a:bodyPr/>
          <a:lstStyle/>
          <a:p>
            <a:r>
              <a:rPr lang="de-DE" dirty="0" smtClean="0">
                <a:latin typeface="Arial"/>
                <a:cs typeface="Arial"/>
              </a:rPr>
              <a:t>XML Technology | </a:t>
            </a:r>
            <a:r>
              <a:rPr lang="de-DE" dirty="0" err="1" smtClean="0">
                <a:latin typeface="Arial"/>
                <a:cs typeface="Arial"/>
              </a:rPr>
              <a:t>BlackJack</a:t>
            </a:r>
            <a:r>
              <a:rPr lang="de-DE" dirty="0" smtClean="0">
                <a:latin typeface="Arial"/>
                <a:cs typeface="Arial"/>
              </a:rPr>
              <a:t> | Urban, </a:t>
            </a:r>
            <a:r>
              <a:rPr lang="de-DE" dirty="0" err="1" smtClean="0">
                <a:latin typeface="Arial"/>
                <a:cs typeface="Arial"/>
              </a:rPr>
              <a:t>Seeser</a:t>
            </a:r>
            <a:r>
              <a:rPr lang="de-DE" dirty="0" smtClean="0">
                <a:latin typeface="Arial"/>
                <a:cs typeface="Arial"/>
              </a:rPr>
              <a:t>, </a:t>
            </a:r>
            <a:r>
              <a:rPr lang="de-DE" dirty="0" err="1" smtClean="0">
                <a:latin typeface="Arial"/>
                <a:cs typeface="Arial"/>
              </a:rPr>
              <a:t>Rienau</a:t>
            </a:r>
            <a:r>
              <a:rPr lang="de-DE" dirty="0" smtClean="0">
                <a:latin typeface="Arial"/>
                <a:cs typeface="Arial"/>
              </a:rPr>
              <a:t>, Mitterer, </a:t>
            </a:r>
            <a:r>
              <a:rPr lang="de-DE" dirty="0" err="1" smtClean="0">
                <a:latin typeface="Arial"/>
                <a:cs typeface="Arial"/>
              </a:rPr>
              <a:t>Ehler</a:t>
            </a:r>
            <a:r>
              <a:rPr lang="de-DE" dirty="0" smtClean="0">
                <a:latin typeface="Arial"/>
                <a:cs typeface="Arial"/>
              </a:rPr>
              <a:t> | Garching, 08/30/17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4</a:t>
            </a:fld>
            <a:r>
              <a:rPr lang="de-DE" dirty="0"/>
              <a:t>/15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30544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Design and Implementation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sz="1800" dirty="0"/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</a:t>
            </a:r>
            <a:r>
              <a:rPr lang="en-US" sz="1800" dirty="0" smtClean="0"/>
              <a:t>ules</a:t>
            </a:r>
          </a:p>
          <a:p>
            <a:pPr marL="461963" lvl="1" indent="-285750">
              <a:buFont typeface="Courier New"/>
              <a:buChar char="o"/>
            </a:pPr>
            <a:r>
              <a:rPr lang="en-US" sz="1800" dirty="0" smtClean="0"/>
              <a:t>Number of players</a:t>
            </a:r>
          </a:p>
          <a:p>
            <a:pPr marL="461963" lvl="1" indent="-285750">
              <a:buFont typeface="Courier New"/>
              <a:buChar char="o"/>
            </a:pPr>
            <a:r>
              <a:rPr lang="en-US" sz="1800" dirty="0" smtClean="0"/>
              <a:t>Card deck</a:t>
            </a:r>
          </a:p>
          <a:p>
            <a:pPr marL="461963" lvl="1" indent="-285750">
              <a:buFont typeface="Courier New"/>
              <a:buChar char="o"/>
            </a:pPr>
            <a:r>
              <a:rPr lang="en-US" sz="1800" dirty="0" smtClean="0"/>
              <a:t>Drawing cards</a:t>
            </a:r>
          </a:p>
          <a:p>
            <a:pPr marL="461963" lvl="1" indent="-285750">
              <a:buFont typeface="Courier New"/>
              <a:buChar char="o"/>
            </a:pPr>
            <a:r>
              <a:rPr lang="en-US" sz="1800" dirty="0" smtClean="0"/>
              <a:t>Player actions</a:t>
            </a:r>
          </a:p>
          <a:p>
            <a:pPr marL="646113" lvl="2" indent="-285750">
              <a:buFont typeface="Symbol" charset="2"/>
              <a:buChar char="-"/>
            </a:pPr>
            <a:r>
              <a:rPr lang="en-US" sz="1800" dirty="0"/>
              <a:t>Bet</a:t>
            </a:r>
          </a:p>
          <a:p>
            <a:pPr marL="646113" lvl="2" indent="-285750">
              <a:buFont typeface="Symbol" charset="2"/>
              <a:buChar char="-"/>
            </a:pPr>
            <a:r>
              <a:rPr lang="en-US" sz="1800" dirty="0"/>
              <a:t>Insurance</a:t>
            </a:r>
          </a:p>
          <a:p>
            <a:pPr marL="646113" lvl="2" indent="-285750">
              <a:buFont typeface="Symbol" charset="2"/>
              <a:buChar char="-"/>
            </a:pPr>
            <a:r>
              <a:rPr lang="en-US" sz="1800" dirty="0"/>
              <a:t>Hit</a:t>
            </a:r>
          </a:p>
          <a:p>
            <a:pPr marL="646113" lvl="2" indent="-285750">
              <a:buFont typeface="Symbol" charset="2"/>
              <a:buChar char="-"/>
            </a:pPr>
            <a:r>
              <a:rPr lang="en-US" sz="1800" dirty="0" smtClean="0"/>
              <a:t>Stand</a:t>
            </a:r>
            <a:endParaRPr lang="en-US" sz="1800" dirty="0" smtClean="0"/>
          </a:p>
          <a:p>
            <a:pPr marL="461963" lvl="1" indent="-285750">
              <a:buFont typeface="Courier New"/>
              <a:buChar char="o"/>
            </a:pPr>
            <a:r>
              <a:rPr lang="en-US" sz="1800" dirty="0" smtClean="0"/>
              <a:t>Winnings status and winnings</a:t>
            </a:r>
          </a:p>
          <a:p>
            <a:pPr marL="646113" lvl="2" indent="-285750">
              <a:buFont typeface="Symbol" charset="2"/>
              <a:buChar char="-"/>
            </a:pPr>
            <a:r>
              <a:rPr lang="en-US" sz="1800" dirty="0" smtClean="0"/>
              <a:t>Dealer wins against player</a:t>
            </a:r>
          </a:p>
          <a:p>
            <a:pPr marL="646113" lvl="2" indent="-285750">
              <a:buFont typeface="Symbol" charset="2"/>
              <a:buChar char="-"/>
            </a:pPr>
            <a:r>
              <a:rPr lang="en-US" sz="1800" dirty="0" smtClean="0"/>
              <a:t>Player wins against dealer</a:t>
            </a:r>
          </a:p>
          <a:p>
            <a:pPr marL="646113" lvl="2" indent="-285750">
              <a:buFont typeface="Symbol" charset="2"/>
              <a:buChar char="-"/>
            </a:pPr>
            <a:r>
              <a:rPr lang="en-US" sz="1800" dirty="0" smtClean="0"/>
              <a:t>Tie between player and dealer</a:t>
            </a:r>
          </a:p>
          <a:p>
            <a:pPr lvl="2" indent="0">
              <a:buNone/>
            </a:pPr>
            <a:endParaRPr lang="en-US" sz="1800" dirty="0" smtClean="0"/>
          </a:p>
          <a:p>
            <a:r>
              <a:rPr lang="en-US" sz="1800" dirty="0" smtClean="0">
                <a:sym typeface="Wingdings"/>
              </a:rPr>
              <a:t> Realistic casino experience!</a:t>
            </a:r>
            <a:endParaRPr lang="en-US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003300" y="6356350"/>
            <a:ext cx="6756399" cy="365125"/>
          </a:xfrm>
        </p:spPr>
        <p:txBody>
          <a:bodyPr/>
          <a:lstStyle/>
          <a:p>
            <a:r>
              <a:rPr lang="de-DE" dirty="0" smtClean="0">
                <a:latin typeface="Arial"/>
                <a:cs typeface="Arial"/>
              </a:rPr>
              <a:t>XML Technology | </a:t>
            </a:r>
            <a:r>
              <a:rPr lang="de-DE" dirty="0" err="1" smtClean="0">
                <a:latin typeface="Arial"/>
                <a:cs typeface="Arial"/>
              </a:rPr>
              <a:t>BlackJack</a:t>
            </a:r>
            <a:r>
              <a:rPr lang="de-DE" dirty="0" smtClean="0">
                <a:latin typeface="Arial"/>
                <a:cs typeface="Arial"/>
              </a:rPr>
              <a:t> | Urban, </a:t>
            </a:r>
            <a:r>
              <a:rPr lang="de-DE" dirty="0" err="1" smtClean="0">
                <a:latin typeface="Arial"/>
                <a:cs typeface="Arial"/>
              </a:rPr>
              <a:t>Seeser</a:t>
            </a:r>
            <a:r>
              <a:rPr lang="de-DE" dirty="0" smtClean="0">
                <a:latin typeface="Arial"/>
                <a:cs typeface="Arial"/>
              </a:rPr>
              <a:t>, </a:t>
            </a:r>
            <a:r>
              <a:rPr lang="de-DE" dirty="0" err="1" smtClean="0">
                <a:latin typeface="Arial"/>
                <a:cs typeface="Arial"/>
              </a:rPr>
              <a:t>Rienau</a:t>
            </a:r>
            <a:r>
              <a:rPr lang="de-DE" dirty="0" smtClean="0">
                <a:latin typeface="Arial"/>
                <a:cs typeface="Arial"/>
              </a:rPr>
              <a:t>, Mitterer, </a:t>
            </a:r>
            <a:r>
              <a:rPr lang="de-DE" dirty="0" err="1" smtClean="0">
                <a:latin typeface="Arial"/>
                <a:cs typeface="Arial"/>
              </a:rPr>
              <a:t>Ehler</a:t>
            </a:r>
            <a:r>
              <a:rPr lang="de-DE" dirty="0" smtClean="0">
                <a:latin typeface="Arial"/>
                <a:cs typeface="Arial"/>
              </a:rPr>
              <a:t> | Garching, 08/30/17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5</a:t>
            </a:fld>
            <a:r>
              <a:rPr lang="de-DE" dirty="0"/>
              <a:t>/15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42601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/>
              <a:t>Architecture – </a:t>
            </a:r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003300" y="6356350"/>
            <a:ext cx="6756399" cy="365125"/>
          </a:xfrm>
        </p:spPr>
        <p:txBody>
          <a:bodyPr/>
          <a:lstStyle/>
          <a:p>
            <a:r>
              <a:rPr lang="de-DE" dirty="0" smtClean="0">
                <a:latin typeface="Arial"/>
                <a:cs typeface="Arial"/>
              </a:rPr>
              <a:t>XML Technology | </a:t>
            </a:r>
            <a:r>
              <a:rPr lang="de-DE" dirty="0" err="1" smtClean="0">
                <a:latin typeface="Arial"/>
                <a:cs typeface="Arial"/>
              </a:rPr>
              <a:t>BlackJack</a:t>
            </a:r>
            <a:r>
              <a:rPr lang="de-DE" dirty="0" smtClean="0">
                <a:latin typeface="Arial"/>
                <a:cs typeface="Arial"/>
              </a:rPr>
              <a:t> | Urban, </a:t>
            </a:r>
            <a:r>
              <a:rPr lang="de-DE" dirty="0" err="1" smtClean="0">
                <a:latin typeface="Arial"/>
                <a:cs typeface="Arial"/>
              </a:rPr>
              <a:t>Seeser</a:t>
            </a:r>
            <a:r>
              <a:rPr lang="de-DE" dirty="0" smtClean="0">
                <a:latin typeface="Arial"/>
                <a:cs typeface="Arial"/>
              </a:rPr>
              <a:t>, </a:t>
            </a:r>
            <a:r>
              <a:rPr lang="de-DE" dirty="0" err="1" smtClean="0">
                <a:latin typeface="Arial"/>
                <a:cs typeface="Arial"/>
              </a:rPr>
              <a:t>Rienau</a:t>
            </a:r>
            <a:r>
              <a:rPr lang="de-DE" dirty="0" smtClean="0">
                <a:latin typeface="Arial"/>
                <a:cs typeface="Arial"/>
              </a:rPr>
              <a:t>, Mitterer, </a:t>
            </a:r>
            <a:r>
              <a:rPr lang="de-DE" dirty="0" err="1" smtClean="0">
                <a:latin typeface="Arial"/>
                <a:cs typeface="Arial"/>
              </a:rPr>
              <a:t>Ehler</a:t>
            </a:r>
            <a:r>
              <a:rPr lang="de-DE" dirty="0" smtClean="0">
                <a:latin typeface="Arial"/>
                <a:cs typeface="Arial"/>
              </a:rPr>
              <a:t> | Garching, 08/30/17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6</a:t>
            </a:fld>
            <a:r>
              <a:rPr lang="de-DE" dirty="0"/>
              <a:t>/15</a:t>
            </a:r>
            <a:endParaRPr lang="de-DE" noProof="0" dirty="0"/>
          </a:p>
        </p:txBody>
      </p:sp>
      <p:pic>
        <p:nvPicPr>
          <p:cNvPr id="7" name="Bild 6" descr="MV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2053578"/>
            <a:ext cx="6604000" cy="371604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92596" y="5943600"/>
            <a:ext cx="8758808" cy="1374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 smtClean="0">
                <a:latin typeface="+mn-lt"/>
              </a:rPr>
              <a:t>Source: </a:t>
            </a:r>
            <a:r>
              <a:rPr lang="en-US" sz="800" u="sng" dirty="0" smtClean="0">
                <a:solidFill>
                  <a:srgbClr val="0000FF"/>
                </a:solidFill>
                <a:latin typeface="+mn-lt"/>
              </a:rPr>
              <a:t>https</a:t>
            </a:r>
            <a:r>
              <a:rPr lang="en-US" sz="800" u="sng" dirty="0">
                <a:solidFill>
                  <a:srgbClr val="0000FF"/>
                </a:solidFill>
                <a:latin typeface="+mn-lt"/>
              </a:rPr>
              <a:t>://</a:t>
            </a:r>
            <a:r>
              <a:rPr lang="en-US" sz="800" u="sng" dirty="0" err="1">
                <a:solidFill>
                  <a:srgbClr val="0000FF"/>
                </a:solidFill>
                <a:latin typeface="+mn-lt"/>
              </a:rPr>
              <a:t>image.slidesharecdn.com</a:t>
            </a:r>
            <a:r>
              <a:rPr lang="en-US" sz="800" u="sng" dirty="0">
                <a:solidFill>
                  <a:srgbClr val="0000FF"/>
                </a:solidFill>
                <a:latin typeface="+mn-lt"/>
              </a:rPr>
              <a:t>/modelviewcontrollermvc-140211001124-phpapp01/ 95/model-view-controller-mvc-6-638.jpg?cb=</a:t>
            </a:r>
            <a:r>
              <a:rPr lang="en-US" sz="800" u="sng" dirty="0" smtClean="0">
                <a:solidFill>
                  <a:srgbClr val="0000FF"/>
                </a:solidFill>
                <a:latin typeface="+mn-lt"/>
              </a:rPr>
              <a:t>1392077579</a:t>
            </a:r>
            <a:r>
              <a:rPr lang="en-US" sz="800" dirty="0" smtClean="0">
                <a:latin typeface="+mn-lt"/>
              </a:rPr>
              <a:t>, accessed </a:t>
            </a:r>
            <a:r>
              <a:rPr lang="en-US" sz="800" dirty="0">
                <a:latin typeface="+mn-lt"/>
              </a:rPr>
              <a:t>on 08/23/17 at around 04:19 PM</a:t>
            </a:r>
            <a:endParaRPr lang="en-US" sz="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6293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Architecture – Class Diagram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003300" y="6356350"/>
            <a:ext cx="6756399" cy="365125"/>
          </a:xfrm>
        </p:spPr>
        <p:txBody>
          <a:bodyPr/>
          <a:lstStyle/>
          <a:p>
            <a:r>
              <a:rPr lang="de-DE" dirty="0" smtClean="0">
                <a:latin typeface="Arial"/>
                <a:cs typeface="Arial"/>
              </a:rPr>
              <a:t>XML Technology | </a:t>
            </a:r>
            <a:r>
              <a:rPr lang="de-DE" dirty="0" err="1" smtClean="0">
                <a:latin typeface="Arial"/>
                <a:cs typeface="Arial"/>
              </a:rPr>
              <a:t>BlackJack</a:t>
            </a:r>
            <a:r>
              <a:rPr lang="de-DE" dirty="0" smtClean="0">
                <a:latin typeface="Arial"/>
                <a:cs typeface="Arial"/>
              </a:rPr>
              <a:t> | Urban, </a:t>
            </a:r>
            <a:r>
              <a:rPr lang="de-DE" dirty="0" err="1" smtClean="0">
                <a:latin typeface="Arial"/>
                <a:cs typeface="Arial"/>
              </a:rPr>
              <a:t>Seeser</a:t>
            </a:r>
            <a:r>
              <a:rPr lang="de-DE" dirty="0" smtClean="0">
                <a:latin typeface="Arial"/>
                <a:cs typeface="Arial"/>
              </a:rPr>
              <a:t>, </a:t>
            </a:r>
            <a:r>
              <a:rPr lang="de-DE" dirty="0" err="1" smtClean="0">
                <a:latin typeface="Arial"/>
                <a:cs typeface="Arial"/>
              </a:rPr>
              <a:t>Rienau</a:t>
            </a:r>
            <a:r>
              <a:rPr lang="de-DE" dirty="0" smtClean="0">
                <a:latin typeface="Arial"/>
                <a:cs typeface="Arial"/>
              </a:rPr>
              <a:t>, Mitterer, </a:t>
            </a:r>
            <a:r>
              <a:rPr lang="de-DE" dirty="0" err="1" smtClean="0">
                <a:latin typeface="Arial"/>
                <a:cs typeface="Arial"/>
              </a:rPr>
              <a:t>Ehler</a:t>
            </a:r>
            <a:r>
              <a:rPr lang="de-DE" dirty="0" smtClean="0">
                <a:latin typeface="Arial"/>
                <a:cs typeface="Arial"/>
              </a:rPr>
              <a:t> | Garching, 08/30/17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7</a:t>
            </a:fld>
            <a:r>
              <a:rPr lang="de-DE" dirty="0"/>
              <a:t>/15</a:t>
            </a:r>
            <a:endParaRPr lang="de-DE" noProof="0" dirty="0"/>
          </a:p>
        </p:txBody>
      </p:sp>
      <p:pic>
        <p:nvPicPr>
          <p:cNvPr id="6" name="Bild 5" descr="Final-Class-Diagram-Manu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686677"/>
            <a:ext cx="6934200" cy="437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30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Testing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 smtClean="0"/>
          </a:p>
          <a:p>
            <a:endParaRPr lang="en-US" sz="1800" dirty="0"/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Reviews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Unit tests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Integration tests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REST queries with additional functions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Borderline cases</a:t>
            </a:r>
            <a:endParaRPr lang="en-US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003300" y="6356350"/>
            <a:ext cx="6756399" cy="365125"/>
          </a:xfrm>
        </p:spPr>
        <p:txBody>
          <a:bodyPr/>
          <a:lstStyle/>
          <a:p>
            <a:r>
              <a:rPr lang="de-DE" dirty="0" smtClean="0">
                <a:latin typeface="Arial"/>
                <a:cs typeface="Arial"/>
              </a:rPr>
              <a:t>XML Technology | </a:t>
            </a:r>
            <a:r>
              <a:rPr lang="de-DE" dirty="0" err="1" smtClean="0">
                <a:latin typeface="Arial"/>
                <a:cs typeface="Arial"/>
              </a:rPr>
              <a:t>BlackJack</a:t>
            </a:r>
            <a:r>
              <a:rPr lang="de-DE" dirty="0" smtClean="0">
                <a:latin typeface="Arial"/>
                <a:cs typeface="Arial"/>
              </a:rPr>
              <a:t> | Urban, </a:t>
            </a:r>
            <a:r>
              <a:rPr lang="de-DE" dirty="0" err="1" smtClean="0">
                <a:latin typeface="Arial"/>
                <a:cs typeface="Arial"/>
              </a:rPr>
              <a:t>Seeser</a:t>
            </a:r>
            <a:r>
              <a:rPr lang="de-DE" dirty="0" smtClean="0">
                <a:latin typeface="Arial"/>
                <a:cs typeface="Arial"/>
              </a:rPr>
              <a:t>, </a:t>
            </a:r>
            <a:r>
              <a:rPr lang="de-DE" dirty="0" err="1" smtClean="0">
                <a:latin typeface="Arial"/>
                <a:cs typeface="Arial"/>
              </a:rPr>
              <a:t>Rienau</a:t>
            </a:r>
            <a:r>
              <a:rPr lang="de-DE" dirty="0" smtClean="0">
                <a:latin typeface="Arial"/>
                <a:cs typeface="Arial"/>
              </a:rPr>
              <a:t>, Mitterer, </a:t>
            </a:r>
            <a:r>
              <a:rPr lang="de-DE" dirty="0" err="1" smtClean="0">
                <a:latin typeface="Arial"/>
                <a:cs typeface="Arial"/>
              </a:rPr>
              <a:t>Ehler</a:t>
            </a:r>
            <a:r>
              <a:rPr lang="de-DE" dirty="0" smtClean="0">
                <a:latin typeface="Arial"/>
                <a:cs typeface="Arial"/>
              </a:rPr>
              <a:t> | Garching, 08/30/17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8</a:t>
            </a:fld>
            <a:r>
              <a:rPr lang="de-DE" dirty="0"/>
              <a:t>/15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40349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/>
              <a:t>Development </a:t>
            </a:r>
            <a:r>
              <a:rPr lang="en-US" dirty="0" smtClean="0"/>
              <a:t>– Environment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 indent="-285750">
              <a:buFont typeface="Arial"/>
              <a:buChar char="•"/>
            </a:pPr>
            <a:endParaRPr lang="en-US" sz="1800" dirty="0" smtClean="0">
              <a:sym typeface="Wingdings"/>
            </a:endParaRPr>
          </a:p>
          <a:p>
            <a:pPr marL="285750" lvl="1" indent="-285750">
              <a:buFont typeface="Arial"/>
              <a:buChar char="•"/>
            </a:pPr>
            <a:endParaRPr lang="en-US" sz="1800" dirty="0">
              <a:sym typeface="Wingdings"/>
            </a:endParaRPr>
          </a:p>
          <a:p>
            <a:pPr marL="285750" lvl="1" indent="-285750">
              <a:buFont typeface="Arial"/>
              <a:buChar char="•"/>
            </a:pPr>
            <a:r>
              <a:rPr lang="en-US" sz="1800" dirty="0" smtClean="0">
                <a:sym typeface="Wingdings"/>
              </a:rPr>
              <a:t>Oxygen </a:t>
            </a:r>
            <a:r>
              <a:rPr lang="en-US" sz="1800" dirty="0">
                <a:sym typeface="Wingdings"/>
              </a:rPr>
              <a:t>XML Editor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err="1" smtClean="0">
                <a:sym typeface="Wingdings"/>
              </a:rPr>
              <a:t>GitHub</a:t>
            </a:r>
            <a:endParaRPr lang="en-US" sz="1800" dirty="0" smtClean="0">
              <a:sym typeface="Wingdings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 err="1" smtClean="0">
                <a:sym typeface="Wingdings"/>
              </a:rPr>
              <a:t>BaseX</a:t>
            </a:r>
            <a:endParaRPr lang="en-US" sz="1800" dirty="0">
              <a:sym typeface="Wingdings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003300" y="6356350"/>
            <a:ext cx="6756399" cy="365125"/>
          </a:xfrm>
        </p:spPr>
        <p:txBody>
          <a:bodyPr/>
          <a:lstStyle/>
          <a:p>
            <a:r>
              <a:rPr lang="de-DE" dirty="0" smtClean="0">
                <a:latin typeface="Arial"/>
                <a:cs typeface="Arial"/>
              </a:rPr>
              <a:t>XML Technology | </a:t>
            </a:r>
            <a:r>
              <a:rPr lang="de-DE" dirty="0" err="1" smtClean="0">
                <a:latin typeface="Arial"/>
                <a:cs typeface="Arial"/>
              </a:rPr>
              <a:t>BlackJack</a:t>
            </a:r>
            <a:r>
              <a:rPr lang="de-DE" dirty="0" smtClean="0">
                <a:latin typeface="Arial"/>
                <a:cs typeface="Arial"/>
              </a:rPr>
              <a:t> | Urban, </a:t>
            </a:r>
            <a:r>
              <a:rPr lang="de-DE" dirty="0" err="1" smtClean="0">
                <a:latin typeface="Arial"/>
                <a:cs typeface="Arial"/>
              </a:rPr>
              <a:t>Seeser</a:t>
            </a:r>
            <a:r>
              <a:rPr lang="de-DE" dirty="0" smtClean="0">
                <a:latin typeface="Arial"/>
                <a:cs typeface="Arial"/>
              </a:rPr>
              <a:t>, </a:t>
            </a:r>
            <a:r>
              <a:rPr lang="de-DE" dirty="0" err="1" smtClean="0">
                <a:latin typeface="Arial"/>
                <a:cs typeface="Arial"/>
              </a:rPr>
              <a:t>Rienau</a:t>
            </a:r>
            <a:r>
              <a:rPr lang="de-DE" dirty="0" smtClean="0">
                <a:latin typeface="Arial"/>
                <a:cs typeface="Arial"/>
              </a:rPr>
              <a:t>, Mitterer, </a:t>
            </a:r>
            <a:r>
              <a:rPr lang="de-DE" dirty="0" err="1" smtClean="0">
                <a:latin typeface="Arial"/>
                <a:cs typeface="Arial"/>
              </a:rPr>
              <a:t>Ehler</a:t>
            </a:r>
            <a:r>
              <a:rPr lang="de-DE" dirty="0" smtClean="0">
                <a:latin typeface="Arial"/>
                <a:cs typeface="Arial"/>
              </a:rPr>
              <a:t> | Garching, 08/30/17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9</a:t>
            </a:fld>
            <a:r>
              <a:rPr lang="de-DE" dirty="0"/>
              <a:t>/15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97084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TUM_Praesentation_p_v1.potx</Template>
  <TotalTime>0</TotalTime>
  <Words>672</Words>
  <Application>Microsoft Macintosh PowerPoint</Application>
  <PresentationFormat>Bildschirmpräsentation (4:3)</PresentationFormat>
  <Paragraphs>126</Paragraphs>
  <Slides>16</Slides>
  <Notes>14</Notes>
  <HiddenSlides>1</HiddenSlides>
  <MMClips>0</MMClips>
  <ScaleCrop>false</ScaleCrop>
  <HeadingPairs>
    <vt:vector size="4" baseType="variant">
      <vt:variant>
        <vt:lpstr>Design</vt:lpstr>
      </vt:variant>
      <vt:variant>
        <vt:i4>6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TUM_Praesentation_p_v1</vt:lpstr>
      <vt:lpstr>Titel 2</vt:lpstr>
      <vt:lpstr>Titel 3</vt:lpstr>
      <vt:lpstr>Inhalt</vt:lpstr>
      <vt:lpstr>Kapiteltrenner blau</vt:lpstr>
      <vt:lpstr>Kapiteltrenner schwarz</vt:lpstr>
      <vt:lpstr>Practical Course: XML Technology</vt:lpstr>
      <vt:lpstr>Agenda</vt:lpstr>
      <vt:lpstr>1. Introduction</vt:lpstr>
      <vt:lpstr>2. Technologies</vt:lpstr>
      <vt:lpstr>3. Design and Implementation</vt:lpstr>
      <vt:lpstr>4. Architecture – MVC</vt:lpstr>
      <vt:lpstr>4. Architecture – Class Diagram</vt:lpstr>
      <vt:lpstr>5. Testing</vt:lpstr>
      <vt:lpstr>6. Development – Environment</vt:lpstr>
      <vt:lpstr>6. Development – Phases</vt:lpstr>
      <vt:lpstr>7. Conclusion</vt:lpstr>
      <vt:lpstr>8. Demo – Overview GUI</vt:lpstr>
      <vt:lpstr>8. Demo – Live</vt:lpstr>
      <vt:lpstr>PowerPoint-Präsentation</vt:lpstr>
      <vt:lpstr>Practical Course: XML Technology</vt:lpstr>
      <vt:lpstr>To 8. Demo</vt:lpstr>
    </vt:vector>
  </TitlesOfParts>
  <Company>--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--</dc:creator>
  <cp:lastModifiedBy>Manuel</cp:lastModifiedBy>
  <cp:revision>637</cp:revision>
  <cp:lastPrinted>2017-01-20T10:56:14Z</cp:lastPrinted>
  <dcterms:created xsi:type="dcterms:W3CDTF">2016-01-29T10:30:03Z</dcterms:created>
  <dcterms:modified xsi:type="dcterms:W3CDTF">2017-08-24T14:52:50Z</dcterms:modified>
</cp:coreProperties>
</file>