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8" r:id="rId2"/>
    <p:sldId id="289" r:id="rId3"/>
    <p:sldId id="290" r:id="rId4"/>
    <p:sldId id="291" r:id="rId5"/>
    <p:sldId id="292" r:id="rId6"/>
    <p:sldId id="293" r:id="rId7"/>
    <p:sldId id="275" r:id="rId8"/>
    <p:sldId id="270" r:id="rId9"/>
    <p:sldId id="274" r:id="rId10"/>
    <p:sldId id="276" r:id="rId11"/>
    <p:sldId id="294" r:id="rId12"/>
    <p:sldId id="283" r:id="rId13"/>
    <p:sldId id="263" r:id="rId14"/>
    <p:sldId id="272" r:id="rId15"/>
    <p:sldId id="265" r:id="rId1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8123" autoAdjust="0"/>
  </p:normalViewPr>
  <p:slideViewPr>
    <p:cSldViewPr snapToGrid="0">
      <p:cViewPr varScale="1">
        <p:scale>
          <a:sx n="62" d="100"/>
          <a:sy n="62" d="100"/>
        </p:scale>
        <p:origin x="13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05/08/2015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626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05/08/2015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39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9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Dialogfenster Events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/>
              <a:t>Erweiterte Optionen (Attribute, Farben  eines Termins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15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18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15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530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Welche Daten kann</a:t>
            </a:r>
            <a:r>
              <a:rPr lang="de-DE" baseline="0" dirty="0" smtClean="0"/>
              <a:t> der Kalender speichern?</a:t>
            </a:r>
          </a:p>
          <a:p>
            <a:r>
              <a:rPr lang="de-DE" baseline="0" dirty="0" smtClean="0"/>
              <a:t>Demo: 2 </a:t>
            </a:r>
            <a:r>
              <a:rPr lang="de-DE" baseline="0" dirty="0" err="1" smtClean="0"/>
              <a:t>ComplexPattern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0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77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-Templates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Instances</a:t>
            </a:r>
            <a:r>
              <a:rPr lang="de-DE" baseline="0" dirty="0" smtClean="0"/>
              <a:t> in Model</a:t>
            </a:r>
          </a:p>
          <a:p>
            <a:r>
              <a:rPr lang="de-DE" dirty="0" smtClean="0"/>
              <a:t>-Save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Reset</a:t>
            </a:r>
            <a:r>
              <a:rPr lang="de-DE" baseline="0" dirty="0" smtClean="0"/>
              <a:t> Submission = </a:t>
            </a:r>
            <a:r>
              <a:rPr lang="de-DE" baseline="0" dirty="0" err="1" smtClean="0"/>
              <a:t>Put</a:t>
            </a:r>
            <a:r>
              <a:rPr lang="de-DE" baseline="0" dirty="0" smtClean="0"/>
              <a:t>/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HTTP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r>
              <a:rPr lang="de-DE" baseline="0" dirty="0" smtClean="0"/>
              <a:t>-View </a:t>
            </a:r>
            <a:r>
              <a:rPr lang="de-DE" baseline="0" dirty="0" err="1" smtClean="0"/>
              <a:t>shows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CalendarX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edit</a:t>
            </a:r>
            <a:endParaRPr lang="de-DE" baseline="0" dirty="0" smtClean="0"/>
          </a:p>
          <a:p>
            <a:r>
              <a:rPr lang="de-DE" baseline="0" dirty="0" smtClean="0"/>
              <a:t>-Insert/Delete </a:t>
            </a:r>
            <a:r>
              <a:rPr lang="de-DE" baseline="0" dirty="0" err="1" smtClean="0"/>
              <a:t>instances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85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-Templates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Instances</a:t>
            </a:r>
            <a:r>
              <a:rPr lang="de-DE" baseline="0" dirty="0" smtClean="0"/>
              <a:t> in Model</a:t>
            </a:r>
          </a:p>
          <a:p>
            <a:r>
              <a:rPr lang="de-DE" dirty="0" smtClean="0"/>
              <a:t>-Save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Reset</a:t>
            </a:r>
            <a:r>
              <a:rPr lang="de-DE" baseline="0" dirty="0" smtClean="0"/>
              <a:t> Submission = </a:t>
            </a:r>
            <a:r>
              <a:rPr lang="de-DE" baseline="0" dirty="0" err="1" smtClean="0"/>
              <a:t>Put</a:t>
            </a:r>
            <a:r>
              <a:rPr lang="de-DE" baseline="0" dirty="0" smtClean="0"/>
              <a:t>/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HTTP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r>
              <a:rPr lang="de-DE" baseline="0" dirty="0" smtClean="0"/>
              <a:t>-View </a:t>
            </a:r>
            <a:r>
              <a:rPr lang="de-DE" baseline="0" dirty="0" err="1" smtClean="0"/>
              <a:t>shows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CalendarX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edit</a:t>
            </a:r>
            <a:endParaRPr lang="de-DE" baseline="0" dirty="0" smtClean="0"/>
          </a:p>
          <a:p>
            <a:r>
              <a:rPr lang="de-DE" baseline="0" dirty="0" smtClean="0"/>
              <a:t>-Insert/Delete </a:t>
            </a:r>
            <a:r>
              <a:rPr lang="de-DE" baseline="0" dirty="0" err="1" smtClean="0"/>
              <a:t>instances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1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4EB82-1E31-4A5B-9698-2E36AAB9EBDA}" type="datetime1">
              <a:rPr lang="de-DE" noProof="0" smtClean="0"/>
              <a:pPr>
                <a:defRPr/>
              </a:pPr>
              <a:t>05.08.2015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0534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919-F5F3-4113-9207-0047F9F02ABD}" type="datetime1">
              <a:rPr lang="de-DE" noProof="0" smtClean="0"/>
              <a:pPr>
                <a:defRPr/>
              </a:pPr>
              <a:t>05.08.2015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05177" y="6356350"/>
            <a:ext cx="3901436" cy="365125"/>
          </a:xfrm>
        </p:spPr>
        <p:txBody>
          <a:bodyPr lIns="36000" tIns="36000" rIns="36000" bIns="36000" anchor="ctr" anchorCtr="1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smtClean="0"/>
              <a:t>IN2107 XML Technologie - Prof. Dr. Anne Brüggemann-Klein</a:t>
            </a:r>
          </a:p>
          <a:p>
            <a:r>
              <a:rPr lang="de-DE" dirty="0" smtClean="0"/>
              <a:t>CalendarX Projekt von Florian </a:t>
            </a:r>
            <a:r>
              <a:rPr lang="de-DE" dirty="0" err="1" smtClean="0"/>
              <a:t>Haffke</a:t>
            </a:r>
            <a:r>
              <a:rPr lang="de-DE" dirty="0" smtClean="0"/>
              <a:t> und Stefanie Mollenkopf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8" y="309952"/>
            <a:ext cx="429769" cy="469393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0" y="810000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>
            <a:off x="-2870" y="6120000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2F22C-2894-4160-930B-A993A28CD1BC}" type="datetime1">
              <a:rPr lang="de-DE" noProof="0" smtClean="0"/>
              <a:pPr>
                <a:defRPr/>
              </a:pPr>
              <a:t>05.08.2015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84EB82-1E31-4A5B-9698-2E36AAB9EBDA}" type="datetime1">
              <a:rPr lang="de-DE" noProof="0" smtClean="0"/>
              <a:pPr>
                <a:defRPr/>
              </a:pPr>
              <a:t>05.08.2015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/>
          <a:p>
            <a:r>
              <a:rPr lang="en-GB" dirty="0" err="1" smtClean="0"/>
              <a:t>Praktikum</a:t>
            </a:r>
            <a:r>
              <a:rPr lang="en-GB" dirty="0" smtClean="0"/>
              <a:t> XML </a:t>
            </a:r>
            <a:r>
              <a:rPr lang="en-GB" dirty="0" err="1" smtClean="0"/>
              <a:t>Technologie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 smtClean="0"/>
              <a:t>CalendarX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Supervisor: </a:t>
            </a:r>
            <a:r>
              <a:rPr lang="en-GB" dirty="0" err="1" smtClean="0"/>
              <a:t>Prof.</a:t>
            </a:r>
            <a:r>
              <a:rPr lang="en-GB" dirty="0" smtClean="0"/>
              <a:t> </a:t>
            </a:r>
            <a:r>
              <a:rPr lang="en-GB" dirty="0" err="1" smtClean="0"/>
              <a:t>Dr.</a:t>
            </a:r>
            <a:r>
              <a:rPr lang="en-GB" dirty="0" smtClean="0"/>
              <a:t> Anne </a:t>
            </a:r>
            <a:r>
              <a:rPr lang="en-GB" dirty="0" err="1" smtClean="0"/>
              <a:t>Brüggemann</a:t>
            </a:r>
            <a:r>
              <a:rPr lang="en-GB" dirty="0" smtClean="0"/>
              <a:t>-Klein</a:t>
            </a:r>
            <a:endParaRPr lang="en-GB" dirty="0"/>
          </a:p>
          <a:p>
            <a:r>
              <a:rPr lang="en-GB" dirty="0" smtClean="0"/>
              <a:t>Students: Florian Haffke and Stefanie Mollenkopf</a:t>
            </a:r>
          </a:p>
          <a:p>
            <a:endParaRPr lang="en-GB" sz="1800" dirty="0" smtClean="0"/>
          </a:p>
          <a:p>
            <a:r>
              <a:rPr lang="en-GB" sz="1800" dirty="0"/>
              <a:t>5</a:t>
            </a:r>
            <a:r>
              <a:rPr lang="en-GB" sz="1800" dirty="0" smtClean="0"/>
              <a:t>. August 2015</a:t>
            </a:r>
          </a:p>
          <a:p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0" y="200937"/>
            <a:ext cx="429769" cy="4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 – Edit </a:t>
            </a:r>
            <a:r>
              <a:rPr lang="de-DE" dirty="0" smtClean="0"/>
              <a:t>Patterns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70937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Introduction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>
          <a:xfrm>
            <a:off x="2053089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Scenario 1</a:t>
            </a:r>
          </a:p>
        </p:txBody>
      </p:sp>
      <p:sp>
        <p:nvSpPr>
          <p:cNvPr id="7" name="Rechteck 6"/>
          <p:cNvSpPr/>
          <p:nvPr/>
        </p:nvSpPr>
        <p:spPr>
          <a:xfrm>
            <a:off x="3735241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accent2"/>
                </a:solidFill>
              </a:rPr>
              <a:t>Scenario 2</a:t>
            </a:r>
          </a:p>
        </p:txBody>
      </p:sp>
      <p:sp>
        <p:nvSpPr>
          <p:cNvPr id="8" name="Rechteck 7"/>
          <p:cNvSpPr/>
          <p:nvPr/>
        </p:nvSpPr>
        <p:spPr>
          <a:xfrm>
            <a:off x="5417393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7099546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Summary</a:t>
            </a: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1000" dirty="0" smtClean="0"/>
              <a:t>Praktikum XML Technologie – Florian </a:t>
            </a:r>
            <a:r>
              <a:rPr lang="de-DE" sz="1000" dirty="0" err="1" smtClean="0"/>
              <a:t>Haffke</a:t>
            </a:r>
            <a:r>
              <a:rPr lang="de-DE" sz="1000" dirty="0" smtClean="0"/>
              <a:t> und Stefanie Mollenkopf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536997"/>
            <a:ext cx="8389137" cy="3949403"/>
          </a:xfrm>
          <a:prstGeom prst="rect">
            <a:avLst/>
          </a:prstGeom>
        </p:spPr>
      </p:pic>
      <p:pic>
        <p:nvPicPr>
          <p:cNvPr id="12" name="Picture 10" descr="http://webentwicklerblog.com/wp-content/uploads/2014/09/css-curs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6" r="31387"/>
          <a:stretch/>
        </p:blipFill>
        <p:spPr bwMode="auto">
          <a:xfrm rot="19960313">
            <a:off x="5971059" y="1616859"/>
            <a:ext cx="505808" cy="64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29"/>
          <p:cNvSpPr/>
          <p:nvPr/>
        </p:nvSpPr>
        <p:spPr>
          <a:xfrm>
            <a:off x="370937" y="1524635"/>
            <a:ext cx="8594724" cy="4293936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eXist database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2 – Edit Patterns: CRUD </a:t>
            </a:r>
            <a:r>
              <a:rPr lang="de-DE" dirty="0" err="1" smtClean="0"/>
              <a:t>Functionalities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1000" dirty="0" smtClean="0"/>
              <a:t>Praktikum XML Technologie – Florian </a:t>
            </a:r>
            <a:r>
              <a:rPr lang="de-DE" sz="1000" dirty="0" err="1" smtClean="0"/>
              <a:t>Haffke</a:t>
            </a:r>
            <a:r>
              <a:rPr lang="de-DE" sz="1000" dirty="0" smtClean="0"/>
              <a:t> und Stefanie Mollenkopf</a:t>
            </a:r>
          </a:p>
        </p:txBody>
      </p:sp>
      <p:sp>
        <p:nvSpPr>
          <p:cNvPr id="38" name="Rechteck 37"/>
          <p:cNvSpPr/>
          <p:nvPr/>
        </p:nvSpPr>
        <p:spPr>
          <a:xfrm>
            <a:off x="370937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Introduction</a:t>
            </a:r>
            <a:endParaRPr lang="de-DE" sz="1600" dirty="0"/>
          </a:p>
        </p:txBody>
      </p:sp>
      <p:sp>
        <p:nvSpPr>
          <p:cNvPr id="39" name="Rechteck 38"/>
          <p:cNvSpPr/>
          <p:nvPr/>
        </p:nvSpPr>
        <p:spPr>
          <a:xfrm>
            <a:off x="2053089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Scenario 1</a:t>
            </a:r>
          </a:p>
        </p:txBody>
      </p:sp>
      <p:sp>
        <p:nvSpPr>
          <p:cNvPr id="40" name="Rechteck 39"/>
          <p:cNvSpPr/>
          <p:nvPr/>
        </p:nvSpPr>
        <p:spPr>
          <a:xfrm>
            <a:off x="3735241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accent2"/>
                </a:solidFill>
              </a:rPr>
              <a:t>Scenario 2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17393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</a:t>
            </a:r>
            <a:endParaRPr lang="de-DE" sz="1600" dirty="0"/>
          </a:p>
        </p:txBody>
      </p:sp>
      <p:sp>
        <p:nvSpPr>
          <p:cNvPr id="46" name="Rechteck 45"/>
          <p:cNvSpPr/>
          <p:nvPr/>
        </p:nvSpPr>
        <p:spPr>
          <a:xfrm>
            <a:off x="7099546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Summary</a:t>
            </a:r>
            <a:endParaRPr lang="de-DE" sz="1600" dirty="0"/>
          </a:p>
        </p:txBody>
      </p:sp>
      <p:sp>
        <p:nvSpPr>
          <p:cNvPr id="74" name="Rechteck 73"/>
          <p:cNvSpPr/>
          <p:nvPr/>
        </p:nvSpPr>
        <p:spPr>
          <a:xfrm>
            <a:off x="844149" y="3671603"/>
            <a:ext cx="1952413" cy="174217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46270" y="1780374"/>
            <a:ext cx="1952413" cy="3667297"/>
            <a:chOff x="3546270" y="1780374"/>
            <a:chExt cx="1952413" cy="3667297"/>
          </a:xfrm>
        </p:grpSpPr>
        <p:grpSp>
          <p:nvGrpSpPr>
            <p:cNvPr id="19" name="Group 18"/>
            <p:cNvGrpSpPr/>
            <p:nvPr/>
          </p:nvGrpSpPr>
          <p:grpSpPr>
            <a:xfrm>
              <a:off x="3546270" y="1780374"/>
              <a:ext cx="1952413" cy="3667297"/>
              <a:chOff x="4304839" y="1780374"/>
              <a:chExt cx="1952413" cy="3667297"/>
            </a:xfrm>
          </p:grpSpPr>
          <p:sp>
            <p:nvSpPr>
              <p:cNvPr id="85" name="Rechteck 84"/>
              <p:cNvSpPr/>
              <p:nvPr/>
            </p:nvSpPr>
            <p:spPr>
              <a:xfrm>
                <a:off x="4304839" y="1780374"/>
                <a:ext cx="1952413" cy="36672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400" dirty="0" smtClean="0">
                    <a:solidFill>
                      <a:schemeClr val="tx1"/>
                    </a:solidFill>
                  </a:rPr>
                  <a:t>Client Model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ussdiagramm: Magnetplattenspeicher 44"/>
              <p:cNvSpPr/>
              <p:nvPr/>
            </p:nvSpPr>
            <p:spPr>
              <a:xfrm>
                <a:off x="4628381" y="3929280"/>
                <a:ext cx="1440000" cy="1378628"/>
              </a:xfrm>
              <a:prstGeom prst="flowChartMagneticDisk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XML Data</a:t>
                </a:r>
              </a:p>
              <a:p>
                <a:pPr algn="ctr"/>
                <a:r>
                  <a:rPr lang="en-US" sz="1200" i="1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1200" i="1" dirty="0" err="1" smtClean="0">
                    <a:solidFill>
                      <a:schemeClr val="tx1"/>
                    </a:solidFill>
                  </a:rPr>
                  <a:t>alendarX</a:t>
                </a:r>
                <a:r>
                  <a:rPr lang="en-US" sz="1200" i="1" dirty="0" smtClean="0">
                    <a:solidFill>
                      <a:schemeClr val="tx1"/>
                    </a:solidFill>
                  </a:rPr>
                  <a:t> instance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lussdiagramm: Magnetplattenspeicher 67"/>
              <p:cNvSpPr/>
              <p:nvPr/>
            </p:nvSpPr>
            <p:spPr>
              <a:xfrm>
                <a:off x="5395910" y="2245432"/>
                <a:ext cx="756000" cy="665785"/>
              </a:xfrm>
              <a:prstGeom prst="flowChartMagneticDisk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tx1"/>
                    </a:solidFill>
                  </a:rPr>
                  <a:t>Weekly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-Pattern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lussdiagramm: Magnetplattenspeicher 65"/>
              <p:cNvSpPr/>
              <p:nvPr/>
            </p:nvSpPr>
            <p:spPr>
              <a:xfrm>
                <a:off x="5211559" y="2963212"/>
                <a:ext cx="756000" cy="665785"/>
              </a:xfrm>
              <a:prstGeom prst="flowChartMagneticDisk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…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lussdiagramm: Magnetplattenspeicher 66"/>
              <p:cNvSpPr/>
              <p:nvPr/>
            </p:nvSpPr>
            <p:spPr>
              <a:xfrm>
                <a:off x="4355939" y="2847175"/>
                <a:ext cx="756000" cy="665785"/>
              </a:xfrm>
              <a:prstGeom prst="flowChartMagneticDisk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Union-Pattern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lussdiagramm: Magnetplattenspeicher 68"/>
              <p:cNvSpPr/>
              <p:nvPr/>
            </p:nvSpPr>
            <p:spPr>
              <a:xfrm>
                <a:off x="4523875" y="2120432"/>
                <a:ext cx="756000" cy="665785"/>
              </a:xfrm>
              <a:prstGeom prst="flowChartMagneticDisk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Daily-Pattern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804148" y="3624230"/>
              <a:ext cx="1627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 smtClean="0"/>
                <a:t>XForms</a:t>
              </a:r>
              <a:r>
                <a:rPr lang="en-GB" sz="1400" dirty="0" smtClean="0"/>
                <a:t> Instances</a:t>
              </a:r>
            </a:p>
          </p:txBody>
        </p:sp>
      </p:grpSp>
      <p:sp>
        <p:nvSpPr>
          <p:cNvPr id="83" name="Pfeil nach links und rechts 82"/>
          <p:cNvSpPr/>
          <p:nvPr/>
        </p:nvSpPr>
        <p:spPr>
          <a:xfrm>
            <a:off x="2544105" y="4232639"/>
            <a:ext cx="1491916" cy="914400"/>
          </a:xfrm>
          <a:prstGeom prst="leftRightArrow">
            <a:avLst>
              <a:gd name="adj1" fmla="val 39474"/>
              <a:gd name="adj2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Sync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452918" y="1780374"/>
            <a:ext cx="1952413" cy="3667297"/>
            <a:chOff x="6452918" y="1780374"/>
            <a:chExt cx="1952413" cy="3667297"/>
          </a:xfrm>
        </p:grpSpPr>
        <p:sp>
          <p:nvSpPr>
            <p:cNvPr id="86" name="Rechteck 85"/>
            <p:cNvSpPr/>
            <p:nvPr/>
          </p:nvSpPr>
          <p:spPr>
            <a:xfrm>
              <a:off x="6452918" y="1780374"/>
              <a:ext cx="1952413" cy="36672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Server Data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Flussdiagramm: Magnetplattenspeicher 44"/>
            <p:cNvSpPr/>
            <p:nvPr/>
          </p:nvSpPr>
          <p:spPr>
            <a:xfrm>
              <a:off x="6709124" y="3929280"/>
              <a:ext cx="1440000" cy="1378628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XML Data</a:t>
              </a:r>
            </a:p>
            <a:p>
              <a:pPr algn="ctr"/>
              <a:r>
                <a:rPr lang="en-US" sz="1200" i="1" dirty="0" smtClean="0">
                  <a:solidFill>
                    <a:schemeClr val="tx1"/>
                  </a:solidFill>
                </a:rPr>
                <a:t>sample-CalendarX.xml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Flussdiagramm: Magnetplattenspeicher 63"/>
            <p:cNvSpPr/>
            <p:nvPr/>
          </p:nvSpPr>
          <p:spPr>
            <a:xfrm>
              <a:off x="6689558" y="2112402"/>
              <a:ext cx="756000" cy="66578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Daily-Pattern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Flussdiagramm: Magnetplattenspeicher 62"/>
            <p:cNvSpPr/>
            <p:nvPr/>
          </p:nvSpPr>
          <p:spPr>
            <a:xfrm>
              <a:off x="7546869" y="2245432"/>
              <a:ext cx="756000" cy="66578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Weekly</a:t>
              </a:r>
              <a:r>
                <a:rPr lang="de-DE" sz="1200" dirty="0" smtClean="0">
                  <a:solidFill>
                    <a:schemeClr val="tx1"/>
                  </a:solidFill>
                </a:rPr>
                <a:t>-Pattern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Flussdiagramm: Magnetplattenspeicher 60"/>
            <p:cNvSpPr/>
            <p:nvPr/>
          </p:nvSpPr>
          <p:spPr>
            <a:xfrm>
              <a:off x="7406402" y="2960070"/>
              <a:ext cx="756000" cy="66578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Flussdiagramm: Magnetplattenspeicher 61"/>
            <p:cNvSpPr/>
            <p:nvPr/>
          </p:nvSpPr>
          <p:spPr>
            <a:xfrm>
              <a:off x="6547940" y="2870875"/>
              <a:ext cx="756000" cy="66578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Union-Pattern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21943" y="3624230"/>
              <a:ext cx="13381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Template Files</a:t>
              </a:r>
            </a:p>
          </p:txBody>
        </p:sp>
      </p:grpSp>
      <p:sp>
        <p:nvSpPr>
          <p:cNvPr id="73" name="Pfeil nach links und rechts 82"/>
          <p:cNvSpPr/>
          <p:nvPr/>
        </p:nvSpPr>
        <p:spPr>
          <a:xfrm>
            <a:off x="5148471" y="4272807"/>
            <a:ext cx="1882062" cy="914400"/>
          </a:xfrm>
          <a:prstGeom prst="leftRightArrow">
            <a:avLst>
              <a:gd name="adj1" fmla="val 39474"/>
              <a:gd name="adj2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Submissions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4150" y="3326152"/>
            <a:ext cx="1952412" cy="3051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XForms</a:t>
            </a:r>
            <a:r>
              <a:rPr lang="en-GB" sz="1400" dirty="0" smtClean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1623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– Edit </a:t>
            </a:r>
            <a:r>
              <a:rPr lang="de-DE" dirty="0"/>
              <a:t>M</a:t>
            </a:r>
            <a:r>
              <a:rPr lang="de-DE" dirty="0" smtClean="0"/>
              <a:t>ode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70937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Introduction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>
          <a:xfrm>
            <a:off x="2053089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Scenario 1</a:t>
            </a:r>
          </a:p>
        </p:txBody>
      </p:sp>
      <p:sp>
        <p:nvSpPr>
          <p:cNvPr id="7" name="Rechteck 6"/>
          <p:cNvSpPr/>
          <p:nvPr/>
        </p:nvSpPr>
        <p:spPr>
          <a:xfrm>
            <a:off x="3735241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Scenario 2</a:t>
            </a:r>
          </a:p>
        </p:txBody>
      </p:sp>
      <p:sp>
        <p:nvSpPr>
          <p:cNvPr id="8" name="Rechteck 7"/>
          <p:cNvSpPr/>
          <p:nvPr/>
        </p:nvSpPr>
        <p:spPr>
          <a:xfrm>
            <a:off x="5417393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Demo</a:t>
            </a:r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099546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Summary</a:t>
            </a: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1000" dirty="0" smtClean="0"/>
              <a:t>Praktikum XML Technologie – Florian </a:t>
            </a:r>
            <a:r>
              <a:rPr lang="de-DE" sz="1000" dirty="0" err="1" smtClean="0"/>
              <a:t>Haffke</a:t>
            </a:r>
            <a:r>
              <a:rPr lang="de-DE" sz="1000" dirty="0" smtClean="0"/>
              <a:t> und Stefanie Mollenkopf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358775" y="1505340"/>
            <a:ext cx="8421688" cy="4417200"/>
          </a:xfrm>
        </p:spPr>
        <p:txBody>
          <a:bodyPr anchor="ctr">
            <a:normAutofit/>
          </a:bodyPr>
          <a:lstStyle/>
          <a:p>
            <a:pPr algn="ctr"/>
            <a:r>
              <a:rPr lang="de-DE" sz="2000" dirty="0" err="1"/>
              <a:t>CalendarX</a:t>
            </a:r>
            <a:r>
              <a:rPr lang="de-DE" sz="2000" dirty="0"/>
              <a:t> </a:t>
            </a:r>
            <a:r>
              <a:rPr lang="de-DE" sz="2000" dirty="0" err="1" smtClean="0"/>
              <a:t>application</a:t>
            </a:r>
            <a:endParaRPr lang="de-DE" sz="2000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dirty="0" smtClean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321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Summary: 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XML </a:t>
            </a:r>
            <a:r>
              <a:rPr lang="de-DE" sz="1800" dirty="0"/>
              <a:t>D</a:t>
            </a:r>
            <a:r>
              <a:rPr lang="de-DE" sz="1800" dirty="0" smtClean="0"/>
              <a:t>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XML Schema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err="1" smtClean="0"/>
              <a:t>XQuery</a:t>
            </a:r>
            <a:endParaRPr lang="de-DE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XSLT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SVG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err="1" smtClean="0"/>
              <a:t>XForms</a:t>
            </a:r>
            <a:endParaRPr lang="de-DE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XHTML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CSS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800" dirty="0" err="1"/>
              <a:t>e</a:t>
            </a:r>
            <a:r>
              <a:rPr lang="de-DE" sz="1800" dirty="0" err="1" smtClean="0"/>
              <a:t>Xist</a:t>
            </a:r>
            <a:r>
              <a:rPr lang="de-DE" sz="1800" dirty="0" smtClean="0"/>
              <a:t> - </a:t>
            </a:r>
            <a:r>
              <a:rPr lang="de-DE" sz="1800" dirty="0"/>
              <a:t>D</a:t>
            </a:r>
            <a:r>
              <a:rPr lang="de-DE" sz="1800" dirty="0" smtClean="0"/>
              <a:t>efault </a:t>
            </a:r>
            <a:r>
              <a:rPr lang="de-DE" sz="1800" dirty="0" err="1"/>
              <a:t>A</a:t>
            </a:r>
            <a:r>
              <a:rPr lang="de-DE" sz="1800" dirty="0" err="1" smtClean="0"/>
              <a:t>pplication</a:t>
            </a:r>
            <a:r>
              <a:rPr lang="de-DE" sz="1800" dirty="0" smtClean="0"/>
              <a:t> </a:t>
            </a:r>
            <a:r>
              <a:rPr lang="de-DE" sz="1800" dirty="0" err="1" smtClean="0"/>
              <a:t>Structure</a:t>
            </a:r>
            <a:endParaRPr lang="de-DE" sz="1800" dirty="0"/>
          </a:p>
        </p:txBody>
      </p:sp>
      <p:sp>
        <p:nvSpPr>
          <p:cNvPr id="18" name="Textfeld 17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1000" dirty="0" smtClean="0"/>
              <a:t>Praktikum XML Technologie – Florian </a:t>
            </a:r>
            <a:r>
              <a:rPr lang="de-DE" sz="1000" dirty="0" err="1" smtClean="0"/>
              <a:t>Haffke</a:t>
            </a:r>
            <a:r>
              <a:rPr lang="de-DE" sz="1000" dirty="0" smtClean="0"/>
              <a:t> und Stefanie Mollenkopf</a:t>
            </a:r>
          </a:p>
        </p:txBody>
      </p:sp>
      <p:sp>
        <p:nvSpPr>
          <p:cNvPr id="11" name="Rechteck 10"/>
          <p:cNvSpPr/>
          <p:nvPr/>
        </p:nvSpPr>
        <p:spPr>
          <a:xfrm>
            <a:off x="370937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Introduction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>
            <a:off x="2053089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Scenario 1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35241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Scenario 2</a:t>
            </a:r>
          </a:p>
        </p:txBody>
      </p:sp>
      <p:sp>
        <p:nvSpPr>
          <p:cNvPr id="19" name="Rechteck 18"/>
          <p:cNvSpPr/>
          <p:nvPr/>
        </p:nvSpPr>
        <p:spPr>
          <a:xfrm>
            <a:off x="5417393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Demo</a:t>
            </a:r>
          </a:p>
        </p:txBody>
      </p:sp>
      <p:sp>
        <p:nvSpPr>
          <p:cNvPr id="20" name="Rechteck 19"/>
          <p:cNvSpPr/>
          <p:nvPr/>
        </p:nvSpPr>
        <p:spPr>
          <a:xfrm>
            <a:off x="7099546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Summary</a:t>
            </a:r>
            <a:endParaRPr lang="de-DE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Summary: 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DE" sz="2000" dirty="0" smtClean="0"/>
              <a:t>The </a:t>
            </a:r>
            <a:r>
              <a:rPr lang="de-DE" sz="2000" dirty="0" err="1" smtClean="0"/>
              <a:t>devil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…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dirty="0" smtClean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dirty="0" smtClean="0"/>
          </a:p>
        </p:txBody>
      </p:sp>
      <p:sp>
        <p:nvSpPr>
          <p:cNvPr id="10" name="Rechteck 9"/>
          <p:cNvSpPr/>
          <p:nvPr/>
        </p:nvSpPr>
        <p:spPr>
          <a:xfrm>
            <a:off x="396815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Introduction</a:t>
            </a:r>
            <a:endParaRPr lang="de-DE" sz="1600" dirty="0"/>
          </a:p>
        </p:txBody>
      </p:sp>
      <p:sp>
        <p:nvSpPr>
          <p:cNvPr id="14" name="Rechteck 13"/>
          <p:cNvSpPr/>
          <p:nvPr/>
        </p:nvSpPr>
        <p:spPr>
          <a:xfrm>
            <a:off x="2078967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Scenario 1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3761119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Scenario 2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5443271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7125424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/>
                </a:solidFill>
              </a:rPr>
              <a:t>Summary</a:t>
            </a:r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1000" dirty="0" smtClean="0"/>
              <a:t>Praktikum XML Technologie – Florian </a:t>
            </a:r>
            <a:r>
              <a:rPr lang="de-DE" sz="1000" dirty="0" err="1" smtClean="0"/>
              <a:t>Haffke</a:t>
            </a:r>
            <a:r>
              <a:rPr lang="de-DE" sz="1000" dirty="0" smtClean="0"/>
              <a:t> und Stefanie Mollenkopf</a:t>
            </a:r>
          </a:p>
        </p:txBody>
      </p:sp>
    </p:spTree>
    <p:extLst>
      <p:ext uri="{BB962C8B-B14F-4D97-AF65-F5344CB8AC3E}">
        <p14:creationId xmlns:p14="http://schemas.microsoft.com/office/powerpoint/2010/main" val="39129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511175" y="165774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400" b="1" dirty="0" err="1" smtClean="0"/>
              <a:t>Thank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you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for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the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attention</a:t>
            </a:r>
            <a:endParaRPr lang="de-DE" sz="2400" b="1" dirty="0" smtClean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dirty="0" smtClean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dirty="0" smtClean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2065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Scenario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Scenario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Demo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Summary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57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CalendarX Application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70937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Introduction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53089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Scenario 1</a:t>
            </a:r>
            <a:endParaRPr lang="en-US" sz="1600" dirty="0"/>
          </a:p>
        </p:txBody>
      </p:sp>
      <p:sp>
        <p:nvSpPr>
          <p:cNvPr id="11" name="Rechteck 10"/>
          <p:cNvSpPr/>
          <p:nvPr/>
        </p:nvSpPr>
        <p:spPr>
          <a:xfrm>
            <a:off x="3735241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Scenario 2</a:t>
            </a:r>
            <a:endParaRPr lang="en-US" sz="1600" dirty="0"/>
          </a:p>
        </p:txBody>
      </p:sp>
      <p:sp>
        <p:nvSpPr>
          <p:cNvPr id="12" name="Rechteck 11"/>
          <p:cNvSpPr/>
          <p:nvPr/>
        </p:nvSpPr>
        <p:spPr>
          <a:xfrm>
            <a:off x="5417393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Demo</a:t>
            </a:r>
            <a:endParaRPr lang="en-US" sz="1600" dirty="0"/>
          </a:p>
        </p:txBody>
      </p:sp>
      <p:sp>
        <p:nvSpPr>
          <p:cNvPr id="13" name="Rechteck 12"/>
          <p:cNvSpPr/>
          <p:nvPr/>
        </p:nvSpPr>
        <p:spPr>
          <a:xfrm>
            <a:off x="7099546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Summary</a:t>
            </a:r>
            <a:endParaRPr lang="en-US" sz="1600" dirty="0"/>
          </a:p>
        </p:txBody>
      </p:sp>
      <p:sp>
        <p:nvSpPr>
          <p:cNvPr id="4" name="Textfeld 3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1000" dirty="0" smtClean="0"/>
              <a:t>Praktikum XML Technologie – Florian Haffke und Stefanie Mollenkopf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257176" y="1562100"/>
            <a:ext cx="8594724" cy="4293936"/>
            <a:chOff x="257176" y="1562100"/>
            <a:chExt cx="8594724" cy="4293936"/>
          </a:xfrm>
        </p:grpSpPr>
        <p:sp>
          <p:nvSpPr>
            <p:cNvPr id="30" name="Rechteck 29"/>
            <p:cNvSpPr/>
            <p:nvPr/>
          </p:nvSpPr>
          <p:spPr>
            <a:xfrm>
              <a:off x="257176" y="1562100"/>
              <a:ext cx="8594724" cy="429393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b="1" dirty="0" smtClean="0">
                  <a:solidFill>
                    <a:schemeClr val="tx1"/>
                  </a:solidFill>
                </a:rPr>
                <a:t>eXist database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7150833" y="2758337"/>
              <a:ext cx="1448458" cy="16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XML Schema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431800" y="1880799"/>
              <a:ext cx="4332304" cy="17421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</a:t>
              </a:r>
              <a:r>
                <a:rPr lang="en-US" sz="1400" dirty="0">
                  <a:solidFill>
                    <a:schemeClr val="tx1"/>
                  </a:solidFill>
                </a:rPr>
                <a:t>Interface – View mode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Pfeil nach links und rechts 38"/>
            <p:cNvSpPr/>
            <p:nvPr/>
          </p:nvSpPr>
          <p:spPr>
            <a:xfrm>
              <a:off x="4995834" y="3234621"/>
              <a:ext cx="1491916" cy="914400"/>
            </a:xfrm>
            <a:prstGeom prst="leftRightArrow">
              <a:avLst>
                <a:gd name="adj1" fmla="val 39474"/>
                <a:gd name="adj2" fmla="val 3750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CRUD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Flussdiagramm: Magnetplattenspeicher 39"/>
            <p:cNvSpPr/>
            <p:nvPr/>
          </p:nvSpPr>
          <p:spPr>
            <a:xfrm>
              <a:off x="6730819" y="3133903"/>
              <a:ext cx="1440000" cy="1800000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XML data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635000" y="2245396"/>
              <a:ext cx="3943020" cy="1244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b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XQuery</a:t>
              </a:r>
              <a:r>
                <a:rPr lang="en-US" sz="1600" b="1" dirty="0">
                  <a:solidFill>
                    <a:schemeClr val="tx1"/>
                  </a:solidFill>
                </a:rPr>
                <a:t>, XSLT, SVG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927100" y="2463030"/>
              <a:ext cx="3352428" cy="468000"/>
              <a:chOff x="1028700" y="2526530"/>
              <a:chExt cx="3352428" cy="468000"/>
            </a:xfrm>
          </p:grpSpPr>
          <p:sp>
            <p:nvSpPr>
              <p:cNvPr id="33" name="Rechteck 32"/>
              <p:cNvSpPr/>
              <p:nvPr/>
            </p:nvSpPr>
            <p:spPr>
              <a:xfrm>
                <a:off x="1028700" y="2526530"/>
                <a:ext cx="1084957" cy="46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DayView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2162436" y="2526530"/>
                <a:ext cx="1084957" cy="46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WeekView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3296171" y="2526530"/>
                <a:ext cx="1084957" cy="46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MonthView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Rechteck 35"/>
            <p:cNvSpPr/>
            <p:nvPr/>
          </p:nvSpPr>
          <p:spPr>
            <a:xfrm>
              <a:off x="430196" y="3833125"/>
              <a:ext cx="4332304" cy="17421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</a:t>
              </a:r>
              <a:r>
                <a:rPr lang="en-US" sz="1400" dirty="0">
                  <a:solidFill>
                    <a:schemeClr val="tx1"/>
                  </a:solidFill>
                </a:rPr>
                <a:t>Interface – Edit mode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635000" y="4207106"/>
              <a:ext cx="3943020" cy="1244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b"/>
            <a:lstStyle/>
            <a:p>
              <a:pPr algn="ctr"/>
              <a:r>
                <a:rPr lang="en-US" sz="1500" b="1" dirty="0" smtClean="0">
                  <a:solidFill>
                    <a:schemeClr val="tx1"/>
                  </a:solidFill>
                </a:rPr>
                <a:t>XQuery, XHTML </a:t>
              </a:r>
              <a:r>
                <a:rPr lang="en-US" sz="1500" b="1" dirty="0">
                  <a:solidFill>
                    <a:schemeClr val="tx1"/>
                  </a:solidFill>
                </a:rPr>
                <a:t>with </a:t>
              </a:r>
              <a:r>
                <a:rPr lang="en-US" sz="1500" b="1" dirty="0" smtClean="0">
                  <a:solidFill>
                    <a:schemeClr val="tx1"/>
                  </a:solidFill>
                </a:rPr>
                <a:t>XForms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161156" y="4457468"/>
              <a:ext cx="2835031" cy="468000"/>
              <a:chOff x="1161156" y="4457468"/>
              <a:chExt cx="2835031" cy="468000"/>
            </a:xfrm>
          </p:grpSpPr>
          <p:sp>
            <p:nvSpPr>
              <p:cNvPr id="37" name="Rechteck 36"/>
              <p:cNvSpPr/>
              <p:nvPr/>
            </p:nvSpPr>
            <p:spPr>
              <a:xfrm>
                <a:off x="1161156" y="4457468"/>
                <a:ext cx="1387231" cy="46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EditCalendarX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hteck 40"/>
              <p:cNvSpPr/>
              <p:nvPr/>
            </p:nvSpPr>
            <p:spPr>
              <a:xfrm>
                <a:off x="2608956" y="4457468"/>
                <a:ext cx="1387231" cy="46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EditPatterns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Ellipse 5"/>
            <p:cNvSpPr/>
            <p:nvPr/>
          </p:nvSpPr>
          <p:spPr>
            <a:xfrm>
              <a:off x="4266987" y="1913564"/>
              <a:ext cx="288000" cy="28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36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4266987" y="3882064"/>
              <a:ext cx="288000" cy="28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36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0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Start CalendarX and Views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70937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Introduction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53089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Scenario 1</a:t>
            </a:r>
            <a:endParaRPr lang="en-US" sz="1600" dirty="0"/>
          </a:p>
        </p:txBody>
      </p:sp>
      <p:sp>
        <p:nvSpPr>
          <p:cNvPr id="11" name="Rechteck 10"/>
          <p:cNvSpPr/>
          <p:nvPr/>
        </p:nvSpPr>
        <p:spPr>
          <a:xfrm>
            <a:off x="3735241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Scenario 2</a:t>
            </a:r>
            <a:endParaRPr lang="en-US" sz="1600" dirty="0"/>
          </a:p>
        </p:txBody>
      </p:sp>
      <p:sp>
        <p:nvSpPr>
          <p:cNvPr id="12" name="Rechteck 11"/>
          <p:cNvSpPr/>
          <p:nvPr/>
        </p:nvSpPr>
        <p:spPr>
          <a:xfrm>
            <a:off x="5417393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7099546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Summary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1000" dirty="0" smtClean="0"/>
              <a:t>Praktikum XML Technologie – Florian Haffke und Stefanie Mollenkopf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58775" y="1505340"/>
            <a:ext cx="8421688" cy="44172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 smtClean="0"/>
              <a:t>CalendarX application</a:t>
            </a:r>
          </a:p>
          <a:p>
            <a:pPr algn="ctr"/>
            <a:endParaRPr lang="en-US" sz="2000" dirty="0" smtClean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071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99120"/>
            <a:ext cx="7427913" cy="360000"/>
          </a:xfrm>
        </p:spPr>
        <p:txBody>
          <a:bodyPr/>
          <a:lstStyle/>
          <a:p>
            <a:r>
              <a:rPr lang="en-US" dirty="0" smtClean="0"/>
              <a:t>Scenario 1 – Date Request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1000" dirty="0" smtClean="0"/>
              <a:t>Praktikum XML Technologie – Florian Haffke und Stefanie Mollenkopf</a:t>
            </a:r>
          </a:p>
        </p:txBody>
      </p:sp>
      <p:sp>
        <p:nvSpPr>
          <p:cNvPr id="26" name="Rechteck 25"/>
          <p:cNvSpPr/>
          <p:nvPr/>
        </p:nvSpPr>
        <p:spPr>
          <a:xfrm>
            <a:off x="370937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Introduction</a:t>
            </a:r>
            <a:endParaRPr lang="en-US" sz="1600" dirty="0"/>
          </a:p>
        </p:txBody>
      </p:sp>
      <p:sp>
        <p:nvSpPr>
          <p:cNvPr id="32" name="Rechteck 31"/>
          <p:cNvSpPr/>
          <p:nvPr/>
        </p:nvSpPr>
        <p:spPr>
          <a:xfrm>
            <a:off x="2053089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Scenario 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3735241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Scenario 2</a:t>
            </a:r>
            <a:endParaRPr lang="en-US" sz="1600" dirty="0"/>
          </a:p>
        </p:txBody>
      </p:sp>
      <p:sp>
        <p:nvSpPr>
          <p:cNvPr id="42" name="Rechteck 41"/>
          <p:cNvSpPr/>
          <p:nvPr/>
        </p:nvSpPr>
        <p:spPr>
          <a:xfrm>
            <a:off x="5417393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Demo</a:t>
            </a:r>
            <a:endParaRPr lang="en-US" sz="1600" dirty="0"/>
          </a:p>
        </p:txBody>
      </p:sp>
      <p:sp>
        <p:nvSpPr>
          <p:cNvPr id="43" name="Rechteck 42"/>
          <p:cNvSpPr/>
          <p:nvPr/>
        </p:nvSpPr>
        <p:spPr>
          <a:xfrm>
            <a:off x="7099546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Summary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267336" y="1402140"/>
            <a:ext cx="8594724" cy="4663380"/>
            <a:chOff x="267336" y="1402140"/>
            <a:chExt cx="8594724" cy="4663380"/>
          </a:xfrm>
        </p:grpSpPr>
        <p:sp>
          <p:nvSpPr>
            <p:cNvPr id="89" name="Rechteck 88"/>
            <p:cNvSpPr/>
            <p:nvPr/>
          </p:nvSpPr>
          <p:spPr>
            <a:xfrm>
              <a:off x="267336" y="1402140"/>
              <a:ext cx="8594724" cy="466338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b="1" dirty="0" smtClean="0">
                  <a:solidFill>
                    <a:schemeClr val="tx1"/>
                  </a:solidFill>
                </a:rPr>
                <a:t>eXist database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6502683" y="2668748"/>
              <a:ext cx="1924472" cy="2372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638012" y="5160368"/>
              <a:ext cx="3045748" cy="7752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36000" rtlCol="0" anchor="b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XSLT and SVG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1705823" y="5241006"/>
              <a:ext cx="2886497" cy="357038"/>
              <a:chOff x="1028700" y="2526530"/>
              <a:chExt cx="3352428" cy="468000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028700" y="2526530"/>
                <a:ext cx="1084957" cy="46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DayView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2162436" y="2526530"/>
                <a:ext cx="1084957" cy="46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WeekView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3296171" y="2526530"/>
                <a:ext cx="1084957" cy="46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bg1"/>
                    </a:solidFill>
                  </a:rPr>
                  <a:t>MonthView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Rechteck 45"/>
            <p:cNvSpPr/>
            <p:nvPr/>
          </p:nvSpPr>
          <p:spPr>
            <a:xfrm>
              <a:off x="3593939" y="2673620"/>
              <a:ext cx="1924472" cy="2372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Intermediate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mit Pfeil 15"/>
            <p:cNvCxnSpPr/>
            <p:nvPr/>
          </p:nvCxnSpPr>
          <p:spPr>
            <a:xfrm rot="10800000">
              <a:off x="6014720" y="3894540"/>
              <a:ext cx="0" cy="1188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rot="10800000">
              <a:off x="3113804" y="3896617"/>
              <a:ext cx="0" cy="1152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/>
            <p:cNvSpPr/>
            <p:nvPr/>
          </p:nvSpPr>
          <p:spPr>
            <a:xfrm>
              <a:off x="677166" y="1513553"/>
              <a:ext cx="1924472" cy="3470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User Interface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797657" y="1841100"/>
              <a:ext cx="1682151" cy="14326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Main Page</a:t>
              </a:r>
            </a:p>
            <a:p>
              <a:r>
                <a:rPr lang="en-US" sz="1400" i="1" dirty="0">
                  <a:solidFill>
                    <a:schemeClr val="tx1"/>
                  </a:solidFill>
                </a:rPr>
                <a:t>i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ndex.html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788925" y="3377749"/>
              <a:ext cx="1682151" cy="14326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XHtml 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127884" y="2497752"/>
              <a:ext cx="973006" cy="46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 X View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Gewinkelte Verbindung 22"/>
            <p:cNvCxnSpPr/>
            <p:nvPr/>
          </p:nvCxnSpPr>
          <p:spPr>
            <a:xfrm>
              <a:off x="2630899" y="2328171"/>
              <a:ext cx="3384064" cy="1474329"/>
            </a:xfrm>
            <a:prstGeom prst="bentConnector3">
              <a:avLst>
                <a:gd name="adj1" fmla="val 10006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90" y="3764210"/>
              <a:ext cx="1499141" cy="947525"/>
            </a:xfrm>
            <a:prstGeom prst="rect">
              <a:avLst/>
            </a:prstGeom>
          </p:spPr>
        </p:pic>
        <p:sp>
          <p:nvSpPr>
            <p:cNvPr id="86" name="Rechteck 85"/>
            <p:cNvSpPr/>
            <p:nvPr/>
          </p:nvSpPr>
          <p:spPr>
            <a:xfrm>
              <a:off x="5084221" y="5159716"/>
              <a:ext cx="1868075" cy="7752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36000" rtlCol="0" anchor="b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250000"/>
                </a:lnSpc>
              </a:pPr>
              <a:r>
                <a:rPr lang="en-US" sz="1200" i="1" dirty="0" smtClean="0">
                  <a:solidFill>
                    <a:schemeClr val="tx1"/>
                  </a:solidFill>
                </a:rPr>
                <a:t>pattern_lib.xquery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XQuery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Gerade Verbindung mit Pfeil 87"/>
            <p:cNvCxnSpPr/>
            <p:nvPr/>
          </p:nvCxnSpPr>
          <p:spPr>
            <a:xfrm rot="5400000">
              <a:off x="3097402" y="3380212"/>
              <a:ext cx="0" cy="936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7018266" y="3050140"/>
              <a:ext cx="1260000" cy="12386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Schema</a:t>
              </a:r>
            </a:p>
            <a:p>
              <a:r>
                <a:rPr lang="en-US" sz="1200" i="1" dirty="0" smtClean="0">
                  <a:solidFill>
                    <a:schemeClr val="tx1"/>
                  </a:solidFill>
                </a:rPr>
                <a:t>CalendarX.xsd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45" name="Flussdiagramm: Magnetplattenspeicher 44"/>
            <p:cNvSpPr/>
            <p:nvPr/>
          </p:nvSpPr>
          <p:spPr>
            <a:xfrm>
              <a:off x="6675115" y="3547980"/>
              <a:ext cx="1440000" cy="1378628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XML data</a:t>
              </a:r>
            </a:p>
            <a:p>
              <a:pPr algn="ctr"/>
              <a:r>
                <a:rPr lang="en-US" sz="1200" i="1" dirty="0" smtClean="0">
                  <a:solidFill>
                    <a:schemeClr val="tx1"/>
                  </a:solidFill>
                </a:rPr>
                <a:t>sample-CalendarX.xml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4122711" y="3055012"/>
              <a:ext cx="1260000" cy="12386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Schema</a:t>
              </a:r>
            </a:p>
            <a:p>
              <a:r>
                <a:rPr lang="en-US" sz="1200" i="1" dirty="0" smtClean="0">
                  <a:solidFill>
                    <a:schemeClr val="tx1"/>
                  </a:solidFill>
                </a:rPr>
                <a:t>Events.xsd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49" name="Flussdiagramm: Magnetplattenspeicher 48"/>
            <p:cNvSpPr/>
            <p:nvPr/>
          </p:nvSpPr>
          <p:spPr>
            <a:xfrm>
              <a:off x="3716651" y="3552852"/>
              <a:ext cx="1440000" cy="1309827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XML data</a:t>
              </a:r>
            </a:p>
            <a:p>
              <a:pPr algn="ctr"/>
              <a:r>
                <a:rPr lang="en-US" sz="1200" i="1" dirty="0" smtClean="0">
                  <a:solidFill>
                    <a:schemeClr val="tx1"/>
                  </a:solidFill>
                </a:rPr>
                <a:t>‘intermediate.xml’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Gerade Verbindung mit Pfeil 86"/>
            <p:cNvCxnSpPr/>
            <p:nvPr/>
          </p:nvCxnSpPr>
          <p:spPr>
            <a:xfrm rot="5400000">
              <a:off x="6034213" y="3380212"/>
              <a:ext cx="0" cy="936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hteck 89"/>
            <p:cNvSpPr/>
            <p:nvPr/>
          </p:nvSpPr>
          <p:spPr>
            <a:xfrm>
              <a:off x="2676779" y="1526140"/>
              <a:ext cx="989389" cy="5628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36000" rtlCol="0" anchor="b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250000"/>
                </a:lnSpc>
              </a:pPr>
              <a:r>
                <a:rPr lang="en-US" sz="1200" i="1" dirty="0">
                  <a:solidFill>
                    <a:schemeClr val="tx1"/>
                  </a:solidFill>
                </a:rPr>
                <a:t>a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pp.xql</a:t>
              </a:r>
              <a:endParaRPr lang="en-US" sz="1200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XQuery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Gerade Verbindung mit Pfeil 90"/>
            <p:cNvCxnSpPr/>
            <p:nvPr/>
          </p:nvCxnSpPr>
          <p:spPr>
            <a:xfrm>
              <a:off x="3174764" y="2108457"/>
              <a:ext cx="0" cy="180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>
            <a:xfrm>
              <a:off x="3675320" y="2059957"/>
              <a:ext cx="2223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dirty="0" smtClean="0"/>
                <a:t>parameter: (</a:t>
              </a:r>
              <a:r>
                <a:rPr lang="en-GB" sz="1200" i="1" dirty="0" err="1" smtClean="0"/>
                <a:t>queryDate</a:t>
              </a:r>
              <a:r>
                <a:rPr lang="de-DE" sz="1200" i="1" dirty="0" smtClean="0"/>
                <a:t>, </a:t>
              </a:r>
              <a:r>
                <a:rPr lang="de-DE" sz="1200" i="1" dirty="0" err="1" smtClean="0"/>
                <a:t>view</a:t>
              </a:r>
              <a:r>
                <a:rPr lang="de-DE" sz="1200" i="1" dirty="0" smtClean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64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 – Various </a:t>
            </a: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P</a:t>
            </a:r>
            <a:r>
              <a:rPr lang="en-US" dirty="0" smtClean="0"/>
              <a:t>atterns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1000" dirty="0" smtClean="0"/>
              <a:t>Praktikum XML Technologie – Florian Haffke und Stefanie Mollenkopf</a:t>
            </a:r>
          </a:p>
        </p:txBody>
      </p:sp>
      <p:sp>
        <p:nvSpPr>
          <p:cNvPr id="34" name="Rechteck 33"/>
          <p:cNvSpPr/>
          <p:nvPr/>
        </p:nvSpPr>
        <p:spPr>
          <a:xfrm>
            <a:off x="370937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Introduction</a:t>
            </a:r>
            <a:endParaRPr lang="en-US" sz="1600" dirty="0"/>
          </a:p>
        </p:txBody>
      </p:sp>
      <p:sp>
        <p:nvSpPr>
          <p:cNvPr id="36" name="Rechteck 35"/>
          <p:cNvSpPr/>
          <p:nvPr/>
        </p:nvSpPr>
        <p:spPr>
          <a:xfrm>
            <a:off x="2053089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Scenario 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735241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Scenario 2</a:t>
            </a:r>
            <a:endParaRPr lang="en-US" sz="1600" dirty="0"/>
          </a:p>
        </p:txBody>
      </p:sp>
      <p:sp>
        <p:nvSpPr>
          <p:cNvPr id="38" name="Rechteck 37"/>
          <p:cNvSpPr/>
          <p:nvPr/>
        </p:nvSpPr>
        <p:spPr>
          <a:xfrm>
            <a:off x="5417393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</a:t>
            </a:r>
          </a:p>
        </p:txBody>
      </p:sp>
      <p:sp>
        <p:nvSpPr>
          <p:cNvPr id="39" name="Rechteck 38"/>
          <p:cNvSpPr/>
          <p:nvPr/>
        </p:nvSpPr>
        <p:spPr>
          <a:xfrm>
            <a:off x="7099546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Summary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262736" y="1404681"/>
            <a:ext cx="8614550" cy="4488404"/>
            <a:chOff x="262736" y="1404681"/>
            <a:chExt cx="8614550" cy="4488404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 rotWithShape="1">
            <a:blip r:embed="rId3"/>
            <a:srcRect l="2592" t="16384" r="2156" b="5511"/>
            <a:stretch/>
          </p:blipFill>
          <p:spPr>
            <a:xfrm>
              <a:off x="663216" y="1404681"/>
              <a:ext cx="8110868" cy="4203639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>
              <a:off x="7211519" y="4504037"/>
              <a:ext cx="1665767" cy="288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OrdinalMonthlyPattern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262736" y="3246881"/>
              <a:ext cx="1665767" cy="288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OrdinalYearlyPattern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358311" y="2563697"/>
              <a:ext cx="1237049" cy="4628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CardinalYearly-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Pattern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262736" y="3756009"/>
              <a:ext cx="1261264" cy="4949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CardinalMonthly-Pattern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3362054" y="2689629"/>
              <a:ext cx="1105287" cy="288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DailyPattern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157727" y="5602309"/>
              <a:ext cx="1105287" cy="288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WeeklyPattern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>
              <a:off x="1928503" y="3391186"/>
              <a:ext cx="70293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1521064" y="4019514"/>
              <a:ext cx="216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15" idx="2"/>
            </p:cNvCxnSpPr>
            <p:nvPr/>
          </p:nvCxnSpPr>
          <p:spPr>
            <a:xfrm flipH="1">
              <a:off x="3914241" y="2978240"/>
              <a:ext cx="457" cy="2349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 flipH="1">
              <a:off x="7032141" y="2799442"/>
              <a:ext cx="3216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H="1">
              <a:off x="7506635" y="4792148"/>
              <a:ext cx="457" cy="2349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H="1" flipV="1">
              <a:off x="5710370" y="5367962"/>
              <a:ext cx="458" cy="2261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10" descr="http://webentwicklerblog.com/wp-content/uploads/2014/09/css-curso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6" r="31387"/>
            <a:stretch/>
          </p:blipFill>
          <p:spPr bwMode="auto">
            <a:xfrm rot="19960313">
              <a:off x="5388009" y="1843462"/>
              <a:ext cx="505808" cy="64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hteck 23"/>
            <p:cNvSpPr/>
            <p:nvPr/>
          </p:nvSpPr>
          <p:spPr>
            <a:xfrm>
              <a:off x="262736" y="2908315"/>
              <a:ext cx="1105287" cy="288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Weekly</a:t>
              </a:r>
              <a:r>
                <a:rPr lang="en-US" sz="1200" dirty="0" smtClean="0">
                  <a:solidFill>
                    <a:schemeClr val="tx1"/>
                  </a:solidFill>
                </a:rPr>
                <a:t>Pattern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Plus 24"/>
            <p:cNvSpPr/>
            <p:nvPr/>
          </p:nvSpPr>
          <p:spPr>
            <a:xfrm>
              <a:off x="1387914" y="2932952"/>
              <a:ext cx="265492" cy="263709"/>
            </a:xfrm>
            <a:prstGeom prst="mathPlus">
              <a:avLst>
                <a:gd name="adj1" fmla="val 543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7211982" y="4157203"/>
              <a:ext cx="1105287" cy="288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Weekl</a:t>
              </a:r>
              <a:r>
                <a:rPr lang="en-US" sz="1200" dirty="0">
                  <a:solidFill>
                    <a:schemeClr val="tx1"/>
                  </a:solidFill>
                </a:rPr>
                <a:t>y</a:t>
              </a:r>
              <a:r>
                <a:rPr lang="en-US" sz="1200" dirty="0" smtClean="0">
                  <a:solidFill>
                    <a:schemeClr val="tx1"/>
                  </a:solidFill>
                </a:rPr>
                <a:t>Pattern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Plus 26"/>
            <p:cNvSpPr/>
            <p:nvPr/>
          </p:nvSpPr>
          <p:spPr>
            <a:xfrm>
              <a:off x="8337160" y="4181840"/>
              <a:ext cx="265492" cy="263709"/>
            </a:xfrm>
            <a:prstGeom prst="mathPlus">
              <a:avLst>
                <a:gd name="adj1" fmla="val 543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566196" y="5604474"/>
              <a:ext cx="1105287" cy="288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DailyPattern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6280166" y="5625888"/>
              <a:ext cx="265492" cy="263709"/>
            </a:xfrm>
            <a:prstGeom prst="mathPlus">
              <a:avLst>
                <a:gd name="adj1" fmla="val 543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594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2 – Click on </a:t>
            </a:r>
            <a:r>
              <a:rPr lang="de-DE" dirty="0"/>
              <a:t>E</a:t>
            </a:r>
            <a:r>
              <a:rPr lang="de-DE" dirty="0" smtClean="0"/>
              <a:t>vent -&gt; Light </a:t>
            </a:r>
            <a:r>
              <a:rPr lang="de-DE" dirty="0"/>
              <a:t>A</a:t>
            </a:r>
            <a:r>
              <a:rPr lang="de-DE" dirty="0" smtClean="0"/>
              <a:t>ccess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1000" dirty="0" smtClean="0"/>
              <a:t>Praktikum XML Technologie – Florian </a:t>
            </a:r>
            <a:r>
              <a:rPr lang="de-DE" sz="1000" dirty="0" err="1" smtClean="0"/>
              <a:t>Haffke</a:t>
            </a:r>
            <a:r>
              <a:rPr lang="de-DE" sz="1000" dirty="0" smtClean="0"/>
              <a:t> und Stefanie Mollenkopf</a:t>
            </a:r>
          </a:p>
        </p:txBody>
      </p:sp>
      <p:sp>
        <p:nvSpPr>
          <p:cNvPr id="10" name="Rechteck 9"/>
          <p:cNvSpPr/>
          <p:nvPr/>
        </p:nvSpPr>
        <p:spPr>
          <a:xfrm>
            <a:off x="370937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Introduction</a:t>
            </a:r>
            <a:endParaRPr lang="de-DE" sz="1600" dirty="0"/>
          </a:p>
        </p:txBody>
      </p:sp>
      <p:sp>
        <p:nvSpPr>
          <p:cNvPr id="14" name="Rechteck 13"/>
          <p:cNvSpPr/>
          <p:nvPr/>
        </p:nvSpPr>
        <p:spPr>
          <a:xfrm>
            <a:off x="2053089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Scenario 1</a:t>
            </a:r>
          </a:p>
        </p:txBody>
      </p:sp>
      <p:sp>
        <p:nvSpPr>
          <p:cNvPr id="15" name="Rechteck 14"/>
          <p:cNvSpPr/>
          <p:nvPr/>
        </p:nvSpPr>
        <p:spPr>
          <a:xfrm>
            <a:off x="3735241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accent2"/>
                </a:solidFill>
              </a:rPr>
              <a:t>Scenario 2</a:t>
            </a:r>
          </a:p>
        </p:txBody>
      </p:sp>
      <p:sp>
        <p:nvSpPr>
          <p:cNvPr id="16" name="Rechteck 15"/>
          <p:cNvSpPr/>
          <p:nvPr/>
        </p:nvSpPr>
        <p:spPr>
          <a:xfrm>
            <a:off x="5417393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7099546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Summary</a:t>
            </a:r>
            <a:endParaRPr lang="de-DE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4" y="1539113"/>
            <a:ext cx="8353911" cy="39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536240"/>
            <a:ext cx="8378677" cy="3959786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1000" dirty="0" smtClean="0"/>
              <a:t>Praktikum XML Technologie – Florian </a:t>
            </a:r>
            <a:r>
              <a:rPr lang="de-DE" sz="1000" dirty="0" err="1" smtClean="0"/>
              <a:t>Haffke</a:t>
            </a:r>
            <a:r>
              <a:rPr lang="de-DE" sz="1000" dirty="0" smtClean="0"/>
              <a:t> und Stefanie Mollenkopf</a:t>
            </a:r>
          </a:p>
        </p:txBody>
      </p:sp>
      <p:sp>
        <p:nvSpPr>
          <p:cNvPr id="15" name="Rechteck 14"/>
          <p:cNvSpPr/>
          <p:nvPr/>
        </p:nvSpPr>
        <p:spPr>
          <a:xfrm>
            <a:off x="370937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Introduction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2053089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Scenario 1</a:t>
            </a:r>
          </a:p>
        </p:txBody>
      </p:sp>
      <p:sp>
        <p:nvSpPr>
          <p:cNvPr id="18" name="Rechteck 17"/>
          <p:cNvSpPr/>
          <p:nvPr/>
        </p:nvSpPr>
        <p:spPr>
          <a:xfrm>
            <a:off x="3735241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accent2"/>
                </a:solidFill>
              </a:rPr>
              <a:t>Scenario 2</a:t>
            </a:r>
          </a:p>
        </p:txBody>
      </p:sp>
      <p:sp>
        <p:nvSpPr>
          <p:cNvPr id="19" name="Rechteck 18"/>
          <p:cNvSpPr/>
          <p:nvPr/>
        </p:nvSpPr>
        <p:spPr>
          <a:xfrm>
            <a:off x="5417393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</a:t>
            </a:r>
            <a:endParaRPr lang="de-DE" sz="1600" dirty="0"/>
          </a:p>
        </p:txBody>
      </p:sp>
      <p:sp>
        <p:nvSpPr>
          <p:cNvPr id="20" name="Rechteck 19"/>
          <p:cNvSpPr/>
          <p:nvPr/>
        </p:nvSpPr>
        <p:spPr>
          <a:xfrm>
            <a:off x="7099546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Summary</a:t>
            </a:r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2 – </a:t>
            </a:r>
            <a:r>
              <a:rPr lang="de-DE" dirty="0"/>
              <a:t>E</a:t>
            </a:r>
            <a:r>
              <a:rPr lang="de-DE" dirty="0" smtClean="0"/>
              <a:t>dit </a:t>
            </a:r>
            <a:r>
              <a:rPr lang="de-DE" dirty="0" err="1" smtClean="0"/>
              <a:t>CalendarX</a:t>
            </a:r>
            <a:r>
              <a:rPr lang="de-DE" dirty="0" smtClean="0"/>
              <a:t> -&gt; </a:t>
            </a:r>
            <a:r>
              <a:rPr lang="de-DE" dirty="0" err="1" smtClean="0"/>
              <a:t>Full</a:t>
            </a:r>
            <a:r>
              <a:rPr lang="de-DE" dirty="0" smtClean="0"/>
              <a:t> Access</a:t>
            </a:r>
            <a:endParaRPr lang="de-DE" dirty="0"/>
          </a:p>
        </p:txBody>
      </p:sp>
      <p:pic>
        <p:nvPicPr>
          <p:cNvPr id="21" name="Picture 10" descr="http://webentwicklerblog.com/wp-content/uploads/2014/09/css-curso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6" r="31387"/>
          <a:stretch/>
        </p:blipFill>
        <p:spPr bwMode="auto">
          <a:xfrm rot="19960313">
            <a:off x="6925831" y="1707409"/>
            <a:ext cx="505808" cy="64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29"/>
          <p:cNvSpPr/>
          <p:nvPr/>
        </p:nvSpPr>
        <p:spPr>
          <a:xfrm>
            <a:off x="370937" y="1524635"/>
            <a:ext cx="8594724" cy="4293936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eXist database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2 – Edit </a:t>
            </a:r>
            <a:r>
              <a:rPr lang="de-DE" dirty="0" err="1" smtClean="0"/>
              <a:t>CalendarX</a:t>
            </a:r>
            <a:r>
              <a:rPr lang="de-DE" dirty="0" smtClean="0"/>
              <a:t>: CRUD </a:t>
            </a:r>
            <a:r>
              <a:rPr lang="de-DE" dirty="0" err="1" smtClean="0"/>
              <a:t>Functionalities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53088" y="6503671"/>
            <a:ext cx="4977445" cy="24622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1000" dirty="0" smtClean="0"/>
              <a:t>Praktikum XML Technologie – Florian </a:t>
            </a:r>
            <a:r>
              <a:rPr lang="de-DE" sz="1000" dirty="0" err="1" smtClean="0"/>
              <a:t>Haffke</a:t>
            </a:r>
            <a:r>
              <a:rPr lang="de-DE" sz="1000" dirty="0" smtClean="0"/>
              <a:t> und Stefanie Mollenkopf</a:t>
            </a:r>
          </a:p>
        </p:txBody>
      </p:sp>
      <p:sp>
        <p:nvSpPr>
          <p:cNvPr id="38" name="Rechteck 37"/>
          <p:cNvSpPr/>
          <p:nvPr/>
        </p:nvSpPr>
        <p:spPr>
          <a:xfrm>
            <a:off x="370937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Introduction</a:t>
            </a:r>
            <a:endParaRPr lang="de-DE" sz="1600" dirty="0"/>
          </a:p>
        </p:txBody>
      </p:sp>
      <p:sp>
        <p:nvSpPr>
          <p:cNvPr id="39" name="Rechteck 38"/>
          <p:cNvSpPr/>
          <p:nvPr/>
        </p:nvSpPr>
        <p:spPr>
          <a:xfrm>
            <a:off x="2053089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Scenario 1</a:t>
            </a:r>
          </a:p>
        </p:txBody>
      </p:sp>
      <p:sp>
        <p:nvSpPr>
          <p:cNvPr id="40" name="Rechteck 39"/>
          <p:cNvSpPr/>
          <p:nvPr/>
        </p:nvSpPr>
        <p:spPr>
          <a:xfrm>
            <a:off x="3735241" y="6189470"/>
            <a:ext cx="161314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accent2"/>
                </a:solidFill>
              </a:rPr>
              <a:t>Scenario 2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17393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</a:t>
            </a:r>
            <a:endParaRPr lang="de-DE" sz="1600" dirty="0"/>
          </a:p>
        </p:txBody>
      </p:sp>
      <p:sp>
        <p:nvSpPr>
          <p:cNvPr id="46" name="Rechteck 45"/>
          <p:cNvSpPr/>
          <p:nvPr/>
        </p:nvSpPr>
        <p:spPr>
          <a:xfrm>
            <a:off x="7099546" y="6189470"/>
            <a:ext cx="161314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Summary</a:t>
            </a:r>
            <a:endParaRPr lang="de-DE" sz="1600" dirty="0"/>
          </a:p>
        </p:txBody>
      </p:sp>
      <p:sp>
        <p:nvSpPr>
          <p:cNvPr id="74" name="Rechteck 73"/>
          <p:cNvSpPr/>
          <p:nvPr/>
        </p:nvSpPr>
        <p:spPr>
          <a:xfrm>
            <a:off x="844149" y="3671603"/>
            <a:ext cx="1952413" cy="174217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46270" y="1780374"/>
            <a:ext cx="1952413" cy="3667297"/>
            <a:chOff x="3546270" y="1780374"/>
            <a:chExt cx="1952413" cy="3667297"/>
          </a:xfrm>
        </p:grpSpPr>
        <p:grpSp>
          <p:nvGrpSpPr>
            <p:cNvPr id="19" name="Group 18"/>
            <p:cNvGrpSpPr/>
            <p:nvPr/>
          </p:nvGrpSpPr>
          <p:grpSpPr>
            <a:xfrm>
              <a:off x="3546270" y="1780374"/>
              <a:ext cx="1952413" cy="3667297"/>
              <a:chOff x="4304839" y="1780374"/>
              <a:chExt cx="1952413" cy="3667297"/>
            </a:xfrm>
          </p:grpSpPr>
          <p:sp>
            <p:nvSpPr>
              <p:cNvPr id="85" name="Rechteck 84"/>
              <p:cNvSpPr/>
              <p:nvPr/>
            </p:nvSpPr>
            <p:spPr>
              <a:xfrm>
                <a:off x="4304839" y="1780374"/>
                <a:ext cx="1952413" cy="36672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400" dirty="0" smtClean="0">
                    <a:solidFill>
                      <a:schemeClr val="tx1"/>
                    </a:solidFill>
                  </a:rPr>
                  <a:t>Client Model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ussdiagramm: Magnetplattenspeicher 44"/>
              <p:cNvSpPr/>
              <p:nvPr/>
            </p:nvSpPr>
            <p:spPr>
              <a:xfrm>
                <a:off x="4628381" y="3929280"/>
                <a:ext cx="1440000" cy="1378628"/>
              </a:xfrm>
              <a:prstGeom prst="flowChartMagneticDisk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XML Data</a:t>
                </a:r>
              </a:p>
              <a:p>
                <a:pPr algn="ctr"/>
                <a:r>
                  <a:rPr lang="en-US" sz="1200" i="1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1200" i="1" dirty="0" err="1" smtClean="0">
                    <a:solidFill>
                      <a:schemeClr val="tx1"/>
                    </a:solidFill>
                  </a:rPr>
                  <a:t>alendarX</a:t>
                </a:r>
                <a:r>
                  <a:rPr lang="en-US" sz="1200" i="1" dirty="0" smtClean="0">
                    <a:solidFill>
                      <a:schemeClr val="tx1"/>
                    </a:solidFill>
                  </a:rPr>
                  <a:t> instance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lussdiagramm: Magnetplattenspeicher 67"/>
              <p:cNvSpPr/>
              <p:nvPr/>
            </p:nvSpPr>
            <p:spPr>
              <a:xfrm>
                <a:off x="5395910" y="2245432"/>
                <a:ext cx="756000" cy="665785"/>
              </a:xfrm>
              <a:prstGeom prst="flowChartMagneticDisk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tx1"/>
                    </a:solidFill>
                  </a:rPr>
                  <a:t>Contact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lussdiagramm: Magnetplattenspeicher 65"/>
              <p:cNvSpPr/>
              <p:nvPr/>
            </p:nvSpPr>
            <p:spPr>
              <a:xfrm>
                <a:off x="5211559" y="2963212"/>
                <a:ext cx="756000" cy="665785"/>
              </a:xfrm>
              <a:prstGeom prst="flowChartMagneticDisk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Super-Event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lussdiagramm: Magnetplattenspeicher 66"/>
              <p:cNvSpPr/>
              <p:nvPr/>
            </p:nvSpPr>
            <p:spPr>
              <a:xfrm>
                <a:off x="4355939" y="2847175"/>
                <a:ext cx="756000" cy="665785"/>
              </a:xfrm>
              <a:prstGeom prst="flowChartMagneticDisk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Pattern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lussdiagramm: Magnetplattenspeicher 68"/>
              <p:cNvSpPr/>
              <p:nvPr/>
            </p:nvSpPr>
            <p:spPr>
              <a:xfrm>
                <a:off x="4523875" y="2120432"/>
                <a:ext cx="756000" cy="665785"/>
              </a:xfrm>
              <a:prstGeom prst="flowChartMagneticDisk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Location</a:t>
                </a:r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804148" y="3624230"/>
              <a:ext cx="1627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 smtClean="0"/>
                <a:t>XForms</a:t>
              </a:r>
              <a:r>
                <a:rPr lang="en-GB" sz="1400" dirty="0" smtClean="0"/>
                <a:t> Instances</a:t>
              </a:r>
            </a:p>
          </p:txBody>
        </p:sp>
      </p:grpSp>
      <p:sp>
        <p:nvSpPr>
          <p:cNvPr id="83" name="Pfeil nach links und rechts 82"/>
          <p:cNvSpPr/>
          <p:nvPr/>
        </p:nvSpPr>
        <p:spPr>
          <a:xfrm>
            <a:off x="2544105" y="4232639"/>
            <a:ext cx="1491916" cy="914400"/>
          </a:xfrm>
          <a:prstGeom prst="leftRightArrow">
            <a:avLst>
              <a:gd name="adj1" fmla="val 39474"/>
              <a:gd name="adj2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Sync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452918" y="1780374"/>
            <a:ext cx="1952413" cy="3667297"/>
            <a:chOff x="6452918" y="1780374"/>
            <a:chExt cx="1952413" cy="3667297"/>
          </a:xfrm>
        </p:grpSpPr>
        <p:sp>
          <p:nvSpPr>
            <p:cNvPr id="86" name="Rechteck 85"/>
            <p:cNvSpPr/>
            <p:nvPr/>
          </p:nvSpPr>
          <p:spPr>
            <a:xfrm>
              <a:off x="6452918" y="1780374"/>
              <a:ext cx="1952413" cy="36672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Server Data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Flussdiagramm: Magnetplattenspeicher 44"/>
            <p:cNvSpPr/>
            <p:nvPr/>
          </p:nvSpPr>
          <p:spPr>
            <a:xfrm>
              <a:off x="6709124" y="3929280"/>
              <a:ext cx="1440000" cy="1378628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XML Data</a:t>
              </a:r>
            </a:p>
            <a:p>
              <a:pPr algn="ctr"/>
              <a:r>
                <a:rPr lang="en-US" sz="1200" i="1" dirty="0" smtClean="0">
                  <a:solidFill>
                    <a:schemeClr val="tx1"/>
                  </a:solidFill>
                </a:rPr>
                <a:t>sample-CalendarX.xml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Flussdiagramm: Magnetplattenspeicher 63"/>
            <p:cNvSpPr/>
            <p:nvPr/>
          </p:nvSpPr>
          <p:spPr>
            <a:xfrm>
              <a:off x="6689558" y="2112402"/>
              <a:ext cx="756000" cy="66578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L</a:t>
              </a:r>
              <a:r>
                <a:rPr lang="de-DE" sz="1200" dirty="0" smtClean="0">
                  <a:solidFill>
                    <a:schemeClr val="tx1"/>
                  </a:solidFill>
                </a:rPr>
                <a:t>ocation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Flussdiagramm: Magnetplattenspeicher 62"/>
            <p:cNvSpPr/>
            <p:nvPr/>
          </p:nvSpPr>
          <p:spPr>
            <a:xfrm>
              <a:off x="7546869" y="2245432"/>
              <a:ext cx="756000" cy="66578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C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ontact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Flussdiagramm: Magnetplattenspeicher 60"/>
            <p:cNvSpPr/>
            <p:nvPr/>
          </p:nvSpPr>
          <p:spPr>
            <a:xfrm>
              <a:off x="7406402" y="2960070"/>
              <a:ext cx="756000" cy="66578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Super-Event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Flussdiagramm: Magnetplattenspeicher 61"/>
            <p:cNvSpPr/>
            <p:nvPr/>
          </p:nvSpPr>
          <p:spPr>
            <a:xfrm>
              <a:off x="6547940" y="2870875"/>
              <a:ext cx="756000" cy="66578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Pattern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21943" y="3624230"/>
              <a:ext cx="13381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Template Files</a:t>
              </a:r>
            </a:p>
          </p:txBody>
        </p:sp>
      </p:grpSp>
      <p:sp>
        <p:nvSpPr>
          <p:cNvPr id="73" name="Pfeil nach links und rechts 82"/>
          <p:cNvSpPr/>
          <p:nvPr/>
        </p:nvSpPr>
        <p:spPr>
          <a:xfrm>
            <a:off x="5148471" y="4272807"/>
            <a:ext cx="1882062" cy="914400"/>
          </a:xfrm>
          <a:prstGeom prst="leftRightArrow">
            <a:avLst>
              <a:gd name="adj1" fmla="val 39474"/>
              <a:gd name="adj2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Submissions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4150" y="3326152"/>
            <a:ext cx="1952412" cy="3051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XForms</a:t>
            </a:r>
            <a:r>
              <a:rPr lang="en-GB" sz="1400" dirty="0" smtClean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17374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TUM-Praesentationsvorlage_2007er-Version</Template>
  <TotalTime>0</TotalTime>
  <Words>553</Words>
  <Application>Microsoft Office PowerPoint</Application>
  <PresentationFormat>Bildschirmpräsentation (4:3)</PresentationFormat>
  <Paragraphs>227</Paragraphs>
  <Slides>15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</vt:lpstr>
      <vt:lpstr>Standarddesign</vt:lpstr>
      <vt:lpstr>Praktikum XML Technologie CalendarX </vt:lpstr>
      <vt:lpstr>Agenda</vt:lpstr>
      <vt:lpstr>Overview – CalendarX Application</vt:lpstr>
      <vt:lpstr>Demo – Start CalendarX and Views</vt:lpstr>
      <vt:lpstr>Scenario 1 – Date Request</vt:lpstr>
      <vt:lpstr>Scenario 1 – Various Event Patterns</vt:lpstr>
      <vt:lpstr>Scenario 2 – Click on Event -&gt; Light Access</vt:lpstr>
      <vt:lpstr>Scenario 2 – Edit CalendarX -&gt; Full Access</vt:lpstr>
      <vt:lpstr>Scenario 2 – Edit CalendarX: CRUD Functionalities</vt:lpstr>
      <vt:lpstr>Scenario 2 – Edit Patterns</vt:lpstr>
      <vt:lpstr>Scenario 2 – Edit Patterns: CRUD Functionalities</vt:lpstr>
      <vt:lpstr>Demo – Edit Mode</vt:lpstr>
      <vt:lpstr>Summary: Technologies</vt:lpstr>
      <vt:lpstr>Summary: Outlook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Stefanie Mollenkopf</dc:creator>
  <cp:lastModifiedBy>Stefanie Mollenkopf</cp:lastModifiedBy>
  <cp:revision>90</cp:revision>
  <cp:lastPrinted>2015-08-03T09:32:09Z</cp:lastPrinted>
  <dcterms:created xsi:type="dcterms:W3CDTF">2015-07-15T20:53:17Z</dcterms:created>
  <dcterms:modified xsi:type="dcterms:W3CDTF">2015-08-05T08:18:17Z</dcterms:modified>
</cp:coreProperties>
</file>