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017" y="1891937"/>
            <a:ext cx="11564983" cy="3329581"/>
          </a:xfrm>
        </p:spPr>
        <p:txBody>
          <a:bodyPr/>
          <a:lstStyle/>
          <a:p>
            <a:r>
              <a:rPr lang="en-US" sz="4800" dirty="0" smtClean="0"/>
              <a:t>Prediction on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      </a:t>
            </a:r>
            <a:r>
              <a:rPr lang="en-US" b="1" dirty="0" smtClean="0">
                <a:solidFill>
                  <a:srgbClr val="FFFF00"/>
                </a:solidFill>
              </a:rPr>
              <a:t>CO2 Emissions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sz="4800" dirty="0" smtClean="0"/>
              <a:t>by vehicles</a:t>
            </a:r>
            <a:r>
              <a:rPr lang="en-US" sz="5400" dirty="0" smtClean="0"/>
              <a:t>.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52" y="5442857"/>
            <a:ext cx="9407677" cy="1284513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Group No </a:t>
            </a:r>
            <a:r>
              <a:rPr lang="en-US" b="1" dirty="0" smtClean="0"/>
              <a:t>: </a:t>
            </a:r>
            <a:r>
              <a:rPr lang="en-US" b="1" dirty="0" smtClean="0">
                <a:latin typeface="Californian FB" panose="0207040306080B030204" pitchFamily="18" charset="0"/>
              </a:rPr>
              <a:t>7</a:t>
            </a:r>
          </a:p>
          <a:p>
            <a:r>
              <a:rPr lang="en-US" b="1" dirty="0">
                <a:solidFill>
                  <a:srgbClr val="FFFF00"/>
                </a:solidFill>
                <a:latin typeface="Californian FB" panose="0207040306080B030204" pitchFamily="18" charset="0"/>
                <a:cs typeface="Calibri Light" panose="020F0302020204030204" pitchFamily="34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alifornian FB" panose="0207040306080B030204" pitchFamily="18" charset="0"/>
                <a:cs typeface="Calibri Light" panose="020F0302020204030204" pitchFamily="34" charset="0"/>
              </a:rPr>
              <a:t>                             </a:t>
            </a:r>
            <a:r>
              <a:rPr lang="en-US" b="1" dirty="0" smtClean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 of the student </a:t>
            </a:r>
            <a:r>
              <a:rPr lang="en-US" b="1" dirty="0" smtClean="0"/>
              <a:t>: </a:t>
            </a:r>
            <a:r>
              <a:rPr lang="en-US" b="1" dirty="0" smtClean="0">
                <a:latin typeface="Californian FB" panose="0207040306080B030204" pitchFamily="18" charset="0"/>
              </a:rPr>
              <a:t>Rohan </a:t>
            </a:r>
            <a:r>
              <a:rPr lang="en-US" b="1" dirty="0" err="1" smtClean="0">
                <a:latin typeface="Californian FB" panose="0207040306080B030204" pitchFamily="18" charset="0"/>
              </a:rPr>
              <a:t>Dilip</a:t>
            </a:r>
            <a:r>
              <a:rPr lang="en-US" b="1" dirty="0" smtClean="0">
                <a:latin typeface="Californian FB" panose="0207040306080B030204" pitchFamily="18" charset="0"/>
              </a:rPr>
              <a:t> Yadav.</a:t>
            </a:r>
            <a:endParaRPr lang="en-IN" b="1" dirty="0">
              <a:latin typeface="Californian FB" panose="0207040306080B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367" y="232387"/>
            <a:ext cx="4994848" cy="2676276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92826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35" y="600764"/>
            <a:ext cx="3995556" cy="4442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Dropping the duplicated values:</a:t>
            </a:r>
            <a:endParaRPr lang="en-IN" sz="2000" u="sng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5" y="1234754"/>
            <a:ext cx="10058400" cy="520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74" y="635597"/>
            <a:ext cx="5853160" cy="4442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Renaming columns and summarizing new data:</a:t>
            </a:r>
            <a:endParaRPr lang="en-IN" sz="2000" u="sng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1401851"/>
            <a:ext cx="10058400" cy="51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2462849" cy="3658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Plotting the data:</a:t>
            </a:r>
            <a:endParaRPr lang="en-IN" sz="2000" u="sng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16"/>
          <a:stretch/>
        </p:blipFill>
        <p:spPr>
          <a:xfrm>
            <a:off x="491908" y="1207325"/>
            <a:ext cx="3769453" cy="2408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"/>
          <a:stretch/>
        </p:blipFill>
        <p:spPr>
          <a:xfrm>
            <a:off x="4444241" y="1207325"/>
            <a:ext cx="3437016" cy="2408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23" y="1207325"/>
            <a:ext cx="3547187" cy="2408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08" y="3898274"/>
            <a:ext cx="3558936" cy="24116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241" y="3898274"/>
            <a:ext cx="3453075" cy="24044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23" y="3955650"/>
            <a:ext cx="3547187" cy="23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934" y="400467"/>
            <a:ext cx="6399123" cy="6881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Checking correlation between the target and features:</a:t>
            </a:r>
            <a:endParaRPr lang="en-IN" sz="2000" u="sng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5" r="7153"/>
          <a:stretch/>
        </p:blipFill>
        <p:spPr>
          <a:xfrm>
            <a:off x="96631" y="1088571"/>
            <a:ext cx="6191796" cy="32845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t="1019" r="4682" b="620"/>
          <a:stretch/>
        </p:blipFill>
        <p:spPr>
          <a:xfrm>
            <a:off x="6454730" y="1088571"/>
            <a:ext cx="5651863" cy="5381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441" y="5190308"/>
            <a:ext cx="595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FC_comb_mpg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is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negatively correlated</a:t>
            </a:r>
            <a:r>
              <a:rPr lang="en-IN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IN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to be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dropped.</a:t>
            </a:r>
            <a:r>
              <a:rPr lang="en-IN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2438400" y="4702627"/>
            <a:ext cx="3850027" cy="975361"/>
          </a:xfrm>
          <a:prstGeom prst="bentConnector3">
            <a:avLst>
              <a:gd name="adj1" fmla="val 83251"/>
            </a:avLst>
          </a:prstGeom>
          <a:ln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111" y="261129"/>
            <a:ext cx="9404723" cy="14005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Checking Outliers and removing them:</a:t>
            </a:r>
            <a:endParaRPr lang="en-IN" sz="2000" u="sng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" r="1008" b="11727"/>
          <a:stretch/>
        </p:blipFill>
        <p:spPr>
          <a:xfrm>
            <a:off x="646111" y="1419371"/>
            <a:ext cx="9038013" cy="5355898"/>
          </a:xfrm>
        </p:spPr>
      </p:pic>
      <p:sp>
        <p:nvSpPr>
          <p:cNvPr id="6" name="TextBox 5"/>
          <p:cNvSpPr txBox="1"/>
          <p:nvPr/>
        </p:nvSpPr>
        <p:spPr>
          <a:xfrm>
            <a:off x="568488" y="961394"/>
            <a:ext cx="643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 we can see, there are outliers in our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1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9"/>
            <a:ext cx="2889568" cy="4268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Post deleting Outliers:</a:t>
            </a:r>
            <a:endParaRPr lang="en-IN" sz="2000" u="sng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6" b="4475"/>
          <a:stretch/>
        </p:blipFill>
        <p:spPr>
          <a:xfrm>
            <a:off x="719203" y="1035720"/>
            <a:ext cx="9589464" cy="5534898"/>
          </a:xfrm>
        </p:spPr>
      </p:pic>
    </p:spTree>
    <p:extLst>
      <p:ext uri="{BB962C8B-B14F-4D97-AF65-F5344CB8AC3E}">
        <p14:creationId xmlns:p14="http://schemas.microsoft.com/office/powerpoint/2010/main" val="11896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60" y="226295"/>
            <a:ext cx="8515306" cy="5661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Correlation of the variables in the </a:t>
            </a:r>
            <a:r>
              <a:rPr lang="en-IN" sz="2000" u="sng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  <a:r>
              <a:rPr lang="en-IN" sz="2000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after removal of outliers:</a:t>
            </a:r>
            <a:endParaRPr lang="en-IN" sz="2000" u="sng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8"/>
          <a:stretch/>
        </p:blipFill>
        <p:spPr>
          <a:xfrm>
            <a:off x="738863" y="914400"/>
            <a:ext cx="6471834" cy="4128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397" y="5164938"/>
            <a:ext cx="11504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we can see that ES, CYL, </a:t>
            </a:r>
            <a:r>
              <a:rPr lang="en-I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FC_city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FC_hwy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FC_comb_km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are highly correlated to CO2, we will consider these columns for further process of model building. 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And for the execution purpose in the </a:t>
            </a:r>
            <a:r>
              <a:rPr lang="en-I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app, we will only consider ES, CYL and </a:t>
            </a:r>
            <a:r>
              <a:rPr lang="en-I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FC_comb_km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columns only as our features and CO2 as the target variable. (55% fuel consumption on city and 45% fuel consumption on highway </a:t>
            </a:r>
            <a:r>
              <a:rPr lang="en-I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togetherly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gives </a:t>
            </a:r>
            <a:r>
              <a:rPr lang="en-I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FC_comb_km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so we have dropped </a:t>
            </a:r>
            <a:r>
              <a:rPr lang="en-I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FC_city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FC_hwy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for execution purpose)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38" y="445889"/>
            <a:ext cx="4840288" cy="3833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Normalisation of data</a:t>
            </a:r>
            <a:r>
              <a:rPr lang="en-IN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64644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Here, we use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MinMax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Scaler to normalise the data.</a:t>
            </a:r>
          </a:p>
          <a:p>
            <a:pPr marL="0" indent="0">
              <a:buNone/>
            </a:pPr>
            <a:r>
              <a:rPr lang="en-IN" sz="1800" b="1" u="sng" dirty="0" err="1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MinMax</a:t>
            </a:r>
            <a:r>
              <a:rPr lang="en-IN" sz="1800" b="1" u="sng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Scaling:</a:t>
            </a:r>
          </a:p>
          <a:p>
            <a:pPr marL="0" indent="0">
              <a:buNone/>
            </a:pPr>
            <a:r>
              <a:rPr lang="en-US" alt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MinMaxScaler</a:t>
            </a:r>
            <a:r>
              <a:rPr lang="en-US" alt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en-US" sz="1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1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Value - Minimum Value)/ Range Of The Data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1" b="89956"/>
          <a:stretch/>
        </p:blipFill>
        <p:spPr>
          <a:xfrm>
            <a:off x="646112" y="2587238"/>
            <a:ext cx="8349185" cy="823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8" t="61717" r="47187"/>
          <a:stretch/>
        </p:blipFill>
        <p:spPr>
          <a:xfrm>
            <a:off x="7057090" y="3600464"/>
            <a:ext cx="3876413" cy="30606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2" t="12003" r="6432" b="38695"/>
          <a:stretch/>
        </p:blipFill>
        <p:spPr>
          <a:xfrm>
            <a:off x="646112" y="3600465"/>
            <a:ext cx="5898380" cy="30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467" y="640464"/>
            <a:ext cx="9404723" cy="14005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Normalised </a:t>
            </a:r>
            <a:r>
              <a:rPr lang="en-IN" sz="2000" u="sng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  <a:r>
              <a:rPr lang="en-IN" sz="2000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without outliers:</a:t>
            </a:r>
            <a:endParaRPr lang="en-IN" sz="2000" u="sng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7" y="1652410"/>
            <a:ext cx="11569760" cy="41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00" y="372097"/>
            <a:ext cx="8898483" cy="437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Dropping the Highly  Influential and Unnecessary </a:t>
            </a:r>
            <a:r>
              <a:rPr lang="en-IN" sz="2000" u="sng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2000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rrelevant data points:</a:t>
            </a:r>
            <a:endParaRPr lang="en-IN" sz="2000" u="sng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0" y="1611081"/>
            <a:ext cx="5749060" cy="4659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1"/>
          <a:stretch/>
        </p:blipFill>
        <p:spPr>
          <a:xfrm>
            <a:off x="6113415" y="1088568"/>
            <a:ext cx="5978828" cy="2220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3" t="2440" r="12349" b="36233"/>
          <a:stretch/>
        </p:blipFill>
        <p:spPr>
          <a:xfrm>
            <a:off x="6113415" y="3418112"/>
            <a:ext cx="6015341" cy="2203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3" t="78473" r="12349"/>
          <a:stretch/>
        </p:blipFill>
        <p:spPr>
          <a:xfrm>
            <a:off x="6113414" y="5747656"/>
            <a:ext cx="6028479" cy="7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63287"/>
            <a:ext cx="4753203" cy="97741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rgbClr val="FFFF00"/>
                </a:solidFill>
                <a:latin typeface="Californian FB" panose="0207040306080B030204" pitchFamily="18" charset="0"/>
              </a:rPr>
              <a:t> </a:t>
            </a:r>
            <a:r>
              <a:rPr lang="en-US" sz="5400" u="sng" dirty="0" smtClean="0">
                <a:solidFill>
                  <a:srgbClr val="FFFF00"/>
                </a:solidFill>
                <a:latin typeface="Californian FB" panose="0207040306080B030204" pitchFamily="18" charset="0"/>
              </a:rPr>
              <a:t>Introduction</a:t>
            </a:r>
            <a:r>
              <a:rPr lang="en-US" sz="5400" dirty="0" smtClean="0">
                <a:solidFill>
                  <a:srgbClr val="FFFF00"/>
                </a:solidFill>
              </a:rPr>
              <a:t>:</a:t>
            </a:r>
            <a:r>
              <a:rPr lang="en-US" sz="5400" dirty="0" smtClean="0"/>
              <a:t> 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56746"/>
            <a:ext cx="8946541" cy="4817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u="sng" dirty="0">
                <a:solidFill>
                  <a:srgbClr val="FFFF00"/>
                </a:solidFill>
              </a:rPr>
              <a:t>Navigating the Future of Sustainable </a:t>
            </a:r>
            <a:r>
              <a:rPr lang="en-US" sz="2400" u="sng" dirty="0" smtClean="0">
                <a:solidFill>
                  <a:srgbClr val="FFFF00"/>
                </a:solidFill>
              </a:rPr>
              <a:t>Development:</a:t>
            </a:r>
            <a:endParaRPr lang="en-IN" sz="2400" u="sng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111" y="3054527"/>
            <a:ext cx="102483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FF00"/>
                </a:solidFill>
              </a:rPr>
              <a:t>1. </a:t>
            </a:r>
            <a:r>
              <a:rPr lang="en-US" sz="2200" dirty="0" smtClean="0"/>
              <a:t>We </a:t>
            </a:r>
            <a:r>
              <a:rPr lang="en-US" sz="2200" dirty="0"/>
              <a:t>embark on a journey into the heart of </a:t>
            </a:r>
            <a:r>
              <a:rPr lang="en-US" sz="2200" dirty="0">
                <a:solidFill>
                  <a:srgbClr val="FFFF00"/>
                </a:solidFill>
              </a:rPr>
              <a:t>environmental sustainability</a:t>
            </a:r>
            <a:r>
              <a:rPr lang="en-US" sz="2200" dirty="0"/>
              <a:t>, where </a:t>
            </a:r>
            <a:r>
              <a:rPr lang="en-US" sz="2200" dirty="0">
                <a:solidFill>
                  <a:srgbClr val="FFFF00"/>
                </a:solidFill>
              </a:rPr>
              <a:t>science and technology</a:t>
            </a:r>
            <a:r>
              <a:rPr lang="en-US" sz="2200" dirty="0"/>
              <a:t> converge to address one of the most pressing challenges of our time – </a:t>
            </a:r>
            <a:r>
              <a:rPr lang="en-US" sz="2200" dirty="0" smtClean="0"/>
              <a:t>Carbon </a:t>
            </a:r>
            <a:r>
              <a:rPr lang="en-US" sz="2200" dirty="0"/>
              <a:t>D</a:t>
            </a:r>
            <a:r>
              <a:rPr lang="en-US" sz="2200" dirty="0" smtClean="0"/>
              <a:t>ioxide </a:t>
            </a:r>
            <a:r>
              <a:rPr lang="en-US" sz="2200" dirty="0"/>
              <a:t>(CO2) emissions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dirty="0" smtClean="0">
                <a:solidFill>
                  <a:srgbClr val="FFFF00"/>
                </a:solidFill>
              </a:rPr>
              <a:t>2. </a:t>
            </a:r>
            <a:r>
              <a:rPr lang="en-US" sz="2200" dirty="0" smtClean="0"/>
              <a:t>As </a:t>
            </a:r>
            <a:r>
              <a:rPr lang="en-US" sz="2200" dirty="0"/>
              <a:t>the global community grapples with the </a:t>
            </a:r>
            <a:r>
              <a:rPr lang="en-US" sz="2200" dirty="0">
                <a:solidFill>
                  <a:srgbClr val="FFFF00"/>
                </a:solidFill>
              </a:rPr>
              <a:t>consequences of climate change</a:t>
            </a:r>
            <a:r>
              <a:rPr lang="en-US" sz="2200" dirty="0"/>
              <a:t>, it becomes imperative for us to </a:t>
            </a:r>
            <a:r>
              <a:rPr lang="en-US" sz="2200" dirty="0">
                <a:solidFill>
                  <a:srgbClr val="FFFF00"/>
                </a:solidFill>
              </a:rPr>
              <a:t>explore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FF00"/>
                </a:solidFill>
              </a:rPr>
              <a:t>innovative solutions</a:t>
            </a:r>
            <a:r>
              <a:rPr lang="en-US" sz="2200" dirty="0" smtClean="0"/>
              <a:t>. </a:t>
            </a:r>
          </a:p>
          <a:p>
            <a:endParaRPr lang="en-US" sz="2200" dirty="0" smtClean="0"/>
          </a:p>
          <a:p>
            <a:r>
              <a:rPr lang="en-US" sz="2200" dirty="0" smtClean="0">
                <a:solidFill>
                  <a:srgbClr val="FFFF00"/>
                </a:solidFill>
              </a:rPr>
              <a:t>3. </a:t>
            </a:r>
            <a:r>
              <a:rPr lang="en-US" sz="2200" dirty="0" smtClean="0"/>
              <a:t>Our </a:t>
            </a:r>
            <a:r>
              <a:rPr lang="en-US" sz="2200" dirty="0" smtClean="0">
                <a:solidFill>
                  <a:srgbClr val="FFFF00"/>
                </a:solidFill>
              </a:rPr>
              <a:t>main </a:t>
            </a:r>
            <a:r>
              <a:rPr lang="en-US" sz="2200" dirty="0">
                <a:solidFill>
                  <a:srgbClr val="FFFF00"/>
                </a:solidFill>
              </a:rPr>
              <a:t>focus </a:t>
            </a:r>
            <a:r>
              <a:rPr lang="en-US" sz="2200" dirty="0" smtClean="0"/>
              <a:t>here </a:t>
            </a:r>
            <a:r>
              <a:rPr lang="en-US" sz="2200" dirty="0"/>
              <a:t>revolves around the predictive power of </a:t>
            </a:r>
            <a:r>
              <a:rPr lang="en-US" sz="2200" dirty="0" smtClean="0"/>
              <a:t>Data </a:t>
            </a:r>
            <a:r>
              <a:rPr lang="en-US" sz="2200" dirty="0"/>
              <a:t>A</a:t>
            </a:r>
            <a:r>
              <a:rPr lang="en-US" sz="2200" dirty="0" smtClean="0"/>
              <a:t>nalytics </a:t>
            </a:r>
            <a:r>
              <a:rPr lang="en-US" sz="2200" dirty="0"/>
              <a:t>in </a:t>
            </a:r>
            <a:r>
              <a:rPr lang="en-US" sz="2200" dirty="0">
                <a:solidFill>
                  <a:srgbClr val="FFFF00"/>
                </a:solidFill>
              </a:rPr>
              <a:t>forecasting CO2 emissions</a:t>
            </a:r>
            <a:r>
              <a:rPr lang="en-US" sz="2200" dirty="0"/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712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8001499" cy="365888"/>
          </a:xfrm>
        </p:spPr>
        <p:txBody>
          <a:bodyPr/>
          <a:lstStyle/>
          <a:p>
            <a:r>
              <a:rPr lang="en-IN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Model Building using OLS (Ordinary Least Squares) method:</a:t>
            </a:r>
            <a:endParaRPr lang="en-IN" sz="2000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27"/>
          <a:stretch/>
        </p:blipFill>
        <p:spPr>
          <a:xfrm>
            <a:off x="646111" y="1152983"/>
            <a:ext cx="7010078" cy="5587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5"/>
          <a:stretch/>
        </p:blipFill>
        <p:spPr>
          <a:xfrm>
            <a:off x="7750629" y="2518679"/>
            <a:ext cx="4261420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442666" cy="479099"/>
          </a:xfrm>
        </p:spPr>
        <p:txBody>
          <a:bodyPr/>
          <a:lstStyle/>
          <a:p>
            <a:r>
              <a:rPr lang="en-US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Linear </a:t>
            </a:r>
            <a:r>
              <a:rPr lang="en-US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Regression using Train Test Split Method: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IN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1617"/>
          <a:stretch/>
        </p:blipFill>
        <p:spPr>
          <a:xfrm>
            <a:off x="702064" y="1094589"/>
            <a:ext cx="6386714" cy="2862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58"/>
          <a:stretch/>
        </p:blipFill>
        <p:spPr>
          <a:xfrm>
            <a:off x="7330787" y="2366895"/>
            <a:ext cx="4549534" cy="3180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4189783"/>
            <a:ext cx="6442666" cy="257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98" y="215004"/>
            <a:ext cx="5447501" cy="412014"/>
          </a:xfrm>
        </p:spPr>
        <p:txBody>
          <a:bodyPr/>
          <a:lstStyle/>
          <a:p>
            <a:r>
              <a:rPr lang="en-US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Model Building using Random Forest:</a:t>
            </a:r>
            <a:br>
              <a:rPr lang="en-US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2000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73" y="748938"/>
            <a:ext cx="5111931" cy="38305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98"/>
          <a:stretch/>
        </p:blipFill>
        <p:spPr>
          <a:xfrm>
            <a:off x="343698" y="4539310"/>
            <a:ext cx="5621578" cy="195949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0" b="3750"/>
          <a:stretch/>
        </p:blipFill>
        <p:spPr>
          <a:xfrm>
            <a:off x="343698" y="748938"/>
            <a:ext cx="5540196" cy="360725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99" r="6274" b="1558"/>
          <a:stretch/>
        </p:blipFill>
        <p:spPr>
          <a:xfrm>
            <a:off x="6270073" y="4667794"/>
            <a:ext cx="5268881" cy="21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1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146574" cy="374016"/>
          </a:xfrm>
        </p:spPr>
        <p:txBody>
          <a:bodyPr/>
          <a:lstStyle/>
          <a:p>
            <a:r>
              <a:rPr lang="en-IN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Model Building using Bagging </a:t>
            </a:r>
            <a:r>
              <a:rPr lang="en-IN" sz="2000" b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Regressor</a:t>
            </a:r>
            <a:r>
              <a:rPr lang="en-IN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sz="2000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" t="67213"/>
          <a:stretch/>
        </p:blipFill>
        <p:spPr>
          <a:xfrm>
            <a:off x="5825829" y="5692392"/>
            <a:ext cx="5279483" cy="101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3" b="36018"/>
          <a:stretch/>
        </p:blipFill>
        <p:spPr>
          <a:xfrm>
            <a:off x="567735" y="1009614"/>
            <a:ext cx="9847717" cy="298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" t="83176" r="57721"/>
          <a:stretch/>
        </p:blipFill>
        <p:spPr>
          <a:xfrm>
            <a:off x="567735" y="4299289"/>
            <a:ext cx="5099314" cy="882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b="56165"/>
          <a:stretch/>
        </p:blipFill>
        <p:spPr>
          <a:xfrm>
            <a:off x="567735" y="5364480"/>
            <a:ext cx="5121711" cy="1347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55" r="16021" b="32926"/>
          <a:stretch/>
        </p:blipFill>
        <p:spPr>
          <a:xfrm>
            <a:off x="5825829" y="4545625"/>
            <a:ext cx="5155681" cy="6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150" y="252545"/>
            <a:ext cx="4718369" cy="426848"/>
          </a:xfrm>
        </p:spPr>
        <p:txBody>
          <a:bodyPr/>
          <a:lstStyle/>
          <a:p>
            <a:r>
              <a:rPr lang="en-IN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Gradient Boosting </a:t>
            </a:r>
            <a:r>
              <a:rPr lang="en-IN" sz="2000" b="1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Regressor</a:t>
            </a:r>
            <a:r>
              <a:rPr lang="en-IN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08"/>
          <a:stretch/>
        </p:blipFill>
        <p:spPr>
          <a:xfrm>
            <a:off x="585152" y="879566"/>
            <a:ext cx="7834039" cy="1720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1" y="5888093"/>
            <a:ext cx="7785665" cy="765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6" b="38833"/>
          <a:stretch/>
        </p:blipFill>
        <p:spPr>
          <a:xfrm>
            <a:off x="585152" y="2799938"/>
            <a:ext cx="7834039" cy="627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63265" r="-1"/>
          <a:stretch/>
        </p:blipFill>
        <p:spPr>
          <a:xfrm>
            <a:off x="585152" y="3676635"/>
            <a:ext cx="7834039" cy="190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69834"/>
            <a:ext cx="7627032" cy="4094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Pictorial Representation of Bagging and Boosting method: </a:t>
            </a:r>
            <a:endParaRPr lang="en-IN" sz="2000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74" y="801186"/>
            <a:ext cx="5959356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8" y="181144"/>
            <a:ext cx="5667605" cy="430194"/>
          </a:xfrm>
        </p:spPr>
        <p:txBody>
          <a:bodyPr/>
          <a:lstStyle/>
          <a:p>
            <a:r>
              <a:rPr lang="en-US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Model Building using KNN </a:t>
            </a:r>
            <a:r>
              <a:rPr lang="en-US" sz="2000" b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Regressor</a:t>
            </a:r>
            <a:r>
              <a:rPr lang="en-US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24"/>
          <a:stretch/>
        </p:blipFill>
        <p:spPr>
          <a:xfrm>
            <a:off x="646109" y="775615"/>
            <a:ext cx="9525825" cy="297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0"/>
          <a:stretch/>
        </p:blipFill>
        <p:spPr>
          <a:xfrm>
            <a:off x="646109" y="3509168"/>
            <a:ext cx="9525825" cy="1352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t="-925" r="47349" b="56338"/>
          <a:stretch/>
        </p:blipFill>
        <p:spPr>
          <a:xfrm>
            <a:off x="634678" y="5439641"/>
            <a:ext cx="4994413" cy="1297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57"/>
          <a:stretch/>
        </p:blipFill>
        <p:spPr>
          <a:xfrm>
            <a:off x="646109" y="1653488"/>
            <a:ext cx="9525825" cy="2918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9" b="30685"/>
          <a:stretch/>
        </p:blipFill>
        <p:spPr>
          <a:xfrm>
            <a:off x="634678" y="1138870"/>
            <a:ext cx="9525825" cy="444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27"/>
          <a:stretch/>
        </p:blipFill>
        <p:spPr>
          <a:xfrm>
            <a:off x="634678" y="2028164"/>
            <a:ext cx="9525825" cy="1381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04" r="51614"/>
          <a:stretch/>
        </p:blipFill>
        <p:spPr>
          <a:xfrm>
            <a:off x="5756085" y="5903906"/>
            <a:ext cx="5487689" cy="8336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5610" r="42934" b="24279"/>
          <a:stretch/>
        </p:blipFill>
        <p:spPr>
          <a:xfrm>
            <a:off x="5756085" y="4944543"/>
            <a:ext cx="5422903" cy="8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57" y="203181"/>
            <a:ext cx="5540000" cy="380294"/>
          </a:xfrm>
        </p:spPr>
        <p:txBody>
          <a:bodyPr/>
          <a:lstStyle/>
          <a:p>
            <a:r>
              <a:rPr lang="en-US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7. Model Building using Logistic </a:t>
            </a:r>
            <a:r>
              <a:rPr lang="en-US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Regression: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85"/>
          <a:stretch/>
        </p:blipFill>
        <p:spPr>
          <a:xfrm>
            <a:off x="512457" y="744071"/>
            <a:ext cx="7437765" cy="2474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8" y="4910514"/>
            <a:ext cx="7437764" cy="1851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81"/>
          <a:stretch/>
        </p:blipFill>
        <p:spPr>
          <a:xfrm>
            <a:off x="512457" y="3306504"/>
            <a:ext cx="7437765" cy="15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6834552" cy="4965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Receiver Operating </a:t>
            </a:r>
            <a:r>
              <a:rPr lang="en-IN" sz="2000" b="1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Characterictics</a:t>
            </a:r>
            <a:r>
              <a:rPr lang="en-IN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(ROC curve)</a:t>
            </a:r>
            <a:endParaRPr lang="en-IN" sz="2000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397" r="41349" b="81019"/>
          <a:stretch/>
        </p:blipFill>
        <p:spPr>
          <a:xfrm>
            <a:off x="70507" y="2429690"/>
            <a:ext cx="6400800" cy="2055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5" r="16722"/>
          <a:stretch/>
        </p:blipFill>
        <p:spPr>
          <a:xfrm>
            <a:off x="6722680" y="1349826"/>
            <a:ext cx="5295149" cy="508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3525295" cy="418139"/>
          </a:xfrm>
        </p:spPr>
        <p:txBody>
          <a:bodyPr/>
          <a:lstStyle/>
          <a:p>
            <a:r>
              <a:rPr lang="en-IN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8. Ridge Regression Model:</a:t>
            </a:r>
            <a:br>
              <a:rPr lang="en-IN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089999"/>
            <a:ext cx="8634327" cy="55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8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15" y="363327"/>
            <a:ext cx="8419514" cy="1140951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u="sng" dirty="0">
                <a:solidFill>
                  <a:srgbClr val="FFFF00"/>
                </a:solidFill>
                <a:latin typeface="Californian FB" panose="0207040306080B030204" pitchFamily="18" charset="0"/>
              </a:rPr>
              <a:t>The Urgency of the </a:t>
            </a:r>
            <a:r>
              <a:rPr lang="en-US" sz="5400" b="1" u="sng" dirty="0" smtClean="0">
                <a:solidFill>
                  <a:srgbClr val="FFFF00"/>
                </a:solidFill>
                <a:latin typeface="Californian FB" panose="0207040306080B030204" pitchFamily="18" charset="0"/>
              </a:rPr>
              <a:t>Issue:</a:t>
            </a:r>
            <a:r>
              <a:rPr lang="en-US" u="sng" dirty="0">
                <a:solidFill>
                  <a:srgbClr val="FFFF00"/>
                </a:solidFill>
              </a:rPr>
              <a:t/>
            </a:r>
            <a:br>
              <a:rPr lang="en-US" u="sng" dirty="0">
                <a:solidFill>
                  <a:srgbClr val="FFFF00"/>
                </a:solidFill>
              </a:rPr>
            </a:br>
            <a:endParaRPr lang="en-IN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47" y="1930998"/>
            <a:ext cx="10483445" cy="44698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1. </a:t>
            </a:r>
            <a:r>
              <a:rPr lang="en-US" sz="2200" dirty="0" smtClean="0"/>
              <a:t>Before </a:t>
            </a:r>
            <a:r>
              <a:rPr lang="en-US" sz="2200" dirty="0"/>
              <a:t>we delve into the intricacies of CO2 </a:t>
            </a:r>
            <a:r>
              <a:rPr lang="en-US" sz="2200" dirty="0" smtClean="0"/>
              <a:t>Emission </a:t>
            </a:r>
            <a:r>
              <a:rPr lang="en-US" sz="2200" dirty="0"/>
              <a:t>prediction, let's take a moment to reflect on the urgency of the issue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2. </a:t>
            </a:r>
            <a:r>
              <a:rPr lang="en-US" sz="2200" dirty="0" smtClean="0"/>
              <a:t>Climate </a:t>
            </a:r>
            <a:r>
              <a:rPr lang="en-US" sz="2200" dirty="0"/>
              <a:t>change is no longer a distant threat; it's a reality we face today. 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3. </a:t>
            </a:r>
            <a:r>
              <a:rPr lang="en-US" sz="2200" dirty="0" smtClean="0"/>
              <a:t>Rising </a:t>
            </a:r>
            <a:r>
              <a:rPr lang="en-US" sz="2200" dirty="0"/>
              <a:t>global temperatures, extreme weather events, and the loss of biodiversity all underscore the critical need to curb CO2 emissions. 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4. </a:t>
            </a:r>
            <a:r>
              <a:rPr lang="en-US" sz="2200" dirty="0" smtClean="0"/>
              <a:t>Our </a:t>
            </a:r>
            <a:r>
              <a:rPr lang="en-US" sz="2200" dirty="0"/>
              <a:t>ability to predict and manage these emissions plays a pivotal </a:t>
            </a:r>
            <a:r>
              <a:rPr lang="en-US" sz="2200" dirty="0" smtClean="0"/>
              <a:t>role </a:t>
            </a:r>
            <a:r>
              <a:rPr lang="en-US" sz="2200" dirty="0"/>
              <a:t>in shaping a sustainable future</a:t>
            </a:r>
            <a:r>
              <a:rPr lang="en-US" sz="2200" dirty="0" smtClean="0"/>
              <a:t>.</a:t>
            </a:r>
            <a:r>
              <a:rPr lang="en-US" sz="2200" dirty="0"/>
              <a:t/>
            </a:r>
            <a:br>
              <a:rPr lang="en-US" sz="22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205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3359832" cy="409431"/>
          </a:xfrm>
        </p:spPr>
        <p:txBody>
          <a:bodyPr/>
          <a:lstStyle/>
          <a:p>
            <a:r>
              <a:rPr lang="en-IN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9. Lasso Regression </a:t>
            </a:r>
            <a:r>
              <a:rPr lang="en-IN" sz="20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Model:</a:t>
            </a:r>
            <a:r>
              <a:rPr lang="en-IN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IN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1214073"/>
            <a:ext cx="8672312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439694" cy="348471"/>
          </a:xfrm>
        </p:spPr>
        <p:txBody>
          <a:bodyPr/>
          <a:lstStyle/>
          <a:p>
            <a:r>
              <a:rPr lang="en-IN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10. Elastic Net Regression Model:</a:t>
            </a:r>
            <a:br>
              <a:rPr lang="en-IN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11372"/>
            <a:ext cx="9830299" cy="53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38" y="975232"/>
            <a:ext cx="3290162" cy="12628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u="sng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 Table:</a:t>
            </a:r>
            <a:r>
              <a:rPr lang="en-IN" sz="1400" b="1" u="sng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IN" sz="1400" b="1" u="sng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1400" b="1" u="sng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9" y="1820091"/>
            <a:ext cx="11332732" cy="45797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16183" y="4066903"/>
            <a:ext cx="5077097" cy="269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TextBox 5"/>
          <p:cNvSpPr txBox="1"/>
          <p:nvPr/>
        </p:nvSpPr>
        <p:spPr>
          <a:xfrm>
            <a:off x="8029303" y="3940276"/>
            <a:ext cx="368828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Accuracy (99.78%) </a:t>
            </a:r>
          </a:p>
          <a:p>
            <a:r>
              <a:rPr lang="en-I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 Mean Square Error value (0.000000)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384869" y="4201886"/>
            <a:ext cx="478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0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Conclusion: </a:t>
            </a:r>
            <a:endParaRPr lang="en-IN" sz="2000" b="1" u="sng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63" b="21108"/>
          <a:stretch/>
        </p:blipFill>
        <p:spPr>
          <a:xfrm>
            <a:off x="2622957" y="1035735"/>
            <a:ext cx="6381706" cy="4833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92"/>
          <a:stretch/>
        </p:blipFill>
        <p:spPr>
          <a:xfrm>
            <a:off x="646111" y="6008914"/>
            <a:ext cx="11293048" cy="6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350" y="2325062"/>
            <a:ext cx="9404723" cy="1400530"/>
          </a:xfrm>
        </p:spPr>
        <p:txBody>
          <a:bodyPr/>
          <a:lstStyle/>
          <a:p>
            <a:r>
              <a:rPr lang="en-IN" sz="11500" dirty="0" smtClean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THANK YOU. </a:t>
            </a:r>
            <a:endParaRPr lang="en-IN" sz="11500" dirty="0">
              <a:solidFill>
                <a:srgbClr val="92D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0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25" y="609472"/>
            <a:ext cx="9725798" cy="905819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u="sng" dirty="0">
                <a:solidFill>
                  <a:srgbClr val="FFFF00"/>
                </a:solidFill>
                <a:latin typeface="Californian FB" panose="0207040306080B030204" pitchFamily="18" charset="0"/>
              </a:rPr>
              <a:t>The Power of Data </a:t>
            </a:r>
            <a:r>
              <a:rPr lang="en-US" sz="5400" b="1" u="sng" dirty="0" smtClean="0">
                <a:solidFill>
                  <a:srgbClr val="FFFF00"/>
                </a:solidFill>
                <a:latin typeface="Californian FB" panose="0207040306080B030204" pitchFamily="18" charset="0"/>
              </a:rPr>
              <a:t>Analytics: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25" y="2200965"/>
            <a:ext cx="10122037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1. </a:t>
            </a:r>
            <a:r>
              <a:rPr lang="en-US" sz="2200" dirty="0" smtClean="0"/>
              <a:t>In </a:t>
            </a:r>
            <a:r>
              <a:rPr lang="en-US" sz="2200" dirty="0"/>
              <a:t>this age of information, data has become a formidable force for positive change. 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2. </a:t>
            </a:r>
            <a:r>
              <a:rPr lang="en-US" sz="2200" dirty="0" smtClean="0"/>
              <a:t>With </a:t>
            </a:r>
            <a:r>
              <a:rPr lang="en-US" sz="2200" dirty="0"/>
              <a:t>advancements in technology, we can harness the power of data analytics to gain insights into complex environmental </a:t>
            </a:r>
            <a:r>
              <a:rPr lang="en-US" sz="2200" dirty="0" smtClean="0"/>
              <a:t>patterns.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3. </a:t>
            </a:r>
            <a:r>
              <a:rPr lang="en-US" sz="2200" dirty="0" smtClean="0"/>
              <a:t>By </a:t>
            </a:r>
            <a:r>
              <a:rPr lang="en-US" sz="2200" dirty="0"/>
              <a:t>examining historical data, identifying trends, and employing sophisticated modeling techniques, we can develop predictive models that aid in forecasting CO2 emissions with greater accuracy.</a:t>
            </a:r>
            <a:br>
              <a:rPr lang="en-US" sz="22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050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03" y="186201"/>
            <a:ext cx="10500860" cy="635853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u="sng" dirty="0">
                <a:solidFill>
                  <a:srgbClr val="FFFF00"/>
                </a:solidFill>
                <a:latin typeface="Californian FB" panose="0207040306080B030204" pitchFamily="18" charset="0"/>
              </a:rPr>
              <a:t>Objectives of the </a:t>
            </a:r>
            <a:r>
              <a:rPr lang="en-US" sz="5400" b="1" u="sng" dirty="0" smtClean="0">
                <a:solidFill>
                  <a:srgbClr val="FFFF00"/>
                </a:solidFill>
                <a:latin typeface="Californian FB" panose="0207040306080B030204" pitchFamily="18" charset="0"/>
              </a:rPr>
              <a:t>Presentation:</a:t>
            </a:r>
            <a:r>
              <a:rPr lang="en-US" sz="5400" dirty="0">
                <a:solidFill>
                  <a:srgbClr val="FFFF00"/>
                </a:solidFill>
                <a:latin typeface="Californian FB" panose="0207040306080B030204" pitchFamily="18" charset="0"/>
              </a:rPr>
              <a:t/>
            </a:r>
            <a:br>
              <a:rPr lang="en-US" sz="5400" dirty="0">
                <a:solidFill>
                  <a:srgbClr val="FFFF00"/>
                </a:solidFill>
                <a:latin typeface="Californian FB" panose="0207040306080B030204" pitchFamily="18" charset="0"/>
              </a:rPr>
            </a:br>
            <a:endParaRPr lang="en-IN" sz="5400" dirty="0">
              <a:solidFill>
                <a:srgbClr val="FFFF00"/>
              </a:solidFill>
              <a:latin typeface="Californian FB" panose="0207040306080B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91" y="1976842"/>
            <a:ext cx="11577208" cy="52077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1. </a:t>
            </a:r>
            <a:r>
              <a:rPr lang="en-US" sz="2200" b="1" u="sng" dirty="0" smtClean="0">
                <a:solidFill>
                  <a:srgbClr val="FFFF00"/>
                </a:solidFill>
              </a:rPr>
              <a:t>Understand </a:t>
            </a:r>
            <a:r>
              <a:rPr lang="en-US" sz="2200" b="1" u="sng" dirty="0">
                <a:solidFill>
                  <a:srgbClr val="FFFF00"/>
                </a:solidFill>
              </a:rPr>
              <a:t>the Impact</a:t>
            </a:r>
            <a:r>
              <a:rPr lang="en-US" sz="2200" b="1" dirty="0">
                <a:solidFill>
                  <a:srgbClr val="FFFF00"/>
                </a:solidFill>
              </a:rPr>
              <a:t>:</a:t>
            </a:r>
            <a:r>
              <a:rPr lang="en-US" sz="2200" dirty="0"/>
              <a:t>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Delve </a:t>
            </a:r>
            <a:r>
              <a:rPr lang="en-US" sz="2200" dirty="0"/>
              <a:t>into the consequences of unchecked CO2 emissions on the environment and human well-being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2. </a:t>
            </a:r>
            <a:r>
              <a:rPr lang="en-US" sz="2200" b="1" u="sng" dirty="0" smtClean="0">
                <a:solidFill>
                  <a:srgbClr val="FFFF00"/>
                </a:solidFill>
              </a:rPr>
              <a:t>Explore </a:t>
            </a:r>
            <a:r>
              <a:rPr lang="en-US" sz="2200" b="1" u="sng" dirty="0">
                <a:solidFill>
                  <a:srgbClr val="FFFF00"/>
                </a:solidFill>
              </a:rPr>
              <a:t>Data Sources</a:t>
            </a:r>
            <a:r>
              <a:rPr lang="en-US" sz="2200" b="1" dirty="0">
                <a:solidFill>
                  <a:srgbClr val="FFFF00"/>
                </a:solidFill>
              </a:rPr>
              <a:t>: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endParaRPr lang="en-US" sz="22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Identify </a:t>
            </a:r>
            <a:r>
              <a:rPr lang="en-US" sz="2200" dirty="0"/>
              <a:t>key data sources that contribute to our understanding of CO2 emissions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3. </a:t>
            </a:r>
            <a:r>
              <a:rPr lang="en-US" sz="2200" b="1" u="sng" dirty="0" smtClean="0">
                <a:solidFill>
                  <a:srgbClr val="FFFF00"/>
                </a:solidFill>
              </a:rPr>
              <a:t>Modeling </a:t>
            </a:r>
            <a:r>
              <a:rPr lang="en-US" sz="2200" b="1" u="sng" dirty="0">
                <a:solidFill>
                  <a:srgbClr val="FFFF00"/>
                </a:solidFill>
              </a:rPr>
              <a:t>Techniques</a:t>
            </a:r>
            <a:r>
              <a:rPr lang="en-US" sz="2200" b="1" dirty="0">
                <a:solidFill>
                  <a:srgbClr val="FFFF00"/>
                </a:solidFill>
              </a:rPr>
              <a:t>: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endParaRPr lang="en-US" sz="22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Discuss </a:t>
            </a:r>
            <a:r>
              <a:rPr lang="en-US" sz="2200" dirty="0"/>
              <a:t>various data-driven modeling techniques used for predicting CO2 emissions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4. </a:t>
            </a:r>
            <a:r>
              <a:rPr lang="en-US" sz="2200" b="1" u="sng" dirty="0" smtClean="0">
                <a:solidFill>
                  <a:srgbClr val="FFFF00"/>
                </a:solidFill>
              </a:rPr>
              <a:t>Case </a:t>
            </a:r>
            <a:r>
              <a:rPr lang="en-US" sz="2200" b="1" u="sng" dirty="0">
                <a:solidFill>
                  <a:srgbClr val="FFFF00"/>
                </a:solidFill>
              </a:rPr>
              <a:t>Studies</a:t>
            </a:r>
            <a:r>
              <a:rPr lang="en-US" sz="2200" b="1" dirty="0">
                <a:solidFill>
                  <a:srgbClr val="FFFF00"/>
                </a:solidFill>
              </a:rPr>
              <a:t>: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endParaRPr lang="en-US" sz="22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Showcase </a:t>
            </a:r>
            <a:r>
              <a:rPr lang="en-US" sz="2200" dirty="0"/>
              <a:t>real-world examples where CO2 emission prediction has informed sustainable decision-making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5. </a:t>
            </a:r>
            <a:r>
              <a:rPr lang="en-US" sz="2200" b="1" u="sng" dirty="0" smtClean="0">
                <a:solidFill>
                  <a:srgbClr val="FFFF00"/>
                </a:solidFill>
              </a:rPr>
              <a:t>Future </a:t>
            </a:r>
            <a:r>
              <a:rPr lang="en-US" sz="2200" b="1" u="sng" dirty="0">
                <a:solidFill>
                  <a:srgbClr val="FFFF00"/>
                </a:solidFill>
              </a:rPr>
              <a:t>Implications</a:t>
            </a:r>
            <a:r>
              <a:rPr lang="en-US" sz="2200" b="1" dirty="0">
                <a:solidFill>
                  <a:srgbClr val="FFFF00"/>
                </a:solidFill>
              </a:rPr>
              <a:t>: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endParaRPr lang="en-US" sz="22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Consider </a:t>
            </a:r>
            <a:r>
              <a:rPr lang="en-US" sz="2200" dirty="0"/>
              <a:t>the broader implications of accurate CO2 emission predictions for policy-making, industry practices, and global sustainability.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92181" y="1436918"/>
            <a:ext cx="573894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Our presentation aims to achieve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30416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54" y="278546"/>
            <a:ext cx="9404723" cy="1400530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u="sng" dirty="0">
                <a:solidFill>
                  <a:srgbClr val="FFFF00"/>
                </a:solidFill>
                <a:latin typeface="Californian FB" panose="0207040306080B030204" pitchFamily="18" charset="0"/>
              </a:rPr>
              <a:t>Let's Begin the </a:t>
            </a:r>
            <a:r>
              <a:rPr lang="en-US" sz="5400" b="1" u="sng" dirty="0" smtClean="0">
                <a:solidFill>
                  <a:srgbClr val="FFFF00"/>
                </a:solidFill>
                <a:latin typeface="Californian FB" panose="0207040306080B030204" pitchFamily="18" charset="0"/>
              </a:rPr>
              <a:t>Exploration: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39" y="1679076"/>
            <a:ext cx="8946541" cy="41954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As we embark on this exploration of CO2 emission prediction, let us keep in mind that our collective efforts can shape a future where </a:t>
            </a:r>
            <a:r>
              <a:rPr lang="en-US" sz="2200" dirty="0">
                <a:solidFill>
                  <a:srgbClr val="FFFF00"/>
                </a:solidFill>
              </a:rPr>
              <a:t>environmental responsibility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FFFF00"/>
                </a:solidFill>
              </a:rPr>
              <a:t>technological innovation </a:t>
            </a:r>
            <a:r>
              <a:rPr lang="en-US" sz="2200" dirty="0"/>
              <a:t>go hand in hand. 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We will be unraveling </a:t>
            </a:r>
            <a:r>
              <a:rPr lang="en-US" sz="2200" dirty="0"/>
              <a:t>the </a:t>
            </a:r>
            <a:r>
              <a:rPr lang="en-US" sz="2200" dirty="0">
                <a:solidFill>
                  <a:srgbClr val="FFFF00"/>
                </a:solidFill>
              </a:rPr>
              <a:t>potential of data analytics </a:t>
            </a:r>
            <a:r>
              <a:rPr lang="en-US" sz="2200" dirty="0"/>
              <a:t>in </a:t>
            </a:r>
            <a:r>
              <a:rPr lang="en-US" sz="2200" dirty="0">
                <a:solidFill>
                  <a:srgbClr val="FFFF00"/>
                </a:solidFill>
              </a:rPr>
              <a:t>forecasting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FF00"/>
                </a:solidFill>
              </a:rPr>
              <a:t>CO2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FF00"/>
                </a:solidFill>
              </a:rPr>
              <a:t>emissions</a:t>
            </a:r>
            <a:r>
              <a:rPr lang="en-US" sz="2200" dirty="0"/>
              <a:t> and charting a course towards a more sustainable and resilient world.</a:t>
            </a:r>
            <a:br>
              <a:rPr lang="en-US" sz="22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7600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557285"/>
            <a:ext cx="9194575" cy="1428334"/>
          </a:xfrm>
        </p:spPr>
        <p:txBody>
          <a:bodyPr/>
          <a:lstStyle/>
          <a:p>
            <a:r>
              <a:rPr lang="en-US" sz="1800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Required Dataset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dirty="0" smtClean="0"/>
              <a:t> </a:t>
            </a:r>
            <a:r>
              <a:rPr lang="en-US" sz="1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Co2 Emissions.csv</a:t>
            </a:r>
            <a:r>
              <a:rPr lang="en-US" sz="2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16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343" y="1271452"/>
            <a:ext cx="124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Link for the csv file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</a:t>
            </a:r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://open.canada.ca/data/en/dataset/98f1a129-f628-4ce4-b24d-6f16bf24dd64#wb-auto-6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48343" y="338970"/>
            <a:ext cx="947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Importing the required libraries and the required dataset:</a:t>
            </a:r>
            <a:endParaRPr lang="en-IN" sz="2000" u="sng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343" y="1973371"/>
            <a:ext cx="6348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Importing Libraries</a:t>
            </a:r>
            <a:r>
              <a:rPr lang="en-US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2548769"/>
            <a:ext cx="10058400" cy="41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15" y="133642"/>
            <a:ext cx="3128216" cy="4355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Importing </a:t>
            </a:r>
            <a:r>
              <a:rPr lang="en-US" sz="2000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dataset: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61"/>
          <a:stretch/>
        </p:blipFill>
        <p:spPr>
          <a:xfrm>
            <a:off x="549538" y="694387"/>
            <a:ext cx="10058400" cy="1996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538" y="2816137"/>
            <a:ext cx="4831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Performing Exploratory Data Analysis</a:t>
            </a:r>
            <a:r>
              <a:rPr lang="en-US" sz="2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" r="3742" b="2784"/>
          <a:stretch/>
        </p:blipFill>
        <p:spPr>
          <a:xfrm>
            <a:off x="549538" y="3309257"/>
            <a:ext cx="5215536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54" y="208881"/>
            <a:ext cx="2872151" cy="400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Describing the data:</a:t>
            </a:r>
            <a:endParaRPr lang="en-IN" sz="2000" u="sng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30" y="822863"/>
            <a:ext cx="6378493" cy="22861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554" y="3288409"/>
            <a:ext cx="484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u="sng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Finding null and duplicated values</a:t>
            </a:r>
            <a:r>
              <a:rPr lang="en-IN" sz="2000" dirty="0" smtClean="0">
                <a:solidFill>
                  <a:srgbClr val="FFFF00"/>
                </a:solidFill>
              </a:rPr>
              <a:t>:</a:t>
            </a:r>
            <a:endParaRPr lang="en-IN" sz="20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2"/>
          <a:stretch/>
        </p:blipFill>
        <p:spPr>
          <a:xfrm>
            <a:off x="924797" y="3810963"/>
            <a:ext cx="3330229" cy="2859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856" y="3793545"/>
            <a:ext cx="6820491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298</TotalTime>
  <Words>729</Words>
  <Application>Microsoft Office PowerPoint</Application>
  <PresentationFormat>Widescreen</PresentationFormat>
  <Paragraphs>84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 Light</vt:lpstr>
      <vt:lpstr>Californian FB</vt:lpstr>
      <vt:lpstr>Cambria</vt:lpstr>
      <vt:lpstr>Cambria Math</vt:lpstr>
      <vt:lpstr>Century Gothic</vt:lpstr>
      <vt:lpstr>Wingdings</vt:lpstr>
      <vt:lpstr>Wingdings 3</vt:lpstr>
      <vt:lpstr>Ion</vt:lpstr>
      <vt:lpstr>Prediction on       CO2 Emissions                    by vehicles.</vt:lpstr>
      <vt:lpstr> Introduction: </vt:lpstr>
      <vt:lpstr>The Urgency of the Issue: </vt:lpstr>
      <vt:lpstr>The Power of Data Analytics: </vt:lpstr>
      <vt:lpstr>Objectives of the Presentation: </vt:lpstr>
      <vt:lpstr>Let's Begin the Exploration: </vt:lpstr>
      <vt:lpstr>Required Dataset : Co2 Emissions.csv  </vt:lpstr>
      <vt:lpstr>Importing the dataset:</vt:lpstr>
      <vt:lpstr>Describing the data:</vt:lpstr>
      <vt:lpstr>Dropping the duplicated values:</vt:lpstr>
      <vt:lpstr>Renaming columns and summarizing new data:</vt:lpstr>
      <vt:lpstr>Plotting the data:</vt:lpstr>
      <vt:lpstr>Checking correlation between the target and features:</vt:lpstr>
      <vt:lpstr>Checking Outliers and removing them:</vt:lpstr>
      <vt:lpstr>Post deleting Outliers:</vt:lpstr>
      <vt:lpstr>Correlation of the variables in the dataframe after removal of outliers:</vt:lpstr>
      <vt:lpstr>Normalisation of data:</vt:lpstr>
      <vt:lpstr>Normalised Dataframe without outliers:</vt:lpstr>
      <vt:lpstr>Dropping the Highly  Influential and Unnecessary Irrelevant data points:</vt:lpstr>
      <vt:lpstr>1. Model Building using OLS (Ordinary Least Squares) method:</vt:lpstr>
      <vt:lpstr>2. Linear Regression using Train Test Split Method: </vt:lpstr>
      <vt:lpstr>3. Model Building using Random Forest: </vt:lpstr>
      <vt:lpstr>4. Model Building using Bagging Regressor:</vt:lpstr>
      <vt:lpstr>5. Gradient Boosting Regressor:</vt:lpstr>
      <vt:lpstr>Pictorial Representation of Bagging and Boosting method: </vt:lpstr>
      <vt:lpstr>6. Model Building using KNN Regressor: </vt:lpstr>
      <vt:lpstr>7. Model Building using Logistic Regression: </vt:lpstr>
      <vt:lpstr>Receiver Operating Characterictics: (ROC curve)</vt:lpstr>
      <vt:lpstr>8. Ridge Regression Model: </vt:lpstr>
      <vt:lpstr>9. Lasso Regression Model: </vt:lpstr>
      <vt:lpstr>10. Elastic Net Regression Model: </vt:lpstr>
      <vt:lpstr>Result Table: </vt:lpstr>
      <vt:lpstr>Conclusion: </vt:lpstr>
      <vt:lpstr>THANK YOU.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on       CO2 Emissions                    by vehicles.</dc:title>
  <dc:creator>Microsoft account</dc:creator>
  <cp:lastModifiedBy>Microsoft account</cp:lastModifiedBy>
  <cp:revision>23</cp:revision>
  <dcterms:created xsi:type="dcterms:W3CDTF">2023-11-18T07:21:00Z</dcterms:created>
  <dcterms:modified xsi:type="dcterms:W3CDTF">2023-11-18T13:19:48Z</dcterms:modified>
</cp:coreProperties>
</file>