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clonica"/>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clonica-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store/apps/details?id=com.ichi2.anki&amp;hl=en_US&amp;pli=1"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ddon-docs.ankiweb.net/#:~:text=Add%2Dons%20in%20Anki%20are,when%20those%20actions%20take%20place" TargetMode="External"/><Relationship Id="rId3" Type="http://schemas.openxmlformats.org/officeDocument/2006/relationships/hyperlink" Target="https://bcairns.medium.com/learn-c-qt-and-qml-the-easy-way-8d2fb830fb2d" TargetMode="External"/><Relationship Id="rId4" Type="http://schemas.openxmlformats.org/officeDocument/2006/relationships/hyperlink" Target="https://commons.wikimedia.org/wiki/File:Python_logo_and_wordmark.sv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ma-assn.org/medical-students/usmle-step-1-2/what-anki" TargetMode="External"/><Relationship Id="rId3" Type="http://schemas.openxmlformats.org/officeDocument/2006/relationships/hyperlink" Target="https://apps.ankiweb.net/" TargetMode="External"/><Relationship Id="rId4" Type="http://schemas.openxmlformats.org/officeDocument/2006/relationships/hyperlink" Target="https://community.wanikani.com/t/jankigen-anki-deck-generation-from-japanese-text/44225"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sm.maine.edu/learning-commons/using-flash-cards/#:~:text=Flashcards%20are%20small%20note%20cards,vocabulary%2C%20concepts%2C%20or%20procedures" TargetMode="External"/><Relationship Id="rId3" Type="http://schemas.openxmlformats.org/officeDocument/2006/relationships/hyperlink" Target="https://usm.maine.edu/learning-commons/using-flash-cards/#:~:text=Flashcards%20are%20small%20note%20cards,vocabulary%2C%20concepts%2C%20or%20procedur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ma-assn.org/medical-students/usmle-step-1-2/what-anki" TargetMode="External"/><Relationship Id="rId3" Type="http://schemas.openxmlformats.org/officeDocument/2006/relationships/hyperlink" Target="https://apps.ankiweb.net/" TargetMode="External"/><Relationship Id="rId4" Type="http://schemas.openxmlformats.org/officeDocument/2006/relationships/hyperlink" Target="https://docs.ankiweb.net/studying.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ps.ankiweb.net/" TargetMode="External"/><Relationship Id="rId3" Type="http://schemas.openxmlformats.org/officeDocument/2006/relationships/hyperlink" Target="https://en.wikipedia.org/wiki/Anki_(software)" TargetMode="External"/><Relationship Id="rId4" Type="http://schemas.openxmlformats.org/officeDocument/2006/relationships/hyperlink" Target="https://docs.ankiweb.net/editing.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sm.maine.edu/learning-commons/using-flash-cards/#:~:text=Flashcards%20are%20small%20note%20cards,vocabulary%2C%20concepts%2C%20or%20procedures" TargetMode="External"/><Relationship Id="rId3" Type="http://schemas.openxmlformats.org/officeDocument/2006/relationships/hyperlink" Target="https://apps.ankiweb.net/" TargetMode="External"/><Relationship Id="rId4" Type="http://schemas.openxmlformats.org/officeDocument/2006/relationships/hyperlink" Target="https://www.ama-assn.org/medical-students/usmle-step-1-2/what-anki"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nkiweb.net/editing.html" TargetMode="External"/><Relationship Id="rId3" Type="http://schemas.openxmlformats.org/officeDocument/2006/relationships/hyperlink" Target="https://moinulkarim.com/how-to-use-anki-for-medical-schoo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nkiweb.net/addons.html" TargetMode="External"/><Relationship Id="rId3" Type="http://schemas.openxmlformats.org/officeDocument/2006/relationships/hyperlink" Target="https://www.youtube.com/watch?app=desktop&amp;v=ahGkFX4JPc8"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Image: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https://play.google.com/store/apps/details?id=com.ichi2.anki&amp;hl=en_US&amp;pli=1</a:t>
            </a:r>
            <a:r>
              <a:rPr lang="en">
                <a:solidFill>
                  <a:schemeClr val="dk1"/>
                </a:solidFill>
              </a:rPr>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0c474ed8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0c474ed8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0c474ed8f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0c474ed8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a:p>
            <a:pPr indent="-298450" lvl="0" marL="457200" rtl="0" algn="l">
              <a:spcBef>
                <a:spcPts val="0"/>
              </a:spcBef>
              <a:spcAft>
                <a:spcPts val="0"/>
              </a:spcAft>
              <a:buSzPts val="1100"/>
              <a:buChar char="●"/>
            </a:pPr>
            <a:r>
              <a:rPr lang="en" u="sng">
                <a:solidFill>
                  <a:schemeClr val="hlink"/>
                </a:solidFill>
                <a:hlinkClick r:id="rId2"/>
              </a:rPr>
              <a:t>https://addon-docs.ankiweb.net/#:~:text=Add%2Dons%20in%20Anki%20are,when%20those%20actions%20take%20place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Images:</a:t>
            </a:r>
            <a:endParaRPr/>
          </a:p>
          <a:p>
            <a:pPr indent="-298450" lvl="0" marL="457200" rtl="0" algn="l">
              <a:spcBef>
                <a:spcPts val="0"/>
              </a:spcBef>
              <a:spcAft>
                <a:spcPts val="0"/>
              </a:spcAft>
              <a:buSzPts val="1100"/>
              <a:buChar char="●"/>
            </a:pPr>
            <a:r>
              <a:rPr lang="en" u="sng">
                <a:solidFill>
                  <a:schemeClr val="hlink"/>
                </a:solidFill>
                <a:hlinkClick r:id="rId3"/>
              </a:rPr>
              <a:t>https://bcairns.medium.com/learn-c-qt-and-qml-the-easy-way-8d2fb830fb2d</a:t>
            </a:r>
            <a:endParaRPr/>
          </a:p>
          <a:p>
            <a:pPr indent="-298450" lvl="0" marL="457200" rtl="0" algn="l">
              <a:spcBef>
                <a:spcPts val="0"/>
              </a:spcBef>
              <a:spcAft>
                <a:spcPts val="0"/>
              </a:spcAft>
              <a:buSzPts val="1100"/>
              <a:buChar char="●"/>
            </a:pPr>
            <a:r>
              <a:rPr lang="en" u="sng">
                <a:solidFill>
                  <a:schemeClr val="hlink"/>
                </a:solidFill>
                <a:hlinkClick r:id="rId4"/>
              </a:rPr>
              <a:t>https://commons.wikimedia.org/wiki/File:Python_logo_and_wordmark.svg</a:t>
            </a: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0c474ed8f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0c474ed8f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a:p>
            <a:pPr indent="-298450" lvl="0" marL="457200" rtl="0" algn="l">
              <a:spcBef>
                <a:spcPts val="0"/>
              </a:spcBef>
              <a:spcAft>
                <a:spcPts val="0"/>
              </a:spcAft>
              <a:buSzPts val="1100"/>
              <a:buChar char="●"/>
            </a:pPr>
            <a:r>
              <a:rPr lang="en" u="sng">
                <a:solidFill>
                  <a:schemeClr val="hlink"/>
                </a:solidFill>
                <a:hlinkClick r:id="rId2"/>
              </a:rPr>
              <a:t>https://www.ama-assn.org/medical-students/usmle-step-1-2/what-anki</a:t>
            </a:r>
            <a:endParaRPr/>
          </a:p>
          <a:p>
            <a:pPr indent="-298450" lvl="0" marL="457200" rtl="0" algn="l">
              <a:spcBef>
                <a:spcPts val="0"/>
              </a:spcBef>
              <a:spcAft>
                <a:spcPts val="0"/>
              </a:spcAft>
              <a:buSzPts val="1100"/>
              <a:buChar char="●"/>
            </a:pPr>
            <a:r>
              <a:rPr lang="en" u="sng">
                <a:solidFill>
                  <a:schemeClr val="hlink"/>
                </a:solidFill>
                <a:hlinkClick r:id="rId3"/>
              </a:rPr>
              <a:t>https://apps.ankiweb.net/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a:t>
            </a:r>
            <a:endParaRPr/>
          </a:p>
          <a:p>
            <a:pPr indent="-298450" lvl="0" marL="457200" rtl="0" algn="l">
              <a:spcBef>
                <a:spcPts val="0"/>
              </a:spcBef>
              <a:spcAft>
                <a:spcPts val="0"/>
              </a:spcAft>
              <a:buSzPts val="1100"/>
              <a:buChar char="●"/>
            </a:pPr>
            <a:r>
              <a:rPr lang="en" u="sng">
                <a:solidFill>
                  <a:schemeClr val="hlink"/>
                </a:solidFill>
                <a:hlinkClick r:id="rId4"/>
              </a:rPr>
              <a:t>https://community.wanikani.com/t/jankigen-anki-deck-generation-from-japanese-text/44225</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0c474ed8f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0c474ed8f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a:p>
            <a:pPr indent="-298450" lvl="0" marL="457200" rtl="0" algn="l">
              <a:spcBef>
                <a:spcPts val="0"/>
              </a:spcBef>
              <a:spcAft>
                <a:spcPts val="0"/>
              </a:spcAft>
              <a:buSzPts val="1100"/>
              <a:buChar char="●"/>
            </a:pPr>
            <a:r>
              <a:rPr lang="en" u="sng">
                <a:solidFill>
                  <a:schemeClr val="hlink"/>
                </a:solidFill>
                <a:hlinkClick r:id="rId2"/>
              </a:rPr>
              <a:t>https://usm.maine.edu/learning-commons/using-flash-cards/#:~:text=Flashcards%20are%20small%20note%20cards,vocabulary%2C%20concepts%2C%20or%20procedures</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Images: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https://usm.maine.edu/learning-commons/using-flash-cards/#:~:text=Flashcards%20are%20small%20note%20cards,vocabulary%2C%20concepts%2C%20or%20procedures</a:t>
            </a:r>
            <a:r>
              <a:rPr lang="en">
                <a:solidFill>
                  <a:schemeClr val="dk1"/>
                </a:solidFill>
              </a:rPr>
              <a:t>.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0c474ed8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0c474ed8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a:p>
            <a:pPr indent="-298450" lvl="0" marL="457200" rtl="0" algn="l">
              <a:spcBef>
                <a:spcPts val="0"/>
              </a:spcBef>
              <a:spcAft>
                <a:spcPts val="0"/>
              </a:spcAft>
              <a:buSzPts val="1100"/>
              <a:buChar char="●"/>
            </a:pPr>
            <a:r>
              <a:rPr lang="en" u="sng">
                <a:solidFill>
                  <a:schemeClr val="hlink"/>
                </a:solidFill>
                <a:hlinkClick r:id="rId2"/>
              </a:rPr>
              <a:t>https://www.ama-assn.org/medical-students/usmle-step-1-2/what-anki</a:t>
            </a:r>
            <a:r>
              <a:rPr lang="en"/>
              <a:t> </a:t>
            </a:r>
            <a:endParaRPr/>
          </a:p>
          <a:p>
            <a:pPr indent="-298450" lvl="0" marL="457200" rtl="0" algn="l">
              <a:spcBef>
                <a:spcPts val="0"/>
              </a:spcBef>
              <a:spcAft>
                <a:spcPts val="0"/>
              </a:spcAft>
              <a:buSzPts val="1100"/>
              <a:buChar char="●"/>
            </a:pPr>
            <a:r>
              <a:rPr lang="en" u="sng">
                <a:solidFill>
                  <a:schemeClr val="hlink"/>
                </a:solidFill>
                <a:hlinkClick r:id="rId3"/>
              </a:rPr>
              <a:t>https://apps.ankiweb.net/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Images:</a:t>
            </a:r>
            <a:endParaRPr/>
          </a:p>
          <a:p>
            <a:pPr indent="-298450" lvl="0" marL="457200" rtl="0" algn="l">
              <a:spcBef>
                <a:spcPts val="0"/>
              </a:spcBef>
              <a:spcAft>
                <a:spcPts val="0"/>
              </a:spcAft>
              <a:buSzPts val="1100"/>
              <a:buChar char="●"/>
            </a:pPr>
            <a:r>
              <a:rPr lang="en" u="sng">
                <a:solidFill>
                  <a:schemeClr val="hlink"/>
                </a:solidFill>
                <a:hlinkClick r:id="rId4"/>
              </a:rPr>
              <a:t>https://docs.ankiweb.net/studying.html</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0d133590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0d133590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Sources: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https://apps.ankiweb.net/</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https://en.wikipedia.org/wiki/Anki_(software)</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Images: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4"/>
              </a:rPr>
              <a:t>https://docs.ankiweb.net/editing.html</a:t>
            </a:r>
            <a:r>
              <a:rPr lang="en">
                <a:solidFill>
                  <a:schemeClr val="dk1"/>
                </a:solidFill>
              </a:rP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0c474ed8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0c474ed8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a:p>
            <a:pPr indent="-298450" lvl="0" marL="457200" rtl="0" algn="l">
              <a:spcBef>
                <a:spcPts val="0"/>
              </a:spcBef>
              <a:spcAft>
                <a:spcPts val="0"/>
              </a:spcAft>
              <a:buSzPts val="1100"/>
              <a:buChar char="●"/>
            </a:pPr>
            <a:r>
              <a:rPr lang="en" u="sng">
                <a:solidFill>
                  <a:schemeClr val="hlink"/>
                </a:solidFill>
                <a:hlinkClick r:id="rId2"/>
              </a:rPr>
              <a:t>https://usm.maine.edu/learning-commons/using-flash-cards/#:~:text=Flashcards%20are%20small%20note%20cards,vocabulary%2C%20concepts%2C%20or%20procedures</a:t>
            </a:r>
            <a:r>
              <a:rPr lang="en"/>
              <a:t>. </a:t>
            </a:r>
            <a:endParaRPr/>
          </a:p>
          <a:p>
            <a:pPr indent="-298450" lvl="0" marL="457200" rtl="0" algn="l">
              <a:spcBef>
                <a:spcPts val="0"/>
              </a:spcBef>
              <a:spcAft>
                <a:spcPts val="0"/>
              </a:spcAft>
              <a:buSzPts val="1100"/>
              <a:buChar char="●"/>
            </a:pPr>
            <a:r>
              <a:rPr lang="en" u="sng">
                <a:solidFill>
                  <a:schemeClr val="hlink"/>
                </a:solidFill>
                <a:hlinkClick r:id="rId3"/>
              </a:rPr>
              <a:t>https://apps.ankiweb.net/</a:t>
            </a:r>
            <a:r>
              <a:rPr lang="en"/>
              <a:t> </a:t>
            </a:r>
            <a:endParaRPr/>
          </a:p>
          <a:p>
            <a:pPr indent="-298450" lvl="0" marL="457200" rtl="0" algn="l">
              <a:spcBef>
                <a:spcPts val="0"/>
              </a:spcBef>
              <a:spcAft>
                <a:spcPts val="0"/>
              </a:spcAft>
              <a:buSzPts val="1100"/>
              <a:buChar char="●"/>
            </a:pPr>
            <a:r>
              <a:rPr lang="en" u="sng">
                <a:solidFill>
                  <a:schemeClr val="hlink"/>
                </a:solidFill>
                <a:hlinkClick r:id="rId4"/>
              </a:rPr>
              <a:t>https://www.ama-assn.org/medical-students/usmle-step-1-2/what-anki</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0d13359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0d13359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Images: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https://docs.ankiweb.net/editing.html</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https://moinulkarim.com/how-to-use-anki-for-medical-school/</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0c474ed8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0c474ed8f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a:p>
            <a:pPr indent="-298450" lvl="0" marL="457200" rtl="0" algn="l">
              <a:spcBef>
                <a:spcPts val="0"/>
              </a:spcBef>
              <a:spcAft>
                <a:spcPts val="0"/>
              </a:spcAft>
              <a:buSzPts val="1100"/>
              <a:buChar char="●"/>
            </a:pPr>
            <a:r>
              <a:rPr lang="en" u="sng">
                <a:solidFill>
                  <a:schemeClr val="hlink"/>
                </a:solidFill>
                <a:hlinkClick r:id="rId2"/>
              </a:rPr>
              <a:t>https://docs.ankiweb.net/addons.html</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Images:</a:t>
            </a:r>
            <a:endParaRPr/>
          </a:p>
          <a:p>
            <a:pPr indent="-298450" lvl="0" marL="457200" rtl="0" algn="l">
              <a:spcBef>
                <a:spcPts val="0"/>
              </a:spcBef>
              <a:spcAft>
                <a:spcPts val="0"/>
              </a:spcAft>
              <a:buSzPts val="1100"/>
              <a:buChar char="●"/>
            </a:pPr>
            <a:r>
              <a:rPr lang="en" u="sng">
                <a:solidFill>
                  <a:schemeClr val="hlink"/>
                </a:solidFill>
                <a:hlinkClick r:id="rId3"/>
              </a:rPr>
              <a:t>https://www.youtube.com/watch?app=desktop&amp;v=ahGkFX4JPc8</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0d133590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0d133590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ama-assn.org/medical-students/usmle-step-1-2/what-anki" TargetMode="External"/><Relationship Id="rId4" Type="http://schemas.openxmlformats.org/officeDocument/2006/relationships/image" Target="../media/image13.png"/><Relationship Id="rId5" Type="http://schemas.openxmlformats.org/officeDocument/2006/relationships/hyperlink" Target="https://apps.ankiweb.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apps.ankiweb.net/"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43467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clonica"/>
                <a:ea typeface="Aclonica"/>
                <a:cs typeface="Aclonica"/>
                <a:sym typeface="Aclonica"/>
              </a:rPr>
              <a:t>Anki</a:t>
            </a:r>
            <a:endParaRPr>
              <a:latin typeface="Aclonica"/>
              <a:ea typeface="Aclonica"/>
              <a:cs typeface="Aclonica"/>
              <a:sym typeface="Aclonica"/>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Presentation by Taha Rashid</a:t>
            </a:r>
            <a:endParaRPr/>
          </a:p>
        </p:txBody>
      </p:sp>
      <p:pic>
        <p:nvPicPr>
          <p:cNvPr id="69" name="Google Shape;69;p13"/>
          <p:cNvPicPr preferRelativeResize="0"/>
          <p:nvPr/>
        </p:nvPicPr>
        <p:blipFill>
          <a:blip r:embed="rId3">
            <a:alphaModFix/>
          </a:blip>
          <a:stretch>
            <a:fillRect/>
          </a:stretch>
        </p:blipFill>
        <p:spPr>
          <a:xfrm>
            <a:off x="4737225" y="965225"/>
            <a:ext cx="3956774" cy="3956774"/>
          </a:xfrm>
          <a:prstGeom prst="rect">
            <a:avLst/>
          </a:prstGeom>
          <a:noFill/>
          <a:ln>
            <a:noFill/>
          </a:ln>
        </p:spPr>
      </p:pic>
      <p:sp>
        <p:nvSpPr>
          <p:cNvPr id="70" name="Google Shape;70;p13"/>
          <p:cNvSpPr txBox="1"/>
          <p:nvPr/>
        </p:nvSpPr>
        <p:spPr>
          <a:xfrm>
            <a:off x="0" y="4681800"/>
            <a:ext cx="168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28/05/2024</a:t>
            </a:r>
            <a:endParaRPr sz="180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2"/>
          <p:cNvPicPr preferRelativeResize="0"/>
          <p:nvPr/>
        </p:nvPicPr>
        <p:blipFill>
          <a:blip r:embed="rId3">
            <a:alphaModFix/>
          </a:blip>
          <a:stretch>
            <a:fillRect/>
          </a:stretch>
        </p:blipFill>
        <p:spPr>
          <a:xfrm>
            <a:off x="84988" y="1526450"/>
            <a:ext cx="3090176" cy="2972349"/>
          </a:xfrm>
          <a:prstGeom prst="rect">
            <a:avLst/>
          </a:prstGeom>
          <a:noFill/>
          <a:ln cap="flat" cmpd="sng" w="38100">
            <a:solidFill>
              <a:schemeClr val="lt1"/>
            </a:solidFill>
            <a:prstDash val="solid"/>
            <a:round/>
            <a:headEnd len="sm" w="sm" type="none"/>
            <a:tailEnd len="sm" w="sm" type="none"/>
          </a:ln>
        </p:spPr>
      </p:pic>
      <p:sp>
        <p:nvSpPr>
          <p:cNvPr id="151" name="Google Shape;151;p22"/>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clonica"/>
                <a:ea typeface="Aclonica"/>
                <a:cs typeface="Aclonica"/>
                <a:sym typeface="Aclonica"/>
              </a:rPr>
              <a:t>My Problem (and Solution)</a:t>
            </a:r>
            <a:endParaRPr>
              <a:latin typeface="Aclonica"/>
              <a:ea typeface="Aclonica"/>
              <a:cs typeface="Aclonica"/>
              <a:sym typeface="Aclonica"/>
            </a:endParaRPr>
          </a:p>
        </p:txBody>
      </p:sp>
      <p:sp>
        <p:nvSpPr>
          <p:cNvPr id="152" name="Google Shape;152;p22"/>
          <p:cNvSpPr txBox="1"/>
          <p:nvPr>
            <p:ph idx="1" type="body"/>
          </p:nvPr>
        </p:nvSpPr>
        <p:spPr>
          <a:xfrm>
            <a:off x="4401475" y="219600"/>
            <a:ext cx="4554000" cy="4704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Char char="●"/>
            </a:pPr>
            <a:r>
              <a:rPr lang="en" sz="1600">
                <a:solidFill>
                  <a:schemeClr val="lt2"/>
                </a:solidFill>
              </a:rPr>
              <a:t>I was trying to learn Japanese using premade decks. I </a:t>
            </a:r>
            <a:r>
              <a:rPr lang="en" sz="1600">
                <a:solidFill>
                  <a:schemeClr val="lt2"/>
                </a:solidFill>
              </a:rPr>
              <a:t>modified</a:t>
            </a:r>
            <a:r>
              <a:rPr lang="en" sz="1600">
                <a:solidFill>
                  <a:schemeClr val="lt2"/>
                </a:solidFill>
              </a:rPr>
              <a:t> the decks to make them more personal and to add extra information using addons (such as the </a:t>
            </a:r>
            <a:r>
              <a:rPr lang="en" sz="1600">
                <a:solidFill>
                  <a:schemeClr val="lt2"/>
                </a:solidFill>
              </a:rPr>
              <a:t>pronunciation</a:t>
            </a:r>
            <a:r>
              <a:rPr lang="en" sz="1600">
                <a:solidFill>
                  <a:schemeClr val="lt2"/>
                </a:solidFill>
              </a:rPr>
              <a:t> of words and better meanings)</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The premade deck I was using (in short) does not clarify if a word is a specific type of verb (intransitive or transitive) </a:t>
            </a:r>
            <a:r>
              <a:rPr b="1" lang="en" sz="1600">
                <a:solidFill>
                  <a:schemeClr val="lt2"/>
                </a:solidFill>
              </a:rPr>
              <a:t>and</a:t>
            </a:r>
            <a:r>
              <a:rPr lang="en" sz="1600">
                <a:solidFill>
                  <a:schemeClr val="lt2"/>
                </a:solidFill>
              </a:rPr>
              <a:t> I could not find any </a:t>
            </a:r>
            <a:r>
              <a:rPr lang="en" sz="1600">
                <a:solidFill>
                  <a:schemeClr val="lt2"/>
                </a:solidFill>
              </a:rPr>
              <a:t>extension</a:t>
            </a:r>
            <a:r>
              <a:rPr lang="en" sz="1600">
                <a:solidFill>
                  <a:schemeClr val="lt2"/>
                </a:solidFill>
              </a:rPr>
              <a:t> that could modify each card and add the correct information</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Therefore, I plan to create an Anki </a:t>
            </a:r>
            <a:r>
              <a:rPr lang="en" sz="1600">
                <a:solidFill>
                  <a:schemeClr val="lt2"/>
                </a:solidFill>
              </a:rPr>
              <a:t>extension</a:t>
            </a:r>
            <a:r>
              <a:rPr lang="en" sz="1600">
                <a:solidFill>
                  <a:schemeClr val="lt2"/>
                </a:solidFill>
              </a:rPr>
              <a:t> that takes the word from each card in my deck, scrapes/searches the web for it’s correct type and add the correct information to each card</a:t>
            </a:r>
            <a:endParaRPr sz="1600">
              <a:solidFill>
                <a:schemeClr val="lt2"/>
              </a:solidFill>
            </a:endParaRPr>
          </a:p>
        </p:txBody>
      </p:sp>
      <p:sp>
        <p:nvSpPr>
          <p:cNvPr id="153" name="Google Shape;153;p22"/>
          <p:cNvSpPr/>
          <p:nvPr/>
        </p:nvSpPr>
        <p:spPr>
          <a:xfrm>
            <a:off x="1457200" y="3700050"/>
            <a:ext cx="467700" cy="1626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54" name="Google Shape;154;p22"/>
          <p:cNvCxnSpPr/>
          <p:nvPr/>
        </p:nvCxnSpPr>
        <p:spPr>
          <a:xfrm flipH="1">
            <a:off x="2114400" y="3425625"/>
            <a:ext cx="1372200" cy="335400"/>
          </a:xfrm>
          <a:prstGeom prst="straightConnector1">
            <a:avLst/>
          </a:prstGeom>
          <a:noFill/>
          <a:ln cap="flat" cmpd="sng" w="38100">
            <a:solidFill>
              <a:srgbClr val="FF0000"/>
            </a:solidFill>
            <a:prstDash val="solid"/>
            <a:round/>
            <a:headEnd len="med" w="med" type="none"/>
            <a:tailEnd len="med" w="med" type="triangle"/>
          </a:ln>
        </p:spPr>
      </p:cxnSp>
      <p:sp>
        <p:nvSpPr>
          <p:cNvPr id="155" name="Google Shape;155;p22"/>
          <p:cNvSpPr txBox="1"/>
          <p:nvPr/>
        </p:nvSpPr>
        <p:spPr>
          <a:xfrm>
            <a:off x="3547725" y="2899650"/>
            <a:ext cx="963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lt2"/>
                </a:solidFill>
                <a:latin typeface="Roboto"/>
                <a:ea typeface="Roboto"/>
                <a:cs typeface="Roboto"/>
                <a:sym typeface="Roboto"/>
              </a:rPr>
              <a:t>Doesn’t specify what time of verb it is (intransitive or transitive?)</a:t>
            </a:r>
            <a:endParaRPr b="1" sz="9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229725" y="213475"/>
            <a:ext cx="4045200" cy="1770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Aclonica"/>
                <a:ea typeface="Aclonica"/>
                <a:cs typeface="Aclonica"/>
                <a:sym typeface="Aclonica"/>
              </a:rPr>
              <a:t>How</a:t>
            </a:r>
            <a:r>
              <a:rPr lang="en">
                <a:latin typeface="Aclonica"/>
                <a:ea typeface="Aclonica"/>
                <a:cs typeface="Aclonica"/>
                <a:sym typeface="Aclonica"/>
              </a:rPr>
              <a:t> My Anki Addons Will Be Made</a:t>
            </a:r>
            <a:endParaRPr>
              <a:latin typeface="Aclonica"/>
              <a:ea typeface="Aclonica"/>
              <a:cs typeface="Aclonica"/>
              <a:sym typeface="Aclonica"/>
            </a:endParaRPr>
          </a:p>
        </p:txBody>
      </p:sp>
      <p:sp>
        <p:nvSpPr>
          <p:cNvPr id="161" name="Google Shape;161;p23"/>
          <p:cNvSpPr txBox="1"/>
          <p:nvPr>
            <p:ph idx="2" type="body"/>
          </p:nvPr>
        </p:nvSpPr>
        <p:spPr>
          <a:xfrm>
            <a:off x="4939500" y="213475"/>
            <a:ext cx="3837000" cy="4759200"/>
          </a:xfrm>
          <a:prstGeom prst="rect">
            <a:avLst/>
          </a:prstGeom>
        </p:spPr>
        <p:txBody>
          <a:bodyPr anchorCtr="0" anchor="ctr"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Anki </a:t>
            </a:r>
            <a:r>
              <a:rPr lang="en"/>
              <a:t>addons</a:t>
            </a:r>
            <a:r>
              <a:rPr lang="en"/>
              <a:t> are all made in Python, and its interface is made in Qt6</a:t>
            </a:r>
            <a:endParaRPr/>
          </a:p>
          <a:p>
            <a:pPr indent="-317182" lvl="0" marL="457200" rtl="0" algn="l">
              <a:spcBef>
                <a:spcPts val="0"/>
              </a:spcBef>
              <a:spcAft>
                <a:spcPts val="0"/>
              </a:spcAft>
              <a:buSzPct val="100000"/>
              <a:buChar char="●"/>
            </a:pPr>
            <a:r>
              <a:rPr lang="en"/>
              <a:t>I will be using Anki’s documentation to create my addon in Python with the qt/anki library (to interface with Anki)</a:t>
            </a:r>
            <a:endParaRPr/>
          </a:p>
          <a:p>
            <a:pPr indent="-317182" lvl="0" marL="457200" rtl="0" algn="l">
              <a:spcBef>
                <a:spcPts val="0"/>
              </a:spcBef>
              <a:spcAft>
                <a:spcPts val="0"/>
              </a:spcAft>
              <a:buSzPct val="100000"/>
              <a:buChar char="●"/>
            </a:pPr>
            <a:r>
              <a:rPr lang="en"/>
              <a:t>I will also need to create a web scraper that:</a:t>
            </a:r>
            <a:endParaRPr/>
          </a:p>
          <a:p>
            <a:pPr indent="-317182" lvl="0" marL="457200" rtl="0" algn="l">
              <a:spcBef>
                <a:spcPts val="0"/>
              </a:spcBef>
              <a:spcAft>
                <a:spcPts val="0"/>
              </a:spcAft>
              <a:buSzPct val="100000"/>
              <a:buAutoNum type="arabicPeriod"/>
            </a:pPr>
            <a:r>
              <a:rPr lang="en"/>
              <a:t>Searches a dictionary website </a:t>
            </a:r>
            <a:endParaRPr/>
          </a:p>
          <a:p>
            <a:pPr indent="-317182" lvl="0" marL="457200" rtl="0" algn="l">
              <a:spcBef>
                <a:spcPts val="0"/>
              </a:spcBef>
              <a:spcAft>
                <a:spcPts val="0"/>
              </a:spcAft>
              <a:buSzPct val="100000"/>
              <a:buAutoNum type="arabicPeriod"/>
            </a:pPr>
            <a:r>
              <a:rPr lang="en"/>
              <a:t>Finds the line of text that specifies the type of verb</a:t>
            </a:r>
            <a:endParaRPr/>
          </a:p>
          <a:p>
            <a:pPr indent="-317182" lvl="0" marL="457200" rtl="0" algn="l">
              <a:spcBef>
                <a:spcPts val="0"/>
              </a:spcBef>
              <a:spcAft>
                <a:spcPts val="0"/>
              </a:spcAft>
              <a:buSzPct val="100000"/>
              <a:buAutoNum type="arabicPeriod"/>
            </a:pPr>
            <a:r>
              <a:rPr lang="en"/>
              <a:t>Extracts and save it</a:t>
            </a:r>
            <a:endParaRPr/>
          </a:p>
          <a:p>
            <a:pPr indent="-317182" lvl="0" marL="457200" rtl="0" algn="l">
              <a:spcBef>
                <a:spcPts val="0"/>
              </a:spcBef>
              <a:spcAft>
                <a:spcPts val="0"/>
              </a:spcAft>
              <a:buSzPct val="100000"/>
              <a:buChar char="●"/>
            </a:pPr>
            <a:r>
              <a:rPr lang="en"/>
              <a:t>This will also be done in Python using the urllib3 </a:t>
            </a:r>
            <a:r>
              <a:rPr lang="en"/>
              <a:t>library</a:t>
            </a:r>
            <a:r>
              <a:rPr lang="en"/>
              <a:t> (to scrape a webpage) and BeautifulSoup library (to parse the webpage)</a:t>
            </a:r>
            <a:endParaRPr/>
          </a:p>
          <a:p>
            <a:pPr indent="-317182" lvl="0" marL="457200" rtl="0" algn="l">
              <a:spcBef>
                <a:spcPts val="0"/>
              </a:spcBef>
              <a:spcAft>
                <a:spcPts val="0"/>
              </a:spcAft>
              <a:buSzPct val="100000"/>
              <a:buChar char="●"/>
            </a:pPr>
            <a:r>
              <a:rPr lang="en"/>
              <a:t>I have some prior experience in coding Python, and some prior experience in scraping </a:t>
            </a:r>
            <a:r>
              <a:rPr lang="en"/>
              <a:t>web pages</a:t>
            </a:r>
            <a:r>
              <a:rPr lang="en"/>
              <a:t> but only in Javascript. Most of this will me new to me</a:t>
            </a:r>
            <a:endParaRPr/>
          </a:p>
        </p:txBody>
      </p:sp>
      <p:pic>
        <p:nvPicPr>
          <p:cNvPr id="162" name="Google Shape;162;p23"/>
          <p:cNvPicPr preferRelativeResize="0"/>
          <p:nvPr/>
        </p:nvPicPr>
        <p:blipFill>
          <a:blip r:embed="rId3">
            <a:alphaModFix/>
          </a:blip>
          <a:stretch>
            <a:fillRect/>
          </a:stretch>
        </p:blipFill>
        <p:spPr>
          <a:xfrm>
            <a:off x="265500" y="2217425"/>
            <a:ext cx="3973652" cy="1177726"/>
          </a:xfrm>
          <a:prstGeom prst="rect">
            <a:avLst/>
          </a:prstGeom>
          <a:noFill/>
          <a:ln>
            <a:noFill/>
          </a:ln>
        </p:spPr>
      </p:pic>
      <p:pic>
        <p:nvPicPr>
          <p:cNvPr id="163" name="Google Shape;163;p23"/>
          <p:cNvPicPr preferRelativeResize="0"/>
          <p:nvPr/>
        </p:nvPicPr>
        <p:blipFill>
          <a:blip r:embed="rId4">
            <a:alphaModFix/>
          </a:blip>
          <a:stretch>
            <a:fillRect/>
          </a:stretch>
        </p:blipFill>
        <p:spPr>
          <a:xfrm>
            <a:off x="1641351" y="3964475"/>
            <a:ext cx="1221974" cy="896426"/>
          </a:xfrm>
          <a:prstGeom prst="rect">
            <a:avLst/>
          </a:prstGeom>
          <a:noFill/>
          <a:ln>
            <a:noFill/>
          </a:ln>
        </p:spPr>
      </p:pic>
      <p:sp>
        <p:nvSpPr>
          <p:cNvPr id="164" name="Google Shape;164;p23"/>
          <p:cNvSpPr/>
          <p:nvPr/>
        </p:nvSpPr>
        <p:spPr>
          <a:xfrm>
            <a:off x="1881225" y="3232475"/>
            <a:ext cx="742200" cy="660600"/>
          </a:xfrm>
          <a:prstGeom prst="mathPlus">
            <a:avLst>
              <a:gd fmla="val 23520" name="adj1"/>
            </a:avLst>
          </a:prstGeom>
          <a:solidFill>
            <a:srgbClr val="38761D"/>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48650" y="621450"/>
            <a:ext cx="28998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Aclonica"/>
                <a:ea typeface="Aclonica"/>
                <a:cs typeface="Aclonica"/>
                <a:sym typeface="Aclonica"/>
              </a:rPr>
              <a:t>What is Anki?</a:t>
            </a:r>
            <a:endParaRPr>
              <a:latin typeface="Aclonica"/>
              <a:ea typeface="Aclonica"/>
              <a:cs typeface="Aclonica"/>
              <a:sym typeface="Aclonica"/>
            </a:endParaRPr>
          </a:p>
        </p:txBody>
      </p:sp>
      <p:pic>
        <p:nvPicPr>
          <p:cNvPr id="76" name="Google Shape;76;p14"/>
          <p:cNvPicPr preferRelativeResize="0"/>
          <p:nvPr/>
        </p:nvPicPr>
        <p:blipFill>
          <a:blip r:embed="rId3">
            <a:alphaModFix/>
          </a:blip>
          <a:stretch>
            <a:fillRect/>
          </a:stretch>
        </p:blipFill>
        <p:spPr>
          <a:xfrm>
            <a:off x="3757750" y="621450"/>
            <a:ext cx="5090700" cy="3786316"/>
          </a:xfrm>
          <a:prstGeom prst="rect">
            <a:avLst/>
          </a:prstGeom>
          <a:noFill/>
          <a:ln cap="flat" cmpd="sng" w="38100">
            <a:solidFill>
              <a:schemeClr val="dk1"/>
            </a:solidFill>
            <a:prstDash val="solid"/>
            <a:round/>
            <a:headEnd len="sm" w="sm" type="none"/>
            <a:tailEnd len="sm" w="sm" type="none"/>
          </a:ln>
        </p:spPr>
      </p:pic>
      <p:sp>
        <p:nvSpPr>
          <p:cNvPr id="77" name="Google Shape;77;p14"/>
          <p:cNvSpPr txBox="1"/>
          <p:nvPr>
            <p:ph idx="1" type="body"/>
          </p:nvPr>
        </p:nvSpPr>
        <p:spPr>
          <a:xfrm>
            <a:off x="213450" y="1826525"/>
            <a:ext cx="3370200" cy="320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Anki is a flashcard program designed to help you remember information</a:t>
            </a:r>
            <a:endParaRPr/>
          </a:p>
          <a:p>
            <a:pPr indent="-342900" lvl="0" marL="457200" rtl="0" algn="l">
              <a:spcBef>
                <a:spcPts val="0"/>
              </a:spcBef>
              <a:spcAft>
                <a:spcPts val="0"/>
              </a:spcAft>
              <a:buSzPts val="1800"/>
              <a:buChar char="●"/>
            </a:pPr>
            <a:r>
              <a:rPr lang="en"/>
              <a:t>The idea is similar to apps like Quizlet or Kahoot (a gamified version) which are also flashcard apps, but Anki has many more features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462788"/>
            <a:ext cx="4658400" cy="76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Aclonica"/>
                <a:ea typeface="Aclonica"/>
                <a:cs typeface="Aclonica"/>
                <a:sym typeface="Aclonica"/>
              </a:rPr>
              <a:t>How Flashcards Work</a:t>
            </a:r>
            <a:endParaRPr>
              <a:latin typeface="Aclonica"/>
              <a:ea typeface="Aclonica"/>
              <a:cs typeface="Aclonica"/>
              <a:sym typeface="Aclonica"/>
            </a:endParaRPr>
          </a:p>
        </p:txBody>
      </p:sp>
      <p:sp>
        <p:nvSpPr>
          <p:cNvPr id="83" name="Google Shape;83;p15"/>
          <p:cNvSpPr txBox="1"/>
          <p:nvPr>
            <p:ph idx="1" type="body"/>
          </p:nvPr>
        </p:nvSpPr>
        <p:spPr>
          <a:xfrm>
            <a:off x="471900" y="1798350"/>
            <a:ext cx="8222100" cy="314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Flashcards typically have two sides to them (a face and a backside)</a:t>
            </a:r>
            <a:endParaRPr/>
          </a:p>
          <a:p>
            <a:pPr indent="-342900" lvl="0" marL="457200" rtl="0" algn="l">
              <a:spcBef>
                <a:spcPts val="0"/>
              </a:spcBef>
              <a:spcAft>
                <a:spcPts val="0"/>
              </a:spcAft>
              <a:buSzPts val="1800"/>
              <a:buChar char="●"/>
            </a:pPr>
            <a:r>
              <a:rPr lang="en"/>
              <a:t>The face card typically has a short prompt. This is where you should try to recall the information. The backside typically has the answer/information associated with the prompt</a:t>
            </a:r>
            <a:endParaRPr/>
          </a:p>
          <a:p>
            <a:pPr indent="-342900" lvl="0" marL="457200" rtl="0" algn="l">
              <a:spcBef>
                <a:spcPts val="0"/>
              </a:spcBef>
              <a:spcAft>
                <a:spcPts val="0"/>
              </a:spcAft>
              <a:buSzPts val="1800"/>
              <a:buChar char="●"/>
            </a:pPr>
            <a:r>
              <a:rPr lang="en"/>
              <a:t>You typically always want to try to recall and see the answer to reinforce your memory</a:t>
            </a:r>
            <a:endParaRPr/>
          </a:p>
          <a:p>
            <a:pPr indent="-342900" lvl="0" marL="457200" rtl="0" algn="l">
              <a:spcBef>
                <a:spcPts val="0"/>
              </a:spcBef>
              <a:spcAft>
                <a:spcPts val="0"/>
              </a:spcAft>
              <a:buSzPts val="1800"/>
              <a:buChar char="●"/>
            </a:pPr>
            <a:r>
              <a:rPr lang="en"/>
              <a:t>When making an ideal flashcard, they should have information that makes sense to YOU that is short and concise (basically only the important/core information)</a:t>
            </a:r>
            <a:endParaRPr/>
          </a:p>
        </p:txBody>
      </p:sp>
      <p:pic>
        <p:nvPicPr>
          <p:cNvPr id="84" name="Google Shape;84;p15"/>
          <p:cNvPicPr preferRelativeResize="0"/>
          <p:nvPr/>
        </p:nvPicPr>
        <p:blipFill rotWithShape="1">
          <a:blip r:embed="rId3">
            <a:alphaModFix/>
          </a:blip>
          <a:srcRect b="0" l="22392" r="26703" t="24064"/>
          <a:stretch/>
        </p:blipFill>
        <p:spPr>
          <a:xfrm>
            <a:off x="5494225" y="125950"/>
            <a:ext cx="3517150" cy="1441375"/>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826150" y="487500"/>
            <a:ext cx="40770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Aclonica"/>
                <a:ea typeface="Aclonica"/>
                <a:cs typeface="Aclonica"/>
                <a:sym typeface="Aclonica"/>
              </a:rPr>
              <a:t>How Anki Works</a:t>
            </a:r>
            <a:endParaRPr>
              <a:latin typeface="Aclonica"/>
              <a:ea typeface="Aclonica"/>
              <a:cs typeface="Aclonica"/>
              <a:sym typeface="Aclonica"/>
            </a:endParaRPr>
          </a:p>
        </p:txBody>
      </p:sp>
      <p:sp>
        <p:nvSpPr>
          <p:cNvPr id="90" name="Google Shape;90;p16"/>
          <p:cNvSpPr txBox="1"/>
          <p:nvPr>
            <p:ph idx="1" type="body"/>
          </p:nvPr>
        </p:nvSpPr>
        <p:spPr>
          <a:xfrm>
            <a:off x="4826150" y="1758550"/>
            <a:ext cx="4162500" cy="324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critically distinguishing difference between Anki and other flashcard apps is that Anki uses a method called spaced repetition to help users remember information</a:t>
            </a:r>
            <a:endParaRPr/>
          </a:p>
          <a:p>
            <a:pPr indent="-342900" lvl="0" marL="457200" rtl="0" algn="l">
              <a:spcBef>
                <a:spcPts val="0"/>
              </a:spcBef>
              <a:spcAft>
                <a:spcPts val="0"/>
              </a:spcAft>
              <a:buSzPts val="1800"/>
              <a:buChar char="●"/>
            </a:pPr>
            <a:r>
              <a:rPr lang="en"/>
              <a:t>Spaced repetition is “an evidence-based learning technique that optimizes memory retention and recall” (</a:t>
            </a:r>
            <a:r>
              <a:rPr lang="en" u="sng">
                <a:solidFill>
                  <a:schemeClr val="hlink"/>
                </a:solidFill>
                <a:hlinkClick r:id="rId3"/>
              </a:rPr>
              <a:t>American Medical Association</a:t>
            </a:r>
            <a:r>
              <a:rPr lang="en"/>
              <a:t>) </a:t>
            </a:r>
            <a:endParaRPr/>
          </a:p>
        </p:txBody>
      </p:sp>
      <p:pic>
        <p:nvPicPr>
          <p:cNvPr id="91" name="Google Shape;91;p16"/>
          <p:cNvPicPr preferRelativeResize="0"/>
          <p:nvPr/>
        </p:nvPicPr>
        <p:blipFill>
          <a:blip r:embed="rId4">
            <a:alphaModFix/>
          </a:blip>
          <a:stretch>
            <a:fillRect/>
          </a:stretch>
        </p:blipFill>
        <p:spPr>
          <a:xfrm>
            <a:off x="229125" y="251225"/>
            <a:ext cx="4437400" cy="3569875"/>
          </a:xfrm>
          <a:prstGeom prst="rect">
            <a:avLst/>
          </a:prstGeom>
          <a:noFill/>
          <a:ln cap="flat" cmpd="sng" w="38100">
            <a:solidFill>
              <a:schemeClr val="dk1"/>
            </a:solidFill>
            <a:prstDash val="solid"/>
            <a:round/>
            <a:headEnd len="sm" w="sm" type="none"/>
            <a:tailEnd len="sm" w="sm" type="none"/>
          </a:ln>
        </p:spPr>
      </p:pic>
      <p:sp>
        <p:nvSpPr>
          <p:cNvPr id="92" name="Google Shape;92;p16"/>
          <p:cNvSpPr txBox="1"/>
          <p:nvPr/>
        </p:nvSpPr>
        <p:spPr>
          <a:xfrm>
            <a:off x="0" y="3821100"/>
            <a:ext cx="4945200" cy="13491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lt2"/>
              </a:buClr>
              <a:buSzPts val="1700"/>
              <a:buFont typeface="Roboto"/>
              <a:buChar char="●"/>
            </a:pPr>
            <a:r>
              <a:rPr lang="en" sz="1700">
                <a:solidFill>
                  <a:schemeClr val="lt2"/>
                </a:solidFill>
                <a:latin typeface="Roboto"/>
                <a:ea typeface="Roboto"/>
                <a:cs typeface="Roboto"/>
                <a:sym typeface="Roboto"/>
              </a:rPr>
              <a:t>It basically shows users flashcards right before they forget them, allowing users to recall flashcards more effectively in the future (</a:t>
            </a:r>
            <a:r>
              <a:rPr lang="en" sz="1700" u="sng">
                <a:solidFill>
                  <a:schemeClr val="accent5"/>
                </a:solidFill>
                <a:latin typeface="Roboto"/>
                <a:ea typeface="Roboto"/>
                <a:cs typeface="Roboto"/>
                <a:sym typeface="Roboto"/>
                <a:hlinkClick r:id="rId5">
                  <a:extLst>
                    <a:ext uri="{A12FA001-AC4F-418D-AE19-62706E023703}">
                      <ahyp:hlinkClr val="tx"/>
                    </a:ext>
                  </a:extLst>
                </a:hlinkClick>
              </a:rPr>
              <a:t>Anki</a:t>
            </a:r>
            <a:r>
              <a:rPr lang="en" sz="1700">
                <a:solidFill>
                  <a:schemeClr val="lt2"/>
                </a:solidFill>
                <a:latin typeface="Roboto"/>
                <a:ea typeface="Roboto"/>
                <a:cs typeface="Roboto"/>
                <a:sym typeface="Roboto"/>
              </a:rPr>
              <a:t>) </a:t>
            </a:r>
            <a:endParaRPr sz="17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150200" y="616900"/>
            <a:ext cx="2998200" cy="953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200">
                <a:latin typeface="Aclonica"/>
                <a:ea typeface="Aclonica"/>
                <a:cs typeface="Aclonica"/>
                <a:sym typeface="Aclonica"/>
              </a:rPr>
              <a:t>Features of Anki</a:t>
            </a:r>
            <a:endParaRPr sz="3200">
              <a:latin typeface="Aclonica"/>
              <a:ea typeface="Aclonica"/>
              <a:cs typeface="Aclonica"/>
              <a:sym typeface="Aclonica"/>
            </a:endParaRPr>
          </a:p>
          <a:p>
            <a:pPr indent="0" lvl="0" marL="0" rtl="0" algn="l">
              <a:spcBef>
                <a:spcPts val="0"/>
              </a:spcBef>
              <a:spcAft>
                <a:spcPts val="0"/>
              </a:spcAft>
              <a:buNone/>
            </a:pPr>
            <a:r>
              <a:t/>
            </a:r>
            <a:endParaRPr/>
          </a:p>
        </p:txBody>
      </p:sp>
      <p:sp>
        <p:nvSpPr>
          <p:cNvPr id="98" name="Google Shape;98;p17"/>
          <p:cNvSpPr txBox="1"/>
          <p:nvPr>
            <p:ph idx="1" type="body"/>
          </p:nvPr>
        </p:nvSpPr>
        <p:spPr>
          <a:xfrm>
            <a:off x="3915300" y="228750"/>
            <a:ext cx="5147400" cy="4686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2"/>
              </a:buClr>
              <a:buSzPts val="1300"/>
              <a:buChar char="●"/>
            </a:pPr>
            <a:r>
              <a:rPr lang="en" sz="1300">
                <a:solidFill>
                  <a:schemeClr val="lt2"/>
                </a:solidFill>
              </a:rPr>
              <a:t>It is multiplatform, available on Windows, Mac, Linux, Android, iOS and web browsers. Your cards and progress can automatically sync between platforms</a:t>
            </a:r>
            <a:endParaRPr sz="1300">
              <a:solidFill>
                <a:schemeClr val="lt2"/>
              </a:solidFill>
            </a:endParaRPr>
          </a:p>
          <a:p>
            <a:pPr indent="-311150" lvl="0" marL="457200" rtl="0" algn="l">
              <a:spcBef>
                <a:spcPts val="0"/>
              </a:spcBef>
              <a:spcAft>
                <a:spcPts val="0"/>
              </a:spcAft>
              <a:buClr>
                <a:schemeClr val="lt2"/>
              </a:buClr>
              <a:buSzPts val="1300"/>
              <a:buChar char="●"/>
            </a:pPr>
            <a:r>
              <a:rPr lang="en" sz="1300">
                <a:solidFill>
                  <a:schemeClr val="lt2"/>
                </a:solidFill>
              </a:rPr>
              <a:t>Because of Anki’s age (released in 2006), there are a lot of pre-built flashcard decks (importantly, lots of QUALITY decks) that you can download compared to other apps</a:t>
            </a:r>
            <a:endParaRPr sz="1300">
              <a:solidFill>
                <a:schemeClr val="lt2"/>
              </a:solidFill>
            </a:endParaRPr>
          </a:p>
          <a:p>
            <a:pPr indent="-311150" lvl="0" marL="457200" rtl="0" algn="l">
              <a:spcBef>
                <a:spcPts val="0"/>
              </a:spcBef>
              <a:spcAft>
                <a:spcPts val="0"/>
              </a:spcAft>
              <a:buClr>
                <a:schemeClr val="lt2"/>
              </a:buClr>
              <a:buSzPts val="1300"/>
              <a:buChar char="●"/>
            </a:pPr>
            <a:r>
              <a:rPr lang="en" sz="1300">
                <a:solidFill>
                  <a:schemeClr val="lt2"/>
                </a:solidFill>
              </a:rPr>
              <a:t>It is also very optimized, allowing Anki to “handle decks of 100,000+ cards with no problems” (</a:t>
            </a:r>
            <a:r>
              <a:rPr lang="en" sz="1300" u="sng">
                <a:solidFill>
                  <a:schemeClr val="lt2"/>
                </a:solidFill>
                <a:hlinkClick r:id="rId3">
                  <a:extLst>
                    <a:ext uri="{A12FA001-AC4F-418D-AE19-62706E023703}">
                      <ahyp:hlinkClr val="tx"/>
                    </a:ext>
                  </a:extLst>
                </a:hlinkClick>
              </a:rPr>
              <a:t>Anki</a:t>
            </a:r>
            <a:r>
              <a:rPr lang="en" sz="1300">
                <a:solidFill>
                  <a:schemeClr val="lt2"/>
                </a:solidFill>
              </a:rPr>
              <a:t>)</a:t>
            </a:r>
            <a:endParaRPr sz="1300">
              <a:solidFill>
                <a:schemeClr val="lt2"/>
              </a:solidFill>
            </a:endParaRPr>
          </a:p>
          <a:p>
            <a:pPr indent="-311150" lvl="0" marL="457200" rtl="0" algn="l">
              <a:spcBef>
                <a:spcPts val="0"/>
              </a:spcBef>
              <a:spcAft>
                <a:spcPts val="0"/>
              </a:spcAft>
              <a:buClr>
                <a:schemeClr val="lt2"/>
              </a:buClr>
              <a:buSzPts val="1300"/>
              <a:buChar char="●"/>
            </a:pPr>
            <a:r>
              <a:rPr lang="en" sz="1300">
                <a:solidFill>
                  <a:schemeClr val="lt2"/>
                </a:solidFill>
              </a:rPr>
              <a:t>Anki is very customizable, media-rich and open, being able to handle all sorts of files from audio, images, plain text, LaTeX and HTML among other things. You can customize the way your cards are shown and presented as well</a:t>
            </a:r>
            <a:endParaRPr sz="1300">
              <a:solidFill>
                <a:schemeClr val="lt2"/>
              </a:solidFill>
            </a:endParaRPr>
          </a:p>
          <a:p>
            <a:pPr indent="-311150" lvl="0" marL="457200" rtl="0" algn="l">
              <a:spcBef>
                <a:spcPts val="0"/>
              </a:spcBef>
              <a:spcAft>
                <a:spcPts val="0"/>
              </a:spcAft>
              <a:buClr>
                <a:schemeClr val="lt2"/>
              </a:buClr>
              <a:buSzPts val="1300"/>
              <a:buChar char="●"/>
            </a:pPr>
            <a:r>
              <a:rPr lang="en" sz="1300">
                <a:solidFill>
                  <a:schemeClr val="lt2"/>
                </a:solidFill>
              </a:rPr>
              <a:t>Addons are a key feature of Anki, allowing users to create, modify and interact with their cards and Anki clients in new, convenient and improved ways. Similarly due to Anki’s age, there are lots of extensions</a:t>
            </a:r>
            <a:endParaRPr sz="1300">
              <a:solidFill>
                <a:schemeClr val="lt2"/>
              </a:solidFill>
            </a:endParaRPr>
          </a:p>
          <a:p>
            <a:pPr indent="-311150" lvl="0" marL="457200" rtl="0" algn="l">
              <a:spcBef>
                <a:spcPts val="0"/>
              </a:spcBef>
              <a:spcAft>
                <a:spcPts val="0"/>
              </a:spcAft>
              <a:buClr>
                <a:schemeClr val="lt2"/>
              </a:buClr>
              <a:buSzPts val="1300"/>
              <a:buChar char="●"/>
            </a:pPr>
            <a:r>
              <a:rPr lang="en" sz="1300">
                <a:solidFill>
                  <a:schemeClr val="lt2"/>
                </a:solidFill>
              </a:rPr>
              <a:t>Critically, Anki is open source and does not ask for any money in any way (though individuals may ask for money when requesting addons or decks, but I have personally seen that this is extremely rare)</a:t>
            </a:r>
            <a:endParaRPr sz="1300">
              <a:solidFill>
                <a:schemeClr val="lt2"/>
              </a:solidFill>
            </a:endParaRPr>
          </a:p>
          <a:p>
            <a:pPr indent="0" lvl="0" marL="0" rtl="0" algn="l">
              <a:spcBef>
                <a:spcPts val="1200"/>
              </a:spcBef>
              <a:spcAft>
                <a:spcPts val="1200"/>
              </a:spcAft>
              <a:buNone/>
            </a:pPr>
            <a:r>
              <a:t/>
            </a:r>
            <a:endParaRPr sz="700">
              <a:solidFill>
                <a:schemeClr val="lt2"/>
              </a:solidFill>
            </a:endParaRPr>
          </a:p>
        </p:txBody>
      </p:sp>
      <p:pic>
        <p:nvPicPr>
          <p:cNvPr id="99" name="Google Shape;99;p17"/>
          <p:cNvPicPr preferRelativeResize="0"/>
          <p:nvPr/>
        </p:nvPicPr>
        <p:blipFill>
          <a:blip r:embed="rId4">
            <a:alphaModFix/>
          </a:blip>
          <a:stretch>
            <a:fillRect/>
          </a:stretch>
        </p:blipFill>
        <p:spPr>
          <a:xfrm>
            <a:off x="150200" y="1462175"/>
            <a:ext cx="3846435" cy="2967250"/>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clonica"/>
                <a:ea typeface="Aclonica"/>
                <a:cs typeface="Aclonica"/>
                <a:sym typeface="Aclonica"/>
              </a:rPr>
              <a:t>Why Use Flashcards/Anki?</a:t>
            </a:r>
            <a:endParaRPr>
              <a:latin typeface="Aclonica"/>
              <a:ea typeface="Aclonica"/>
              <a:cs typeface="Aclonica"/>
              <a:sym typeface="Aclonica"/>
            </a:endParaRPr>
          </a:p>
        </p:txBody>
      </p:sp>
      <p:sp>
        <p:nvSpPr>
          <p:cNvPr id="105" name="Google Shape;105;p18"/>
          <p:cNvSpPr txBox="1"/>
          <p:nvPr>
            <p:ph idx="1" type="body"/>
          </p:nvPr>
        </p:nvSpPr>
        <p:spPr>
          <a:xfrm>
            <a:off x="471900" y="1807250"/>
            <a:ext cx="8222100" cy="322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Flashcards are an easy way to condense/simplify complex notes and ideas</a:t>
            </a:r>
            <a:endParaRPr/>
          </a:p>
          <a:p>
            <a:pPr indent="-317500" lvl="1" marL="914400" rtl="0" algn="l">
              <a:spcBef>
                <a:spcPts val="0"/>
              </a:spcBef>
              <a:spcAft>
                <a:spcPts val="0"/>
              </a:spcAft>
              <a:buSzPts val="1400"/>
              <a:buChar char="○"/>
            </a:pPr>
            <a:r>
              <a:rPr lang="en"/>
              <a:t>Even making the flashcards is a form of </a:t>
            </a:r>
            <a:r>
              <a:rPr lang="en"/>
              <a:t>studying</a:t>
            </a:r>
            <a:r>
              <a:rPr lang="en"/>
              <a:t> as you have to understand, read, and condense your notes into its core ideas that YOU will personally understand</a:t>
            </a:r>
            <a:endParaRPr/>
          </a:p>
          <a:p>
            <a:pPr indent="-342900" lvl="0" marL="457200" rtl="0" algn="l">
              <a:spcBef>
                <a:spcPts val="0"/>
              </a:spcBef>
              <a:spcAft>
                <a:spcPts val="0"/>
              </a:spcAft>
              <a:buSzPts val="1800"/>
              <a:buChar char="●"/>
            </a:pPr>
            <a:r>
              <a:rPr lang="en"/>
              <a:t>They allow people a easy and quick way to </a:t>
            </a:r>
            <a:r>
              <a:rPr lang="en"/>
              <a:t>remember</a:t>
            </a:r>
            <a:r>
              <a:rPr lang="en"/>
              <a:t> information</a:t>
            </a:r>
            <a:endParaRPr/>
          </a:p>
          <a:p>
            <a:pPr indent="-317500" lvl="1" marL="914400" rtl="0" algn="l">
              <a:spcBef>
                <a:spcPts val="0"/>
              </a:spcBef>
              <a:spcAft>
                <a:spcPts val="0"/>
              </a:spcAft>
              <a:buSzPts val="1400"/>
              <a:buChar char="○"/>
            </a:pPr>
            <a:r>
              <a:rPr lang="en"/>
              <a:t>You can use them in any p</a:t>
            </a:r>
            <a:r>
              <a:rPr lang="en"/>
              <a:t>eriod of time that you have, short or long. Ex. Lunch breaks</a:t>
            </a:r>
            <a:endParaRPr/>
          </a:p>
          <a:p>
            <a:pPr indent="-342900" lvl="0" marL="457200" rtl="0" algn="l">
              <a:spcBef>
                <a:spcPts val="0"/>
              </a:spcBef>
              <a:spcAft>
                <a:spcPts val="0"/>
              </a:spcAft>
              <a:buSzPts val="1800"/>
              <a:buChar char="●"/>
            </a:pPr>
            <a:r>
              <a:rPr lang="en"/>
              <a:t>They are easy to make and are powerful learning tools</a:t>
            </a:r>
            <a:endParaRPr/>
          </a:p>
          <a:p>
            <a:pPr indent="-317500" lvl="1" marL="914400" rtl="0" algn="l">
              <a:spcBef>
                <a:spcPts val="0"/>
              </a:spcBef>
              <a:spcAft>
                <a:spcPts val="0"/>
              </a:spcAft>
              <a:buSzPts val="1400"/>
              <a:buChar char="○"/>
            </a:pPr>
            <a:r>
              <a:rPr lang="en"/>
              <a:t>Anki’s </a:t>
            </a:r>
            <a:r>
              <a:rPr lang="en"/>
              <a:t>premade</a:t>
            </a:r>
            <a:r>
              <a:rPr lang="en"/>
              <a:t> decks and plethora of extensions make it easy to make cards</a:t>
            </a:r>
            <a:endParaRPr/>
          </a:p>
          <a:p>
            <a:pPr indent="-342900" lvl="0" marL="457200" rtl="0" algn="l">
              <a:spcBef>
                <a:spcPts val="0"/>
              </a:spcBef>
              <a:spcAft>
                <a:spcPts val="0"/>
              </a:spcAft>
              <a:buSzPts val="1800"/>
              <a:buChar char="●"/>
            </a:pPr>
            <a:r>
              <a:rPr lang="en"/>
              <a:t>Anki allows you to learn on any device for free</a:t>
            </a:r>
            <a:endParaRPr/>
          </a:p>
          <a:p>
            <a:pPr indent="-342900" lvl="0" marL="457200" rtl="0" algn="l">
              <a:spcBef>
                <a:spcPts val="0"/>
              </a:spcBef>
              <a:spcAft>
                <a:spcPts val="0"/>
              </a:spcAft>
              <a:buSzPts val="1800"/>
              <a:buChar char="●"/>
            </a:pPr>
            <a:r>
              <a:rPr lang="en"/>
              <a:t>S</a:t>
            </a:r>
            <a:r>
              <a:rPr lang="en"/>
              <a:t>paced</a:t>
            </a:r>
            <a:r>
              <a:rPr lang="en"/>
              <a:t> </a:t>
            </a:r>
            <a:r>
              <a:rPr lang="en"/>
              <a:t>repetition</a:t>
            </a:r>
            <a:r>
              <a:rPr lang="en"/>
              <a:t> (which Anki implements) is a proven way to recall more information faster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Aclonica"/>
                <a:ea typeface="Aclonica"/>
                <a:cs typeface="Aclonica"/>
                <a:sym typeface="Aclonica"/>
              </a:rPr>
              <a:t>Examples</a:t>
            </a:r>
            <a:endParaRPr>
              <a:latin typeface="Aclonica"/>
              <a:ea typeface="Aclonica"/>
              <a:cs typeface="Aclonica"/>
              <a:sym typeface="Aclonica"/>
            </a:endParaRPr>
          </a:p>
        </p:txBody>
      </p:sp>
      <p:pic>
        <p:nvPicPr>
          <p:cNvPr id="111" name="Google Shape;111;p19"/>
          <p:cNvPicPr preferRelativeResize="0"/>
          <p:nvPr/>
        </p:nvPicPr>
        <p:blipFill>
          <a:blip r:embed="rId3">
            <a:alphaModFix/>
          </a:blip>
          <a:stretch>
            <a:fillRect/>
          </a:stretch>
        </p:blipFill>
        <p:spPr>
          <a:xfrm>
            <a:off x="247000" y="802451"/>
            <a:ext cx="6002299" cy="1859775"/>
          </a:xfrm>
          <a:prstGeom prst="rect">
            <a:avLst/>
          </a:prstGeom>
          <a:noFill/>
          <a:ln cap="flat" cmpd="sng" w="38100">
            <a:solidFill>
              <a:schemeClr val="dk1"/>
            </a:solidFill>
            <a:prstDash val="solid"/>
            <a:round/>
            <a:headEnd len="sm" w="sm" type="none"/>
            <a:tailEnd len="sm" w="sm" type="none"/>
          </a:ln>
        </p:spPr>
      </p:pic>
      <p:sp>
        <p:nvSpPr>
          <p:cNvPr id="112" name="Google Shape;112;p19"/>
          <p:cNvSpPr txBox="1"/>
          <p:nvPr/>
        </p:nvSpPr>
        <p:spPr>
          <a:xfrm>
            <a:off x="247000" y="2774875"/>
            <a:ext cx="2970000" cy="7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Medical student notes</a:t>
            </a:r>
            <a:endParaRPr sz="1800">
              <a:solidFill>
                <a:schemeClr val="lt2"/>
              </a:solidFill>
              <a:latin typeface="Roboto"/>
              <a:ea typeface="Roboto"/>
              <a:cs typeface="Roboto"/>
              <a:sym typeface="Roboto"/>
            </a:endParaRPr>
          </a:p>
        </p:txBody>
      </p:sp>
      <p:pic>
        <p:nvPicPr>
          <p:cNvPr id="113" name="Google Shape;113;p19"/>
          <p:cNvPicPr preferRelativeResize="0"/>
          <p:nvPr/>
        </p:nvPicPr>
        <p:blipFill rotWithShape="1">
          <a:blip r:embed="rId4">
            <a:alphaModFix/>
          </a:blip>
          <a:srcRect b="39083" l="30689" r="30881" t="0"/>
          <a:stretch/>
        </p:blipFill>
        <p:spPr>
          <a:xfrm>
            <a:off x="6599475" y="802450"/>
            <a:ext cx="2267049" cy="2246000"/>
          </a:xfrm>
          <a:prstGeom prst="rect">
            <a:avLst/>
          </a:prstGeom>
          <a:noFill/>
          <a:ln cap="flat" cmpd="sng" w="38100">
            <a:solidFill>
              <a:schemeClr val="dk1"/>
            </a:solidFill>
            <a:prstDash val="solid"/>
            <a:round/>
            <a:headEnd len="sm" w="sm" type="none"/>
            <a:tailEnd len="sm" w="sm" type="none"/>
          </a:ln>
        </p:spPr>
      </p:pic>
      <p:pic>
        <p:nvPicPr>
          <p:cNvPr id="114" name="Google Shape;114;p19"/>
          <p:cNvPicPr preferRelativeResize="0"/>
          <p:nvPr/>
        </p:nvPicPr>
        <p:blipFill rotWithShape="1">
          <a:blip r:embed="rId5">
            <a:alphaModFix/>
          </a:blip>
          <a:srcRect b="87260" l="40114" r="39825" t="0"/>
          <a:stretch/>
        </p:blipFill>
        <p:spPr>
          <a:xfrm>
            <a:off x="7240425" y="3980950"/>
            <a:ext cx="1626102" cy="645475"/>
          </a:xfrm>
          <a:prstGeom prst="rect">
            <a:avLst/>
          </a:prstGeom>
          <a:noFill/>
          <a:ln cap="flat" cmpd="sng" w="38100">
            <a:solidFill>
              <a:schemeClr val="dk1"/>
            </a:solidFill>
            <a:prstDash val="solid"/>
            <a:round/>
            <a:headEnd len="sm" w="sm" type="none"/>
            <a:tailEnd len="sm" w="sm" type="none"/>
          </a:ln>
        </p:spPr>
      </p:pic>
      <p:sp>
        <p:nvSpPr>
          <p:cNvPr id="115" name="Google Shape;115;p19"/>
          <p:cNvSpPr txBox="1"/>
          <p:nvPr/>
        </p:nvSpPr>
        <p:spPr>
          <a:xfrm>
            <a:off x="6550875" y="3108475"/>
            <a:ext cx="24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Roboto"/>
                <a:ea typeface="Roboto"/>
                <a:cs typeface="Roboto"/>
                <a:sym typeface="Roboto"/>
              </a:rPr>
              <a:t>Backside of a language card</a:t>
            </a:r>
            <a:endParaRPr>
              <a:solidFill>
                <a:schemeClr val="lt2"/>
              </a:solidFill>
              <a:latin typeface="Roboto"/>
              <a:ea typeface="Roboto"/>
              <a:cs typeface="Roboto"/>
              <a:sym typeface="Roboto"/>
            </a:endParaRPr>
          </a:p>
        </p:txBody>
      </p:sp>
      <p:sp>
        <p:nvSpPr>
          <p:cNvPr id="116" name="Google Shape;116;p19"/>
          <p:cNvSpPr txBox="1"/>
          <p:nvPr/>
        </p:nvSpPr>
        <p:spPr>
          <a:xfrm>
            <a:off x="5277625" y="3949688"/>
            <a:ext cx="1829700" cy="708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700">
                <a:solidFill>
                  <a:schemeClr val="lt2"/>
                </a:solidFill>
                <a:latin typeface="Roboto"/>
                <a:ea typeface="Roboto"/>
                <a:cs typeface="Roboto"/>
                <a:sym typeface="Roboto"/>
              </a:rPr>
              <a:t>Front of a language card</a:t>
            </a:r>
            <a:endParaRPr sz="1700">
              <a:solidFill>
                <a:schemeClr val="lt2"/>
              </a:solidFill>
              <a:latin typeface="Roboto"/>
              <a:ea typeface="Roboto"/>
              <a:cs typeface="Roboto"/>
              <a:sym typeface="Roboto"/>
            </a:endParaRPr>
          </a:p>
        </p:txBody>
      </p:sp>
      <p:pic>
        <p:nvPicPr>
          <p:cNvPr id="117" name="Google Shape;117;p19"/>
          <p:cNvPicPr preferRelativeResize="0"/>
          <p:nvPr/>
        </p:nvPicPr>
        <p:blipFill>
          <a:blip r:embed="rId6">
            <a:alphaModFix/>
          </a:blip>
          <a:stretch>
            <a:fillRect/>
          </a:stretch>
        </p:blipFill>
        <p:spPr>
          <a:xfrm>
            <a:off x="2821925" y="2845624"/>
            <a:ext cx="2619483" cy="2079700"/>
          </a:xfrm>
          <a:prstGeom prst="rect">
            <a:avLst/>
          </a:prstGeom>
          <a:noFill/>
          <a:ln cap="flat" cmpd="sng" w="38100">
            <a:solidFill>
              <a:schemeClr val="dk1"/>
            </a:solidFill>
            <a:prstDash val="solid"/>
            <a:round/>
            <a:headEnd len="sm" w="sm" type="none"/>
            <a:tailEnd len="sm" w="sm" type="none"/>
          </a:ln>
        </p:spPr>
      </p:pic>
      <p:cxnSp>
        <p:nvCxnSpPr>
          <p:cNvPr id="118" name="Google Shape;118;p19"/>
          <p:cNvCxnSpPr/>
          <p:nvPr/>
        </p:nvCxnSpPr>
        <p:spPr>
          <a:xfrm flipH="1" rot="10800000">
            <a:off x="1032100" y="3703325"/>
            <a:ext cx="1399800" cy="77730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61675" y="221750"/>
            <a:ext cx="3136800" cy="953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Aclonica"/>
                <a:ea typeface="Aclonica"/>
                <a:cs typeface="Aclonica"/>
                <a:sym typeface="Aclonica"/>
              </a:rPr>
              <a:t>What are </a:t>
            </a:r>
            <a:r>
              <a:rPr lang="en">
                <a:latin typeface="Aclonica"/>
                <a:ea typeface="Aclonica"/>
                <a:cs typeface="Aclonica"/>
                <a:sym typeface="Aclonica"/>
              </a:rPr>
              <a:t>Addons</a:t>
            </a:r>
            <a:r>
              <a:rPr lang="en">
                <a:latin typeface="Aclonica"/>
                <a:ea typeface="Aclonica"/>
                <a:cs typeface="Aclonica"/>
                <a:sym typeface="Aclonica"/>
              </a:rPr>
              <a:t> + Why they Are Good</a:t>
            </a:r>
            <a:endParaRPr>
              <a:latin typeface="Aclonica"/>
              <a:ea typeface="Aclonica"/>
              <a:cs typeface="Aclonica"/>
              <a:sym typeface="Aclonica"/>
            </a:endParaRPr>
          </a:p>
        </p:txBody>
      </p:sp>
      <p:sp>
        <p:nvSpPr>
          <p:cNvPr id="124" name="Google Shape;124;p20"/>
          <p:cNvSpPr txBox="1"/>
          <p:nvPr>
            <p:ph idx="1" type="body"/>
          </p:nvPr>
        </p:nvSpPr>
        <p:spPr>
          <a:xfrm>
            <a:off x="61675" y="1175150"/>
            <a:ext cx="3136800" cy="38208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SzPct val="100000"/>
              <a:buChar char="●"/>
            </a:pPr>
            <a:r>
              <a:rPr lang="en"/>
              <a:t>Addons are what they sound like: </a:t>
            </a:r>
            <a:r>
              <a:rPr lang="en"/>
              <a:t>extensions</a:t>
            </a:r>
            <a:r>
              <a:rPr lang="en"/>
              <a:t> to Anki that change it in some form, similar to Chrome </a:t>
            </a:r>
            <a:r>
              <a:rPr lang="en"/>
              <a:t>Extensions</a:t>
            </a:r>
            <a:endParaRPr/>
          </a:p>
          <a:p>
            <a:pPr indent="-299085" lvl="0" marL="457200" rtl="0" algn="l">
              <a:spcBef>
                <a:spcPts val="0"/>
              </a:spcBef>
              <a:spcAft>
                <a:spcPts val="0"/>
              </a:spcAft>
              <a:buSzPct val="100000"/>
              <a:buChar char="●"/>
            </a:pPr>
            <a:r>
              <a:rPr lang="en"/>
              <a:t>They allow users to interact with their Anki cards and decks in new ways</a:t>
            </a:r>
            <a:endParaRPr/>
          </a:p>
          <a:p>
            <a:pPr indent="-299085" lvl="1" marL="914400" rtl="0" algn="l">
              <a:spcBef>
                <a:spcPts val="0"/>
              </a:spcBef>
              <a:spcAft>
                <a:spcPts val="0"/>
              </a:spcAft>
              <a:buSzPct val="100000"/>
              <a:buChar char="○"/>
            </a:pPr>
            <a:r>
              <a:rPr lang="en"/>
              <a:t>Ex. Support for </a:t>
            </a:r>
            <a:r>
              <a:rPr lang="en"/>
              <a:t>foreign</a:t>
            </a:r>
            <a:r>
              <a:rPr lang="en"/>
              <a:t> </a:t>
            </a:r>
            <a:r>
              <a:rPr lang="en"/>
              <a:t>languages</a:t>
            </a:r>
            <a:endParaRPr/>
          </a:p>
          <a:p>
            <a:pPr indent="-299085" lvl="0" marL="457200" rtl="0" algn="l">
              <a:spcBef>
                <a:spcPts val="0"/>
              </a:spcBef>
              <a:spcAft>
                <a:spcPts val="0"/>
              </a:spcAft>
              <a:buSzPct val="100000"/>
              <a:buChar char="●"/>
            </a:pPr>
            <a:r>
              <a:rPr lang="en"/>
              <a:t>Can interact with external apps/programs</a:t>
            </a:r>
            <a:endParaRPr/>
          </a:p>
          <a:p>
            <a:pPr indent="-299085" lvl="1" marL="914400" rtl="0" algn="l">
              <a:spcBef>
                <a:spcPts val="0"/>
              </a:spcBef>
              <a:spcAft>
                <a:spcPts val="0"/>
              </a:spcAft>
              <a:buSzPct val="100000"/>
              <a:buChar char="○"/>
            </a:pPr>
            <a:r>
              <a:rPr lang="en"/>
              <a:t>Ex. Chrome Extensions</a:t>
            </a:r>
            <a:endParaRPr/>
          </a:p>
          <a:p>
            <a:pPr indent="-299085" lvl="0" marL="457200" rtl="0" algn="l">
              <a:spcBef>
                <a:spcPts val="0"/>
              </a:spcBef>
              <a:spcAft>
                <a:spcPts val="0"/>
              </a:spcAft>
              <a:buSzPct val="100000"/>
              <a:buChar char="●"/>
            </a:pPr>
            <a:r>
              <a:rPr lang="en"/>
              <a:t>Creates </a:t>
            </a:r>
            <a:r>
              <a:rPr lang="en"/>
              <a:t>convenience </a:t>
            </a:r>
            <a:r>
              <a:rPr lang="en"/>
              <a:t>as they can add/remove extra information based on pre-existing information in your cards</a:t>
            </a:r>
            <a:endParaRPr/>
          </a:p>
          <a:p>
            <a:pPr indent="-299085" lvl="0" marL="457200" rtl="0" algn="l">
              <a:spcBef>
                <a:spcPts val="0"/>
              </a:spcBef>
              <a:spcAft>
                <a:spcPts val="0"/>
              </a:spcAft>
              <a:buSzPct val="100000"/>
              <a:buChar char="●"/>
            </a:pPr>
            <a:r>
              <a:rPr lang="en"/>
              <a:t>Ex. Each one of my cards has the name of a country, and I have an </a:t>
            </a:r>
            <a:r>
              <a:rPr lang="en"/>
              <a:t>extension</a:t>
            </a:r>
            <a:r>
              <a:rPr lang="en"/>
              <a:t> that will read the country name and then add a map of that country in that card, and I can do this to every single card I have in a matter of seconds</a:t>
            </a:r>
            <a:endParaRPr/>
          </a:p>
        </p:txBody>
      </p:sp>
      <p:pic>
        <p:nvPicPr>
          <p:cNvPr id="125" name="Google Shape;125;p20"/>
          <p:cNvPicPr preferRelativeResize="0"/>
          <p:nvPr/>
        </p:nvPicPr>
        <p:blipFill rotWithShape="1">
          <a:blip r:embed="rId3">
            <a:alphaModFix/>
          </a:blip>
          <a:srcRect b="0" l="0" r="0" t="26286"/>
          <a:stretch/>
        </p:blipFill>
        <p:spPr>
          <a:xfrm>
            <a:off x="3362875" y="156925"/>
            <a:ext cx="5681375" cy="2356500"/>
          </a:xfrm>
          <a:prstGeom prst="rect">
            <a:avLst/>
          </a:prstGeom>
          <a:noFill/>
          <a:ln cap="flat" cmpd="sng" w="38100">
            <a:solidFill>
              <a:schemeClr val="dk2"/>
            </a:solidFill>
            <a:prstDash val="solid"/>
            <a:round/>
            <a:headEnd len="sm" w="sm" type="none"/>
            <a:tailEnd len="sm" w="sm" type="none"/>
          </a:ln>
        </p:spPr>
      </p:pic>
      <p:sp>
        <p:nvSpPr>
          <p:cNvPr id="126" name="Google Shape;126;p20"/>
          <p:cNvSpPr txBox="1"/>
          <p:nvPr/>
        </p:nvSpPr>
        <p:spPr>
          <a:xfrm>
            <a:off x="3362875" y="2573675"/>
            <a:ext cx="416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Addon to make Anki look better</a:t>
            </a:r>
            <a:endParaRPr sz="1800">
              <a:solidFill>
                <a:schemeClr val="lt2"/>
              </a:solidFill>
              <a:latin typeface="Roboto"/>
              <a:ea typeface="Roboto"/>
              <a:cs typeface="Roboto"/>
              <a:sym typeface="Roboto"/>
            </a:endParaRPr>
          </a:p>
        </p:txBody>
      </p:sp>
      <p:pic>
        <p:nvPicPr>
          <p:cNvPr id="127" name="Google Shape;127;p20"/>
          <p:cNvPicPr preferRelativeResize="0"/>
          <p:nvPr/>
        </p:nvPicPr>
        <p:blipFill>
          <a:blip r:embed="rId4">
            <a:alphaModFix/>
          </a:blip>
          <a:stretch>
            <a:fillRect/>
          </a:stretch>
        </p:blipFill>
        <p:spPr>
          <a:xfrm>
            <a:off x="3362875" y="3095625"/>
            <a:ext cx="1959031" cy="1743075"/>
          </a:xfrm>
          <a:prstGeom prst="rect">
            <a:avLst/>
          </a:prstGeom>
          <a:noFill/>
          <a:ln>
            <a:noFill/>
          </a:ln>
        </p:spPr>
      </p:pic>
      <p:sp>
        <p:nvSpPr>
          <p:cNvPr id="128" name="Google Shape;128;p20"/>
          <p:cNvSpPr txBox="1"/>
          <p:nvPr/>
        </p:nvSpPr>
        <p:spPr>
          <a:xfrm>
            <a:off x="5379375" y="3095625"/>
            <a:ext cx="3504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Addon to automatically create </a:t>
            </a:r>
            <a:r>
              <a:rPr lang="en" sz="1800">
                <a:solidFill>
                  <a:schemeClr val="lt2"/>
                </a:solidFill>
                <a:latin typeface="Roboto"/>
                <a:ea typeface="Roboto"/>
                <a:cs typeface="Roboto"/>
                <a:sym typeface="Roboto"/>
              </a:rPr>
              <a:t>pronunciation</a:t>
            </a:r>
            <a:r>
              <a:rPr lang="en" sz="1800">
                <a:solidFill>
                  <a:schemeClr val="lt2"/>
                </a:solidFill>
                <a:latin typeface="Roboto"/>
                <a:ea typeface="Roboto"/>
                <a:cs typeface="Roboto"/>
                <a:sym typeface="Roboto"/>
              </a:rPr>
              <a:t> diagram based on the above text</a:t>
            </a:r>
            <a:endParaRPr sz="1800">
              <a:solidFill>
                <a:schemeClr val="lt2"/>
              </a:solidFill>
              <a:latin typeface="Roboto"/>
              <a:ea typeface="Roboto"/>
              <a:cs typeface="Roboto"/>
              <a:sym typeface="Roboto"/>
            </a:endParaRPr>
          </a:p>
        </p:txBody>
      </p:sp>
      <p:cxnSp>
        <p:nvCxnSpPr>
          <p:cNvPr id="129" name="Google Shape;129;p20"/>
          <p:cNvCxnSpPr/>
          <p:nvPr/>
        </p:nvCxnSpPr>
        <p:spPr>
          <a:xfrm flipH="1" rot="10800000">
            <a:off x="6949350" y="2604725"/>
            <a:ext cx="631800" cy="311100"/>
          </a:xfrm>
          <a:prstGeom prst="straightConnector1">
            <a:avLst/>
          </a:prstGeom>
          <a:noFill/>
          <a:ln cap="flat" cmpd="sng" w="38100">
            <a:solidFill>
              <a:schemeClr val="dk1"/>
            </a:solidFill>
            <a:prstDash val="solid"/>
            <a:round/>
            <a:headEnd len="med" w="med" type="none"/>
            <a:tailEnd len="med" w="med" type="triangle"/>
          </a:ln>
        </p:spPr>
      </p:cxnSp>
      <p:cxnSp>
        <p:nvCxnSpPr>
          <p:cNvPr id="130" name="Google Shape;130;p20"/>
          <p:cNvCxnSpPr/>
          <p:nvPr/>
        </p:nvCxnSpPr>
        <p:spPr>
          <a:xfrm flipH="1">
            <a:off x="5705275" y="4218225"/>
            <a:ext cx="1001100" cy="21390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rotWithShape="1">
          <a:blip r:embed="rId3">
            <a:alphaModFix/>
          </a:blip>
          <a:srcRect b="5826" l="19173" r="19765" t="6943"/>
          <a:stretch/>
        </p:blipFill>
        <p:spPr>
          <a:xfrm>
            <a:off x="4013150" y="328388"/>
            <a:ext cx="5024927" cy="4486726"/>
          </a:xfrm>
          <a:prstGeom prst="rect">
            <a:avLst/>
          </a:prstGeom>
          <a:noFill/>
          <a:ln cap="flat" cmpd="sng" w="38100">
            <a:solidFill>
              <a:schemeClr val="dk1"/>
            </a:solidFill>
            <a:prstDash val="solid"/>
            <a:round/>
            <a:headEnd len="sm" w="sm" type="none"/>
            <a:tailEnd len="sm" w="sm" type="none"/>
          </a:ln>
        </p:spPr>
      </p:pic>
      <p:sp>
        <p:nvSpPr>
          <p:cNvPr id="136" name="Google Shape;136;p21"/>
          <p:cNvSpPr txBox="1"/>
          <p:nvPr/>
        </p:nvSpPr>
        <p:spPr>
          <a:xfrm>
            <a:off x="0" y="0"/>
            <a:ext cx="3909600" cy="515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2"/>
              </a:buClr>
              <a:buSzPts val="1700"/>
              <a:buFont typeface="Roboto"/>
              <a:buChar char="●"/>
            </a:pPr>
            <a:r>
              <a:rPr lang="en" sz="1700">
                <a:solidFill>
                  <a:schemeClr val="lt2"/>
                </a:solidFill>
                <a:latin typeface="Roboto"/>
                <a:ea typeface="Roboto"/>
                <a:cs typeface="Roboto"/>
                <a:sym typeface="Roboto"/>
              </a:rPr>
              <a:t>An addon created this entire card</a:t>
            </a:r>
            <a:endParaRPr sz="1700">
              <a:solidFill>
                <a:schemeClr val="lt2"/>
              </a:solidFill>
              <a:latin typeface="Roboto"/>
              <a:ea typeface="Roboto"/>
              <a:cs typeface="Roboto"/>
              <a:sym typeface="Roboto"/>
            </a:endParaRPr>
          </a:p>
          <a:p>
            <a:pPr indent="-336550" lvl="0" marL="457200" rtl="0" algn="l">
              <a:spcBef>
                <a:spcPts val="0"/>
              </a:spcBef>
              <a:spcAft>
                <a:spcPts val="0"/>
              </a:spcAft>
              <a:buClr>
                <a:schemeClr val="lt2"/>
              </a:buClr>
              <a:buSzPts val="1700"/>
              <a:buFont typeface="Roboto"/>
              <a:buChar char="●"/>
            </a:pPr>
            <a:r>
              <a:rPr b="1" lang="en" sz="1700">
                <a:solidFill>
                  <a:srgbClr val="A64D79"/>
                </a:solidFill>
                <a:latin typeface="Roboto"/>
                <a:ea typeface="Roboto"/>
                <a:cs typeface="Roboto"/>
                <a:sym typeface="Roboto"/>
              </a:rPr>
              <a:t>I chose a word in the Japanese subtitle I wanted to create a card of</a:t>
            </a:r>
            <a:r>
              <a:rPr lang="en" sz="1700">
                <a:solidFill>
                  <a:srgbClr val="A64D79"/>
                </a:solidFill>
                <a:latin typeface="Roboto"/>
                <a:ea typeface="Roboto"/>
                <a:cs typeface="Roboto"/>
                <a:sym typeface="Roboto"/>
              </a:rPr>
              <a:t>,</a:t>
            </a:r>
            <a:r>
              <a:rPr lang="en" sz="1700">
                <a:solidFill>
                  <a:schemeClr val="lt2"/>
                </a:solidFill>
                <a:latin typeface="Roboto"/>
                <a:ea typeface="Roboto"/>
                <a:cs typeface="Roboto"/>
                <a:sym typeface="Roboto"/>
              </a:rPr>
              <a:t> and it:</a:t>
            </a:r>
            <a:endParaRPr sz="1700">
              <a:solidFill>
                <a:schemeClr val="lt2"/>
              </a:solidFill>
              <a:latin typeface="Roboto"/>
              <a:ea typeface="Roboto"/>
              <a:cs typeface="Roboto"/>
              <a:sym typeface="Roboto"/>
            </a:endParaRPr>
          </a:p>
          <a:p>
            <a:pPr indent="-336550" lvl="1" marL="9144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Automatically took a screenshot of the scene</a:t>
            </a:r>
            <a:endParaRPr sz="1700">
              <a:solidFill>
                <a:schemeClr val="dk1"/>
              </a:solidFill>
              <a:latin typeface="Roboto"/>
              <a:ea typeface="Roboto"/>
              <a:cs typeface="Roboto"/>
              <a:sym typeface="Roboto"/>
            </a:endParaRPr>
          </a:p>
          <a:p>
            <a:pPr indent="-336550" lvl="1" marL="914400" rtl="0" algn="l">
              <a:spcBef>
                <a:spcPts val="0"/>
              </a:spcBef>
              <a:spcAft>
                <a:spcPts val="0"/>
              </a:spcAft>
              <a:buClr>
                <a:srgbClr val="FF0000"/>
              </a:buClr>
              <a:buSzPts val="1700"/>
              <a:buFont typeface="Roboto"/>
              <a:buChar char="○"/>
            </a:pPr>
            <a:r>
              <a:rPr lang="en" sz="1700">
                <a:solidFill>
                  <a:srgbClr val="FF0000"/>
                </a:solidFill>
                <a:latin typeface="Roboto"/>
                <a:ea typeface="Roboto"/>
                <a:cs typeface="Roboto"/>
                <a:sym typeface="Roboto"/>
              </a:rPr>
              <a:t>Created spelling and a </a:t>
            </a:r>
            <a:r>
              <a:rPr lang="en" sz="1700">
                <a:solidFill>
                  <a:srgbClr val="FF0000"/>
                </a:solidFill>
                <a:latin typeface="Roboto"/>
                <a:ea typeface="Roboto"/>
                <a:cs typeface="Roboto"/>
                <a:sym typeface="Roboto"/>
              </a:rPr>
              <a:t>pronunciation</a:t>
            </a:r>
            <a:r>
              <a:rPr lang="en" sz="1700">
                <a:solidFill>
                  <a:srgbClr val="FF0000"/>
                </a:solidFill>
                <a:latin typeface="Roboto"/>
                <a:ea typeface="Roboto"/>
                <a:cs typeface="Roboto"/>
                <a:sym typeface="Roboto"/>
              </a:rPr>
              <a:t> chart</a:t>
            </a:r>
            <a:endParaRPr sz="1700">
              <a:solidFill>
                <a:srgbClr val="FF0000"/>
              </a:solidFill>
              <a:latin typeface="Roboto"/>
              <a:ea typeface="Roboto"/>
              <a:cs typeface="Roboto"/>
              <a:sym typeface="Roboto"/>
            </a:endParaRPr>
          </a:p>
          <a:p>
            <a:pPr indent="-336550" lvl="1" marL="914400" rtl="0" algn="l">
              <a:spcBef>
                <a:spcPts val="0"/>
              </a:spcBef>
              <a:spcAft>
                <a:spcPts val="0"/>
              </a:spcAft>
              <a:buClr>
                <a:srgbClr val="6AA84F"/>
              </a:buClr>
              <a:buSzPts val="1700"/>
              <a:buFont typeface="Roboto"/>
              <a:buChar char="○"/>
            </a:pPr>
            <a:r>
              <a:rPr lang="en" sz="1700">
                <a:solidFill>
                  <a:srgbClr val="6AA84F"/>
                </a:solidFill>
                <a:latin typeface="Roboto"/>
                <a:ea typeface="Roboto"/>
                <a:cs typeface="Roboto"/>
                <a:sym typeface="Roboto"/>
              </a:rPr>
              <a:t>Gave the definitions and type of word with example sentences</a:t>
            </a:r>
            <a:endParaRPr sz="1700">
              <a:solidFill>
                <a:srgbClr val="6AA84F"/>
              </a:solidFill>
              <a:latin typeface="Roboto"/>
              <a:ea typeface="Roboto"/>
              <a:cs typeface="Roboto"/>
              <a:sym typeface="Roboto"/>
            </a:endParaRPr>
          </a:p>
          <a:p>
            <a:pPr indent="-336550" lvl="1" marL="914400" rtl="0" algn="l">
              <a:spcBef>
                <a:spcPts val="0"/>
              </a:spcBef>
              <a:spcAft>
                <a:spcPts val="0"/>
              </a:spcAft>
              <a:buClr>
                <a:schemeClr val="lt2"/>
              </a:buClr>
              <a:buSzPts val="1700"/>
              <a:buFont typeface="Roboto"/>
              <a:buChar char="○"/>
            </a:pPr>
            <a:r>
              <a:rPr lang="en" sz="1700">
                <a:solidFill>
                  <a:srgbClr val="9900FF"/>
                </a:solidFill>
                <a:latin typeface="Roboto"/>
                <a:ea typeface="Roboto"/>
                <a:cs typeface="Roboto"/>
                <a:sym typeface="Roboto"/>
              </a:rPr>
              <a:t>Displayed the sentence in Japanese</a:t>
            </a:r>
            <a:r>
              <a:rPr lang="en" sz="1700">
                <a:solidFill>
                  <a:schemeClr val="lt2"/>
                </a:solidFill>
                <a:latin typeface="Roboto"/>
                <a:ea typeface="Roboto"/>
                <a:cs typeface="Roboto"/>
                <a:sym typeface="Roboto"/>
              </a:rPr>
              <a:t> (</a:t>
            </a:r>
            <a:r>
              <a:rPr lang="en" sz="1700">
                <a:solidFill>
                  <a:srgbClr val="FF00FF"/>
                </a:solidFill>
                <a:latin typeface="Roboto"/>
                <a:ea typeface="Roboto"/>
                <a:cs typeface="Roboto"/>
                <a:sym typeface="Roboto"/>
              </a:rPr>
              <a:t>which was translated into English using another addon</a:t>
            </a:r>
            <a:r>
              <a:rPr lang="en" sz="1700">
                <a:solidFill>
                  <a:schemeClr val="lt2"/>
                </a:solidFill>
                <a:latin typeface="Roboto"/>
                <a:ea typeface="Roboto"/>
                <a:cs typeface="Roboto"/>
                <a:sym typeface="Roboto"/>
              </a:rPr>
              <a:t>)</a:t>
            </a:r>
            <a:endParaRPr sz="1700">
              <a:solidFill>
                <a:schemeClr val="lt2"/>
              </a:solidFill>
              <a:latin typeface="Roboto"/>
              <a:ea typeface="Roboto"/>
              <a:cs typeface="Roboto"/>
              <a:sym typeface="Roboto"/>
            </a:endParaRPr>
          </a:p>
          <a:p>
            <a:pPr indent="-336550" lvl="1" marL="914400" rtl="0" algn="l">
              <a:spcBef>
                <a:spcPts val="0"/>
              </a:spcBef>
              <a:spcAft>
                <a:spcPts val="0"/>
              </a:spcAft>
              <a:buClr>
                <a:srgbClr val="F1C232"/>
              </a:buClr>
              <a:buSzPts val="1700"/>
              <a:buFont typeface="Roboto"/>
              <a:buChar char="○"/>
            </a:pPr>
            <a:r>
              <a:rPr lang="en" sz="1700">
                <a:solidFill>
                  <a:srgbClr val="F1C232"/>
                </a:solidFill>
                <a:latin typeface="Roboto"/>
                <a:ea typeface="Roboto"/>
                <a:cs typeface="Roboto"/>
                <a:sym typeface="Roboto"/>
              </a:rPr>
              <a:t>Saved an audio clip of the TV show and added a native speaker’s audio recording of the same word</a:t>
            </a:r>
            <a:endParaRPr sz="1700">
              <a:solidFill>
                <a:srgbClr val="F1C232"/>
              </a:solidFill>
              <a:latin typeface="Roboto"/>
              <a:ea typeface="Roboto"/>
              <a:cs typeface="Roboto"/>
              <a:sym typeface="Roboto"/>
            </a:endParaRPr>
          </a:p>
        </p:txBody>
      </p:sp>
      <p:cxnSp>
        <p:nvCxnSpPr>
          <p:cNvPr id="137" name="Google Shape;137;p21"/>
          <p:cNvCxnSpPr/>
          <p:nvPr/>
        </p:nvCxnSpPr>
        <p:spPr>
          <a:xfrm>
            <a:off x="4432025" y="1448200"/>
            <a:ext cx="593100" cy="106800"/>
          </a:xfrm>
          <a:prstGeom prst="straightConnector1">
            <a:avLst/>
          </a:prstGeom>
          <a:noFill/>
          <a:ln cap="flat" cmpd="sng" w="28575">
            <a:solidFill>
              <a:srgbClr val="FF0000"/>
            </a:solidFill>
            <a:prstDash val="solid"/>
            <a:round/>
            <a:headEnd len="med" w="med" type="none"/>
            <a:tailEnd len="med" w="med" type="triangle"/>
          </a:ln>
        </p:spPr>
      </p:cxnSp>
      <p:cxnSp>
        <p:nvCxnSpPr>
          <p:cNvPr id="138" name="Google Shape;138;p21"/>
          <p:cNvCxnSpPr/>
          <p:nvPr/>
        </p:nvCxnSpPr>
        <p:spPr>
          <a:xfrm>
            <a:off x="4487225" y="1989375"/>
            <a:ext cx="593100" cy="106800"/>
          </a:xfrm>
          <a:prstGeom prst="straightConnector1">
            <a:avLst/>
          </a:prstGeom>
          <a:noFill/>
          <a:ln cap="flat" cmpd="sng" w="28575">
            <a:solidFill>
              <a:srgbClr val="FF0000"/>
            </a:solidFill>
            <a:prstDash val="solid"/>
            <a:round/>
            <a:headEnd len="med" w="med" type="none"/>
            <a:tailEnd len="med" w="med" type="triangle"/>
          </a:ln>
        </p:spPr>
      </p:cxnSp>
      <p:cxnSp>
        <p:nvCxnSpPr>
          <p:cNvPr id="139" name="Google Shape;139;p21"/>
          <p:cNvCxnSpPr/>
          <p:nvPr/>
        </p:nvCxnSpPr>
        <p:spPr>
          <a:xfrm>
            <a:off x="4487225" y="2258400"/>
            <a:ext cx="593100" cy="106800"/>
          </a:xfrm>
          <a:prstGeom prst="straightConnector1">
            <a:avLst/>
          </a:prstGeom>
          <a:noFill/>
          <a:ln cap="flat" cmpd="sng" w="28575">
            <a:solidFill>
              <a:srgbClr val="F1C232"/>
            </a:solidFill>
            <a:prstDash val="solid"/>
            <a:round/>
            <a:headEnd len="med" w="med" type="none"/>
            <a:tailEnd len="med" w="med" type="triangle"/>
          </a:ln>
        </p:spPr>
      </p:cxnSp>
      <p:cxnSp>
        <p:nvCxnSpPr>
          <p:cNvPr id="140" name="Google Shape;140;p21"/>
          <p:cNvCxnSpPr/>
          <p:nvPr/>
        </p:nvCxnSpPr>
        <p:spPr>
          <a:xfrm>
            <a:off x="6113850" y="1817925"/>
            <a:ext cx="593100" cy="106800"/>
          </a:xfrm>
          <a:prstGeom prst="straightConnector1">
            <a:avLst/>
          </a:prstGeom>
          <a:noFill/>
          <a:ln cap="flat" cmpd="sng" w="28575">
            <a:solidFill>
              <a:schemeClr val="dk1"/>
            </a:solidFill>
            <a:prstDash val="solid"/>
            <a:round/>
            <a:headEnd len="med" w="med" type="none"/>
            <a:tailEnd len="med" w="med" type="triangle"/>
          </a:ln>
        </p:spPr>
      </p:cxnSp>
      <p:cxnSp>
        <p:nvCxnSpPr>
          <p:cNvPr id="141" name="Google Shape;141;p21"/>
          <p:cNvCxnSpPr/>
          <p:nvPr/>
        </p:nvCxnSpPr>
        <p:spPr>
          <a:xfrm flipH="1">
            <a:off x="7073175" y="437375"/>
            <a:ext cx="1382700" cy="269400"/>
          </a:xfrm>
          <a:prstGeom prst="straightConnector1">
            <a:avLst/>
          </a:prstGeom>
          <a:noFill/>
          <a:ln cap="flat" cmpd="sng" w="76200">
            <a:solidFill>
              <a:srgbClr val="A64D79"/>
            </a:solidFill>
            <a:prstDash val="solid"/>
            <a:round/>
            <a:headEnd len="med" w="med" type="none"/>
            <a:tailEnd len="med" w="med" type="triangle"/>
          </a:ln>
        </p:spPr>
      </p:cxnSp>
      <p:cxnSp>
        <p:nvCxnSpPr>
          <p:cNvPr id="142" name="Google Shape;142;p21"/>
          <p:cNvCxnSpPr/>
          <p:nvPr/>
        </p:nvCxnSpPr>
        <p:spPr>
          <a:xfrm flipH="1">
            <a:off x="7390825" y="871650"/>
            <a:ext cx="624600" cy="269400"/>
          </a:xfrm>
          <a:prstGeom prst="straightConnector1">
            <a:avLst/>
          </a:prstGeom>
          <a:noFill/>
          <a:ln cap="flat" cmpd="sng" w="28575">
            <a:solidFill>
              <a:srgbClr val="FF00FF"/>
            </a:solidFill>
            <a:prstDash val="solid"/>
            <a:round/>
            <a:headEnd len="med" w="med" type="none"/>
            <a:tailEnd len="med" w="med" type="triangle"/>
          </a:ln>
        </p:spPr>
      </p:cxnSp>
      <p:cxnSp>
        <p:nvCxnSpPr>
          <p:cNvPr id="143" name="Google Shape;143;p21"/>
          <p:cNvCxnSpPr/>
          <p:nvPr/>
        </p:nvCxnSpPr>
        <p:spPr>
          <a:xfrm flipH="1">
            <a:off x="7523775" y="2571750"/>
            <a:ext cx="624600" cy="269400"/>
          </a:xfrm>
          <a:prstGeom prst="straightConnector1">
            <a:avLst/>
          </a:prstGeom>
          <a:noFill/>
          <a:ln cap="flat" cmpd="sng" w="28575">
            <a:solidFill>
              <a:srgbClr val="9900FF"/>
            </a:solidFill>
            <a:prstDash val="solid"/>
            <a:round/>
            <a:headEnd len="med" w="med" type="none"/>
            <a:tailEnd len="med" w="med" type="triangle"/>
          </a:ln>
        </p:spPr>
      </p:cxnSp>
      <p:cxnSp>
        <p:nvCxnSpPr>
          <p:cNvPr id="144" name="Google Shape;144;p21"/>
          <p:cNvCxnSpPr/>
          <p:nvPr/>
        </p:nvCxnSpPr>
        <p:spPr>
          <a:xfrm rot="10800000">
            <a:off x="6813300" y="3771225"/>
            <a:ext cx="1548900" cy="300"/>
          </a:xfrm>
          <a:prstGeom prst="straightConnector1">
            <a:avLst/>
          </a:prstGeom>
          <a:noFill/>
          <a:ln cap="flat" cmpd="sng" w="76200">
            <a:solidFill>
              <a:srgbClr val="6AA84F"/>
            </a:solidFill>
            <a:prstDash val="solid"/>
            <a:round/>
            <a:headEnd len="med" w="med" type="none"/>
            <a:tailEnd len="med" w="med" type="triangle"/>
          </a:ln>
        </p:spPr>
      </p:cxnSp>
      <p:sp>
        <p:nvSpPr>
          <p:cNvPr id="145" name="Google Shape;145;p21"/>
          <p:cNvSpPr/>
          <p:nvPr/>
        </p:nvSpPr>
        <p:spPr>
          <a:xfrm>
            <a:off x="4213925" y="2964425"/>
            <a:ext cx="2295000" cy="1584300"/>
          </a:xfrm>
          <a:prstGeom prst="roundRect">
            <a:avLst>
              <a:gd fmla="val 16667" name="adj"/>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AA84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