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webp" ContentType="image/webp"/>
  <Override PartName="/ppt/media/image3.webp" ContentType="image/webp"/>
  <Override PartName="/ppt/media/image4.webp" ContentType="image/webp"/>
  <Override PartName="/ppt/media/image5.webp" ContentType="image/webp"/>
  <Override PartName="/ppt/media/image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417" r:id="rId3"/>
    <p:sldId id="444" r:id="rId5"/>
    <p:sldId id="448" r:id="rId6"/>
    <p:sldId id="449" r:id="rId7"/>
    <p:sldId id="453" r:id="rId8"/>
    <p:sldId id="445" r:id="rId9"/>
    <p:sldId id="454" r:id="rId10"/>
    <p:sldId id="456" r:id="rId11"/>
    <p:sldId id="463" r:id="rId12"/>
    <p:sldId id="461" r:id="rId13"/>
    <p:sldId id="464" r:id="rId14"/>
    <p:sldId id="465" r:id="rId15"/>
    <p:sldId id="462" r:id="rId16"/>
    <p:sldId id="468" r:id="rId17"/>
    <p:sldId id="455" r:id="rId18"/>
    <p:sldId id="275" r:id="rId19"/>
  </p:sldIdLst>
  <p:sldSz cx="18288000" cy="10287000"/>
  <p:notesSz cx="6858000" cy="9144000"/>
  <p:embeddedFontLst>
    <p:embeddedFont>
      <p:font typeface="楷体" panose="02010609060101010101" charset="-122"/>
      <p:regular r:id="rId23"/>
    </p:embeddedFont>
    <p:embeddedFont>
      <p:font typeface="Calibri" panose="020F050202020403020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实现蒙特卡罗模拟功能，允许用户输入模拟次数、最小值和最大值，然后通过</a:t>
            </a:r>
            <a:r>
              <a:rPr lang="en-US" altLang="zh-CN"/>
              <a:t> API </a:t>
            </a:r>
            <a:r>
              <a:rPr lang="zh-CN" altLang="en-US"/>
              <a:t>请求进行蒙特卡罗模拟，并使用</a:t>
            </a:r>
            <a:r>
              <a:rPr lang="en-US" altLang="zh-CN"/>
              <a:t> react-chartjs-2 </a:t>
            </a:r>
            <a:r>
              <a:rPr lang="zh-CN" altLang="en-US"/>
              <a:t>库将模拟结果的分布以柱状图的形式展示。</a:t>
            </a:r>
            <a:endParaRPr lang="zh-CN" altLang="en-US"/>
          </a:p>
          <a:p>
            <a:r>
              <a:rPr lang="en-US" altLang="zh-CN"/>
              <a:t>The Monte Carlo simulation function is implemented, allowing users to input the number of simulations, the minimum value and the maximum value. Then, Monte Carlo simulations are conducted through API requests, and the distribution of the simulation results is displayed in the form of a bar chart using the react-chartjs-2 library.</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对任务进行资源调配，确保每个资源在任何一天的使用量都不超过其限制</a:t>
            </a:r>
            <a:endParaRPr lang="zh-CN" altLang="en-US"/>
          </a:p>
          <a:p>
            <a:r>
              <a:rPr lang="en-US" altLang="zh-CN"/>
              <a:t>Allocate resources for tasks to ensure that the usage of each resource does not exceed its limit on any given day</a:t>
            </a:r>
            <a:endParaRPr lang="en-US" altLang="zh-CN"/>
          </a:p>
          <a:p>
            <a:r>
              <a:rPr lang="zh-CN" altLang="en-US"/>
              <a:t>在任务持续时间固定的情况下，尽可能均匀地分配资源。</a:t>
            </a:r>
            <a:endParaRPr lang="zh-CN" altLang="en-US"/>
          </a:p>
          <a:p>
            <a:r>
              <a:rPr lang="en-US" altLang="zh-CN"/>
              <a:t>When the duration of the task is fixed, allocate resources as evenly as possible.</a:t>
            </a:r>
            <a:endParaRPr lang="en-US" altLang="zh-CN"/>
          </a:p>
          <a:p>
            <a:r>
              <a:rPr lang="zh-CN" altLang="en-US"/>
              <a:t>对不同的项目情景进行分析，计算每个情景的总工作量、总持续时间和平均每日工作量。</a:t>
            </a:r>
            <a:endParaRPr lang="zh-CN" altLang="en-US"/>
          </a:p>
          <a:p>
            <a:r>
              <a:rPr lang="en-US" altLang="zh-CN"/>
              <a:t>Analyze different project scenarios and calculate the total workload, total duration and average daily workload of each scenario.</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lnSpc>
                <a:spcPct val="150000"/>
              </a:lnSpc>
            </a:pPr>
            <a:r>
              <a:rPr lang="en-US" altLang="zh-CN"/>
              <a:t>our aim is to make an interactive </a:t>
            </a:r>
            <a:r>
              <a:rPr lang="en-US" altLang="zh-CN">
                <a:solidFill>
                  <a:schemeClr val="tx2"/>
                </a:solidFill>
                <a:latin typeface="Times New Roman" panose="02020603050405020304" charset="0"/>
                <a:cs typeface="Times New Roman" panose="02020603050405020304" charset="0"/>
                <a:sym typeface="+mn-ea"/>
              </a:rPr>
              <a:t>economic analysis tool to support...  by evaluating...</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back-end technology stack is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latin typeface="Inter"/>
                <a:ea typeface="Inter"/>
                <a:sym typeface="+mn-ea"/>
              </a:rPr>
              <a:t>使用 </a:t>
            </a:r>
            <a:r>
              <a:rPr lang="en-US" altLang="zh-CN">
                <a:latin typeface="Inter"/>
                <a:ea typeface="Inter"/>
                <a:sym typeface="+mn-ea"/>
              </a:rPr>
              <a:t>COCOMO </a:t>
            </a:r>
            <a:r>
              <a:rPr lang="zh-CN" altLang="en-US">
                <a:latin typeface="Inter"/>
                <a:ea typeface="Inter"/>
                <a:sym typeface="+mn-ea"/>
              </a:rPr>
              <a:t>基本模型估算项目的工作量、时间、团队规模和总成本</a:t>
            </a:r>
            <a:endParaRPr lang="zh-CN" altLang="en-US" b="0" i="0">
              <a:latin typeface="Inter"/>
              <a:ea typeface="Inter"/>
            </a:endParaRPr>
          </a:p>
          <a:p>
            <a:r>
              <a:rPr lang="en-US" altLang="zh-CN"/>
              <a:t>Estimate the workload, time, team size and total cost of the project using the COCOMO basic model</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实现敏感性分析功能，允许用户输入基础值和多个变化率，然后通过</a:t>
            </a:r>
            <a:r>
              <a:rPr lang="en-US" altLang="zh-CN"/>
              <a:t> API </a:t>
            </a:r>
            <a:r>
              <a:rPr lang="zh-CN" altLang="en-US"/>
              <a:t>请求计算敏感性分析结果，并使用</a:t>
            </a:r>
            <a:r>
              <a:rPr lang="en-US" altLang="zh-CN"/>
              <a:t> react-chartjs-2 </a:t>
            </a:r>
            <a:r>
              <a:rPr lang="zh-CN" altLang="en-US"/>
              <a:t>库将结果以柱状图的形式展示。</a:t>
            </a:r>
            <a:endParaRPr lang="zh-CN" altLang="en-US"/>
          </a:p>
          <a:p>
            <a:r>
              <a:rPr lang="en-US" altLang="zh-CN"/>
              <a:t>The sensitivity analysis function is implemented, allowing users to input base values and multiple rates of change. Then, the sensitivity analysis results are calculated through API requests, and the results are displayed in the form of bar charts using the react-chartjs-2 library.</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slideLayout" Target="../slideLayouts/slideLayout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image" Target="../media/image6.webp"/><Relationship Id="rId5" Type="http://schemas.openxmlformats.org/officeDocument/2006/relationships/image" Target="../media/image5.webp"/><Relationship Id="rId4" Type="http://schemas.openxmlformats.org/officeDocument/2006/relationships/image" Target="../media/image4.webp"/><Relationship Id="rId3" Type="http://schemas.openxmlformats.org/officeDocument/2006/relationships/image" Target="../media/image3.webp"/><Relationship Id="rId2" Type="http://schemas.openxmlformats.org/officeDocument/2006/relationships/image" Target="../media/image2.jpeg"/><Relationship Id="rId1" Type="http://schemas.openxmlformats.org/officeDocument/2006/relationships/image" Target="../media/image1.web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0" y="2607454"/>
            <a:ext cx="2238209" cy="4050967"/>
            <a:chOff x="0" y="0"/>
            <a:chExt cx="856286" cy="1549803"/>
          </a:xfrm>
        </p:grpSpPr>
        <p:sp>
          <p:nvSpPr>
            <p:cNvPr id="3" name="Freeform 3"/>
            <p:cNvSpPr/>
            <p:nvPr/>
          </p:nvSpPr>
          <p:spPr>
            <a:xfrm>
              <a:off x="0" y="0"/>
              <a:ext cx="856286" cy="1549803"/>
            </a:xfrm>
            <a:custGeom>
              <a:avLst/>
              <a:gdLst/>
              <a:ahLst/>
              <a:cxnLst/>
              <a:rect l="l" t="t" r="r" b="b"/>
              <a:pathLst>
                <a:path w="856286" h="1549803">
                  <a:moveTo>
                    <a:pt x="0" y="0"/>
                  </a:moveTo>
                  <a:lnTo>
                    <a:pt x="856286" y="0"/>
                  </a:lnTo>
                  <a:lnTo>
                    <a:pt x="856286" y="1549803"/>
                  </a:lnTo>
                  <a:lnTo>
                    <a:pt x="0" y="1549803"/>
                  </a:lnTo>
                  <a:close/>
                </a:path>
              </a:pathLst>
            </a:custGeom>
            <a:solidFill>
              <a:srgbClr val="241657"/>
            </a:solidFill>
            <a:ln cap="sq">
              <a:noFill/>
              <a:prstDash val="solid"/>
              <a:miter/>
            </a:ln>
          </p:spPr>
        </p:sp>
        <p:sp>
          <p:nvSpPr>
            <p:cNvPr id="4" name="TextBox 4"/>
            <p:cNvSpPr txBox="1"/>
            <p:nvPr/>
          </p:nvSpPr>
          <p:spPr>
            <a:xfrm>
              <a:off x="0" y="-47625"/>
              <a:ext cx="856286" cy="1597428"/>
            </a:xfrm>
            <a:prstGeom prst="rect">
              <a:avLst/>
            </a:prstGeom>
          </p:spPr>
          <p:txBody>
            <a:bodyPr lIns="34972" tIns="34972" rIns="34972" bIns="34972" rtlCol="0" anchor="ctr"/>
            <a:lstStyle/>
            <a:p>
              <a:pPr algn="ctr">
                <a:lnSpc>
                  <a:spcPts val="2660"/>
                </a:lnSpc>
                <a:spcBef>
                  <a:spcPct val="0"/>
                </a:spcBef>
              </a:pPr>
            </a:p>
          </p:txBody>
        </p:sp>
      </p:grpSp>
      <p:grpSp>
        <p:nvGrpSpPr>
          <p:cNvPr id="5" name="Group 5"/>
          <p:cNvGrpSpPr/>
          <p:nvPr/>
        </p:nvGrpSpPr>
        <p:grpSpPr>
          <a:xfrm rot="0">
            <a:off x="16049791" y="2607454"/>
            <a:ext cx="2238209" cy="4050967"/>
            <a:chOff x="0" y="0"/>
            <a:chExt cx="856286" cy="1549803"/>
          </a:xfrm>
        </p:grpSpPr>
        <p:sp>
          <p:nvSpPr>
            <p:cNvPr id="6" name="Freeform 6"/>
            <p:cNvSpPr/>
            <p:nvPr/>
          </p:nvSpPr>
          <p:spPr>
            <a:xfrm>
              <a:off x="0" y="0"/>
              <a:ext cx="856286" cy="1549803"/>
            </a:xfrm>
            <a:custGeom>
              <a:avLst/>
              <a:gdLst/>
              <a:ahLst/>
              <a:cxnLst/>
              <a:rect l="l" t="t" r="r" b="b"/>
              <a:pathLst>
                <a:path w="856286" h="1549803">
                  <a:moveTo>
                    <a:pt x="0" y="0"/>
                  </a:moveTo>
                  <a:lnTo>
                    <a:pt x="856286" y="0"/>
                  </a:lnTo>
                  <a:lnTo>
                    <a:pt x="856286" y="1549803"/>
                  </a:lnTo>
                  <a:lnTo>
                    <a:pt x="0" y="1549803"/>
                  </a:lnTo>
                  <a:close/>
                </a:path>
              </a:pathLst>
            </a:custGeom>
            <a:solidFill>
              <a:srgbClr val="241657"/>
            </a:solidFill>
            <a:ln cap="sq">
              <a:noFill/>
              <a:prstDash val="solid"/>
              <a:miter/>
            </a:ln>
          </p:spPr>
        </p:sp>
        <p:sp>
          <p:nvSpPr>
            <p:cNvPr id="7" name="TextBox 7"/>
            <p:cNvSpPr txBox="1"/>
            <p:nvPr/>
          </p:nvSpPr>
          <p:spPr>
            <a:xfrm>
              <a:off x="0" y="-47625"/>
              <a:ext cx="856286" cy="1597428"/>
            </a:xfrm>
            <a:prstGeom prst="rect">
              <a:avLst/>
            </a:prstGeom>
          </p:spPr>
          <p:txBody>
            <a:bodyPr lIns="34972" tIns="34972" rIns="34972" bIns="34972" rtlCol="0" anchor="ctr"/>
            <a:lstStyle/>
            <a:p>
              <a:pPr algn="ctr">
                <a:lnSpc>
                  <a:spcPts val="2660"/>
                </a:lnSpc>
                <a:spcBef>
                  <a:spcPct val="0"/>
                </a:spcBef>
              </a:pPr>
            </a:p>
          </p:txBody>
        </p:sp>
      </p:grpSp>
      <p:grpSp>
        <p:nvGrpSpPr>
          <p:cNvPr id="8" name="Group 8"/>
          <p:cNvGrpSpPr/>
          <p:nvPr/>
        </p:nvGrpSpPr>
        <p:grpSpPr>
          <a:xfrm rot="0">
            <a:off x="-203955" y="8764569"/>
            <a:ext cx="3372349" cy="3372150"/>
            <a:chOff x="0" y="0"/>
            <a:chExt cx="888191" cy="888138"/>
          </a:xfrm>
        </p:grpSpPr>
        <p:sp>
          <p:nvSpPr>
            <p:cNvPr id="9" name="Freeform 9"/>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10" name="TextBox 10"/>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11" name="Group 11"/>
          <p:cNvGrpSpPr/>
          <p:nvPr/>
        </p:nvGrpSpPr>
        <p:grpSpPr>
          <a:xfrm rot="0">
            <a:off x="14915651" y="-1212482"/>
            <a:ext cx="4299662" cy="3372150"/>
            <a:chOff x="0" y="0"/>
            <a:chExt cx="1132421" cy="888138"/>
          </a:xfrm>
        </p:grpSpPr>
        <p:sp>
          <p:nvSpPr>
            <p:cNvPr id="12" name="Freeform 12"/>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13" name="TextBox 13"/>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14" name="Group 14"/>
          <p:cNvGrpSpPr/>
          <p:nvPr/>
        </p:nvGrpSpPr>
        <p:grpSpPr>
          <a:xfrm rot="0">
            <a:off x="1116644" y="1028700"/>
            <a:ext cx="16054711" cy="8229600"/>
            <a:chOff x="0" y="0"/>
            <a:chExt cx="4228401" cy="2167467"/>
          </a:xfrm>
        </p:grpSpPr>
        <p:sp>
          <p:nvSpPr>
            <p:cNvPr id="15" name="Freeform 15"/>
            <p:cNvSpPr/>
            <p:nvPr/>
          </p:nvSpPr>
          <p:spPr>
            <a:xfrm>
              <a:off x="0" y="0"/>
              <a:ext cx="4228401" cy="2167467"/>
            </a:xfrm>
            <a:custGeom>
              <a:avLst/>
              <a:gdLst/>
              <a:ahLst/>
              <a:cxnLst/>
              <a:rect l="l" t="t" r="r" b="b"/>
              <a:pathLst>
                <a:path w="4228401" h="2167467">
                  <a:moveTo>
                    <a:pt x="10127" y="0"/>
                  </a:moveTo>
                  <a:lnTo>
                    <a:pt x="4218275" y="0"/>
                  </a:lnTo>
                  <a:cubicBezTo>
                    <a:pt x="4223867" y="0"/>
                    <a:pt x="4228401" y="4534"/>
                    <a:pt x="4228401" y="10127"/>
                  </a:cubicBezTo>
                  <a:lnTo>
                    <a:pt x="4228401" y="2157340"/>
                  </a:lnTo>
                  <a:cubicBezTo>
                    <a:pt x="4228401" y="2162933"/>
                    <a:pt x="4223867" y="2167467"/>
                    <a:pt x="4218275" y="2167467"/>
                  </a:cubicBezTo>
                  <a:lnTo>
                    <a:pt x="10127" y="2167467"/>
                  </a:lnTo>
                  <a:cubicBezTo>
                    <a:pt x="4534" y="2167467"/>
                    <a:pt x="0" y="2162933"/>
                    <a:pt x="0" y="2157340"/>
                  </a:cubicBezTo>
                  <a:lnTo>
                    <a:pt x="0" y="10127"/>
                  </a:lnTo>
                  <a:cubicBezTo>
                    <a:pt x="0" y="4534"/>
                    <a:pt x="4534" y="0"/>
                    <a:pt x="10127" y="0"/>
                  </a:cubicBezTo>
                  <a:close/>
                </a:path>
              </a:pathLst>
            </a:custGeom>
            <a:solidFill>
              <a:srgbClr val="FFFFFF"/>
            </a:solidFill>
            <a:ln cap="rnd">
              <a:noFill/>
              <a:prstDash val="solid"/>
              <a:round/>
            </a:ln>
          </p:spPr>
        </p:sp>
        <p:sp>
          <p:nvSpPr>
            <p:cNvPr id="16" name="TextBox 16"/>
            <p:cNvSpPr txBox="1"/>
            <p:nvPr/>
          </p:nvSpPr>
          <p:spPr>
            <a:xfrm>
              <a:off x="0" y="-57150"/>
              <a:ext cx="4228401" cy="2224617"/>
            </a:xfrm>
            <a:prstGeom prst="rect">
              <a:avLst/>
            </a:prstGeom>
          </p:spPr>
          <p:txBody>
            <a:bodyPr lIns="50800" tIns="50800" rIns="50800" bIns="50800" rtlCol="0" anchor="ctr"/>
            <a:lstStyle/>
            <a:p>
              <a:pPr algn="ctr">
                <a:lnSpc>
                  <a:spcPts val="2660"/>
                </a:lnSpc>
                <a:spcBef>
                  <a:spcPct val="0"/>
                </a:spcBef>
              </a:pPr>
            </a:p>
          </p:txBody>
        </p:sp>
      </p:grpSp>
      <p:sp>
        <p:nvSpPr>
          <p:cNvPr id="18" name="AutoShape 18"/>
          <p:cNvSpPr/>
          <p:nvPr/>
        </p:nvSpPr>
        <p:spPr>
          <a:xfrm>
            <a:off x="1482219" y="1883009"/>
            <a:ext cx="5635641" cy="0"/>
          </a:xfrm>
          <a:prstGeom prst="line">
            <a:avLst/>
          </a:prstGeom>
          <a:ln w="19050" cap="flat">
            <a:solidFill>
              <a:srgbClr val="A6A6A6"/>
            </a:solidFill>
            <a:prstDash val="sysDash"/>
            <a:headEnd type="none" w="sm" len="sm"/>
            <a:tailEnd type="arrow" w="med" len="sm"/>
          </a:ln>
        </p:spPr>
      </p:sp>
      <p:sp>
        <p:nvSpPr>
          <p:cNvPr id="19" name="AutoShape 19"/>
          <p:cNvSpPr/>
          <p:nvPr/>
        </p:nvSpPr>
        <p:spPr>
          <a:xfrm>
            <a:off x="1482219" y="1744390"/>
            <a:ext cx="4467044" cy="0"/>
          </a:xfrm>
          <a:prstGeom prst="line">
            <a:avLst/>
          </a:prstGeom>
          <a:ln w="19050" cap="flat">
            <a:solidFill>
              <a:srgbClr val="A6A6A6"/>
            </a:solidFill>
            <a:prstDash val="sysDash"/>
            <a:headEnd type="none" w="sm" len="sm"/>
            <a:tailEnd type="arrow" w="med" len="sm"/>
          </a:ln>
        </p:spPr>
      </p:sp>
      <p:sp>
        <p:nvSpPr>
          <p:cNvPr id="20" name="AutoShape 20"/>
          <p:cNvSpPr/>
          <p:nvPr/>
        </p:nvSpPr>
        <p:spPr>
          <a:xfrm>
            <a:off x="1482219" y="1605770"/>
            <a:ext cx="5635641" cy="0"/>
          </a:xfrm>
          <a:prstGeom prst="line">
            <a:avLst/>
          </a:prstGeom>
          <a:ln w="19050" cap="flat">
            <a:solidFill>
              <a:srgbClr val="A6A6A6"/>
            </a:solidFill>
            <a:prstDash val="sysDash"/>
            <a:headEnd type="none" w="sm" len="sm"/>
            <a:tailEnd type="arrow" w="med" len="sm"/>
          </a:ln>
        </p:spPr>
      </p:sp>
      <p:sp>
        <p:nvSpPr>
          <p:cNvPr id="32" name="AutoShape 32"/>
          <p:cNvSpPr/>
          <p:nvPr/>
        </p:nvSpPr>
        <p:spPr>
          <a:xfrm flipH="1">
            <a:off x="15783212" y="8942232"/>
            <a:ext cx="1022569" cy="0"/>
          </a:xfrm>
          <a:prstGeom prst="line">
            <a:avLst/>
          </a:prstGeom>
          <a:ln w="19050" cap="flat">
            <a:solidFill>
              <a:srgbClr val="A6A6A6"/>
            </a:solidFill>
            <a:prstDash val="sysDash"/>
            <a:headEnd type="none" w="sm" len="sm"/>
            <a:tailEnd type="arrow" w="med" len="sm"/>
          </a:ln>
        </p:spPr>
      </p:sp>
      <p:sp>
        <p:nvSpPr>
          <p:cNvPr id="33" name="文本框 32"/>
          <p:cNvSpPr txBox="1"/>
          <p:nvPr userDrawn="1"/>
        </p:nvSpPr>
        <p:spPr>
          <a:xfrm>
            <a:off x="3007995" y="7200900"/>
            <a:ext cx="13981430" cy="645160"/>
          </a:xfrm>
          <a:prstGeom prst="rect">
            <a:avLst/>
          </a:prstGeom>
        </p:spPr>
        <p:txBody>
          <a:bodyPr wrap="square" rtlCol="0">
            <a:spAutoFit/>
          </a:bodyPr>
          <a:p>
            <a:pPr algn="l"/>
            <a:r>
              <a:rPr lang="en-US" altLang="zh-CN" sz="3600">
                <a:latin typeface="Times New Roman" panose="02020603050405020304" charset="0"/>
                <a:ea typeface="楷体" panose="02010609060101010101" charset="-122"/>
                <a:cs typeface="Times New Roman" panose="02020603050405020304" charset="0"/>
              </a:rPr>
              <a:t>YE Yvain/MARTIN Cl</a:t>
            </a:r>
            <a:r>
              <a:rPr lang="en-US" altLang="en-US" sz="3600">
                <a:latin typeface="Times New Roman" panose="02020603050405020304" charset="0"/>
                <a:ea typeface="楷体" panose="02010609060101010101" charset="-122"/>
                <a:cs typeface="Times New Roman" panose="02020603050405020304" charset="0"/>
              </a:rPr>
              <a:t>é</a:t>
            </a:r>
            <a:r>
              <a:rPr lang="en-US" altLang="zh-CN" sz="3600">
                <a:latin typeface="Times New Roman" panose="02020603050405020304" charset="0"/>
                <a:ea typeface="楷体" panose="02010609060101010101" charset="-122"/>
                <a:cs typeface="Times New Roman" panose="02020603050405020304" charset="0"/>
              </a:rPr>
              <a:t>ment/</a:t>
            </a:r>
            <a:r>
              <a:rPr lang="zh-CN" altLang="en-US" sz="3600">
                <a:latin typeface="Times New Roman" panose="02020603050405020304" charset="0"/>
                <a:ea typeface="楷体" panose="02010609060101010101" charset="-122"/>
                <a:cs typeface="Times New Roman" panose="02020603050405020304" charset="0"/>
                <a:sym typeface="+mn-ea"/>
              </a:rPr>
              <a:t>陈嘉祺</a:t>
            </a:r>
            <a:r>
              <a:rPr lang="en-US" altLang="zh-CN" sz="3600">
                <a:latin typeface="Times New Roman" panose="02020603050405020304" charset="0"/>
                <a:ea typeface="楷体" panose="02010609060101010101" charset="-122"/>
                <a:cs typeface="Times New Roman" panose="02020603050405020304" charset="0"/>
                <a:sym typeface="+mn-ea"/>
              </a:rPr>
              <a:t>/</a:t>
            </a:r>
            <a:r>
              <a:rPr lang="zh-CN" altLang="en-US" sz="3600">
                <a:latin typeface="Times New Roman" panose="02020603050405020304" charset="0"/>
                <a:ea typeface="楷体" panose="02010609060101010101" charset="-122"/>
                <a:cs typeface="Times New Roman" panose="02020603050405020304" charset="0"/>
                <a:sym typeface="+mn-ea"/>
              </a:rPr>
              <a:t>周佳楠</a:t>
            </a:r>
            <a:endParaRPr lang="en-US" altLang="zh-CN" sz="3600">
              <a:latin typeface="Times New Roman" panose="02020603050405020304" charset="0"/>
              <a:ea typeface="楷体" panose="02010609060101010101" charset="-122"/>
              <a:cs typeface="Times New Roman" panose="02020603050405020304" charset="0"/>
            </a:endParaRPr>
          </a:p>
        </p:txBody>
      </p:sp>
      <p:sp>
        <p:nvSpPr>
          <p:cNvPr id="35" name="文本框 34"/>
          <p:cNvSpPr txBox="1"/>
          <p:nvPr userDrawn="1"/>
        </p:nvSpPr>
        <p:spPr>
          <a:xfrm>
            <a:off x="3124239" y="8039073"/>
            <a:ext cx="2037080" cy="645160"/>
          </a:xfrm>
          <a:prstGeom prst="rect">
            <a:avLst/>
          </a:prstGeom>
        </p:spPr>
        <p:txBody>
          <a:bodyPr wrap="none" rtlCol="0">
            <a:spAutoFit/>
          </a:bodyPr>
          <a:p>
            <a:r>
              <a:rPr lang="en-US" altLang="zh-CN" sz="3600">
                <a:latin typeface="Times New Roman" panose="02020603050405020304" charset="0"/>
                <a:ea typeface="Times New Roman" panose="02020603050405020304" charset="0"/>
                <a:cs typeface="Times New Roman" panose="02020603050405020304" charset="0"/>
              </a:rPr>
              <a:t>2025/6/13</a:t>
            </a:r>
            <a:endParaRPr lang="zh-CN" altLang="en-US" sz="3600">
              <a:latin typeface="Times New Roman" panose="02020603050405020304" charset="0"/>
              <a:ea typeface="Times New Roman" panose="02020603050405020304" charset="0"/>
              <a:cs typeface="Times New Roman" panose="02020603050405020304" charset="0"/>
            </a:endParaRPr>
          </a:p>
        </p:txBody>
      </p:sp>
      <p:sp>
        <p:nvSpPr>
          <p:cNvPr id="22" name="TextBox 29"/>
          <p:cNvSpPr txBox="1"/>
          <p:nvPr/>
        </p:nvSpPr>
        <p:spPr>
          <a:xfrm>
            <a:off x="381000" y="2966720"/>
            <a:ext cx="17484725" cy="4175760"/>
          </a:xfrm>
          <a:prstGeom prst="rect">
            <a:avLst/>
          </a:prstGeom>
        </p:spPr>
        <p:txBody>
          <a:bodyPr wrap="square" lIns="0" tIns="0" rIns="0" bIns="0" rtlCol="0" anchor="t">
            <a:noAutofit/>
          </a:bodyPr>
          <a:p>
            <a:pPr indent="0" algn="ctr">
              <a:lnSpc>
                <a:spcPct val="150000"/>
              </a:lnSpc>
              <a:buNone/>
            </a:pPr>
            <a:r>
              <a:rPr lang="en-US" altLang="zh-CN" sz="6000">
                <a:latin typeface="Times New Roman" panose="02020603050405020304" charset="0"/>
                <a:ea typeface="Times New Roman" panose="02020603050405020304" charset="0"/>
                <a:cs typeface="Times New Roman" panose="02020603050405020304" charset="0"/>
                <a:sym typeface="字由点字刻宋" panose="00020600040101010101" charset="-122"/>
              </a:rPr>
              <a:t>Economic Analysis and Decision-Making Tool </a:t>
            </a:r>
            <a:endParaRPr lang="en-US" altLang="zh-CN" sz="6000">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a:p>
            <a:pPr indent="0" algn="ctr">
              <a:lnSpc>
                <a:spcPct val="150000"/>
              </a:lnSpc>
              <a:buNone/>
            </a:pPr>
            <a:r>
              <a:rPr lang="en-US" altLang="zh-CN" sz="6000">
                <a:latin typeface="Times New Roman" panose="02020603050405020304" charset="0"/>
                <a:ea typeface="Times New Roman" panose="02020603050405020304" charset="0"/>
                <a:cs typeface="Times New Roman" panose="02020603050405020304" charset="0"/>
                <a:sym typeface="字由点字刻宋" panose="00020600040101010101" charset="-122"/>
              </a:rPr>
              <a:t>for Software Projects</a:t>
            </a:r>
            <a:endParaRPr lang="en-US" altLang="zh-CN" sz="6000">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0" y="1008614"/>
            <a:ext cx="1600044" cy="878372"/>
            <a:chOff x="0" y="0"/>
            <a:chExt cx="612139" cy="336044"/>
          </a:xfrm>
        </p:grpSpPr>
        <p:sp>
          <p:nvSpPr>
            <p:cNvPr id="9" name="Freeform 9"/>
            <p:cNvSpPr/>
            <p:nvPr/>
          </p:nvSpPr>
          <p:spPr>
            <a:xfrm>
              <a:off x="0" y="0"/>
              <a:ext cx="612139" cy="336044"/>
            </a:xfrm>
            <a:custGeom>
              <a:avLst/>
              <a:gdLst/>
              <a:ahLst/>
              <a:cxnLst/>
              <a:rect l="l" t="t" r="r" b="b"/>
              <a:pathLst>
                <a:path w="612139" h="336044">
                  <a:moveTo>
                    <a:pt x="0" y="0"/>
                  </a:moveTo>
                  <a:lnTo>
                    <a:pt x="612139" y="0"/>
                  </a:lnTo>
                  <a:lnTo>
                    <a:pt x="612139" y="336044"/>
                  </a:lnTo>
                  <a:lnTo>
                    <a:pt x="0" y="336044"/>
                  </a:lnTo>
                  <a:close/>
                </a:path>
              </a:pathLst>
            </a:custGeom>
            <a:solidFill>
              <a:srgbClr val="241657"/>
            </a:solidFill>
            <a:ln cap="sq">
              <a:noFill/>
              <a:prstDash val="solid"/>
              <a:miter/>
            </a:ln>
          </p:spPr>
        </p:sp>
        <p:sp>
          <p:nvSpPr>
            <p:cNvPr id="10" name="TextBox 10"/>
            <p:cNvSpPr txBox="1"/>
            <p:nvPr/>
          </p:nvSpPr>
          <p:spPr>
            <a:xfrm>
              <a:off x="0" y="-47625"/>
              <a:ext cx="612139" cy="383669"/>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0" name="TextBox 30"/>
          <p:cNvSpPr txBox="1"/>
          <p:nvPr/>
        </p:nvSpPr>
        <p:spPr>
          <a:xfrm>
            <a:off x="1028700" y="925195"/>
            <a:ext cx="12896215" cy="1129665"/>
          </a:xfrm>
          <a:prstGeom prst="rect">
            <a:avLst/>
          </a:prstGeom>
        </p:spPr>
        <p:txBody>
          <a:bodyPr wrap="square" lIns="0" tIns="0" rIns="0" bIns="0" rtlCol="0" anchor="t">
            <a:noAutofit/>
          </a:bodyPr>
          <a:lstStyle/>
          <a:p>
            <a:pPr algn="l">
              <a:lnSpc>
                <a:spcPts val="8400"/>
              </a:lnSpc>
            </a:pPr>
            <a:r>
              <a:rPr lang="en-US" altLang="zh-CN" sz="6000" spc="30">
                <a:solidFill>
                  <a:srgbClr val="241657"/>
                </a:solidFill>
                <a:latin typeface="Times New Roman" panose="02020603050405020304" charset="0"/>
                <a:ea typeface="Times New Roman" panose="02020603050405020304" charset="0"/>
                <a:cs typeface="Arial" panose="020B0604020202020204" pitchFamily="34" charset="0"/>
                <a:sym typeface="字由点字刻宋" panose="00020600040101010101" charset="-122"/>
              </a:rPr>
              <a:t>Risk Management</a:t>
            </a:r>
            <a:endParaRPr lang="en-US" altLang="zh-CN">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pic>
        <p:nvPicPr>
          <p:cNvPr id="15" name="图片 14"/>
          <p:cNvPicPr>
            <a:picLocks noChangeAspect="1"/>
          </p:cNvPicPr>
          <p:nvPr/>
        </p:nvPicPr>
        <p:blipFill>
          <a:blip r:embed="rId1"/>
          <a:srcRect l="-379" t="9524"/>
          <a:stretch>
            <a:fillRect/>
          </a:stretch>
        </p:blipFill>
        <p:spPr>
          <a:xfrm>
            <a:off x="914400" y="2400300"/>
            <a:ext cx="16282670" cy="584835"/>
          </a:xfrm>
          <a:prstGeom prst="rect">
            <a:avLst/>
          </a:prstGeom>
        </p:spPr>
      </p:pic>
      <p:pic>
        <p:nvPicPr>
          <p:cNvPr id="18" name="图片 17"/>
          <p:cNvPicPr>
            <a:picLocks noChangeAspect="1"/>
          </p:cNvPicPr>
          <p:nvPr/>
        </p:nvPicPr>
        <p:blipFill>
          <a:blip r:embed="rId2"/>
          <a:stretch>
            <a:fillRect/>
          </a:stretch>
        </p:blipFill>
        <p:spPr>
          <a:xfrm>
            <a:off x="902970" y="3330575"/>
            <a:ext cx="2807970" cy="5977890"/>
          </a:xfrm>
          <a:prstGeom prst="rect">
            <a:avLst/>
          </a:prstGeom>
        </p:spPr>
      </p:pic>
      <p:pic>
        <p:nvPicPr>
          <p:cNvPr id="19" name="图片 18"/>
          <p:cNvPicPr>
            <a:picLocks noChangeAspect="1"/>
          </p:cNvPicPr>
          <p:nvPr/>
        </p:nvPicPr>
        <p:blipFill>
          <a:blip r:embed="rId3"/>
          <a:stretch>
            <a:fillRect/>
          </a:stretch>
        </p:blipFill>
        <p:spPr>
          <a:xfrm>
            <a:off x="3962400" y="3254375"/>
            <a:ext cx="7402195" cy="6061075"/>
          </a:xfrm>
          <a:prstGeom prst="rect">
            <a:avLst/>
          </a:prstGeom>
        </p:spPr>
      </p:pic>
      <p:sp>
        <p:nvSpPr>
          <p:cNvPr id="20" name="文本框 19"/>
          <p:cNvSpPr txBox="1"/>
          <p:nvPr/>
        </p:nvSpPr>
        <p:spPr>
          <a:xfrm>
            <a:off x="11430000" y="4229100"/>
            <a:ext cx="6484620" cy="3441700"/>
          </a:xfrm>
          <a:prstGeom prst="rect">
            <a:avLst/>
          </a:prstGeom>
          <a:noFill/>
        </p:spPr>
        <p:txBody>
          <a:bodyPr wrap="square" rtlCol="0" anchor="t">
            <a:noAutofit/>
          </a:bodyPr>
          <a:p>
            <a:r>
              <a:rPr lang="en-US" altLang="zh-CN" sz="3600"/>
              <a:t>Function:</a:t>
            </a:r>
            <a:endParaRPr lang="en-US" altLang="zh-CN" sz="3600"/>
          </a:p>
          <a:p>
            <a:pPr marL="571500" indent="-571500">
              <a:buFont typeface="Arial" panose="020B0604020202020204" pitchFamily="34" charset="0"/>
              <a:buChar char="•"/>
            </a:pPr>
            <a:r>
              <a:rPr lang="en-US" altLang="zh-CN" sz="3600"/>
              <a:t>Identify key risk factors</a:t>
            </a:r>
            <a:endParaRPr lang="en-US" altLang="zh-CN" sz="3600"/>
          </a:p>
          <a:p>
            <a:pPr marL="571500" indent="-571500">
              <a:buFont typeface="Arial" panose="020B0604020202020204" pitchFamily="34" charset="0"/>
              <a:buChar char="•"/>
            </a:pPr>
            <a:r>
              <a:rPr lang="en-US" altLang="zh-CN" sz="3600"/>
              <a:t>help the team focus on highly sensitive factors </a:t>
            </a:r>
            <a:endParaRPr lang="en-US" altLang="zh-CN"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0" y="1008614"/>
            <a:ext cx="1600044" cy="878372"/>
            <a:chOff x="0" y="0"/>
            <a:chExt cx="612139" cy="336044"/>
          </a:xfrm>
        </p:grpSpPr>
        <p:sp>
          <p:nvSpPr>
            <p:cNvPr id="9" name="Freeform 9"/>
            <p:cNvSpPr/>
            <p:nvPr/>
          </p:nvSpPr>
          <p:spPr>
            <a:xfrm>
              <a:off x="0" y="0"/>
              <a:ext cx="612139" cy="336044"/>
            </a:xfrm>
            <a:custGeom>
              <a:avLst/>
              <a:gdLst/>
              <a:ahLst/>
              <a:cxnLst/>
              <a:rect l="l" t="t" r="r" b="b"/>
              <a:pathLst>
                <a:path w="612139" h="336044">
                  <a:moveTo>
                    <a:pt x="0" y="0"/>
                  </a:moveTo>
                  <a:lnTo>
                    <a:pt x="612139" y="0"/>
                  </a:lnTo>
                  <a:lnTo>
                    <a:pt x="612139" y="336044"/>
                  </a:lnTo>
                  <a:lnTo>
                    <a:pt x="0" y="336044"/>
                  </a:lnTo>
                  <a:close/>
                </a:path>
              </a:pathLst>
            </a:custGeom>
            <a:solidFill>
              <a:srgbClr val="241657"/>
            </a:solidFill>
            <a:ln cap="sq">
              <a:noFill/>
              <a:prstDash val="solid"/>
              <a:miter/>
            </a:ln>
          </p:spPr>
        </p:sp>
        <p:sp>
          <p:nvSpPr>
            <p:cNvPr id="10" name="TextBox 10"/>
            <p:cNvSpPr txBox="1"/>
            <p:nvPr/>
          </p:nvSpPr>
          <p:spPr>
            <a:xfrm>
              <a:off x="0" y="-47625"/>
              <a:ext cx="612139" cy="383669"/>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0" name="TextBox 30"/>
          <p:cNvSpPr txBox="1"/>
          <p:nvPr/>
        </p:nvSpPr>
        <p:spPr>
          <a:xfrm>
            <a:off x="1028700" y="925195"/>
            <a:ext cx="12896215" cy="1129665"/>
          </a:xfrm>
          <a:prstGeom prst="rect">
            <a:avLst/>
          </a:prstGeom>
        </p:spPr>
        <p:txBody>
          <a:bodyPr wrap="square" lIns="0" tIns="0" rIns="0" bIns="0" rtlCol="0" anchor="t">
            <a:noAutofit/>
          </a:bodyPr>
          <a:lstStyle/>
          <a:p>
            <a:pPr algn="l">
              <a:lnSpc>
                <a:spcPts val="8400"/>
              </a:lnSpc>
            </a:pPr>
            <a:r>
              <a:rPr lang="en-US" altLang="zh-CN" sz="6000" spc="30">
                <a:solidFill>
                  <a:srgbClr val="241657"/>
                </a:solidFill>
                <a:latin typeface="Times New Roman" panose="02020603050405020304" charset="0"/>
                <a:ea typeface="Times New Roman" panose="02020603050405020304" charset="0"/>
                <a:cs typeface="Arial" panose="020B0604020202020204" pitchFamily="34" charset="0"/>
                <a:sym typeface="字由点字刻宋" panose="00020600040101010101" charset="-122"/>
              </a:rPr>
              <a:t>Risk Management</a:t>
            </a:r>
            <a:endParaRPr lang="en-US" altLang="zh-CN">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19" name="文本框 18"/>
          <p:cNvSpPr txBox="1"/>
          <p:nvPr/>
        </p:nvSpPr>
        <p:spPr>
          <a:xfrm>
            <a:off x="4038600" y="6593205"/>
            <a:ext cx="9144000" cy="1198880"/>
          </a:xfrm>
          <a:prstGeom prst="rect">
            <a:avLst/>
          </a:prstGeom>
          <a:noFill/>
        </p:spPr>
        <p:txBody>
          <a:bodyPr wrap="square" rtlCol="0" anchor="t">
            <a:spAutoFit/>
          </a:bodyPr>
          <a:p>
            <a:r>
              <a:rPr lang="en-US" altLang="zh-CN" sz="3600">
                <a:latin typeface="Times New Roman" panose="02020603050405020304" charset="0"/>
                <a:cs typeface="Times New Roman" panose="02020603050405020304" charset="0"/>
              </a:rPr>
              <a:t>Function:</a:t>
            </a:r>
            <a:endParaRPr lang="en-US" altLang="zh-CN" sz="3600">
              <a:latin typeface="Times New Roman" panose="02020603050405020304" charset="0"/>
              <a:cs typeface="Times New Roman" panose="02020603050405020304" charset="0"/>
            </a:endParaRPr>
          </a:p>
          <a:p>
            <a:pPr marL="571500" indent="-571500">
              <a:buFont typeface="Arial" panose="020B0604020202020204" pitchFamily="34" charset="0"/>
              <a:buChar char="•"/>
            </a:pPr>
            <a:r>
              <a:rPr lang="en-US" altLang="zh-CN" sz="3600">
                <a:latin typeface="Times New Roman" panose="02020603050405020304" charset="0"/>
                <a:cs typeface="Times New Roman" panose="02020603050405020304" charset="0"/>
              </a:rPr>
              <a:t>Choose the strategy with the least risk</a:t>
            </a:r>
            <a:endParaRPr lang="en-US" altLang="zh-CN" sz="3600">
              <a:latin typeface="Times New Roman" panose="02020603050405020304" charset="0"/>
              <a:cs typeface="Times New Roman" panose="02020603050405020304" charset="0"/>
            </a:endParaRPr>
          </a:p>
        </p:txBody>
      </p:sp>
      <p:sp>
        <p:nvSpPr>
          <p:cNvPr id="20" name="圆角矩形 19"/>
          <p:cNvSpPr/>
          <p:nvPr/>
        </p:nvSpPr>
        <p:spPr>
          <a:xfrm>
            <a:off x="1981200" y="2948940"/>
            <a:ext cx="14051915" cy="2928620"/>
          </a:xfrm>
          <a:prstGeom prst="round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6" name="图片 15"/>
          <p:cNvPicPr>
            <a:picLocks noChangeAspect="1"/>
          </p:cNvPicPr>
          <p:nvPr/>
        </p:nvPicPr>
        <p:blipFill>
          <a:blip r:embed="rId1"/>
          <a:stretch>
            <a:fillRect/>
          </a:stretch>
        </p:blipFill>
        <p:spPr>
          <a:xfrm>
            <a:off x="2819400" y="3238500"/>
            <a:ext cx="8441055" cy="523240"/>
          </a:xfrm>
          <a:prstGeom prst="rect">
            <a:avLst/>
          </a:prstGeom>
        </p:spPr>
      </p:pic>
      <p:sp>
        <p:nvSpPr>
          <p:cNvPr id="14" name="文本框 13"/>
          <p:cNvSpPr txBox="1"/>
          <p:nvPr/>
        </p:nvSpPr>
        <p:spPr>
          <a:xfrm>
            <a:off x="2209800" y="4000500"/>
            <a:ext cx="13623290" cy="2525395"/>
          </a:xfrm>
          <a:prstGeom prst="rect">
            <a:avLst/>
          </a:prstGeom>
          <a:noFill/>
        </p:spPr>
        <p:txBody>
          <a:bodyPr wrap="square" rtlCol="0" anchor="t">
            <a:noAutofit/>
          </a:bodyPr>
          <a:p>
            <a:pPr marL="571500" indent="-571500">
              <a:buFont typeface="Arial" panose="020B0604020202020204" pitchFamily="34" charset="0"/>
              <a:buChar char="•"/>
            </a:pPr>
            <a:r>
              <a:rPr lang="en-US" altLang="zh-CN" sz="3600">
                <a:latin typeface="Times New Roman" panose="02020603050405020304" charset="0"/>
                <a:cs typeface="Times New Roman" panose="02020603050405020304" charset="0"/>
              </a:rPr>
              <a:t>The user </a:t>
            </a:r>
            <a:r>
              <a:rPr lang="en-US" altLang="zh-CN" sz="3600">
                <a:solidFill>
                  <a:srgbClr val="FF0000"/>
                </a:solidFill>
                <a:latin typeface="Times New Roman" panose="02020603050405020304" charset="0"/>
                <a:cs typeface="Times New Roman" panose="02020603050405020304" charset="0"/>
              </a:rPr>
              <a:t>inputs the results of different options</a:t>
            </a:r>
            <a:r>
              <a:rPr lang="en-US" altLang="zh-CN" sz="3600">
                <a:latin typeface="Times New Roman" panose="02020603050405020304" charset="0"/>
                <a:cs typeface="Times New Roman" panose="02020603050405020304" charset="0"/>
              </a:rPr>
              <a:t> along with their probabilities and values, and then </a:t>
            </a:r>
            <a:r>
              <a:rPr lang="en-US" altLang="zh-CN" sz="3600">
                <a:solidFill>
                  <a:srgbClr val="FF0000"/>
                </a:solidFill>
                <a:latin typeface="Times New Roman" panose="02020603050405020304" charset="0"/>
                <a:cs typeface="Times New Roman" panose="02020603050405020304" charset="0"/>
              </a:rPr>
              <a:t>calculates the expected value </a:t>
            </a:r>
            <a:r>
              <a:rPr lang="en-US" altLang="zh-CN" sz="3600">
                <a:latin typeface="Times New Roman" panose="02020603050405020304" charset="0"/>
                <a:cs typeface="Times New Roman" panose="02020603050405020304" charset="0"/>
              </a:rPr>
              <a:t>of each option through an API request.</a:t>
            </a:r>
            <a:endParaRPr lang="en-US" altLang="zh-CN" sz="36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0" y="1008614"/>
            <a:ext cx="1600044" cy="878372"/>
            <a:chOff x="0" y="0"/>
            <a:chExt cx="612139" cy="336044"/>
          </a:xfrm>
        </p:grpSpPr>
        <p:sp>
          <p:nvSpPr>
            <p:cNvPr id="9" name="Freeform 9"/>
            <p:cNvSpPr/>
            <p:nvPr/>
          </p:nvSpPr>
          <p:spPr>
            <a:xfrm>
              <a:off x="0" y="0"/>
              <a:ext cx="612139" cy="336044"/>
            </a:xfrm>
            <a:custGeom>
              <a:avLst/>
              <a:gdLst/>
              <a:ahLst/>
              <a:cxnLst/>
              <a:rect l="l" t="t" r="r" b="b"/>
              <a:pathLst>
                <a:path w="612139" h="336044">
                  <a:moveTo>
                    <a:pt x="0" y="0"/>
                  </a:moveTo>
                  <a:lnTo>
                    <a:pt x="612139" y="0"/>
                  </a:lnTo>
                  <a:lnTo>
                    <a:pt x="612139" y="336044"/>
                  </a:lnTo>
                  <a:lnTo>
                    <a:pt x="0" y="336044"/>
                  </a:lnTo>
                  <a:close/>
                </a:path>
              </a:pathLst>
            </a:custGeom>
            <a:solidFill>
              <a:srgbClr val="241657"/>
            </a:solidFill>
            <a:ln cap="sq">
              <a:noFill/>
              <a:prstDash val="solid"/>
              <a:miter/>
            </a:ln>
          </p:spPr>
        </p:sp>
        <p:sp>
          <p:nvSpPr>
            <p:cNvPr id="10" name="TextBox 10"/>
            <p:cNvSpPr txBox="1"/>
            <p:nvPr/>
          </p:nvSpPr>
          <p:spPr>
            <a:xfrm>
              <a:off x="0" y="-47625"/>
              <a:ext cx="612139" cy="383669"/>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0" name="TextBox 30"/>
          <p:cNvSpPr txBox="1"/>
          <p:nvPr/>
        </p:nvSpPr>
        <p:spPr>
          <a:xfrm>
            <a:off x="1028700" y="925195"/>
            <a:ext cx="12896215" cy="1129665"/>
          </a:xfrm>
          <a:prstGeom prst="rect">
            <a:avLst/>
          </a:prstGeom>
        </p:spPr>
        <p:txBody>
          <a:bodyPr wrap="square" lIns="0" tIns="0" rIns="0" bIns="0" rtlCol="0" anchor="t">
            <a:noAutofit/>
          </a:bodyPr>
          <a:lstStyle/>
          <a:p>
            <a:pPr algn="l">
              <a:lnSpc>
                <a:spcPts val="8400"/>
              </a:lnSpc>
            </a:pPr>
            <a:r>
              <a:rPr lang="en-US" altLang="zh-CN" sz="6000" spc="30">
                <a:solidFill>
                  <a:srgbClr val="241657"/>
                </a:solidFill>
                <a:latin typeface="Times New Roman" panose="02020603050405020304" charset="0"/>
                <a:ea typeface="Times New Roman" panose="02020603050405020304" charset="0"/>
                <a:cs typeface="Arial" panose="020B0604020202020204" pitchFamily="34" charset="0"/>
                <a:sym typeface="字由点字刻宋" panose="00020600040101010101" charset="-122"/>
              </a:rPr>
              <a:t>Risk Management</a:t>
            </a:r>
            <a:endParaRPr lang="en-US" altLang="zh-CN">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pic>
        <p:nvPicPr>
          <p:cNvPr id="17" name="图片 16"/>
          <p:cNvPicPr>
            <a:picLocks noChangeAspect="1"/>
          </p:cNvPicPr>
          <p:nvPr/>
        </p:nvPicPr>
        <p:blipFill>
          <a:blip r:embed="rId1"/>
          <a:stretch>
            <a:fillRect/>
          </a:stretch>
        </p:blipFill>
        <p:spPr>
          <a:xfrm>
            <a:off x="1600200" y="2552700"/>
            <a:ext cx="13724255" cy="580390"/>
          </a:xfrm>
          <a:prstGeom prst="rect">
            <a:avLst/>
          </a:prstGeom>
        </p:spPr>
      </p:pic>
      <p:pic>
        <p:nvPicPr>
          <p:cNvPr id="14" name="图片 13"/>
          <p:cNvPicPr>
            <a:picLocks noChangeAspect="1"/>
          </p:cNvPicPr>
          <p:nvPr/>
        </p:nvPicPr>
        <p:blipFill>
          <a:blip r:embed="rId2"/>
          <a:stretch>
            <a:fillRect/>
          </a:stretch>
        </p:blipFill>
        <p:spPr>
          <a:xfrm>
            <a:off x="457200" y="3924300"/>
            <a:ext cx="4343400" cy="4578350"/>
          </a:xfrm>
          <a:prstGeom prst="rect">
            <a:avLst/>
          </a:prstGeom>
        </p:spPr>
      </p:pic>
      <p:pic>
        <p:nvPicPr>
          <p:cNvPr id="15" name="图片 14"/>
          <p:cNvPicPr>
            <a:picLocks noChangeAspect="1"/>
          </p:cNvPicPr>
          <p:nvPr/>
        </p:nvPicPr>
        <p:blipFill>
          <a:blip r:embed="rId3"/>
          <a:stretch>
            <a:fillRect/>
          </a:stretch>
        </p:blipFill>
        <p:spPr>
          <a:xfrm>
            <a:off x="5105400" y="3924300"/>
            <a:ext cx="6828155" cy="4669155"/>
          </a:xfrm>
          <a:prstGeom prst="rect">
            <a:avLst/>
          </a:prstGeom>
        </p:spPr>
      </p:pic>
      <p:sp>
        <p:nvSpPr>
          <p:cNvPr id="18" name="文本框 17"/>
          <p:cNvSpPr txBox="1"/>
          <p:nvPr/>
        </p:nvSpPr>
        <p:spPr>
          <a:xfrm>
            <a:off x="12115800" y="5067300"/>
            <a:ext cx="5906770" cy="953135"/>
          </a:xfrm>
          <a:prstGeom prst="rect">
            <a:avLst/>
          </a:prstGeom>
          <a:noFill/>
        </p:spPr>
        <p:txBody>
          <a:bodyPr wrap="square" rtlCol="0" anchor="t">
            <a:spAutoFit/>
          </a:bodyPr>
          <a:p>
            <a:r>
              <a:rPr lang="en-US" altLang="zh-CN" sz="2800">
                <a:latin typeface="Times New Roman" panose="02020603050405020304" charset="0"/>
                <a:cs typeface="Times New Roman" panose="02020603050405020304" charset="0"/>
              </a:rPr>
              <a:t>Function:</a:t>
            </a:r>
            <a:endParaRPr lang="en-US" altLang="zh-CN" sz="2800">
              <a:latin typeface="Times New Roman" panose="02020603050405020304" charset="0"/>
              <a:cs typeface="Times New Roman" panose="02020603050405020304" charset="0"/>
            </a:endParaRPr>
          </a:p>
          <a:p>
            <a:r>
              <a:rPr lang="en-US" altLang="zh-CN" sz="2800">
                <a:latin typeface="Times New Roman" panose="02020603050405020304" charset="0"/>
                <a:cs typeface="Times New Roman" panose="02020603050405020304" charset="0"/>
              </a:rPr>
              <a:t>Provide a </a:t>
            </a:r>
            <a:r>
              <a:rPr lang="en-US" altLang="zh-CN" sz="2800">
                <a:solidFill>
                  <a:srgbClr val="FF0000"/>
                </a:solidFill>
                <a:latin typeface="Times New Roman" panose="02020603050405020304" charset="0"/>
                <a:cs typeface="Times New Roman" panose="02020603050405020304" charset="0"/>
              </a:rPr>
              <a:t>global risk </a:t>
            </a:r>
            <a:r>
              <a:rPr lang="en-US" altLang="zh-CN" sz="2800">
                <a:latin typeface="Times New Roman" panose="02020603050405020304" charset="0"/>
                <a:cs typeface="Times New Roman" panose="02020603050405020304" charset="0"/>
              </a:rPr>
              <a:t>probability view</a:t>
            </a:r>
            <a:endParaRPr lang="en-US" altLang="zh-CN" sz="2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0" y="1008614"/>
            <a:ext cx="1600044" cy="878372"/>
            <a:chOff x="0" y="0"/>
            <a:chExt cx="612139" cy="336044"/>
          </a:xfrm>
        </p:grpSpPr>
        <p:sp>
          <p:nvSpPr>
            <p:cNvPr id="9" name="Freeform 9"/>
            <p:cNvSpPr/>
            <p:nvPr/>
          </p:nvSpPr>
          <p:spPr>
            <a:xfrm>
              <a:off x="0" y="0"/>
              <a:ext cx="612139" cy="336044"/>
            </a:xfrm>
            <a:custGeom>
              <a:avLst/>
              <a:gdLst/>
              <a:ahLst/>
              <a:cxnLst/>
              <a:rect l="l" t="t" r="r" b="b"/>
              <a:pathLst>
                <a:path w="612139" h="336044">
                  <a:moveTo>
                    <a:pt x="0" y="0"/>
                  </a:moveTo>
                  <a:lnTo>
                    <a:pt x="612139" y="0"/>
                  </a:lnTo>
                  <a:lnTo>
                    <a:pt x="612139" y="336044"/>
                  </a:lnTo>
                  <a:lnTo>
                    <a:pt x="0" y="336044"/>
                  </a:lnTo>
                  <a:close/>
                </a:path>
              </a:pathLst>
            </a:custGeom>
            <a:solidFill>
              <a:srgbClr val="241657"/>
            </a:solidFill>
            <a:ln cap="sq">
              <a:noFill/>
              <a:prstDash val="solid"/>
              <a:miter/>
            </a:ln>
          </p:spPr>
        </p:sp>
        <p:sp>
          <p:nvSpPr>
            <p:cNvPr id="10" name="TextBox 10"/>
            <p:cNvSpPr txBox="1"/>
            <p:nvPr/>
          </p:nvSpPr>
          <p:spPr>
            <a:xfrm>
              <a:off x="0" y="-47625"/>
              <a:ext cx="612139" cy="383669"/>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0" name="TextBox 30"/>
          <p:cNvSpPr txBox="1"/>
          <p:nvPr/>
        </p:nvSpPr>
        <p:spPr>
          <a:xfrm>
            <a:off x="1028700" y="925195"/>
            <a:ext cx="12896215" cy="1129665"/>
          </a:xfrm>
          <a:prstGeom prst="rect">
            <a:avLst/>
          </a:prstGeom>
        </p:spPr>
        <p:txBody>
          <a:bodyPr wrap="square" lIns="0" tIns="0" rIns="0" bIns="0" rtlCol="0" anchor="t">
            <a:noAutofit/>
          </a:bodyPr>
          <a:lstStyle/>
          <a:p>
            <a:pPr algn="l">
              <a:lnSpc>
                <a:spcPts val="8400"/>
              </a:lnSpc>
            </a:pPr>
            <a:r>
              <a:rPr lang="en-US" altLang="zh-CN" sz="6000" spc="30">
                <a:solidFill>
                  <a:srgbClr val="241657"/>
                </a:solidFill>
                <a:latin typeface="Times New Roman" panose="02020603050405020304" charset="0"/>
                <a:ea typeface="Times New Roman" panose="02020603050405020304" charset="0"/>
                <a:cs typeface="Arial" panose="020B0604020202020204" pitchFamily="34" charset="0"/>
                <a:sym typeface="字由点字刻宋" panose="00020600040101010101" charset="-122"/>
              </a:rPr>
              <a:t>Resource Allocation &amp; Optimization</a:t>
            </a:r>
            <a:endParaRPr lang="en-US" altLang="zh-CN">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20" name="圆角矩形 19"/>
          <p:cNvSpPr/>
          <p:nvPr/>
        </p:nvSpPr>
        <p:spPr>
          <a:xfrm>
            <a:off x="1981200" y="2054225"/>
            <a:ext cx="13657580" cy="2286000"/>
          </a:xfrm>
          <a:prstGeom prst="round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1"/>
          <a:srcRect l="463" t="17316"/>
          <a:stretch>
            <a:fillRect/>
          </a:stretch>
        </p:blipFill>
        <p:spPr>
          <a:xfrm>
            <a:off x="2590800" y="2349500"/>
            <a:ext cx="10007600" cy="518160"/>
          </a:xfrm>
          <a:prstGeom prst="rect">
            <a:avLst/>
          </a:prstGeom>
        </p:spPr>
      </p:pic>
      <p:sp>
        <p:nvSpPr>
          <p:cNvPr id="17" name="文本框 16"/>
          <p:cNvSpPr txBox="1"/>
          <p:nvPr/>
        </p:nvSpPr>
        <p:spPr>
          <a:xfrm>
            <a:off x="2438400" y="3162300"/>
            <a:ext cx="12804140" cy="1076325"/>
          </a:xfrm>
          <a:prstGeom prst="rect">
            <a:avLst/>
          </a:prstGeom>
          <a:noFill/>
        </p:spPr>
        <p:txBody>
          <a:bodyPr wrap="square" rtlCol="0" anchor="t">
            <a:spAutoFit/>
          </a:bodyPr>
          <a:p>
            <a:pPr marL="457200" indent="-457200">
              <a:buFont typeface="Arial" panose="020B0604020202020204" pitchFamily="34" charset="0"/>
              <a:buChar char="•"/>
            </a:pPr>
            <a:r>
              <a:rPr lang="en-US" altLang="zh-CN" sz="3200">
                <a:latin typeface="Times New Roman" panose="02020603050405020304" charset="0"/>
                <a:cs typeface="Times New Roman" panose="02020603050405020304" charset="0"/>
                <a:sym typeface="+mn-ea"/>
              </a:rPr>
              <a:t>Allocate resources for tasks to ensure that the usage of each resource does not exceed its limit on any given day.</a:t>
            </a:r>
            <a:endParaRPr lang="en-US" altLang="zh-CN" sz="3200">
              <a:latin typeface="Times New Roman" panose="02020603050405020304" charset="0"/>
              <a:cs typeface="Times New Roman" panose="02020603050405020304" charset="0"/>
              <a:sym typeface="+mn-ea"/>
            </a:endParaRPr>
          </a:p>
        </p:txBody>
      </p:sp>
      <p:sp>
        <p:nvSpPr>
          <p:cNvPr id="21" name="圆角矩形 20"/>
          <p:cNvSpPr/>
          <p:nvPr/>
        </p:nvSpPr>
        <p:spPr>
          <a:xfrm>
            <a:off x="1967230" y="7277100"/>
            <a:ext cx="13657580" cy="2286000"/>
          </a:xfrm>
          <a:prstGeom prst="roundRect">
            <a:avLst/>
          </a:prstGeom>
          <a:solidFill>
            <a:schemeClr val="accent1">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文本框 18"/>
          <p:cNvSpPr txBox="1"/>
          <p:nvPr/>
        </p:nvSpPr>
        <p:spPr>
          <a:xfrm>
            <a:off x="2286000" y="8343900"/>
            <a:ext cx="13338810" cy="1076325"/>
          </a:xfrm>
          <a:prstGeom prst="rect">
            <a:avLst/>
          </a:prstGeom>
          <a:noFill/>
        </p:spPr>
        <p:txBody>
          <a:bodyPr wrap="square" rtlCol="0" anchor="t">
            <a:spAutoFit/>
          </a:bodyPr>
          <a:p>
            <a:pPr marL="457200" indent="-457200">
              <a:buFont typeface="Arial" panose="020B0604020202020204" pitchFamily="34" charset="0"/>
              <a:buChar char="•"/>
            </a:pPr>
            <a:r>
              <a:rPr lang="en-US" altLang="zh-CN" sz="3200">
                <a:latin typeface="Times New Roman" panose="02020603050405020304" charset="0"/>
                <a:cs typeface="Times New Roman" panose="02020603050405020304" charset="0"/>
                <a:sym typeface="+mn-ea"/>
              </a:rPr>
              <a:t>Analyze different project scenarios and calculate the total workload, total duration and average daily workload of each scenario.</a:t>
            </a:r>
            <a:endParaRPr lang="en-US" altLang="zh-CN" sz="3200">
              <a:latin typeface="Times New Roman" panose="02020603050405020304" charset="0"/>
              <a:cs typeface="Times New Roman" panose="02020603050405020304" charset="0"/>
              <a:sym typeface="+mn-ea"/>
            </a:endParaRPr>
          </a:p>
        </p:txBody>
      </p:sp>
      <p:pic>
        <p:nvPicPr>
          <p:cNvPr id="16" name="图片 15"/>
          <p:cNvPicPr>
            <a:picLocks noChangeAspect="1"/>
          </p:cNvPicPr>
          <p:nvPr/>
        </p:nvPicPr>
        <p:blipFill>
          <a:blip r:embed="rId2"/>
          <a:stretch>
            <a:fillRect/>
          </a:stretch>
        </p:blipFill>
        <p:spPr>
          <a:xfrm>
            <a:off x="2654300" y="7523480"/>
            <a:ext cx="8538210" cy="709930"/>
          </a:xfrm>
          <a:prstGeom prst="rect">
            <a:avLst/>
          </a:prstGeom>
        </p:spPr>
      </p:pic>
      <p:sp>
        <p:nvSpPr>
          <p:cNvPr id="22" name="圆角矩形 21"/>
          <p:cNvSpPr/>
          <p:nvPr/>
        </p:nvSpPr>
        <p:spPr>
          <a:xfrm>
            <a:off x="1981200" y="4610100"/>
            <a:ext cx="13657580" cy="2286000"/>
          </a:xfrm>
          <a:prstGeom prst="round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5" name="图片 14"/>
          <p:cNvPicPr>
            <a:picLocks noChangeAspect="1"/>
          </p:cNvPicPr>
          <p:nvPr/>
        </p:nvPicPr>
        <p:blipFill>
          <a:blip r:embed="rId3"/>
          <a:stretch>
            <a:fillRect/>
          </a:stretch>
        </p:blipFill>
        <p:spPr>
          <a:xfrm>
            <a:off x="2425700" y="5067300"/>
            <a:ext cx="10268585" cy="582295"/>
          </a:xfrm>
          <a:prstGeom prst="rect">
            <a:avLst/>
          </a:prstGeom>
        </p:spPr>
      </p:pic>
      <p:sp>
        <p:nvSpPr>
          <p:cNvPr id="18" name="文本框 17"/>
          <p:cNvSpPr txBox="1"/>
          <p:nvPr/>
        </p:nvSpPr>
        <p:spPr>
          <a:xfrm>
            <a:off x="2057400" y="5918835"/>
            <a:ext cx="13517880" cy="583565"/>
          </a:xfrm>
          <a:prstGeom prst="rect">
            <a:avLst/>
          </a:prstGeom>
          <a:noFill/>
        </p:spPr>
        <p:txBody>
          <a:bodyPr wrap="square" rtlCol="0" anchor="t">
            <a:spAutoFit/>
          </a:bodyPr>
          <a:p>
            <a:pPr marL="457200" indent="-457200">
              <a:buFont typeface="Arial" panose="020B0604020202020204" pitchFamily="34" charset="0"/>
              <a:buChar char="•"/>
            </a:pPr>
            <a:r>
              <a:rPr lang="en-US" altLang="zh-CN" sz="3200">
                <a:latin typeface="Times New Roman" panose="02020603050405020304" charset="0"/>
                <a:cs typeface="Times New Roman" panose="02020603050405020304" charset="0"/>
                <a:sym typeface="+mn-ea"/>
              </a:rPr>
              <a:t>When the duration of the task is fixed, allocate resources as evenly as possible.</a:t>
            </a:r>
            <a:endParaRPr lang="en-US" altLang="zh-CN" sz="3200">
              <a:latin typeface="Times New Roman" panose="02020603050405020304" charset="0"/>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0" y="1008614"/>
            <a:ext cx="1600044" cy="878372"/>
            <a:chOff x="0" y="0"/>
            <a:chExt cx="612139" cy="336044"/>
          </a:xfrm>
        </p:grpSpPr>
        <p:sp>
          <p:nvSpPr>
            <p:cNvPr id="9" name="Freeform 9"/>
            <p:cNvSpPr/>
            <p:nvPr/>
          </p:nvSpPr>
          <p:spPr>
            <a:xfrm>
              <a:off x="0" y="0"/>
              <a:ext cx="612139" cy="336044"/>
            </a:xfrm>
            <a:custGeom>
              <a:avLst/>
              <a:gdLst/>
              <a:ahLst/>
              <a:cxnLst/>
              <a:rect l="l" t="t" r="r" b="b"/>
              <a:pathLst>
                <a:path w="612139" h="336044">
                  <a:moveTo>
                    <a:pt x="0" y="0"/>
                  </a:moveTo>
                  <a:lnTo>
                    <a:pt x="612139" y="0"/>
                  </a:lnTo>
                  <a:lnTo>
                    <a:pt x="612139" y="336044"/>
                  </a:lnTo>
                  <a:lnTo>
                    <a:pt x="0" y="336044"/>
                  </a:lnTo>
                  <a:close/>
                </a:path>
              </a:pathLst>
            </a:custGeom>
            <a:solidFill>
              <a:srgbClr val="241657"/>
            </a:solidFill>
            <a:ln cap="sq">
              <a:noFill/>
              <a:prstDash val="solid"/>
              <a:miter/>
            </a:ln>
          </p:spPr>
        </p:sp>
        <p:sp>
          <p:nvSpPr>
            <p:cNvPr id="10" name="TextBox 10"/>
            <p:cNvSpPr txBox="1"/>
            <p:nvPr/>
          </p:nvSpPr>
          <p:spPr>
            <a:xfrm>
              <a:off x="0" y="-47625"/>
              <a:ext cx="612139" cy="383669"/>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0" name="TextBox 30"/>
          <p:cNvSpPr txBox="1"/>
          <p:nvPr/>
        </p:nvSpPr>
        <p:spPr>
          <a:xfrm>
            <a:off x="1028700" y="925195"/>
            <a:ext cx="12896215" cy="1129665"/>
          </a:xfrm>
          <a:prstGeom prst="rect">
            <a:avLst/>
          </a:prstGeom>
        </p:spPr>
        <p:txBody>
          <a:bodyPr wrap="square" lIns="0" tIns="0" rIns="0" bIns="0" rtlCol="0" anchor="t">
            <a:noAutofit/>
          </a:bodyPr>
          <a:lstStyle/>
          <a:p>
            <a:pPr algn="l">
              <a:lnSpc>
                <a:spcPts val="8400"/>
              </a:lnSpc>
            </a:pPr>
            <a:r>
              <a:rPr lang="en-US" altLang="zh-CN" sz="6000" spc="30">
                <a:solidFill>
                  <a:srgbClr val="241657"/>
                </a:solidFill>
                <a:latin typeface="Times New Roman" panose="02020603050405020304" charset="0"/>
                <a:ea typeface="Times New Roman" panose="02020603050405020304" charset="0"/>
                <a:cs typeface="Arial" panose="020B0604020202020204" pitchFamily="34" charset="0"/>
                <a:sym typeface="字由点字刻宋" panose="00020600040101010101" charset="-122"/>
              </a:rPr>
              <a:t>Resource Allocation &amp; Optimization</a:t>
            </a:r>
            <a:endParaRPr lang="en-US" altLang="zh-CN">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pic>
        <p:nvPicPr>
          <p:cNvPr id="25" name="图片 24"/>
          <p:cNvPicPr>
            <a:picLocks noChangeAspect="1"/>
          </p:cNvPicPr>
          <p:nvPr/>
        </p:nvPicPr>
        <p:blipFill>
          <a:blip r:embed="rId1"/>
          <a:stretch>
            <a:fillRect/>
          </a:stretch>
        </p:blipFill>
        <p:spPr>
          <a:xfrm>
            <a:off x="838200" y="2247900"/>
            <a:ext cx="7081520" cy="5928995"/>
          </a:xfrm>
          <a:prstGeom prst="rect">
            <a:avLst/>
          </a:prstGeom>
        </p:spPr>
      </p:pic>
      <p:sp>
        <p:nvSpPr>
          <p:cNvPr id="27" name="文本框 26"/>
          <p:cNvSpPr txBox="1"/>
          <p:nvPr/>
        </p:nvSpPr>
        <p:spPr>
          <a:xfrm>
            <a:off x="1701800" y="8398510"/>
            <a:ext cx="14696440" cy="1415415"/>
          </a:xfrm>
          <a:prstGeom prst="rect">
            <a:avLst/>
          </a:prstGeom>
          <a:noFill/>
        </p:spPr>
        <p:txBody>
          <a:bodyPr wrap="square" rtlCol="0">
            <a:noAutofit/>
          </a:bodyPr>
          <a:p>
            <a:pPr marL="457200" indent="-457200">
              <a:buFont typeface="Arial" panose="020B0604020202020204" pitchFamily="34" charset="0"/>
              <a:buChar char="•"/>
            </a:pPr>
            <a:r>
              <a:rPr lang="en-US" altLang="zh-CN" sz="2800">
                <a:latin typeface="Times New Roman" panose="02020603050405020304" charset="0"/>
                <a:cs typeface="Times New Roman" panose="02020603050405020304" charset="0"/>
              </a:rPr>
              <a:t>you can add a task or scenario</a:t>
            </a:r>
            <a:endParaRPr lang="en-US" altLang="zh-CN" sz="2800">
              <a:latin typeface="Times New Roman" panose="02020603050405020304" charset="0"/>
              <a:cs typeface="Times New Roman" panose="02020603050405020304" charset="0"/>
            </a:endParaRPr>
          </a:p>
          <a:p>
            <a:pPr marL="457200" indent="-457200">
              <a:buFont typeface="Arial" panose="020B0604020202020204" pitchFamily="34" charset="0"/>
              <a:buChar char="•"/>
            </a:pPr>
            <a:r>
              <a:rPr lang="en-US" altLang="zh-CN" sz="2800">
                <a:latin typeface="Times New Roman" panose="02020603050405020304" charset="0"/>
                <a:cs typeface="Times New Roman" panose="02020603050405020304" charset="0"/>
              </a:rPr>
              <a:t>each scenario object contains a task attribute, each task object contains effort and duration</a:t>
            </a:r>
            <a:endParaRPr lang="en-US" altLang="zh-CN" sz="2800">
              <a:latin typeface="Times New Roman" panose="02020603050405020304" charset="0"/>
              <a:cs typeface="Times New Roman" panose="02020603050405020304" charset="0"/>
            </a:endParaRPr>
          </a:p>
        </p:txBody>
      </p:sp>
      <p:pic>
        <p:nvPicPr>
          <p:cNvPr id="28" name="图片 27"/>
          <p:cNvPicPr>
            <a:picLocks noChangeAspect="1"/>
          </p:cNvPicPr>
          <p:nvPr/>
        </p:nvPicPr>
        <p:blipFill>
          <a:blip r:embed="rId2"/>
          <a:stretch>
            <a:fillRect/>
          </a:stretch>
        </p:blipFill>
        <p:spPr>
          <a:xfrm>
            <a:off x="8447405" y="2235835"/>
            <a:ext cx="8722360" cy="59569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grpSp>
        <p:nvGrpSpPr>
          <p:cNvPr id="14" name="Group 11"/>
          <p:cNvGrpSpPr/>
          <p:nvPr/>
        </p:nvGrpSpPr>
        <p:grpSpPr>
          <a:xfrm rot="0">
            <a:off x="0" y="3118017"/>
            <a:ext cx="18288000" cy="4050967"/>
            <a:chOff x="0" y="0"/>
            <a:chExt cx="6996553" cy="1549803"/>
          </a:xfrm>
        </p:grpSpPr>
        <p:sp>
          <p:nvSpPr>
            <p:cNvPr id="15" name="Freeform 12"/>
            <p:cNvSpPr/>
            <p:nvPr/>
          </p:nvSpPr>
          <p:spPr>
            <a:xfrm>
              <a:off x="0" y="0"/>
              <a:ext cx="6996554" cy="1549803"/>
            </a:xfrm>
            <a:custGeom>
              <a:avLst/>
              <a:gdLst/>
              <a:ahLst/>
              <a:cxnLst/>
              <a:rect l="l" t="t" r="r" b="b"/>
              <a:pathLst>
                <a:path w="6996554" h="1549803">
                  <a:moveTo>
                    <a:pt x="0" y="0"/>
                  </a:moveTo>
                  <a:lnTo>
                    <a:pt x="6996554" y="0"/>
                  </a:lnTo>
                  <a:lnTo>
                    <a:pt x="6996554" y="1549803"/>
                  </a:lnTo>
                  <a:lnTo>
                    <a:pt x="0" y="1549803"/>
                  </a:lnTo>
                  <a:close/>
                </a:path>
              </a:pathLst>
            </a:custGeom>
            <a:solidFill>
              <a:srgbClr val="241657"/>
            </a:solidFill>
            <a:ln cap="sq">
              <a:noFill/>
              <a:prstDash val="solid"/>
              <a:miter/>
            </a:ln>
          </p:spPr>
        </p:sp>
        <p:sp>
          <p:nvSpPr>
            <p:cNvPr id="16" name="TextBox 13"/>
            <p:cNvSpPr txBox="1"/>
            <p:nvPr/>
          </p:nvSpPr>
          <p:spPr>
            <a:xfrm>
              <a:off x="0" y="-47625"/>
              <a:ext cx="6996553" cy="1597428"/>
            </a:xfrm>
            <a:prstGeom prst="rect">
              <a:avLst/>
            </a:prstGeom>
          </p:spPr>
          <p:txBody>
            <a:bodyPr lIns="34972" tIns="34972" rIns="34972" bIns="34972" rtlCol="0" anchor="ctr"/>
            <a:p>
              <a:pPr algn="ctr">
                <a:lnSpc>
                  <a:spcPts val="2660"/>
                </a:lnSpc>
                <a:spcBef>
                  <a:spcPct val="0"/>
                </a:spcBef>
              </a:pPr>
            </a:p>
          </p:txBody>
        </p:sp>
      </p:grpSp>
      <p:grpSp>
        <p:nvGrpSpPr>
          <p:cNvPr id="17" name="Group 14"/>
          <p:cNvGrpSpPr/>
          <p:nvPr/>
        </p:nvGrpSpPr>
        <p:grpSpPr>
          <a:xfrm rot="0">
            <a:off x="1507710" y="3905388"/>
            <a:ext cx="2476225" cy="2476225"/>
            <a:chOff x="0" y="0"/>
            <a:chExt cx="351210" cy="351210"/>
          </a:xfrm>
        </p:grpSpPr>
        <p:sp>
          <p:nvSpPr>
            <p:cNvPr id="18" name="Freeform 15"/>
            <p:cNvSpPr/>
            <p:nvPr/>
          </p:nvSpPr>
          <p:spPr>
            <a:xfrm>
              <a:off x="0" y="0"/>
              <a:ext cx="351210" cy="351210"/>
            </a:xfrm>
            <a:custGeom>
              <a:avLst/>
              <a:gdLst/>
              <a:ahLst/>
              <a:cxnLst/>
              <a:rect l="l" t="t" r="r" b="b"/>
              <a:pathLst>
                <a:path w="351210" h="351210">
                  <a:moveTo>
                    <a:pt x="65657" y="0"/>
                  </a:moveTo>
                  <a:lnTo>
                    <a:pt x="285553" y="0"/>
                  </a:lnTo>
                  <a:cubicBezTo>
                    <a:pt x="302967" y="0"/>
                    <a:pt x="319667" y="6917"/>
                    <a:pt x="331980" y="19230"/>
                  </a:cubicBezTo>
                  <a:cubicBezTo>
                    <a:pt x="344293" y="31543"/>
                    <a:pt x="351210" y="48243"/>
                    <a:pt x="351210" y="65657"/>
                  </a:cubicBezTo>
                  <a:lnTo>
                    <a:pt x="351210" y="285553"/>
                  </a:lnTo>
                  <a:cubicBezTo>
                    <a:pt x="351210" y="302967"/>
                    <a:pt x="344293" y="319667"/>
                    <a:pt x="331980" y="331980"/>
                  </a:cubicBezTo>
                  <a:cubicBezTo>
                    <a:pt x="319667" y="344293"/>
                    <a:pt x="302967" y="351210"/>
                    <a:pt x="285553" y="351210"/>
                  </a:cubicBezTo>
                  <a:lnTo>
                    <a:pt x="65657" y="351210"/>
                  </a:lnTo>
                  <a:cubicBezTo>
                    <a:pt x="48243" y="351210"/>
                    <a:pt x="31543" y="344293"/>
                    <a:pt x="19230" y="331980"/>
                  </a:cubicBezTo>
                  <a:cubicBezTo>
                    <a:pt x="6917" y="319667"/>
                    <a:pt x="0" y="302967"/>
                    <a:pt x="0" y="285553"/>
                  </a:cubicBezTo>
                  <a:lnTo>
                    <a:pt x="0" y="65657"/>
                  </a:lnTo>
                  <a:cubicBezTo>
                    <a:pt x="0" y="48243"/>
                    <a:pt x="6917" y="31543"/>
                    <a:pt x="19230" y="19230"/>
                  </a:cubicBezTo>
                  <a:cubicBezTo>
                    <a:pt x="31543" y="6917"/>
                    <a:pt x="48243" y="0"/>
                    <a:pt x="65657" y="0"/>
                  </a:cubicBezTo>
                  <a:close/>
                </a:path>
              </a:pathLst>
            </a:custGeom>
            <a:solidFill>
              <a:srgbClr val="F1F1F1"/>
            </a:solidFill>
            <a:ln cap="rnd">
              <a:noFill/>
              <a:prstDash val="solid"/>
              <a:round/>
            </a:ln>
          </p:spPr>
        </p:sp>
        <p:sp>
          <p:nvSpPr>
            <p:cNvPr id="19" name="TextBox 16"/>
            <p:cNvSpPr txBox="1"/>
            <p:nvPr/>
          </p:nvSpPr>
          <p:spPr>
            <a:xfrm>
              <a:off x="0" y="-57150"/>
              <a:ext cx="351210" cy="408360"/>
            </a:xfrm>
            <a:prstGeom prst="rect">
              <a:avLst/>
            </a:prstGeom>
          </p:spPr>
          <p:txBody>
            <a:bodyPr lIns="52309" tIns="52309" rIns="52309" bIns="52309" rtlCol="0" anchor="ctr"/>
            <a:p>
              <a:pPr algn="ctr">
                <a:lnSpc>
                  <a:spcPts val="2800"/>
                </a:lnSpc>
                <a:spcBef>
                  <a:spcPct val="0"/>
                </a:spcBef>
              </a:pPr>
            </a:p>
          </p:txBody>
        </p:sp>
      </p:grpSp>
      <p:sp>
        <p:nvSpPr>
          <p:cNvPr id="20" name="TextBox 17"/>
          <p:cNvSpPr txBox="1"/>
          <p:nvPr/>
        </p:nvSpPr>
        <p:spPr>
          <a:xfrm>
            <a:off x="1953581" y="4240149"/>
            <a:ext cx="1584483" cy="1705610"/>
          </a:xfrm>
          <a:prstGeom prst="rect">
            <a:avLst/>
          </a:prstGeom>
        </p:spPr>
        <p:txBody>
          <a:bodyPr lIns="0" tIns="0" rIns="0" bIns="0" rtlCol="0" anchor="t">
            <a:spAutoFit/>
          </a:bodyPr>
          <a:p>
            <a:pPr algn="ctr">
              <a:lnSpc>
                <a:spcPts val="13300"/>
              </a:lnSpc>
            </a:pPr>
            <a:r>
              <a:rPr lang="en-US" sz="9500" spc="807">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04</a:t>
            </a:r>
            <a:endParaRPr lang="en-US" sz="9500" spc="807">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21" name="TextBox 18"/>
          <p:cNvSpPr txBox="1"/>
          <p:nvPr/>
        </p:nvSpPr>
        <p:spPr>
          <a:xfrm>
            <a:off x="4254500" y="3676650"/>
            <a:ext cx="13385165" cy="4324350"/>
          </a:xfrm>
          <a:prstGeom prst="rect">
            <a:avLst/>
          </a:prstGeom>
        </p:spPr>
        <p:txBody>
          <a:bodyPr wrap="square" lIns="0" tIns="0" rIns="0" bIns="0" rtlCol="0" anchor="t">
            <a:spAutoFit/>
          </a:bodyPr>
          <a:p>
            <a:pPr algn="l">
              <a:lnSpc>
                <a:spcPts val="16860"/>
              </a:lnSpc>
            </a:pPr>
            <a:r>
              <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rPr>
              <a:t>     Project Display</a:t>
            </a:r>
            <a:endPar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endParaRPr>
          </a:p>
          <a:p>
            <a:pPr algn="l">
              <a:lnSpc>
                <a:spcPts val="16860"/>
              </a:lnSpc>
            </a:pPr>
            <a:r>
              <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rPr>
              <a:t> </a:t>
            </a:r>
            <a:endPar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endParaRPr>
          </a:p>
        </p:txBody>
      </p:sp>
      <p:sp>
        <p:nvSpPr>
          <p:cNvPr id="23" name="AutoShape 20"/>
          <p:cNvSpPr/>
          <p:nvPr/>
        </p:nvSpPr>
        <p:spPr>
          <a:xfrm>
            <a:off x="1101219" y="1502009"/>
            <a:ext cx="5635641" cy="0"/>
          </a:xfrm>
          <a:prstGeom prst="line">
            <a:avLst/>
          </a:prstGeom>
          <a:ln w="19050" cap="flat">
            <a:solidFill>
              <a:srgbClr val="A6A6A6"/>
            </a:solidFill>
            <a:prstDash val="sysDash"/>
            <a:headEnd type="none" w="sm" len="sm"/>
            <a:tailEnd type="arrow" w="med" len="sm"/>
          </a:ln>
        </p:spPr>
      </p:sp>
      <p:sp>
        <p:nvSpPr>
          <p:cNvPr id="24" name="AutoShape 21"/>
          <p:cNvSpPr/>
          <p:nvPr/>
        </p:nvSpPr>
        <p:spPr>
          <a:xfrm>
            <a:off x="1101219" y="1363390"/>
            <a:ext cx="4467044" cy="0"/>
          </a:xfrm>
          <a:prstGeom prst="line">
            <a:avLst/>
          </a:prstGeom>
          <a:ln w="19050" cap="flat">
            <a:solidFill>
              <a:srgbClr val="A6A6A6"/>
            </a:solidFill>
            <a:prstDash val="sysDash"/>
            <a:headEnd type="none" w="sm" len="sm"/>
            <a:tailEnd type="arrow" w="med" len="sm"/>
          </a:ln>
        </p:spPr>
      </p:sp>
      <p:sp>
        <p:nvSpPr>
          <p:cNvPr id="25" name="AutoShape 22"/>
          <p:cNvSpPr/>
          <p:nvPr/>
        </p:nvSpPr>
        <p:spPr>
          <a:xfrm>
            <a:off x="1101219" y="1224770"/>
            <a:ext cx="5635641" cy="0"/>
          </a:xfrm>
          <a:prstGeom prst="line">
            <a:avLst/>
          </a:prstGeom>
          <a:ln w="19050" cap="flat">
            <a:solidFill>
              <a:srgbClr val="A6A6A6"/>
            </a:solidFill>
            <a:prstDash val="sysDash"/>
            <a:headEnd type="none" w="sm" len="sm"/>
            <a:tailEnd type="arrow" w="med" len="sm"/>
          </a:ln>
        </p:spPr>
      </p:sp>
      <p:sp>
        <p:nvSpPr>
          <p:cNvPr id="26" name="AutoShape 23"/>
          <p:cNvSpPr/>
          <p:nvPr/>
        </p:nvSpPr>
        <p:spPr>
          <a:xfrm flipH="1">
            <a:off x="16164212" y="8942232"/>
            <a:ext cx="1022569" cy="0"/>
          </a:xfrm>
          <a:prstGeom prst="line">
            <a:avLst/>
          </a:prstGeom>
          <a:ln w="19050" cap="flat">
            <a:solidFill>
              <a:srgbClr val="A6A6A6"/>
            </a:solidFill>
            <a:prstDash val="sysDash"/>
            <a:headEnd type="none" w="sm" len="sm"/>
            <a:tailEnd type="arrow" w="med"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0" y="2607454"/>
            <a:ext cx="2238209" cy="4050967"/>
            <a:chOff x="0" y="0"/>
            <a:chExt cx="856286" cy="1549803"/>
          </a:xfrm>
        </p:grpSpPr>
        <p:sp>
          <p:nvSpPr>
            <p:cNvPr id="3" name="Freeform 3"/>
            <p:cNvSpPr/>
            <p:nvPr/>
          </p:nvSpPr>
          <p:spPr>
            <a:xfrm>
              <a:off x="0" y="0"/>
              <a:ext cx="856286" cy="1549803"/>
            </a:xfrm>
            <a:custGeom>
              <a:avLst/>
              <a:gdLst/>
              <a:ahLst/>
              <a:cxnLst/>
              <a:rect l="l" t="t" r="r" b="b"/>
              <a:pathLst>
                <a:path w="856286" h="1549803">
                  <a:moveTo>
                    <a:pt x="0" y="0"/>
                  </a:moveTo>
                  <a:lnTo>
                    <a:pt x="856286" y="0"/>
                  </a:lnTo>
                  <a:lnTo>
                    <a:pt x="856286" y="1549803"/>
                  </a:lnTo>
                  <a:lnTo>
                    <a:pt x="0" y="1549803"/>
                  </a:lnTo>
                  <a:close/>
                </a:path>
              </a:pathLst>
            </a:custGeom>
            <a:solidFill>
              <a:srgbClr val="241657"/>
            </a:solidFill>
            <a:ln cap="sq">
              <a:noFill/>
              <a:prstDash val="solid"/>
              <a:miter/>
            </a:ln>
          </p:spPr>
        </p:sp>
        <p:sp>
          <p:nvSpPr>
            <p:cNvPr id="4" name="TextBox 4"/>
            <p:cNvSpPr txBox="1"/>
            <p:nvPr/>
          </p:nvSpPr>
          <p:spPr>
            <a:xfrm>
              <a:off x="0" y="-47625"/>
              <a:ext cx="856286" cy="1597428"/>
            </a:xfrm>
            <a:prstGeom prst="rect">
              <a:avLst/>
            </a:prstGeom>
          </p:spPr>
          <p:txBody>
            <a:bodyPr lIns="34972" tIns="34972" rIns="34972" bIns="34972" rtlCol="0" anchor="ctr"/>
            <a:lstStyle/>
            <a:p>
              <a:pPr algn="ctr">
                <a:lnSpc>
                  <a:spcPts val="2660"/>
                </a:lnSpc>
                <a:spcBef>
                  <a:spcPct val="0"/>
                </a:spcBef>
              </a:pPr>
            </a:p>
          </p:txBody>
        </p:sp>
      </p:grpSp>
      <p:grpSp>
        <p:nvGrpSpPr>
          <p:cNvPr id="5" name="Group 5"/>
          <p:cNvGrpSpPr/>
          <p:nvPr/>
        </p:nvGrpSpPr>
        <p:grpSpPr>
          <a:xfrm rot="0">
            <a:off x="16049791" y="2607454"/>
            <a:ext cx="2238209" cy="4050967"/>
            <a:chOff x="0" y="0"/>
            <a:chExt cx="856286" cy="1549803"/>
          </a:xfrm>
        </p:grpSpPr>
        <p:sp>
          <p:nvSpPr>
            <p:cNvPr id="6" name="Freeform 6"/>
            <p:cNvSpPr/>
            <p:nvPr/>
          </p:nvSpPr>
          <p:spPr>
            <a:xfrm>
              <a:off x="0" y="0"/>
              <a:ext cx="856286" cy="1549803"/>
            </a:xfrm>
            <a:custGeom>
              <a:avLst/>
              <a:gdLst/>
              <a:ahLst/>
              <a:cxnLst/>
              <a:rect l="l" t="t" r="r" b="b"/>
              <a:pathLst>
                <a:path w="856286" h="1549803">
                  <a:moveTo>
                    <a:pt x="0" y="0"/>
                  </a:moveTo>
                  <a:lnTo>
                    <a:pt x="856286" y="0"/>
                  </a:lnTo>
                  <a:lnTo>
                    <a:pt x="856286" y="1549803"/>
                  </a:lnTo>
                  <a:lnTo>
                    <a:pt x="0" y="1549803"/>
                  </a:lnTo>
                  <a:close/>
                </a:path>
              </a:pathLst>
            </a:custGeom>
            <a:solidFill>
              <a:srgbClr val="241657"/>
            </a:solidFill>
            <a:ln cap="sq">
              <a:noFill/>
              <a:prstDash val="solid"/>
              <a:miter/>
            </a:ln>
          </p:spPr>
        </p:sp>
        <p:sp>
          <p:nvSpPr>
            <p:cNvPr id="7" name="TextBox 7"/>
            <p:cNvSpPr txBox="1"/>
            <p:nvPr/>
          </p:nvSpPr>
          <p:spPr>
            <a:xfrm>
              <a:off x="0" y="-47625"/>
              <a:ext cx="856286" cy="1597428"/>
            </a:xfrm>
            <a:prstGeom prst="rect">
              <a:avLst/>
            </a:prstGeom>
          </p:spPr>
          <p:txBody>
            <a:bodyPr lIns="34972" tIns="34972" rIns="34972" bIns="34972" rtlCol="0" anchor="ctr"/>
            <a:lstStyle/>
            <a:p>
              <a:pPr algn="ctr">
                <a:lnSpc>
                  <a:spcPts val="2660"/>
                </a:lnSpc>
                <a:spcBef>
                  <a:spcPct val="0"/>
                </a:spcBef>
              </a:pPr>
            </a:p>
          </p:txBody>
        </p:sp>
      </p:grpSp>
      <p:grpSp>
        <p:nvGrpSpPr>
          <p:cNvPr id="8" name="Group 8"/>
          <p:cNvGrpSpPr/>
          <p:nvPr/>
        </p:nvGrpSpPr>
        <p:grpSpPr>
          <a:xfrm rot="0">
            <a:off x="-203955" y="8764569"/>
            <a:ext cx="3372349" cy="3372150"/>
            <a:chOff x="0" y="0"/>
            <a:chExt cx="888191" cy="888138"/>
          </a:xfrm>
        </p:grpSpPr>
        <p:sp>
          <p:nvSpPr>
            <p:cNvPr id="9" name="Freeform 9"/>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10" name="TextBox 10"/>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11" name="Group 11"/>
          <p:cNvGrpSpPr/>
          <p:nvPr/>
        </p:nvGrpSpPr>
        <p:grpSpPr>
          <a:xfrm rot="0">
            <a:off x="14915651" y="-1212482"/>
            <a:ext cx="4299662" cy="3372150"/>
            <a:chOff x="0" y="0"/>
            <a:chExt cx="1132421" cy="888138"/>
          </a:xfrm>
        </p:grpSpPr>
        <p:sp>
          <p:nvSpPr>
            <p:cNvPr id="12" name="Freeform 12"/>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13" name="TextBox 13"/>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14" name="Group 14"/>
          <p:cNvGrpSpPr/>
          <p:nvPr/>
        </p:nvGrpSpPr>
        <p:grpSpPr>
          <a:xfrm rot="0">
            <a:off x="1116644" y="1028700"/>
            <a:ext cx="16054711" cy="8229600"/>
            <a:chOff x="0" y="0"/>
            <a:chExt cx="4228401" cy="2167467"/>
          </a:xfrm>
        </p:grpSpPr>
        <p:sp>
          <p:nvSpPr>
            <p:cNvPr id="15" name="Freeform 15"/>
            <p:cNvSpPr/>
            <p:nvPr/>
          </p:nvSpPr>
          <p:spPr>
            <a:xfrm>
              <a:off x="0" y="0"/>
              <a:ext cx="4228401" cy="2167467"/>
            </a:xfrm>
            <a:custGeom>
              <a:avLst/>
              <a:gdLst/>
              <a:ahLst/>
              <a:cxnLst/>
              <a:rect l="l" t="t" r="r" b="b"/>
              <a:pathLst>
                <a:path w="4228401" h="2167467">
                  <a:moveTo>
                    <a:pt x="10127" y="0"/>
                  </a:moveTo>
                  <a:lnTo>
                    <a:pt x="4218275" y="0"/>
                  </a:lnTo>
                  <a:cubicBezTo>
                    <a:pt x="4223867" y="0"/>
                    <a:pt x="4228401" y="4534"/>
                    <a:pt x="4228401" y="10127"/>
                  </a:cubicBezTo>
                  <a:lnTo>
                    <a:pt x="4228401" y="2157340"/>
                  </a:lnTo>
                  <a:cubicBezTo>
                    <a:pt x="4228401" y="2162933"/>
                    <a:pt x="4223867" y="2167467"/>
                    <a:pt x="4218275" y="2167467"/>
                  </a:cubicBezTo>
                  <a:lnTo>
                    <a:pt x="10127" y="2167467"/>
                  </a:lnTo>
                  <a:cubicBezTo>
                    <a:pt x="4534" y="2167467"/>
                    <a:pt x="0" y="2162933"/>
                    <a:pt x="0" y="2157340"/>
                  </a:cubicBezTo>
                  <a:lnTo>
                    <a:pt x="0" y="10127"/>
                  </a:lnTo>
                  <a:cubicBezTo>
                    <a:pt x="0" y="4534"/>
                    <a:pt x="4534" y="0"/>
                    <a:pt x="10127" y="0"/>
                  </a:cubicBezTo>
                  <a:close/>
                </a:path>
              </a:pathLst>
            </a:custGeom>
            <a:solidFill>
              <a:srgbClr val="FFFFFF"/>
            </a:solidFill>
            <a:ln cap="rnd">
              <a:noFill/>
              <a:prstDash val="solid"/>
              <a:round/>
            </a:ln>
          </p:spPr>
        </p:sp>
        <p:sp>
          <p:nvSpPr>
            <p:cNvPr id="16" name="TextBox 16"/>
            <p:cNvSpPr txBox="1"/>
            <p:nvPr/>
          </p:nvSpPr>
          <p:spPr>
            <a:xfrm>
              <a:off x="0" y="-57150"/>
              <a:ext cx="4228401" cy="2224617"/>
            </a:xfrm>
            <a:prstGeom prst="rect">
              <a:avLst/>
            </a:prstGeom>
          </p:spPr>
          <p:txBody>
            <a:bodyPr lIns="50800" tIns="50800" rIns="50800" bIns="50800" rtlCol="0" anchor="ctr"/>
            <a:lstStyle/>
            <a:p>
              <a:pPr algn="ctr">
                <a:lnSpc>
                  <a:spcPts val="2660"/>
                </a:lnSpc>
                <a:spcBef>
                  <a:spcPct val="0"/>
                </a:spcBef>
              </a:pPr>
            </a:p>
          </p:txBody>
        </p:sp>
      </p:grpSp>
      <p:sp>
        <p:nvSpPr>
          <p:cNvPr id="18" name="AutoShape 18"/>
          <p:cNvSpPr/>
          <p:nvPr/>
        </p:nvSpPr>
        <p:spPr>
          <a:xfrm>
            <a:off x="1482219" y="1883009"/>
            <a:ext cx="5635641" cy="0"/>
          </a:xfrm>
          <a:prstGeom prst="line">
            <a:avLst/>
          </a:prstGeom>
          <a:ln w="19050" cap="flat">
            <a:solidFill>
              <a:srgbClr val="A6A6A6"/>
            </a:solidFill>
            <a:prstDash val="sysDash"/>
            <a:headEnd type="none" w="sm" len="sm"/>
            <a:tailEnd type="arrow" w="med" len="sm"/>
          </a:ln>
        </p:spPr>
      </p:sp>
      <p:sp>
        <p:nvSpPr>
          <p:cNvPr id="19" name="AutoShape 19"/>
          <p:cNvSpPr/>
          <p:nvPr/>
        </p:nvSpPr>
        <p:spPr>
          <a:xfrm>
            <a:off x="1482219" y="1744390"/>
            <a:ext cx="4467044" cy="0"/>
          </a:xfrm>
          <a:prstGeom prst="line">
            <a:avLst/>
          </a:prstGeom>
          <a:ln w="19050" cap="flat">
            <a:solidFill>
              <a:srgbClr val="A6A6A6"/>
            </a:solidFill>
            <a:prstDash val="sysDash"/>
            <a:headEnd type="none" w="sm" len="sm"/>
            <a:tailEnd type="arrow" w="med" len="sm"/>
          </a:ln>
        </p:spPr>
      </p:sp>
      <p:sp>
        <p:nvSpPr>
          <p:cNvPr id="20" name="AutoShape 20"/>
          <p:cNvSpPr/>
          <p:nvPr/>
        </p:nvSpPr>
        <p:spPr>
          <a:xfrm>
            <a:off x="1482219" y="1605770"/>
            <a:ext cx="5635641" cy="0"/>
          </a:xfrm>
          <a:prstGeom prst="line">
            <a:avLst/>
          </a:prstGeom>
          <a:ln w="19050" cap="flat">
            <a:solidFill>
              <a:srgbClr val="A6A6A6"/>
            </a:solidFill>
            <a:prstDash val="sysDash"/>
            <a:headEnd type="none" w="sm" len="sm"/>
            <a:tailEnd type="arrow" w="med" len="sm"/>
          </a:ln>
        </p:spPr>
      </p:sp>
      <p:sp>
        <p:nvSpPr>
          <p:cNvPr id="33" name="AutoShape 33"/>
          <p:cNvSpPr/>
          <p:nvPr/>
        </p:nvSpPr>
        <p:spPr>
          <a:xfrm flipH="1">
            <a:off x="15783212" y="8942232"/>
            <a:ext cx="1022569" cy="0"/>
          </a:xfrm>
          <a:prstGeom prst="line">
            <a:avLst/>
          </a:prstGeom>
          <a:ln w="19050" cap="flat">
            <a:solidFill>
              <a:srgbClr val="A6A6A6"/>
            </a:solidFill>
            <a:prstDash val="sysDash"/>
            <a:headEnd type="none" w="sm" len="sm"/>
            <a:tailEnd type="arrow" w="med" len="sm"/>
          </a:ln>
        </p:spPr>
      </p:sp>
      <p:sp>
        <p:nvSpPr>
          <p:cNvPr id="36" name="文本框 35"/>
          <p:cNvSpPr txBox="1"/>
          <p:nvPr userDrawn="1"/>
        </p:nvSpPr>
        <p:spPr>
          <a:xfrm>
            <a:off x="3169324" y="7999703"/>
            <a:ext cx="2037080" cy="645160"/>
          </a:xfrm>
          <a:prstGeom prst="rect">
            <a:avLst/>
          </a:prstGeom>
        </p:spPr>
        <p:txBody>
          <a:bodyPr wrap="none" rtlCol="0">
            <a:spAutoFit/>
          </a:bodyPr>
          <a:p>
            <a:r>
              <a:rPr lang="en-US" altLang="zh-CN" sz="3600">
                <a:latin typeface="Times New Roman" panose="02020603050405020304" charset="0"/>
                <a:ea typeface="Times New Roman" panose="02020603050405020304" charset="0"/>
                <a:cs typeface="Times New Roman" panose="02020603050405020304" charset="0"/>
              </a:rPr>
              <a:t>2025/6/13</a:t>
            </a:r>
            <a:endParaRPr lang="zh-CN" altLang="en-US" sz="3600">
              <a:latin typeface="Times New Roman" panose="02020603050405020304" charset="0"/>
              <a:ea typeface="宋体" panose="02010600030101010101" pitchFamily="2" charset="-122"/>
              <a:cs typeface="Times New Roman" panose="02020603050405020304" charset="0"/>
            </a:endParaRPr>
          </a:p>
        </p:txBody>
      </p:sp>
      <p:sp>
        <p:nvSpPr>
          <p:cNvPr id="37" name="TextBox 29"/>
          <p:cNvSpPr txBox="1"/>
          <p:nvPr/>
        </p:nvSpPr>
        <p:spPr>
          <a:xfrm>
            <a:off x="3124375" y="3162540"/>
            <a:ext cx="13382646" cy="2157730"/>
          </a:xfrm>
          <a:prstGeom prst="rect">
            <a:avLst/>
          </a:prstGeom>
        </p:spPr>
        <p:txBody>
          <a:bodyPr lIns="0" tIns="0" rIns="0" bIns="0" rtlCol="0" anchor="t">
            <a:spAutoFit/>
          </a:bodyPr>
          <a:p>
            <a:pPr algn="ctr">
              <a:lnSpc>
                <a:spcPts val="16830"/>
              </a:lnSpc>
            </a:pPr>
            <a:r>
              <a:rPr lang="en-US" altLang="zh-CN" sz="9000" spc="1021">
                <a:solidFill>
                  <a:srgbClr val="241657"/>
                </a:solidFill>
                <a:latin typeface="Times New Roman" panose="02020603050405020304" charset="0"/>
                <a:ea typeface="楷体" panose="02010609060101010101" charset="-122"/>
                <a:cs typeface="Times New Roman" panose="02020603050405020304" charset="0"/>
                <a:sym typeface="字由点字刻宋" panose="00020600040101010101" charset="-122"/>
              </a:rPr>
              <a:t>Thanks!</a:t>
            </a:r>
            <a:endParaRPr lang="en-US" altLang="zh-CN" sz="9000" spc="1021">
              <a:solidFill>
                <a:srgbClr val="241657"/>
              </a:solidFill>
              <a:latin typeface="Times New Roman" panose="02020603050405020304" charset="0"/>
              <a:ea typeface="楷体" panose="02010609060101010101" charset="-122"/>
              <a:cs typeface="Times New Roman" panose="02020603050405020304" charset="0"/>
              <a:sym typeface="字由点字刻宋" panose="00020600040101010101" charset="-122"/>
            </a:endParaRPr>
          </a:p>
        </p:txBody>
      </p:sp>
      <p:sp>
        <p:nvSpPr>
          <p:cNvPr id="21" name="文本框 20"/>
          <p:cNvSpPr txBox="1"/>
          <p:nvPr userDrawn="1"/>
        </p:nvSpPr>
        <p:spPr>
          <a:xfrm>
            <a:off x="3007995" y="7200900"/>
            <a:ext cx="13981430" cy="645160"/>
          </a:xfrm>
          <a:prstGeom prst="rect">
            <a:avLst/>
          </a:prstGeom>
        </p:spPr>
        <p:txBody>
          <a:bodyPr wrap="square" rtlCol="0">
            <a:spAutoFit/>
          </a:bodyPr>
          <a:p>
            <a:pPr algn="l"/>
            <a:r>
              <a:rPr lang="en-US" altLang="zh-CN" sz="3600">
                <a:latin typeface="Times New Roman" panose="02020603050405020304" charset="0"/>
                <a:ea typeface="楷体" panose="02010609060101010101" charset="-122"/>
                <a:cs typeface="Times New Roman" panose="02020603050405020304" charset="0"/>
              </a:rPr>
              <a:t>YE Yvain/MARTIN Cl</a:t>
            </a:r>
            <a:r>
              <a:rPr lang="en-US" altLang="en-US" sz="3600">
                <a:latin typeface="Times New Roman" panose="02020603050405020304" charset="0"/>
                <a:ea typeface="楷体" panose="02010609060101010101" charset="-122"/>
                <a:cs typeface="Times New Roman" panose="02020603050405020304" charset="0"/>
              </a:rPr>
              <a:t>é</a:t>
            </a:r>
            <a:r>
              <a:rPr lang="en-US" altLang="zh-CN" sz="3600">
                <a:latin typeface="Times New Roman" panose="02020603050405020304" charset="0"/>
                <a:ea typeface="楷体" panose="02010609060101010101" charset="-122"/>
                <a:cs typeface="Times New Roman" panose="02020603050405020304" charset="0"/>
              </a:rPr>
              <a:t>ment/</a:t>
            </a:r>
            <a:r>
              <a:rPr lang="zh-CN" altLang="en-US" sz="3600">
                <a:latin typeface="Times New Roman" panose="02020603050405020304" charset="0"/>
                <a:ea typeface="楷体" panose="02010609060101010101" charset="-122"/>
                <a:cs typeface="Times New Roman" panose="02020603050405020304" charset="0"/>
                <a:sym typeface="+mn-ea"/>
              </a:rPr>
              <a:t>陈嘉祺</a:t>
            </a:r>
            <a:r>
              <a:rPr lang="en-US" altLang="zh-CN" sz="3600">
                <a:latin typeface="Times New Roman" panose="02020603050405020304" charset="0"/>
                <a:ea typeface="楷体" panose="02010609060101010101" charset="-122"/>
                <a:cs typeface="Times New Roman" panose="02020603050405020304" charset="0"/>
                <a:sym typeface="+mn-ea"/>
              </a:rPr>
              <a:t>/</a:t>
            </a:r>
            <a:r>
              <a:rPr lang="zh-CN" altLang="en-US" sz="3600">
                <a:latin typeface="Times New Roman" panose="02020603050405020304" charset="0"/>
                <a:ea typeface="楷体" panose="02010609060101010101" charset="-122"/>
                <a:cs typeface="Times New Roman" panose="02020603050405020304" charset="0"/>
                <a:sym typeface="+mn-ea"/>
              </a:rPr>
              <a:t>周佳楠</a:t>
            </a:r>
            <a:endParaRPr lang="en-US" altLang="zh-CN" sz="3600">
              <a:latin typeface="Times New Roman" panose="02020603050405020304" charset="0"/>
              <a:ea typeface="楷体" panose="02010609060101010101" charset="-122"/>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04589" y="1028700"/>
            <a:ext cx="3749070" cy="8229600"/>
            <a:chOff x="0" y="0"/>
            <a:chExt cx="987410" cy="2167467"/>
          </a:xfrm>
        </p:grpSpPr>
        <p:sp>
          <p:nvSpPr>
            <p:cNvPr id="3" name="Freeform 3"/>
            <p:cNvSpPr/>
            <p:nvPr/>
          </p:nvSpPr>
          <p:spPr>
            <a:xfrm>
              <a:off x="0" y="0"/>
              <a:ext cx="987409" cy="2167467"/>
            </a:xfrm>
            <a:custGeom>
              <a:avLst/>
              <a:gdLst/>
              <a:ahLst/>
              <a:cxnLst/>
              <a:rect l="l" t="t" r="r" b="b"/>
              <a:pathLst>
                <a:path w="987409" h="2167467">
                  <a:moveTo>
                    <a:pt x="43366" y="0"/>
                  </a:moveTo>
                  <a:lnTo>
                    <a:pt x="944044" y="0"/>
                  </a:lnTo>
                  <a:cubicBezTo>
                    <a:pt x="967994" y="0"/>
                    <a:pt x="987409" y="19415"/>
                    <a:pt x="987409" y="43366"/>
                  </a:cubicBezTo>
                  <a:lnTo>
                    <a:pt x="987409" y="2124101"/>
                  </a:lnTo>
                  <a:cubicBezTo>
                    <a:pt x="987409" y="2148051"/>
                    <a:pt x="967994" y="2167467"/>
                    <a:pt x="944044" y="2167467"/>
                  </a:cubicBezTo>
                  <a:lnTo>
                    <a:pt x="43366" y="2167467"/>
                  </a:lnTo>
                  <a:cubicBezTo>
                    <a:pt x="19415" y="2167467"/>
                    <a:pt x="0" y="2148051"/>
                    <a:pt x="0" y="2124101"/>
                  </a:cubicBezTo>
                  <a:lnTo>
                    <a:pt x="0" y="43366"/>
                  </a:lnTo>
                  <a:cubicBezTo>
                    <a:pt x="0" y="19415"/>
                    <a:pt x="19415" y="0"/>
                    <a:pt x="43366" y="0"/>
                  </a:cubicBezTo>
                  <a:close/>
                </a:path>
              </a:pathLst>
            </a:custGeom>
            <a:solidFill>
              <a:srgbClr val="241657"/>
            </a:solidFill>
            <a:ln cap="rnd">
              <a:noFill/>
              <a:prstDash val="solid"/>
              <a:round/>
            </a:ln>
          </p:spPr>
        </p:sp>
        <p:sp>
          <p:nvSpPr>
            <p:cNvPr id="4" name="TextBox 4"/>
            <p:cNvSpPr txBox="1"/>
            <p:nvPr/>
          </p:nvSpPr>
          <p:spPr>
            <a:xfrm>
              <a:off x="0" y="-57150"/>
              <a:ext cx="987410" cy="2224617"/>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6045080" y="0"/>
            <a:ext cx="2242920" cy="1987310"/>
            <a:chOff x="0" y="0"/>
            <a:chExt cx="858088" cy="760298"/>
          </a:xfrm>
        </p:grpSpPr>
        <p:sp>
          <p:nvSpPr>
            <p:cNvPr id="6" name="Freeform 6"/>
            <p:cNvSpPr/>
            <p:nvPr/>
          </p:nvSpPr>
          <p:spPr>
            <a:xfrm>
              <a:off x="0" y="0"/>
              <a:ext cx="858088" cy="760298"/>
            </a:xfrm>
            <a:custGeom>
              <a:avLst/>
              <a:gdLst/>
              <a:ahLst/>
              <a:cxnLst/>
              <a:rect l="l" t="t" r="r" b="b"/>
              <a:pathLst>
                <a:path w="858088" h="760298">
                  <a:moveTo>
                    <a:pt x="0" y="0"/>
                  </a:moveTo>
                  <a:lnTo>
                    <a:pt x="858088" y="0"/>
                  </a:lnTo>
                  <a:lnTo>
                    <a:pt x="858088" y="760298"/>
                  </a:lnTo>
                  <a:lnTo>
                    <a:pt x="0" y="760298"/>
                  </a:lnTo>
                  <a:close/>
                </a:path>
              </a:pathLst>
            </a:custGeom>
            <a:solidFill>
              <a:srgbClr val="241657"/>
            </a:solidFill>
            <a:ln cap="sq">
              <a:noFill/>
              <a:prstDash val="solid"/>
              <a:miter/>
            </a:ln>
          </p:spPr>
        </p:sp>
        <p:sp>
          <p:nvSpPr>
            <p:cNvPr id="7" name="TextBox 7"/>
            <p:cNvSpPr txBox="1"/>
            <p:nvPr/>
          </p:nvSpPr>
          <p:spPr>
            <a:xfrm>
              <a:off x="0" y="-47625"/>
              <a:ext cx="858088" cy="807923"/>
            </a:xfrm>
            <a:prstGeom prst="rect">
              <a:avLst/>
            </a:prstGeom>
          </p:spPr>
          <p:txBody>
            <a:bodyPr lIns="34972" tIns="34972" rIns="34972" bIns="34972" rtlCol="0" anchor="ctr"/>
            <a:lstStyle/>
            <a:p>
              <a:pPr algn="ctr">
                <a:lnSpc>
                  <a:spcPts val="2660"/>
                </a:lnSpc>
                <a:spcBef>
                  <a:spcPct val="0"/>
                </a:spcBef>
              </a:pPr>
            </a:p>
          </p:txBody>
        </p:sp>
      </p:grpSp>
      <p:grpSp>
        <p:nvGrpSpPr>
          <p:cNvPr id="8" name="Group 8"/>
          <p:cNvGrpSpPr/>
          <p:nvPr/>
        </p:nvGrpSpPr>
        <p:grpSpPr>
          <a:xfrm rot="0">
            <a:off x="16045080" y="8299690"/>
            <a:ext cx="2242920" cy="1987310"/>
            <a:chOff x="0" y="0"/>
            <a:chExt cx="858088" cy="760298"/>
          </a:xfrm>
        </p:grpSpPr>
        <p:sp>
          <p:nvSpPr>
            <p:cNvPr id="9" name="Freeform 9"/>
            <p:cNvSpPr/>
            <p:nvPr/>
          </p:nvSpPr>
          <p:spPr>
            <a:xfrm>
              <a:off x="0" y="0"/>
              <a:ext cx="858088" cy="760298"/>
            </a:xfrm>
            <a:custGeom>
              <a:avLst/>
              <a:gdLst/>
              <a:ahLst/>
              <a:cxnLst/>
              <a:rect l="l" t="t" r="r" b="b"/>
              <a:pathLst>
                <a:path w="858088" h="760298">
                  <a:moveTo>
                    <a:pt x="0" y="0"/>
                  </a:moveTo>
                  <a:lnTo>
                    <a:pt x="858088" y="0"/>
                  </a:lnTo>
                  <a:lnTo>
                    <a:pt x="858088" y="760298"/>
                  </a:lnTo>
                  <a:lnTo>
                    <a:pt x="0" y="760298"/>
                  </a:lnTo>
                  <a:close/>
                </a:path>
              </a:pathLst>
            </a:custGeom>
            <a:solidFill>
              <a:srgbClr val="241657"/>
            </a:solidFill>
            <a:ln cap="sq">
              <a:noFill/>
              <a:prstDash val="solid"/>
              <a:miter/>
            </a:ln>
          </p:spPr>
        </p:sp>
        <p:sp>
          <p:nvSpPr>
            <p:cNvPr id="10" name="TextBox 10"/>
            <p:cNvSpPr txBox="1"/>
            <p:nvPr/>
          </p:nvSpPr>
          <p:spPr>
            <a:xfrm>
              <a:off x="0" y="-47625"/>
              <a:ext cx="858088" cy="807923"/>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5328134" y="1028700"/>
            <a:ext cx="11755277" cy="8229600"/>
            <a:chOff x="0" y="0"/>
            <a:chExt cx="3096040" cy="2167467"/>
          </a:xfrm>
        </p:grpSpPr>
        <p:sp>
          <p:nvSpPr>
            <p:cNvPr id="12" name="Freeform 12"/>
            <p:cNvSpPr/>
            <p:nvPr/>
          </p:nvSpPr>
          <p:spPr>
            <a:xfrm>
              <a:off x="0" y="0"/>
              <a:ext cx="3096040" cy="2167467"/>
            </a:xfrm>
            <a:custGeom>
              <a:avLst/>
              <a:gdLst/>
              <a:ahLst/>
              <a:cxnLst/>
              <a:rect l="l" t="t" r="r" b="b"/>
              <a:pathLst>
                <a:path w="3096040" h="2167467">
                  <a:moveTo>
                    <a:pt x="13830" y="0"/>
                  </a:moveTo>
                  <a:lnTo>
                    <a:pt x="3082210" y="0"/>
                  </a:lnTo>
                  <a:cubicBezTo>
                    <a:pt x="3089848" y="0"/>
                    <a:pt x="3096040" y="6192"/>
                    <a:pt x="3096040" y="13830"/>
                  </a:cubicBezTo>
                  <a:lnTo>
                    <a:pt x="3096040" y="2153636"/>
                  </a:lnTo>
                  <a:cubicBezTo>
                    <a:pt x="3096040" y="2161275"/>
                    <a:pt x="3089848" y="2167467"/>
                    <a:pt x="3082210" y="2167467"/>
                  </a:cubicBezTo>
                  <a:lnTo>
                    <a:pt x="13830" y="2167467"/>
                  </a:lnTo>
                  <a:cubicBezTo>
                    <a:pt x="6192" y="2167467"/>
                    <a:pt x="0" y="2161275"/>
                    <a:pt x="0" y="2153636"/>
                  </a:cubicBezTo>
                  <a:lnTo>
                    <a:pt x="0" y="13830"/>
                  </a:lnTo>
                  <a:cubicBezTo>
                    <a:pt x="0" y="6192"/>
                    <a:pt x="6192" y="0"/>
                    <a:pt x="13830" y="0"/>
                  </a:cubicBezTo>
                  <a:close/>
                </a:path>
              </a:pathLst>
            </a:custGeom>
            <a:solidFill>
              <a:srgbClr val="FFFFFF"/>
            </a:solidFill>
            <a:ln cap="rnd">
              <a:noFill/>
              <a:prstDash val="solid"/>
              <a:round/>
            </a:ln>
          </p:spPr>
        </p:sp>
        <p:sp>
          <p:nvSpPr>
            <p:cNvPr id="13" name="TextBox 13"/>
            <p:cNvSpPr txBox="1"/>
            <p:nvPr/>
          </p:nvSpPr>
          <p:spPr>
            <a:xfrm>
              <a:off x="0" y="-57150"/>
              <a:ext cx="3096040" cy="2224617"/>
            </a:xfrm>
            <a:prstGeom prst="rect">
              <a:avLst/>
            </a:prstGeom>
          </p:spPr>
          <p:txBody>
            <a:bodyPr lIns="50800" tIns="50800" rIns="50800" bIns="50800" rtlCol="0" anchor="ctr"/>
            <a:lstStyle/>
            <a:p>
              <a:pPr algn="ctr">
                <a:lnSpc>
                  <a:spcPts val="2660"/>
                </a:lnSpc>
                <a:spcBef>
                  <a:spcPct val="0"/>
                </a:spcBef>
              </a:pPr>
            </a:p>
          </p:txBody>
        </p:sp>
      </p:grpSp>
      <p:sp>
        <p:nvSpPr>
          <p:cNvPr id="14" name="TextBox 14"/>
          <p:cNvSpPr txBox="1"/>
          <p:nvPr/>
        </p:nvSpPr>
        <p:spPr>
          <a:xfrm rot="5400000">
            <a:off x="-2062952" y="4296240"/>
            <a:ext cx="8229600" cy="1694520"/>
          </a:xfrm>
          <a:prstGeom prst="rect">
            <a:avLst/>
          </a:prstGeom>
        </p:spPr>
        <p:txBody>
          <a:bodyPr lIns="0" tIns="0" rIns="0" bIns="0" rtlCol="0" anchor="t">
            <a:spAutoFit/>
          </a:bodyPr>
          <a:lstStyle/>
          <a:p>
            <a:pPr algn="ctr">
              <a:lnSpc>
                <a:spcPts val="12780"/>
              </a:lnSpc>
            </a:pPr>
            <a:r>
              <a:rPr lang="en-US" sz="9125" spc="775">
                <a:solidFill>
                  <a:srgbClr val="FFFFFF">
                    <a:alpha val="9804"/>
                  </a:srgbClr>
                </a:solidFill>
                <a:latin typeface="HY Myeong Light" panose="02030600000101010101" charset="-127"/>
                <a:ea typeface="HY Myeong Light" panose="02030600000101010101" charset="-127"/>
                <a:cs typeface="HY Myeong Light" panose="02030600000101010101" charset="-127"/>
                <a:sym typeface="HY Myeong Light" panose="02030600000101010101" charset="-127"/>
              </a:rPr>
              <a:t>CONTENTS</a:t>
            </a:r>
            <a:endParaRPr lang="en-US" sz="9125" spc="775">
              <a:solidFill>
                <a:srgbClr val="FFFFFF">
                  <a:alpha val="9804"/>
                </a:srgbClr>
              </a:solidFill>
              <a:latin typeface="HY Myeong Light" panose="02030600000101010101" charset="-127"/>
              <a:ea typeface="HY Myeong Light" panose="02030600000101010101" charset="-127"/>
              <a:cs typeface="HY Myeong Light" panose="02030600000101010101" charset="-127"/>
              <a:sym typeface="HY Myeong Light" panose="02030600000101010101" charset="-127"/>
            </a:endParaRPr>
          </a:p>
        </p:txBody>
      </p:sp>
      <p:sp>
        <p:nvSpPr>
          <p:cNvPr id="15" name="TextBox 15"/>
          <p:cNvSpPr txBox="1"/>
          <p:nvPr/>
        </p:nvSpPr>
        <p:spPr>
          <a:xfrm>
            <a:off x="1610631" y="2037612"/>
            <a:ext cx="2936987" cy="5887926"/>
          </a:xfrm>
          <a:prstGeom prst="rect">
            <a:avLst/>
          </a:prstGeom>
        </p:spPr>
        <p:txBody>
          <a:bodyPr lIns="0" tIns="0" rIns="0" bIns="0" rtlCol="0" anchor="t">
            <a:spAutoFit/>
          </a:bodyPr>
          <a:lstStyle/>
          <a:p>
            <a:pPr algn="ctr">
              <a:lnSpc>
                <a:spcPts val="23635"/>
              </a:lnSpc>
            </a:pPr>
            <a:r>
              <a:rPr lang="en-US" sz="16885" spc="1435">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目录</a:t>
            </a:r>
            <a:endParaRPr lang="en-US" sz="16885" spc="1435">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grpSp>
        <p:nvGrpSpPr>
          <p:cNvPr id="16" name="Group 16"/>
          <p:cNvGrpSpPr/>
          <p:nvPr>
            <p:custDataLst>
              <p:tags r:id="rId1"/>
            </p:custDataLst>
          </p:nvPr>
        </p:nvGrpSpPr>
        <p:grpSpPr>
          <a:xfrm rot="0">
            <a:off x="7122008" y="1550233"/>
            <a:ext cx="1482510" cy="1482510"/>
            <a:chOff x="0" y="0"/>
            <a:chExt cx="351210" cy="351210"/>
          </a:xfrm>
        </p:grpSpPr>
        <p:sp>
          <p:nvSpPr>
            <p:cNvPr id="17" name="Freeform 17"/>
            <p:cNvSpPr/>
            <p:nvPr>
              <p:custDataLst>
                <p:tags r:id="rId2"/>
              </p:custDataLst>
            </p:nvPr>
          </p:nvSpPr>
          <p:spPr>
            <a:xfrm>
              <a:off x="0" y="0"/>
              <a:ext cx="351210" cy="351210"/>
            </a:xfrm>
            <a:custGeom>
              <a:avLst/>
              <a:gdLst/>
              <a:ahLst/>
              <a:cxnLst/>
              <a:rect l="l" t="t" r="r" b="b"/>
              <a:pathLst>
                <a:path w="351210" h="351210">
                  <a:moveTo>
                    <a:pt x="109666" y="0"/>
                  </a:moveTo>
                  <a:lnTo>
                    <a:pt x="241544" y="0"/>
                  </a:lnTo>
                  <a:cubicBezTo>
                    <a:pt x="270629" y="0"/>
                    <a:pt x="298523" y="11554"/>
                    <a:pt x="319090" y="32120"/>
                  </a:cubicBezTo>
                  <a:cubicBezTo>
                    <a:pt x="339656" y="52687"/>
                    <a:pt x="351210" y="80580"/>
                    <a:pt x="351210" y="109666"/>
                  </a:cubicBezTo>
                  <a:lnTo>
                    <a:pt x="351210" y="241544"/>
                  </a:lnTo>
                  <a:cubicBezTo>
                    <a:pt x="351210" y="270629"/>
                    <a:pt x="339656" y="298523"/>
                    <a:pt x="319090" y="319090"/>
                  </a:cubicBezTo>
                  <a:cubicBezTo>
                    <a:pt x="298523" y="339656"/>
                    <a:pt x="270629" y="351210"/>
                    <a:pt x="241544" y="351210"/>
                  </a:cubicBezTo>
                  <a:lnTo>
                    <a:pt x="109666" y="351210"/>
                  </a:lnTo>
                  <a:cubicBezTo>
                    <a:pt x="80580" y="351210"/>
                    <a:pt x="52687" y="339656"/>
                    <a:pt x="32120" y="319090"/>
                  </a:cubicBezTo>
                  <a:cubicBezTo>
                    <a:pt x="11554" y="298523"/>
                    <a:pt x="0" y="270629"/>
                    <a:pt x="0" y="241544"/>
                  </a:cubicBezTo>
                  <a:lnTo>
                    <a:pt x="0" y="109666"/>
                  </a:lnTo>
                  <a:cubicBezTo>
                    <a:pt x="0" y="80580"/>
                    <a:pt x="11554" y="52687"/>
                    <a:pt x="32120" y="32120"/>
                  </a:cubicBezTo>
                  <a:cubicBezTo>
                    <a:pt x="52687" y="11554"/>
                    <a:pt x="80580" y="0"/>
                    <a:pt x="109666" y="0"/>
                  </a:cubicBezTo>
                  <a:close/>
                </a:path>
              </a:pathLst>
            </a:custGeom>
            <a:solidFill>
              <a:srgbClr val="F1F1F1"/>
            </a:solidFill>
            <a:ln cap="rnd">
              <a:noFill/>
              <a:prstDash val="solid"/>
              <a:round/>
            </a:ln>
          </p:spPr>
        </p:sp>
        <p:sp>
          <p:nvSpPr>
            <p:cNvPr id="18" name="TextBox 18"/>
            <p:cNvSpPr txBox="1"/>
            <p:nvPr/>
          </p:nvSpPr>
          <p:spPr>
            <a:xfrm>
              <a:off x="0" y="-47625"/>
              <a:ext cx="351210" cy="398835"/>
            </a:xfrm>
            <a:prstGeom prst="rect">
              <a:avLst/>
            </a:prstGeom>
          </p:spPr>
          <p:txBody>
            <a:bodyPr lIns="52309" tIns="52309" rIns="52309" bIns="52309" rtlCol="0" anchor="ctr"/>
            <a:lstStyle/>
            <a:p>
              <a:pPr algn="ctr">
                <a:lnSpc>
                  <a:spcPts val="2800"/>
                </a:lnSpc>
                <a:spcBef>
                  <a:spcPct val="0"/>
                </a:spcBef>
              </a:pPr>
            </a:p>
          </p:txBody>
        </p:sp>
      </p:grpSp>
      <p:sp>
        <p:nvSpPr>
          <p:cNvPr id="19" name="TextBox 19"/>
          <p:cNvSpPr txBox="1"/>
          <p:nvPr>
            <p:custDataLst>
              <p:tags r:id="rId3"/>
            </p:custDataLst>
          </p:nvPr>
        </p:nvSpPr>
        <p:spPr>
          <a:xfrm>
            <a:off x="8883015" y="1407160"/>
            <a:ext cx="8413750" cy="1282700"/>
          </a:xfrm>
          <a:prstGeom prst="rect">
            <a:avLst/>
          </a:prstGeom>
        </p:spPr>
        <p:txBody>
          <a:bodyPr wrap="square" lIns="0" tIns="0" rIns="0" bIns="0" rtlCol="0" anchor="t">
            <a:spAutoFit/>
          </a:bodyPr>
          <a:lstStyle/>
          <a:p>
            <a:pPr algn="l">
              <a:lnSpc>
                <a:spcPts val="10005"/>
              </a:lnSpc>
            </a:pPr>
            <a:r>
              <a:rPr lang="en-US" sz="4400" spc="35">
                <a:solidFill>
                  <a:srgbClr val="241657"/>
                </a:solidFill>
                <a:latin typeface="Times New Roman" panose="02020603050405020304" charset="0"/>
                <a:ea typeface="字由点字刻宋" panose="00020600040101010101" charset="-122"/>
                <a:cs typeface="Times New Roman" panose="02020603050405020304" charset="0"/>
                <a:sym typeface="+mn-ea"/>
              </a:rPr>
              <a:t>Project Overview</a:t>
            </a:r>
            <a:endParaRPr lang="en-US" sz="4400" spc="35">
              <a:solidFill>
                <a:srgbClr val="241657"/>
              </a:solidFill>
              <a:latin typeface="Times New Roman" panose="02020603050405020304" charset="0"/>
              <a:ea typeface="字由点字刻宋" panose="00020600040101010101" charset="-122"/>
              <a:cs typeface="Times New Roman" panose="02020603050405020304" charset="0"/>
              <a:sym typeface="+mn-ea"/>
            </a:endParaRPr>
          </a:p>
        </p:txBody>
      </p:sp>
      <p:sp>
        <p:nvSpPr>
          <p:cNvPr id="21" name="TextBox 21"/>
          <p:cNvSpPr txBox="1"/>
          <p:nvPr>
            <p:custDataLst>
              <p:tags r:id="rId4"/>
            </p:custDataLst>
          </p:nvPr>
        </p:nvSpPr>
        <p:spPr>
          <a:xfrm>
            <a:off x="7388950" y="1754228"/>
            <a:ext cx="948626" cy="1020445"/>
          </a:xfrm>
          <a:prstGeom prst="rect">
            <a:avLst/>
          </a:prstGeom>
        </p:spPr>
        <p:txBody>
          <a:bodyPr lIns="0" tIns="0" rIns="0" bIns="0" rtlCol="0" anchor="t">
            <a:spAutoFit/>
          </a:bodyPr>
          <a:lstStyle/>
          <a:p>
            <a:pPr algn="ctr">
              <a:lnSpc>
                <a:spcPts val="7960"/>
              </a:lnSpc>
            </a:pPr>
            <a:r>
              <a:rPr lang="en-US" sz="5685" spc="483">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5685" spc="483">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grpSp>
        <p:nvGrpSpPr>
          <p:cNvPr id="22" name="Group 22"/>
          <p:cNvGrpSpPr/>
          <p:nvPr>
            <p:custDataLst>
              <p:tags r:id="rId5"/>
            </p:custDataLst>
          </p:nvPr>
        </p:nvGrpSpPr>
        <p:grpSpPr>
          <a:xfrm rot="0">
            <a:off x="7122008" y="3451574"/>
            <a:ext cx="1482510" cy="1482510"/>
            <a:chOff x="0" y="0"/>
            <a:chExt cx="351210" cy="351210"/>
          </a:xfrm>
        </p:grpSpPr>
        <p:sp>
          <p:nvSpPr>
            <p:cNvPr id="23" name="Freeform 23"/>
            <p:cNvSpPr/>
            <p:nvPr>
              <p:custDataLst>
                <p:tags r:id="rId6"/>
              </p:custDataLst>
            </p:nvPr>
          </p:nvSpPr>
          <p:spPr>
            <a:xfrm>
              <a:off x="0" y="0"/>
              <a:ext cx="351210" cy="351210"/>
            </a:xfrm>
            <a:custGeom>
              <a:avLst/>
              <a:gdLst/>
              <a:ahLst/>
              <a:cxnLst/>
              <a:rect l="l" t="t" r="r" b="b"/>
              <a:pathLst>
                <a:path w="351210" h="351210">
                  <a:moveTo>
                    <a:pt x="109666" y="0"/>
                  </a:moveTo>
                  <a:lnTo>
                    <a:pt x="241544" y="0"/>
                  </a:lnTo>
                  <a:cubicBezTo>
                    <a:pt x="270629" y="0"/>
                    <a:pt x="298523" y="11554"/>
                    <a:pt x="319090" y="32120"/>
                  </a:cubicBezTo>
                  <a:cubicBezTo>
                    <a:pt x="339656" y="52687"/>
                    <a:pt x="351210" y="80580"/>
                    <a:pt x="351210" y="109666"/>
                  </a:cubicBezTo>
                  <a:lnTo>
                    <a:pt x="351210" y="241544"/>
                  </a:lnTo>
                  <a:cubicBezTo>
                    <a:pt x="351210" y="270629"/>
                    <a:pt x="339656" y="298523"/>
                    <a:pt x="319090" y="319090"/>
                  </a:cubicBezTo>
                  <a:cubicBezTo>
                    <a:pt x="298523" y="339656"/>
                    <a:pt x="270629" y="351210"/>
                    <a:pt x="241544" y="351210"/>
                  </a:cubicBezTo>
                  <a:lnTo>
                    <a:pt x="109666" y="351210"/>
                  </a:lnTo>
                  <a:cubicBezTo>
                    <a:pt x="80580" y="351210"/>
                    <a:pt x="52687" y="339656"/>
                    <a:pt x="32120" y="319090"/>
                  </a:cubicBezTo>
                  <a:cubicBezTo>
                    <a:pt x="11554" y="298523"/>
                    <a:pt x="0" y="270629"/>
                    <a:pt x="0" y="241544"/>
                  </a:cubicBezTo>
                  <a:lnTo>
                    <a:pt x="0" y="109666"/>
                  </a:lnTo>
                  <a:cubicBezTo>
                    <a:pt x="0" y="80580"/>
                    <a:pt x="11554" y="52687"/>
                    <a:pt x="32120" y="32120"/>
                  </a:cubicBezTo>
                  <a:cubicBezTo>
                    <a:pt x="52687" y="11554"/>
                    <a:pt x="80580" y="0"/>
                    <a:pt x="109666" y="0"/>
                  </a:cubicBezTo>
                  <a:close/>
                </a:path>
              </a:pathLst>
            </a:custGeom>
            <a:solidFill>
              <a:srgbClr val="F1F1F1"/>
            </a:solidFill>
            <a:ln cap="rnd">
              <a:noFill/>
              <a:prstDash val="solid"/>
              <a:round/>
            </a:ln>
          </p:spPr>
        </p:sp>
        <p:sp>
          <p:nvSpPr>
            <p:cNvPr id="24" name="TextBox 24"/>
            <p:cNvSpPr txBox="1"/>
            <p:nvPr/>
          </p:nvSpPr>
          <p:spPr>
            <a:xfrm>
              <a:off x="0" y="-47625"/>
              <a:ext cx="351210" cy="398835"/>
            </a:xfrm>
            <a:prstGeom prst="rect">
              <a:avLst/>
            </a:prstGeom>
          </p:spPr>
          <p:txBody>
            <a:bodyPr lIns="52309" tIns="52309" rIns="52309" bIns="52309" rtlCol="0" anchor="ctr"/>
            <a:lstStyle/>
            <a:p>
              <a:pPr algn="ctr">
                <a:lnSpc>
                  <a:spcPts val="2800"/>
                </a:lnSpc>
                <a:spcBef>
                  <a:spcPct val="0"/>
                </a:spcBef>
              </a:pPr>
            </a:p>
          </p:txBody>
        </p:sp>
      </p:grpSp>
      <p:sp>
        <p:nvSpPr>
          <p:cNvPr id="25" name="TextBox 25"/>
          <p:cNvSpPr txBox="1"/>
          <p:nvPr>
            <p:custDataLst>
              <p:tags r:id="rId7"/>
            </p:custDataLst>
          </p:nvPr>
        </p:nvSpPr>
        <p:spPr>
          <a:xfrm>
            <a:off x="9035491" y="3308699"/>
            <a:ext cx="6406446" cy="1282700"/>
          </a:xfrm>
          <a:prstGeom prst="rect">
            <a:avLst/>
          </a:prstGeom>
        </p:spPr>
        <p:txBody>
          <a:bodyPr lIns="0" tIns="0" rIns="0" bIns="0" rtlCol="0" anchor="t">
            <a:spAutoFit/>
          </a:bodyPr>
          <a:lstStyle/>
          <a:p>
            <a:pPr algn="l">
              <a:lnSpc>
                <a:spcPts val="10005"/>
              </a:lnSpc>
            </a:pPr>
            <a:r>
              <a:rPr lang="en-US" sz="4400" spc="35">
                <a:solidFill>
                  <a:srgbClr val="241657"/>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rPr>
              <a:t>Tech Stack</a:t>
            </a:r>
            <a:endParaRPr lang="en-US" altLang="zh-CN" sz="7145" spc="35">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27" name="TextBox 27"/>
          <p:cNvSpPr txBox="1"/>
          <p:nvPr>
            <p:custDataLst>
              <p:tags r:id="rId8"/>
            </p:custDataLst>
          </p:nvPr>
        </p:nvSpPr>
        <p:spPr>
          <a:xfrm>
            <a:off x="7388950" y="3655569"/>
            <a:ext cx="948626" cy="1020445"/>
          </a:xfrm>
          <a:prstGeom prst="rect">
            <a:avLst/>
          </a:prstGeom>
        </p:spPr>
        <p:txBody>
          <a:bodyPr lIns="0" tIns="0" rIns="0" bIns="0" rtlCol="0" anchor="t">
            <a:spAutoFit/>
          </a:bodyPr>
          <a:lstStyle/>
          <a:p>
            <a:pPr algn="ctr">
              <a:lnSpc>
                <a:spcPts val="7960"/>
              </a:lnSpc>
            </a:pPr>
            <a:r>
              <a:rPr lang="en-US" sz="5685" spc="56">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02</a:t>
            </a:r>
            <a:endParaRPr lang="en-US" sz="5685" spc="56">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grpSp>
        <p:nvGrpSpPr>
          <p:cNvPr id="28" name="Group 28"/>
          <p:cNvGrpSpPr/>
          <p:nvPr>
            <p:custDataLst>
              <p:tags r:id="rId9"/>
            </p:custDataLst>
          </p:nvPr>
        </p:nvGrpSpPr>
        <p:grpSpPr>
          <a:xfrm rot="0">
            <a:off x="7122008" y="5352916"/>
            <a:ext cx="1482510" cy="1482510"/>
            <a:chOff x="0" y="0"/>
            <a:chExt cx="351210" cy="351210"/>
          </a:xfrm>
        </p:grpSpPr>
        <p:sp>
          <p:nvSpPr>
            <p:cNvPr id="29" name="Freeform 29"/>
            <p:cNvSpPr/>
            <p:nvPr>
              <p:custDataLst>
                <p:tags r:id="rId10"/>
              </p:custDataLst>
            </p:nvPr>
          </p:nvSpPr>
          <p:spPr>
            <a:xfrm>
              <a:off x="0" y="0"/>
              <a:ext cx="351210" cy="351210"/>
            </a:xfrm>
            <a:custGeom>
              <a:avLst/>
              <a:gdLst/>
              <a:ahLst/>
              <a:cxnLst/>
              <a:rect l="l" t="t" r="r" b="b"/>
              <a:pathLst>
                <a:path w="351210" h="351210">
                  <a:moveTo>
                    <a:pt x="109666" y="0"/>
                  </a:moveTo>
                  <a:lnTo>
                    <a:pt x="241544" y="0"/>
                  </a:lnTo>
                  <a:cubicBezTo>
                    <a:pt x="270629" y="0"/>
                    <a:pt x="298523" y="11554"/>
                    <a:pt x="319090" y="32120"/>
                  </a:cubicBezTo>
                  <a:cubicBezTo>
                    <a:pt x="339656" y="52687"/>
                    <a:pt x="351210" y="80580"/>
                    <a:pt x="351210" y="109666"/>
                  </a:cubicBezTo>
                  <a:lnTo>
                    <a:pt x="351210" y="241544"/>
                  </a:lnTo>
                  <a:cubicBezTo>
                    <a:pt x="351210" y="270629"/>
                    <a:pt x="339656" y="298523"/>
                    <a:pt x="319090" y="319090"/>
                  </a:cubicBezTo>
                  <a:cubicBezTo>
                    <a:pt x="298523" y="339656"/>
                    <a:pt x="270629" y="351210"/>
                    <a:pt x="241544" y="351210"/>
                  </a:cubicBezTo>
                  <a:lnTo>
                    <a:pt x="109666" y="351210"/>
                  </a:lnTo>
                  <a:cubicBezTo>
                    <a:pt x="80580" y="351210"/>
                    <a:pt x="52687" y="339656"/>
                    <a:pt x="32120" y="319090"/>
                  </a:cubicBezTo>
                  <a:cubicBezTo>
                    <a:pt x="11554" y="298523"/>
                    <a:pt x="0" y="270629"/>
                    <a:pt x="0" y="241544"/>
                  </a:cubicBezTo>
                  <a:lnTo>
                    <a:pt x="0" y="109666"/>
                  </a:lnTo>
                  <a:cubicBezTo>
                    <a:pt x="0" y="80580"/>
                    <a:pt x="11554" y="52687"/>
                    <a:pt x="32120" y="32120"/>
                  </a:cubicBezTo>
                  <a:cubicBezTo>
                    <a:pt x="52687" y="11554"/>
                    <a:pt x="80580" y="0"/>
                    <a:pt x="109666" y="0"/>
                  </a:cubicBezTo>
                  <a:close/>
                </a:path>
              </a:pathLst>
            </a:custGeom>
            <a:solidFill>
              <a:srgbClr val="F1F1F1"/>
            </a:solidFill>
            <a:ln cap="rnd">
              <a:noFill/>
              <a:prstDash val="solid"/>
              <a:round/>
            </a:ln>
          </p:spPr>
        </p:sp>
        <p:sp>
          <p:nvSpPr>
            <p:cNvPr id="30" name="TextBox 30"/>
            <p:cNvSpPr txBox="1"/>
            <p:nvPr/>
          </p:nvSpPr>
          <p:spPr>
            <a:xfrm>
              <a:off x="0" y="-47625"/>
              <a:ext cx="351210" cy="398835"/>
            </a:xfrm>
            <a:prstGeom prst="rect">
              <a:avLst/>
            </a:prstGeom>
          </p:spPr>
          <p:txBody>
            <a:bodyPr lIns="52309" tIns="52309" rIns="52309" bIns="52309" rtlCol="0" anchor="ctr"/>
            <a:lstStyle/>
            <a:p>
              <a:pPr algn="ctr">
                <a:lnSpc>
                  <a:spcPts val="2800"/>
                </a:lnSpc>
                <a:spcBef>
                  <a:spcPct val="0"/>
                </a:spcBef>
              </a:pPr>
            </a:p>
          </p:txBody>
        </p:sp>
      </p:grpSp>
      <p:sp>
        <p:nvSpPr>
          <p:cNvPr id="31" name="TextBox 31"/>
          <p:cNvSpPr txBox="1"/>
          <p:nvPr>
            <p:custDataLst>
              <p:tags r:id="rId11"/>
            </p:custDataLst>
          </p:nvPr>
        </p:nvSpPr>
        <p:spPr>
          <a:xfrm>
            <a:off x="8883091" y="5210041"/>
            <a:ext cx="6406446" cy="1282700"/>
          </a:xfrm>
          <a:prstGeom prst="rect">
            <a:avLst/>
          </a:prstGeom>
        </p:spPr>
        <p:txBody>
          <a:bodyPr lIns="0" tIns="0" rIns="0" bIns="0" rtlCol="0" anchor="t">
            <a:spAutoFit/>
          </a:bodyPr>
          <a:lstStyle/>
          <a:p>
            <a:pPr algn="l">
              <a:lnSpc>
                <a:spcPts val="10005"/>
              </a:lnSpc>
            </a:pPr>
            <a:r>
              <a:rPr lang="en-US" sz="4400" spc="35">
                <a:solidFill>
                  <a:srgbClr val="241657"/>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rPr>
              <a:t> Project Details</a:t>
            </a:r>
            <a:endParaRPr lang="en-US" altLang="zh-CN" sz="7145" spc="35">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33" name="TextBox 33"/>
          <p:cNvSpPr txBox="1"/>
          <p:nvPr>
            <p:custDataLst>
              <p:tags r:id="rId12"/>
            </p:custDataLst>
          </p:nvPr>
        </p:nvSpPr>
        <p:spPr>
          <a:xfrm>
            <a:off x="7388950" y="5556911"/>
            <a:ext cx="948626" cy="1020445"/>
          </a:xfrm>
          <a:prstGeom prst="rect">
            <a:avLst/>
          </a:prstGeom>
        </p:spPr>
        <p:txBody>
          <a:bodyPr lIns="0" tIns="0" rIns="0" bIns="0" rtlCol="0" anchor="t">
            <a:spAutoFit/>
          </a:bodyPr>
          <a:lstStyle/>
          <a:p>
            <a:pPr algn="ctr">
              <a:lnSpc>
                <a:spcPts val="7960"/>
              </a:lnSpc>
            </a:pPr>
            <a:r>
              <a:rPr lang="en-US" sz="5685" spc="483">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03</a:t>
            </a:r>
            <a:endParaRPr lang="en-US" sz="5685" spc="483">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grpSp>
        <p:nvGrpSpPr>
          <p:cNvPr id="34" name="Group 34"/>
          <p:cNvGrpSpPr/>
          <p:nvPr>
            <p:custDataLst>
              <p:tags r:id="rId13"/>
            </p:custDataLst>
          </p:nvPr>
        </p:nvGrpSpPr>
        <p:grpSpPr>
          <a:xfrm rot="0">
            <a:off x="7122008" y="7254257"/>
            <a:ext cx="1482510" cy="1482510"/>
            <a:chOff x="0" y="0"/>
            <a:chExt cx="351210" cy="351210"/>
          </a:xfrm>
        </p:grpSpPr>
        <p:sp>
          <p:nvSpPr>
            <p:cNvPr id="35" name="Freeform 35"/>
            <p:cNvSpPr/>
            <p:nvPr>
              <p:custDataLst>
                <p:tags r:id="rId14"/>
              </p:custDataLst>
            </p:nvPr>
          </p:nvSpPr>
          <p:spPr>
            <a:xfrm>
              <a:off x="0" y="0"/>
              <a:ext cx="351210" cy="351210"/>
            </a:xfrm>
            <a:custGeom>
              <a:avLst/>
              <a:gdLst/>
              <a:ahLst/>
              <a:cxnLst/>
              <a:rect l="l" t="t" r="r" b="b"/>
              <a:pathLst>
                <a:path w="351210" h="351210">
                  <a:moveTo>
                    <a:pt x="109666" y="0"/>
                  </a:moveTo>
                  <a:lnTo>
                    <a:pt x="241544" y="0"/>
                  </a:lnTo>
                  <a:cubicBezTo>
                    <a:pt x="270629" y="0"/>
                    <a:pt x="298523" y="11554"/>
                    <a:pt x="319090" y="32120"/>
                  </a:cubicBezTo>
                  <a:cubicBezTo>
                    <a:pt x="339656" y="52687"/>
                    <a:pt x="351210" y="80580"/>
                    <a:pt x="351210" y="109666"/>
                  </a:cubicBezTo>
                  <a:lnTo>
                    <a:pt x="351210" y="241544"/>
                  </a:lnTo>
                  <a:cubicBezTo>
                    <a:pt x="351210" y="270629"/>
                    <a:pt x="339656" y="298523"/>
                    <a:pt x="319090" y="319090"/>
                  </a:cubicBezTo>
                  <a:cubicBezTo>
                    <a:pt x="298523" y="339656"/>
                    <a:pt x="270629" y="351210"/>
                    <a:pt x="241544" y="351210"/>
                  </a:cubicBezTo>
                  <a:lnTo>
                    <a:pt x="109666" y="351210"/>
                  </a:lnTo>
                  <a:cubicBezTo>
                    <a:pt x="80580" y="351210"/>
                    <a:pt x="52687" y="339656"/>
                    <a:pt x="32120" y="319090"/>
                  </a:cubicBezTo>
                  <a:cubicBezTo>
                    <a:pt x="11554" y="298523"/>
                    <a:pt x="0" y="270629"/>
                    <a:pt x="0" y="241544"/>
                  </a:cubicBezTo>
                  <a:lnTo>
                    <a:pt x="0" y="109666"/>
                  </a:lnTo>
                  <a:cubicBezTo>
                    <a:pt x="0" y="80580"/>
                    <a:pt x="11554" y="52687"/>
                    <a:pt x="32120" y="32120"/>
                  </a:cubicBezTo>
                  <a:cubicBezTo>
                    <a:pt x="52687" y="11554"/>
                    <a:pt x="80580" y="0"/>
                    <a:pt x="109666" y="0"/>
                  </a:cubicBezTo>
                  <a:close/>
                </a:path>
              </a:pathLst>
            </a:custGeom>
            <a:solidFill>
              <a:srgbClr val="F1F1F1"/>
            </a:solidFill>
            <a:ln cap="rnd">
              <a:noFill/>
              <a:prstDash val="solid"/>
              <a:round/>
            </a:ln>
          </p:spPr>
        </p:sp>
        <p:sp>
          <p:nvSpPr>
            <p:cNvPr id="36" name="TextBox 36"/>
            <p:cNvSpPr txBox="1"/>
            <p:nvPr/>
          </p:nvSpPr>
          <p:spPr>
            <a:xfrm>
              <a:off x="0" y="-47625"/>
              <a:ext cx="351210" cy="398835"/>
            </a:xfrm>
            <a:prstGeom prst="rect">
              <a:avLst/>
            </a:prstGeom>
          </p:spPr>
          <p:txBody>
            <a:bodyPr lIns="52309" tIns="52309" rIns="52309" bIns="52309" rtlCol="0" anchor="ctr"/>
            <a:lstStyle/>
            <a:p>
              <a:pPr algn="ctr">
                <a:lnSpc>
                  <a:spcPts val="2800"/>
                </a:lnSpc>
                <a:spcBef>
                  <a:spcPct val="0"/>
                </a:spcBef>
              </a:pPr>
            </a:p>
          </p:txBody>
        </p:sp>
      </p:grpSp>
      <p:sp>
        <p:nvSpPr>
          <p:cNvPr id="37" name="TextBox 37"/>
          <p:cNvSpPr txBox="1"/>
          <p:nvPr>
            <p:custDataLst>
              <p:tags r:id="rId15"/>
            </p:custDataLst>
          </p:nvPr>
        </p:nvSpPr>
        <p:spPr>
          <a:xfrm>
            <a:off x="8883091" y="7111382"/>
            <a:ext cx="6406446" cy="1282700"/>
          </a:xfrm>
          <a:prstGeom prst="rect">
            <a:avLst/>
          </a:prstGeom>
        </p:spPr>
        <p:txBody>
          <a:bodyPr lIns="0" tIns="0" rIns="0" bIns="0" rtlCol="0" anchor="t">
            <a:spAutoFit/>
          </a:bodyPr>
          <a:lstStyle/>
          <a:p>
            <a:pPr algn="l">
              <a:lnSpc>
                <a:spcPts val="10005"/>
              </a:lnSpc>
            </a:pPr>
            <a:r>
              <a:rPr lang="en-US" sz="4400" spc="35">
                <a:solidFill>
                  <a:srgbClr val="241657"/>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rPr>
              <a:t> Project Display</a:t>
            </a:r>
            <a:endParaRPr lang="en-US" sz="4400" spc="35">
              <a:solidFill>
                <a:srgbClr val="241657"/>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endParaRPr>
          </a:p>
        </p:txBody>
      </p:sp>
      <p:sp>
        <p:nvSpPr>
          <p:cNvPr id="39" name="TextBox 39"/>
          <p:cNvSpPr txBox="1"/>
          <p:nvPr>
            <p:custDataLst>
              <p:tags r:id="rId16"/>
            </p:custDataLst>
          </p:nvPr>
        </p:nvSpPr>
        <p:spPr>
          <a:xfrm>
            <a:off x="7388950" y="7458253"/>
            <a:ext cx="948626" cy="1020445"/>
          </a:xfrm>
          <a:prstGeom prst="rect">
            <a:avLst/>
          </a:prstGeom>
        </p:spPr>
        <p:txBody>
          <a:bodyPr lIns="0" tIns="0" rIns="0" bIns="0" rtlCol="0" anchor="t">
            <a:spAutoFit/>
          </a:bodyPr>
          <a:lstStyle/>
          <a:p>
            <a:pPr algn="ctr">
              <a:lnSpc>
                <a:spcPts val="7960"/>
              </a:lnSpc>
            </a:pPr>
            <a:r>
              <a:rPr lang="en-US" sz="5685" spc="56">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04</a:t>
            </a:r>
            <a:endParaRPr lang="en-US" sz="5685" spc="56">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grpSp>
        <p:nvGrpSpPr>
          <p:cNvPr id="14" name="Group 11"/>
          <p:cNvGrpSpPr/>
          <p:nvPr/>
        </p:nvGrpSpPr>
        <p:grpSpPr>
          <a:xfrm rot="0">
            <a:off x="0" y="3118017"/>
            <a:ext cx="18288000" cy="4050967"/>
            <a:chOff x="0" y="0"/>
            <a:chExt cx="6996553" cy="1549803"/>
          </a:xfrm>
        </p:grpSpPr>
        <p:sp>
          <p:nvSpPr>
            <p:cNvPr id="15" name="Freeform 12"/>
            <p:cNvSpPr/>
            <p:nvPr/>
          </p:nvSpPr>
          <p:spPr>
            <a:xfrm>
              <a:off x="0" y="0"/>
              <a:ext cx="6996554" cy="1549803"/>
            </a:xfrm>
            <a:custGeom>
              <a:avLst/>
              <a:gdLst/>
              <a:ahLst/>
              <a:cxnLst/>
              <a:rect l="l" t="t" r="r" b="b"/>
              <a:pathLst>
                <a:path w="6996554" h="1549803">
                  <a:moveTo>
                    <a:pt x="0" y="0"/>
                  </a:moveTo>
                  <a:lnTo>
                    <a:pt x="6996554" y="0"/>
                  </a:lnTo>
                  <a:lnTo>
                    <a:pt x="6996554" y="1549803"/>
                  </a:lnTo>
                  <a:lnTo>
                    <a:pt x="0" y="1549803"/>
                  </a:lnTo>
                  <a:close/>
                </a:path>
              </a:pathLst>
            </a:custGeom>
            <a:solidFill>
              <a:srgbClr val="241657"/>
            </a:solidFill>
            <a:ln cap="sq">
              <a:noFill/>
              <a:prstDash val="solid"/>
              <a:miter/>
            </a:ln>
          </p:spPr>
        </p:sp>
        <p:sp>
          <p:nvSpPr>
            <p:cNvPr id="16" name="TextBox 13"/>
            <p:cNvSpPr txBox="1"/>
            <p:nvPr/>
          </p:nvSpPr>
          <p:spPr>
            <a:xfrm>
              <a:off x="0" y="-47625"/>
              <a:ext cx="6996553" cy="1597428"/>
            </a:xfrm>
            <a:prstGeom prst="rect">
              <a:avLst/>
            </a:prstGeom>
          </p:spPr>
          <p:txBody>
            <a:bodyPr lIns="34972" tIns="34972" rIns="34972" bIns="34972" rtlCol="0" anchor="ctr"/>
            <a:p>
              <a:pPr algn="ctr">
                <a:lnSpc>
                  <a:spcPts val="2660"/>
                </a:lnSpc>
                <a:spcBef>
                  <a:spcPct val="0"/>
                </a:spcBef>
              </a:pPr>
            </a:p>
          </p:txBody>
        </p:sp>
      </p:grpSp>
      <p:grpSp>
        <p:nvGrpSpPr>
          <p:cNvPr id="17" name="Group 14"/>
          <p:cNvGrpSpPr/>
          <p:nvPr/>
        </p:nvGrpSpPr>
        <p:grpSpPr>
          <a:xfrm rot="0">
            <a:off x="1507710" y="3905388"/>
            <a:ext cx="2476225" cy="2476225"/>
            <a:chOff x="0" y="0"/>
            <a:chExt cx="351210" cy="351210"/>
          </a:xfrm>
        </p:grpSpPr>
        <p:sp>
          <p:nvSpPr>
            <p:cNvPr id="18" name="Freeform 15"/>
            <p:cNvSpPr/>
            <p:nvPr/>
          </p:nvSpPr>
          <p:spPr>
            <a:xfrm>
              <a:off x="0" y="0"/>
              <a:ext cx="351210" cy="351210"/>
            </a:xfrm>
            <a:custGeom>
              <a:avLst/>
              <a:gdLst/>
              <a:ahLst/>
              <a:cxnLst/>
              <a:rect l="l" t="t" r="r" b="b"/>
              <a:pathLst>
                <a:path w="351210" h="351210">
                  <a:moveTo>
                    <a:pt x="65657" y="0"/>
                  </a:moveTo>
                  <a:lnTo>
                    <a:pt x="285553" y="0"/>
                  </a:lnTo>
                  <a:cubicBezTo>
                    <a:pt x="302967" y="0"/>
                    <a:pt x="319667" y="6917"/>
                    <a:pt x="331980" y="19230"/>
                  </a:cubicBezTo>
                  <a:cubicBezTo>
                    <a:pt x="344293" y="31543"/>
                    <a:pt x="351210" y="48243"/>
                    <a:pt x="351210" y="65657"/>
                  </a:cubicBezTo>
                  <a:lnTo>
                    <a:pt x="351210" y="285553"/>
                  </a:lnTo>
                  <a:cubicBezTo>
                    <a:pt x="351210" y="302967"/>
                    <a:pt x="344293" y="319667"/>
                    <a:pt x="331980" y="331980"/>
                  </a:cubicBezTo>
                  <a:cubicBezTo>
                    <a:pt x="319667" y="344293"/>
                    <a:pt x="302967" y="351210"/>
                    <a:pt x="285553" y="351210"/>
                  </a:cubicBezTo>
                  <a:lnTo>
                    <a:pt x="65657" y="351210"/>
                  </a:lnTo>
                  <a:cubicBezTo>
                    <a:pt x="48243" y="351210"/>
                    <a:pt x="31543" y="344293"/>
                    <a:pt x="19230" y="331980"/>
                  </a:cubicBezTo>
                  <a:cubicBezTo>
                    <a:pt x="6917" y="319667"/>
                    <a:pt x="0" y="302967"/>
                    <a:pt x="0" y="285553"/>
                  </a:cubicBezTo>
                  <a:lnTo>
                    <a:pt x="0" y="65657"/>
                  </a:lnTo>
                  <a:cubicBezTo>
                    <a:pt x="0" y="48243"/>
                    <a:pt x="6917" y="31543"/>
                    <a:pt x="19230" y="19230"/>
                  </a:cubicBezTo>
                  <a:cubicBezTo>
                    <a:pt x="31543" y="6917"/>
                    <a:pt x="48243" y="0"/>
                    <a:pt x="65657" y="0"/>
                  </a:cubicBezTo>
                  <a:close/>
                </a:path>
              </a:pathLst>
            </a:custGeom>
            <a:solidFill>
              <a:srgbClr val="F1F1F1"/>
            </a:solidFill>
            <a:ln cap="rnd">
              <a:noFill/>
              <a:prstDash val="solid"/>
              <a:round/>
            </a:ln>
          </p:spPr>
        </p:sp>
        <p:sp>
          <p:nvSpPr>
            <p:cNvPr id="19" name="TextBox 16"/>
            <p:cNvSpPr txBox="1"/>
            <p:nvPr/>
          </p:nvSpPr>
          <p:spPr>
            <a:xfrm>
              <a:off x="0" y="-57150"/>
              <a:ext cx="351210" cy="408360"/>
            </a:xfrm>
            <a:prstGeom prst="rect">
              <a:avLst/>
            </a:prstGeom>
          </p:spPr>
          <p:txBody>
            <a:bodyPr lIns="52309" tIns="52309" rIns="52309" bIns="52309" rtlCol="0" anchor="ctr"/>
            <a:p>
              <a:pPr algn="ctr">
                <a:lnSpc>
                  <a:spcPts val="2800"/>
                </a:lnSpc>
                <a:spcBef>
                  <a:spcPct val="0"/>
                </a:spcBef>
              </a:pPr>
            </a:p>
          </p:txBody>
        </p:sp>
      </p:grpSp>
      <p:sp>
        <p:nvSpPr>
          <p:cNvPr id="20" name="TextBox 17"/>
          <p:cNvSpPr txBox="1"/>
          <p:nvPr/>
        </p:nvSpPr>
        <p:spPr>
          <a:xfrm>
            <a:off x="1953581" y="4240149"/>
            <a:ext cx="1584483" cy="1625727"/>
          </a:xfrm>
          <a:prstGeom prst="rect">
            <a:avLst/>
          </a:prstGeom>
        </p:spPr>
        <p:txBody>
          <a:bodyPr lIns="0" tIns="0" rIns="0" bIns="0" rtlCol="0" anchor="t">
            <a:spAutoFit/>
          </a:bodyPr>
          <a:p>
            <a:pPr algn="ctr">
              <a:lnSpc>
                <a:spcPts val="13300"/>
              </a:lnSpc>
            </a:pPr>
            <a:r>
              <a:rPr lang="en-US" sz="9500" spc="807">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9500" spc="807">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21" name="TextBox 18"/>
          <p:cNvSpPr txBox="1"/>
          <p:nvPr/>
        </p:nvSpPr>
        <p:spPr>
          <a:xfrm>
            <a:off x="5092700" y="3676650"/>
            <a:ext cx="13385165" cy="4324350"/>
          </a:xfrm>
          <a:prstGeom prst="rect">
            <a:avLst/>
          </a:prstGeom>
        </p:spPr>
        <p:txBody>
          <a:bodyPr wrap="square" lIns="0" tIns="0" rIns="0" bIns="0" rtlCol="0" anchor="t">
            <a:spAutoFit/>
          </a:bodyPr>
          <a:p>
            <a:pPr algn="l">
              <a:lnSpc>
                <a:spcPts val="16860"/>
              </a:lnSpc>
            </a:pPr>
            <a:r>
              <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rPr>
              <a:t>Project Overview</a:t>
            </a:r>
            <a:endPar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endParaRPr>
          </a:p>
          <a:p>
            <a:pPr algn="l">
              <a:lnSpc>
                <a:spcPts val="16860"/>
              </a:lnSpc>
            </a:pPr>
            <a:endPar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endParaRPr>
          </a:p>
        </p:txBody>
      </p:sp>
      <p:sp>
        <p:nvSpPr>
          <p:cNvPr id="23" name="AutoShape 20"/>
          <p:cNvSpPr/>
          <p:nvPr/>
        </p:nvSpPr>
        <p:spPr>
          <a:xfrm>
            <a:off x="1101219" y="1502009"/>
            <a:ext cx="5635641" cy="0"/>
          </a:xfrm>
          <a:prstGeom prst="line">
            <a:avLst/>
          </a:prstGeom>
          <a:ln w="19050" cap="flat">
            <a:solidFill>
              <a:srgbClr val="A6A6A6"/>
            </a:solidFill>
            <a:prstDash val="sysDash"/>
            <a:headEnd type="none" w="sm" len="sm"/>
            <a:tailEnd type="arrow" w="med" len="sm"/>
          </a:ln>
        </p:spPr>
      </p:sp>
      <p:sp>
        <p:nvSpPr>
          <p:cNvPr id="24" name="AutoShape 21"/>
          <p:cNvSpPr/>
          <p:nvPr/>
        </p:nvSpPr>
        <p:spPr>
          <a:xfrm>
            <a:off x="1101219" y="1363390"/>
            <a:ext cx="4467044" cy="0"/>
          </a:xfrm>
          <a:prstGeom prst="line">
            <a:avLst/>
          </a:prstGeom>
          <a:ln w="19050" cap="flat">
            <a:solidFill>
              <a:srgbClr val="A6A6A6"/>
            </a:solidFill>
            <a:prstDash val="sysDash"/>
            <a:headEnd type="none" w="sm" len="sm"/>
            <a:tailEnd type="arrow" w="med" len="sm"/>
          </a:ln>
        </p:spPr>
      </p:sp>
      <p:sp>
        <p:nvSpPr>
          <p:cNvPr id="25" name="AutoShape 22"/>
          <p:cNvSpPr/>
          <p:nvPr/>
        </p:nvSpPr>
        <p:spPr>
          <a:xfrm>
            <a:off x="1101219" y="1224770"/>
            <a:ext cx="5635641" cy="0"/>
          </a:xfrm>
          <a:prstGeom prst="line">
            <a:avLst/>
          </a:prstGeom>
          <a:ln w="19050" cap="flat">
            <a:solidFill>
              <a:srgbClr val="A6A6A6"/>
            </a:solidFill>
            <a:prstDash val="sysDash"/>
            <a:headEnd type="none" w="sm" len="sm"/>
            <a:tailEnd type="arrow" w="med" len="sm"/>
          </a:ln>
        </p:spPr>
      </p:sp>
      <p:sp>
        <p:nvSpPr>
          <p:cNvPr id="26" name="AutoShape 23"/>
          <p:cNvSpPr/>
          <p:nvPr/>
        </p:nvSpPr>
        <p:spPr>
          <a:xfrm flipH="1">
            <a:off x="16164212" y="8942232"/>
            <a:ext cx="1022569" cy="0"/>
          </a:xfrm>
          <a:prstGeom prst="line">
            <a:avLst/>
          </a:prstGeom>
          <a:ln w="19050" cap="flat">
            <a:solidFill>
              <a:srgbClr val="A6A6A6"/>
            </a:solidFill>
            <a:prstDash val="sysDash"/>
            <a:headEnd type="none" w="sm" len="sm"/>
            <a:tailEnd type="arrow" w="med"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0" y="1008614"/>
            <a:ext cx="1600044" cy="878372"/>
            <a:chOff x="0" y="0"/>
            <a:chExt cx="612139" cy="336044"/>
          </a:xfrm>
        </p:grpSpPr>
        <p:sp>
          <p:nvSpPr>
            <p:cNvPr id="9" name="Freeform 9"/>
            <p:cNvSpPr/>
            <p:nvPr/>
          </p:nvSpPr>
          <p:spPr>
            <a:xfrm>
              <a:off x="0" y="0"/>
              <a:ext cx="612139" cy="336044"/>
            </a:xfrm>
            <a:custGeom>
              <a:avLst/>
              <a:gdLst/>
              <a:ahLst/>
              <a:cxnLst/>
              <a:rect l="l" t="t" r="r" b="b"/>
              <a:pathLst>
                <a:path w="612139" h="336044">
                  <a:moveTo>
                    <a:pt x="0" y="0"/>
                  </a:moveTo>
                  <a:lnTo>
                    <a:pt x="612139" y="0"/>
                  </a:lnTo>
                  <a:lnTo>
                    <a:pt x="612139" y="336044"/>
                  </a:lnTo>
                  <a:lnTo>
                    <a:pt x="0" y="336044"/>
                  </a:lnTo>
                  <a:close/>
                </a:path>
              </a:pathLst>
            </a:custGeom>
            <a:solidFill>
              <a:srgbClr val="241657"/>
            </a:solidFill>
            <a:ln cap="sq">
              <a:noFill/>
              <a:prstDash val="solid"/>
              <a:miter/>
            </a:ln>
          </p:spPr>
        </p:sp>
        <p:sp>
          <p:nvSpPr>
            <p:cNvPr id="10" name="TextBox 10"/>
            <p:cNvSpPr txBox="1"/>
            <p:nvPr/>
          </p:nvSpPr>
          <p:spPr>
            <a:xfrm>
              <a:off x="0" y="-47625"/>
              <a:ext cx="612139" cy="383669"/>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0" name="TextBox 30"/>
          <p:cNvSpPr txBox="1"/>
          <p:nvPr/>
        </p:nvSpPr>
        <p:spPr>
          <a:xfrm>
            <a:off x="1028700" y="925195"/>
            <a:ext cx="13157835" cy="1129665"/>
          </a:xfrm>
          <a:prstGeom prst="rect">
            <a:avLst/>
          </a:prstGeom>
        </p:spPr>
        <p:txBody>
          <a:bodyPr wrap="square" lIns="0" tIns="0" rIns="0" bIns="0" rtlCol="0" anchor="t">
            <a:noAutofit/>
          </a:bodyPr>
          <a:lstStyle/>
          <a:p>
            <a:pPr algn="l">
              <a:lnSpc>
                <a:spcPts val="8400"/>
              </a:lnSpc>
            </a:pPr>
            <a:r>
              <a:rPr lang="en-US" altLang="zh-CN" sz="6000" spc="30">
                <a:solidFill>
                  <a:srgbClr val="241657"/>
                </a:solidFill>
                <a:latin typeface="Times New Roman" panose="02020603050405020304" charset="0"/>
                <a:ea typeface="Times New Roman" panose="02020603050405020304" charset="0"/>
                <a:cs typeface="Arial" panose="020B0604020202020204" pitchFamily="34" charset="0"/>
                <a:sym typeface="字由点字刻宋" panose="00020600040101010101" charset="-122"/>
              </a:rPr>
              <a:t>Project Overview </a:t>
            </a:r>
            <a:endParaRPr lang="en-US" altLang="zh-CN">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14" name="文本框 13"/>
          <p:cNvSpPr txBox="1"/>
          <p:nvPr/>
        </p:nvSpPr>
        <p:spPr>
          <a:xfrm>
            <a:off x="2438400" y="3162300"/>
            <a:ext cx="13778230" cy="3599815"/>
          </a:xfrm>
          <a:prstGeom prst="rect">
            <a:avLst/>
          </a:prstGeom>
        </p:spPr>
        <p:txBody>
          <a:bodyPr wrap="square">
            <a:spAutoFit/>
          </a:bodyPr>
          <a:p>
            <a:pPr indent="0">
              <a:lnSpc>
                <a:spcPct val="150000"/>
              </a:lnSpc>
              <a:buFont typeface="Arial" panose="020B0604020202020204" pitchFamily="34" charset="0"/>
              <a:buNone/>
            </a:pPr>
            <a:r>
              <a:rPr lang="en-US" altLang="zh-CN" sz="4400" b="1">
                <a:solidFill>
                  <a:schemeClr val="tx2"/>
                </a:solidFill>
                <a:latin typeface="Times New Roman" panose="02020603050405020304" charset="0"/>
                <a:cs typeface="Times New Roman" panose="02020603050405020304" charset="0"/>
              </a:rPr>
              <a:t>An interactive economic analysis tool</a:t>
            </a:r>
            <a:endParaRPr lang="zh-CN" altLang="en-US" sz="3600">
              <a:latin typeface="Times New Roman" panose="02020603050405020304" charset="0"/>
              <a:cs typeface="Times New Roman" panose="02020603050405020304" charset="0"/>
            </a:endParaRPr>
          </a:p>
          <a:p>
            <a:pPr marL="571500" indent="-571500">
              <a:lnSpc>
                <a:spcPct val="150000"/>
              </a:lnSpc>
              <a:buFont typeface="Arial" panose="020B0604020202020204" pitchFamily="34" charset="0"/>
              <a:buChar char="•"/>
            </a:pPr>
            <a:r>
              <a:rPr lang="en-US" altLang="zh-CN" sz="3600">
                <a:latin typeface="Times New Roman" panose="02020603050405020304" charset="0"/>
                <a:cs typeface="Times New Roman" panose="02020603050405020304" charset="0"/>
              </a:rPr>
              <a:t> support decision-making in software projects</a:t>
            </a:r>
            <a:endParaRPr lang="en-US" altLang="zh-CN" sz="3600">
              <a:latin typeface="Times New Roman" panose="02020603050405020304" charset="0"/>
              <a:cs typeface="Times New Roman" panose="02020603050405020304" charset="0"/>
            </a:endParaRPr>
          </a:p>
          <a:p>
            <a:pPr marL="571500" indent="-571500">
              <a:lnSpc>
                <a:spcPct val="150000"/>
              </a:lnSpc>
              <a:buFont typeface="Arial" panose="020B0604020202020204" pitchFamily="34" charset="0"/>
              <a:buChar char="•"/>
            </a:pPr>
            <a:r>
              <a:rPr lang="en-US" altLang="zh-CN" sz="3600">
                <a:latin typeface="Times New Roman" panose="02020603050405020304" charset="0"/>
                <a:cs typeface="Times New Roman" panose="02020603050405020304" charset="0"/>
              </a:rPr>
              <a:t>evaluate costs, budgets, risks, and resource allocation throughout the Software Development Life Cycle </a:t>
            </a:r>
            <a:endParaRPr lang="en-US" altLang="zh-CN" sz="36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grpSp>
        <p:nvGrpSpPr>
          <p:cNvPr id="14" name="Group 11"/>
          <p:cNvGrpSpPr/>
          <p:nvPr/>
        </p:nvGrpSpPr>
        <p:grpSpPr>
          <a:xfrm rot="0">
            <a:off x="0" y="3118017"/>
            <a:ext cx="18288000" cy="4050967"/>
            <a:chOff x="0" y="0"/>
            <a:chExt cx="6996553" cy="1549803"/>
          </a:xfrm>
        </p:grpSpPr>
        <p:sp>
          <p:nvSpPr>
            <p:cNvPr id="15" name="Freeform 12"/>
            <p:cNvSpPr/>
            <p:nvPr/>
          </p:nvSpPr>
          <p:spPr>
            <a:xfrm>
              <a:off x="0" y="0"/>
              <a:ext cx="6996554" cy="1549803"/>
            </a:xfrm>
            <a:custGeom>
              <a:avLst/>
              <a:gdLst/>
              <a:ahLst/>
              <a:cxnLst/>
              <a:rect l="l" t="t" r="r" b="b"/>
              <a:pathLst>
                <a:path w="6996554" h="1549803">
                  <a:moveTo>
                    <a:pt x="0" y="0"/>
                  </a:moveTo>
                  <a:lnTo>
                    <a:pt x="6996554" y="0"/>
                  </a:lnTo>
                  <a:lnTo>
                    <a:pt x="6996554" y="1549803"/>
                  </a:lnTo>
                  <a:lnTo>
                    <a:pt x="0" y="1549803"/>
                  </a:lnTo>
                  <a:close/>
                </a:path>
              </a:pathLst>
            </a:custGeom>
            <a:solidFill>
              <a:srgbClr val="241657"/>
            </a:solidFill>
            <a:ln cap="sq">
              <a:noFill/>
              <a:prstDash val="solid"/>
              <a:miter/>
            </a:ln>
          </p:spPr>
        </p:sp>
        <p:sp>
          <p:nvSpPr>
            <p:cNvPr id="16" name="TextBox 13"/>
            <p:cNvSpPr txBox="1"/>
            <p:nvPr/>
          </p:nvSpPr>
          <p:spPr>
            <a:xfrm>
              <a:off x="0" y="-47625"/>
              <a:ext cx="6996553" cy="1597428"/>
            </a:xfrm>
            <a:prstGeom prst="rect">
              <a:avLst/>
            </a:prstGeom>
          </p:spPr>
          <p:txBody>
            <a:bodyPr lIns="34972" tIns="34972" rIns="34972" bIns="34972" rtlCol="0" anchor="ctr"/>
            <a:p>
              <a:pPr algn="ctr">
                <a:lnSpc>
                  <a:spcPts val="2660"/>
                </a:lnSpc>
                <a:spcBef>
                  <a:spcPct val="0"/>
                </a:spcBef>
              </a:pPr>
            </a:p>
          </p:txBody>
        </p:sp>
      </p:grpSp>
      <p:grpSp>
        <p:nvGrpSpPr>
          <p:cNvPr id="17" name="Group 14"/>
          <p:cNvGrpSpPr/>
          <p:nvPr/>
        </p:nvGrpSpPr>
        <p:grpSpPr>
          <a:xfrm rot="0">
            <a:off x="1507710" y="3905388"/>
            <a:ext cx="2476225" cy="2476225"/>
            <a:chOff x="0" y="0"/>
            <a:chExt cx="351210" cy="351210"/>
          </a:xfrm>
        </p:grpSpPr>
        <p:sp>
          <p:nvSpPr>
            <p:cNvPr id="18" name="Freeform 15"/>
            <p:cNvSpPr/>
            <p:nvPr/>
          </p:nvSpPr>
          <p:spPr>
            <a:xfrm>
              <a:off x="0" y="0"/>
              <a:ext cx="351210" cy="351210"/>
            </a:xfrm>
            <a:custGeom>
              <a:avLst/>
              <a:gdLst/>
              <a:ahLst/>
              <a:cxnLst/>
              <a:rect l="l" t="t" r="r" b="b"/>
              <a:pathLst>
                <a:path w="351210" h="351210">
                  <a:moveTo>
                    <a:pt x="65657" y="0"/>
                  </a:moveTo>
                  <a:lnTo>
                    <a:pt x="285553" y="0"/>
                  </a:lnTo>
                  <a:cubicBezTo>
                    <a:pt x="302967" y="0"/>
                    <a:pt x="319667" y="6917"/>
                    <a:pt x="331980" y="19230"/>
                  </a:cubicBezTo>
                  <a:cubicBezTo>
                    <a:pt x="344293" y="31543"/>
                    <a:pt x="351210" y="48243"/>
                    <a:pt x="351210" y="65657"/>
                  </a:cubicBezTo>
                  <a:lnTo>
                    <a:pt x="351210" y="285553"/>
                  </a:lnTo>
                  <a:cubicBezTo>
                    <a:pt x="351210" y="302967"/>
                    <a:pt x="344293" y="319667"/>
                    <a:pt x="331980" y="331980"/>
                  </a:cubicBezTo>
                  <a:cubicBezTo>
                    <a:pt x="319667" y="344293"/>
                    <a:pt x="302967" y="351210"/>
                    <a:pt x="285553" y="351210"/>
                  </a:cubicBezTo>
                  <a:lnTo>
                    <a:pt x="65657" y="351210"/>
                  </a:lnTo>
                  <a:cubicBezTo>
                    <a:pt x="48243" y="351210"/>
                    <a:pt x="31543" y="344293"/>
                    <a:pt x="19230" y="331980"/>
                  </a:cubicBezTo>
                  <a:cubicBezTo>
                    <a:pt x="6917" y="319667"/>
                    <a:pt x="0" y="302967"/>
                    <a:pt x="0" y="285553"/>
                  </a:cubicBezTo>
                  <a:lnTo>
                    <a:pt x="0" y="65657"/>
                  </a:lnTo>
                  <a:cubicBezTo>
                    <a:pt x="0" y="48243"/>
                    <a:pt x="6917" y="31543"/>
                    <a:pt x="19230" y="19230"/>
                  </a:cubicBezTo>
                  <a:cubicBezTo>
                    <a:pt x="31543" y="6917"/>
                    <a:pt x="48243" y="0"/>
                    <a:pt x="65657" y="0"/>
                  </a:cubicBezTo>
                  <a:close/>
                </a:path>
              </a:pathLst>
            </a:custGeom>
            <a:solidFill>
              <a:srgbClr val="F1F1F1"/>
            </a:solidFill>
            <a:ln cap="rnd">
              <a:noFill/>
              <a:prstDash val="solid"/>
              <a:round/>
            </a:ln>
          </p:spPr>
        </p:sp>
        <p:sp>
          <p:nvSpPr>
            <p:cNvPr id="19" name="TextBox 16"/>
            <p:cNvSpPr txBox="1"/>
            <p:nvPr/>
          </p:nvSpPr>
          <p:spPr>
            <a:xfrm>
              <a:off x="0" y="-57150"/>
              <a:ext cx="351210" cy="408360"/>
            </a:xfrm>
            <a:prstGeom prst="rect">
              <a:avLst/>
            </a:prstGeom>
          </p:spPr>
          <p:txBody>
            <a:bodyPr lIns="52309" tIns="52309" rIns="52309" bIns="52309" rtlCol="0" anchor="ctr"/>
            <a:p>
              <a:pPr algn="ctr">
                <a:lnSpc>
                  <a:spcPts val="2800"/>
                </a:lnSpc>
                <a:spcBef>
                  <a:spcPct val="0"/>
                </a:spcBef>
              </a:pPr>
            </a:p>
          </p:txBody>
        </p:sp>
      </p:grpSp>
      <p:sp>
        <p:nvSpPr>
          <p:cNvPr id="20" name="TextBox 17"/>
          <p:cNvSpPr txBox="1"/>
          <p:nvPr/>
        </p:nvSpPr>
        <p:spPr>
          <a:xfrm>
            <a:off x="1953581" y="4240149"/>
            <a:ext cx="1584483" cy="1705610"/>
          </a:xfrm>
          <a:prstGeom prst="rect">
            <a:avLst/>
          </a:prstGeom>
        </p:spPr>
        <p:txBody>
          <a:bodyPr lIns="0" tIns="0" rIns="0" bIns="0" rtlCol="0" anchor="t">
            <a:spAutoFit/>
          </a:bodyPr>
          <a:p>
            <a:pPr algn="ctr">
              <a:lnSpc>
                <a:spcPts val="13300"/>
              </a:lnSpc>
            </a:pPr>
            <a:r>
              <a:rPr lang="en-US" sz="9500" spc="807">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02</a:t>
            </a:r>
            <a:endParaRPr lang="en-US" sz="9500" spc="807">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21" name="TextBox 18"/>
          <p:cNvSpPr txBox="1"/>
          <p:nvPr/>
        </p:nvSpPr>
        <p:spPr>
          <a:xfrm>
            <a:off x="5257800" y="3676650"/>
            <a:ext cx="6951345" cy="4324350"/>
          </a:xfrm>
          <a:prstGeom prst="rect">
            <a:avLst/>
          </a:prstGeom>
        </p:spPr>
        <p:txBody>
          <a:bodyPr wrap="square" lIns="0" tIns="0" rIns="0" bIns="0" rtlCol="0" anchor="t">
            <a:spAutoFit/>
          </a:bodyPr>
          <a:p>
            <a:pPr algn="l">
              <a:lnSpc>
                <a:spcPts val="16860"/>
              </a:lnSpc>
            </a:pPr>
            <a:r>
              <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rPr>
              <a:t>Tech Stack</a:t>
            </a:r>
            <a:endPar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endParaRPr>
          </a:p>
          <a:p>
            <a:pPr algn="l">
              <a:lnSpc>
                <a:spcPts val="16860"/>
              </a:lnSpc>
            </a:pPr>
            <a:endPar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endParaRPr>
          </a:p>
        </p:txBody>
      </p:sp>
      <p:sp>
        <p:nvSpPr>
          <p:cNvPr id="23" name="AutoShape 20"/>
          <p:cNvSpPr/>
          <p:nvPr/>
        </p:nvSpPr>
        <p:spPr>
          <a:xfrm>
            <a:off x="1101219" y="1502009"/>
            <a:ext cx="5635641" cy="0"/>
          </a:xfrm>
          <a:prstGeom prst="line">
            <a:avLst/>
          </a:prstGeom>
          <a:ln w="19050" cap="flat">
            <a:solidFill>
              <a:srgbClr val="A6A6A6"/>
            </a:solidFill>
            <a:prstDash val="sysDash"/>
            <a:headEnd type="none" w="sm" len="sm"/>
            <a:tailEnd type="arrow" w="med" len="sm"/>
          </a:ln>
        </p:spPr>
      </p:sp>
      <p:sp>
        <p:nvSpPr>
          <p:cNvPr id="24" name="AutoShape 21"/>
          <p:cNvSpPr/>
          <p:nvPr/>
        </p:nvSpPr>
        <p:spPr>
          <a:xfrm>
            <a:off x="1101219" y="1363390"/>
            <a:ext cx="4467044" cy="0"/>
          </a:xfrm>
          <a:prstGeom prst="line">
            <a:avLst/>
          </a:prstGeom>
          <a:ln w="19050" cap="flat">
            <a:solidFill>
              <a:srgbClr val="A6A6A6"/>
            </a:solidFill>
            <a:prstDash val="sysDash"/>
            <a:headEnd type="none" w="sm" len="sm"/>
            <a:tailEnd type="arrow" w="med" len="sm"/>
          </a:ln>
        </p:spPr>
      </p:sp>
      <p:sp>
        <p:nvSpPr>
          <p:cNvPr id="25" name="AutoShape 22"/>
          <p:cNvSpPr/>
          <p:nvPr/>
        </p:nvSpPr>
        <p:spPr>
          <a:xfrm>
            <a:off x="1101219" y="1224770"/>
            <a:ext cx="5635641" cy="0"/>
          </a:xfrm>
          <a:prstGeom prst="line">
            <a:avLst/>
          </a:prstGeom>
          <a:ln w="19050" cap="flat">
            <a:solidFill>
              <a:srgbClr val="A6A6A6"/>
            </a:solidFill>
            <a:prstDash val="sysDash"/>
            <a:headEnd type="none" w="sm" len="sm"/>
            <a:tailEnd type="arrow" w="med" len="sm"/>
          </a:ln>
        </p:spPr>
      </p:sp>
      <p:sp>
        <p:nvSpPr>
          <p:cNvPr id="26" name="AutoShape 23"/>
          <p:cNvSpPr/>
          <p:nvPr/>
        </p:nvSpPr>
        <p:spPr>
          <a:xfrm flipH="1">
            <a:off x="16164212" y="8942232"/>
            <a:ext cx="1022569" cy="0"/>
          </a:xfrm>
          <a:prstGeom prst="line">
            <a:avLst/>
          </a:prstGeom>
          <a:ln w="19050" cap="flat">
            <a:solidFill>
              <a:srgbClr val="A6A6A6"/>
            </a:solidFill>
            <a:prstDash val="sysDash"/>
            <a:headEnd type="none" w="sm" len="sm"/>
            <a:tailEnd type="arrow" w="med"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0" y="1008614"/>
            <a:ext cx="1600044" cy="878372"/>
            <a:chOff x="0" y="0"/>
            <a:chExt cx="612139" cy="336044"/>
          </a:xfrm>
        </p:grpSpPr>
        <p:sp>
          <p:nvSpPr>
            <p:cNvPr id="9" name="Freeform 9"/>
            <p:cNvSpPr/>
            <p:nvPr/>
          </p:nvSpPr>
          <p:spPr>
            <a:xfrm>
              <a:off x="0" y="0"/>
              <a:ext cx="612139" cy="336044"/>
            </a:xfrm>
            <a:custGeom>
              <a:avLst/>
              <a:gdLst/>
              <a:ahLst/>
              <a:cxnLst/>
              <a:rect l="l" t="t" r="r" b="b"/>
              <a:pathLst>
                <a:path w="612139" h="336044">
                  <a:moveTo>
                    <a:pt x="0" y="0"/>
                  </a:moveTo>
                  <a:lnTo>
                    <a:pt x="612139" y="0"/>
                  </a:lnTo>
                  <a:lnTo>
                    <a:pt x="612139" y="336044"/>
                  </a:lnTo>
                  <a:lnTo>
                    <a:pt x="0" y="336044"/>
                  </a:lnTo>
                  <a:close/>
                </a:path>
              </a:pathLst>
            </a:custGeom>
            <a:solidFill>
              <a:srgbClr val="241657"/>
            </a:solidFill>
            <a:ln cap="sq">
              <a:noFill/>
              <a:prstDash val="solid"/>
              <a:miter/>
            </a:ln>
          </p:spPr>
        </p:sp>
        <p:sp>
          <p:nvSpPr>
            <p:cNvPr id="10" name="TextBox 10"/>
            <p:cNvSpPr txBox="1"/>
            <p:nvPr/>
          </p:nvSpPr>
          <p:spPr>
            <a:xfrm>
              <a:off x="0" y="-47625"/>
              <a:ext cx="612139" cy="383669"/>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endParaRPr b="1"/>
            </a:p>
          </p:txBody>
        </p:sp>
      </p:grpSp>
      <p:sp>
        <p:nvSpPr>
          <p:cNvPr id="30" name="TextBox 30"/>
          <p:cNvSpPr txBox="1"/>
          <p:nvPr/>
        </p:nvSpPr>
        <p:spPr>
          <a:xfrm>
            <a:off x="1028700" y="925195"/>
            <a:ext cx="9674225" cy="1129665"/>
          </a:xfrm>
          <a:prstGeom prst="rect">
            <a:avLst/>
          </a:prstGeom>
        </p:spPr>
        <p:txBody>
          <a:bodyPr wrap="square" lIns="0" tIns="0" rIns="0" bIns="0" rtlCol="0" anchor="t">
            <a:noAutofit/>
          </a:bodyPr>
          <a:lstStyle/>
          <a:p>
            <a:pPr algn="l">
              <a:lnSpc>
                <a:spcPts val="8400"/>
              </a:lnSpc>
            </a:pPr>
            <a:r>
              <a:rPr lang="en-US" altLang="zh-CN" sz="6000" spc="30">
                <a:solidFill>
                  <a:srgbClr val="241657"/>
                </a:solidFill>
                <a:latin typeface="Times New Roman" panose="02020603050405020304" charset="0"/>
                <a:ea typeface="Times New Roman" panose="02020603050405020304" charset="0"/>
                <a:cs typeface="Arial" panose="020B0604020202020204" pitchFamily="34" charset="0"/>
                <a:sym typeface="字由点字刻宋" panose="00020600040101010101" charset="-122"/>
              </a:rPr>
              <a:t>Tech Stack</a:t>
            </a:r>
            <a:endParaRPr lang="en-US" altLang="zh-CN">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14" name="文本框 13"/>
          <p:cNvSpPr txBox="1"/>
          <p:nvPr/>
        </p:nvSpPr>
        <p:spPr>
          <a:xfrm>
            <a:off x="1219200" y="2924810"/>
            <a:ext cx="3529330" cy="6818630"/>
          </a:xfrm>
          <a:prstGeom prst="rect">
            <a:avLst/>
          </a:prstGeom>
        </p:spPr>
        <p:txBody>
          <a:bodyPr wrap="square">
            <a:noAutofit/>
          </a:bodyPr>
          <a:p>
            <a:pPr indent="0">
              <a:lnSpc>
                <a:spcPct val="150000"/>
              </a:lnSpc>
              <a:buFont typeface="Arial" panose="020B0604020202020204" pitchFamily="34" charset="0"/>
              <a:buNone/>
            </a:pPr>
            <a:r>
              <a:rPr lang="en-US" sz="4400" b="1">
                <a:solidFill>
                  <a:schemeClr val="tx2"/>
                </a:solidFill>
                <a:latin typeface="Times New Roman" panose="02020603050405020304" charset="0"/>
                <a:cs typeface="Times New Roman" panose="02020603050405020304" charset="0"/>
              </a:rPr>
              <a:t>Frontend</a:t>
            </a:r>
            <a:endParaRPr lang="en-US" sz="4400" b="1">
              <a:solidFill>
                <a:schemeClr val="tx2"/>
              </a:solidFill>
              <a:latin typeface="Times New Roman" panose="02020603050405020304" charset="0"/>
              <a:cs typeface="Times New Roman" panose="02020603050405020304" charset="0"/>
            </a:endParaRPr>
          </a:p>
          <a:p>
            <a:pPr indent="0">
              <a:lnSpc>
                <a:spcPct val="150000"/>
              </a:lnSpc>
              <a:buFont typeface="Arial" panose="020B0604020202020204" pitchFamily="34" charset="0"/>
              <a:buNone/>
            </a:pPr>
            <a:endParaRPr lang="en-US" sz="4400" b="1">
              <a:solidFill>
                <a:schemeClr val="tx2"/>
              </a:solidFill>
              <a:latin typeface="Times New Roman" panose="02020603050405020304" charset="0"/>
              <a:cs typeface="Times New Roman" panose="02020603050405020304" charset="0"/>
              <a:sym typeface="+mn-ea"/>
            </a:endParaRPr>
          </a:p>
          <a:p>
            <a:pPr indent="0">
              <a:lnSpc>
                <a:spcPct val="150000"/>
              </a:lnSpc>
              <a:buFont typeface="Arial" panose="020B0604020202020204" pitchFamily="34" charset="0"/>
              <a:buNone/>
            </a:pPr>
            <a:r>
              <a:rPr lang="en-US" sz="4400" b="1">
                <a:solidFill>
                  <a:schemeClr val="tx2"/>
                </a:solidFill>
                <a:latin typeface="Times New Roman" panose="02020603050405020304" charset="0"/>
                <a:cs typeface="Times New Roman" panose="02020603050405020304" charset="0"/>
                <a:sym typeface="+mn-ea"/>
              </a:rPr>
              <a:t>Backend</a:t>
            </a:r>
            <a:endParaRPr lang="en-US" sz="4400" b="1">
              <a:solidFill>
                <a:schemeClr val="tx2"/>
              </a:solidFill>
              <a:latin typeface="Times New Roman" panose="02020603050405020304" charset="0"/>
              <a:cs typeface="Times New Roman" panose="02020603050405020304" charset="0"/>
              <a:sym typeface="+mn-ea"/>
            </a:endParaRPr>
          </a:p>
          <a:p>
            <a:pPr indent="0">
              <a:lnSpc>
                <a:spcPct val="150000"/>
              </a:lnSpc>
              <a:buFont typeface="Arial" panose="020B0604020202020204" pitchFamily="34" charset="0"/>
              <a:buNone/>
            </a:pPr>
            <a:endParaRPr lang="en-US" sz="4400" b="1">
              <a:solidFill>
                <a:schemeClr val="tx2"/>
              </a:solidFill>
              <a:latin typeface="Times New Roman" panose="02020603050405020304" charset="0"/>
              <a:cs typeface="Times New Roman" panose="02020603050405020304" charset="0"/>
              <a:sym typeface="+mn-ea"/>
            </a:endParaRPr>
          </a:p>
          <a:p>
            <a:pPr indent="0">
              <a:lnSpc>
                <a:spcPct val="150000"/>
              </a:lnSpc>
              <a:buFont typeface="Arial" panose="020B0604020202020204" pitchFamily="34" charset="0"/>
              <a:buNone/>
            </a:pPr>
            <a:r>
              <a:rPr lang="en-US" sz="4400" b="1">
                <a:solidFill>
                  <a:schemeClr val="tx2"/>
                </a:solidFill>
                <a:latin typeface="Times New Roman" panose="02020603050405020304" charset="0"/>
                <a:cs typeface="Times New Roman" panose="02020603050405020304" charset="0"/>
                <a:sym typeface="+mn-ea"/>
              </a:rPr>
              <a:t>DataBase</a:t>
            </a:r>
            <a:endParaRPr lang="en-US" sz="4400" b="1">
              <a:solidFill>
                <a:schemeClr val="tx2"/>
              </a:solidFill>
              <a:latin typeface="Times New Roman" panose="02020603050405020304" charset="0"/>
              <a:cs typeface="Times New Roman" panose="02020603050405020304" charset="0"/>
            </a:endParaRPr>
          </a:p>
          <a:p>
            <a:pPr marL="571500" indent="-571500">
              <a:lnSpc>
                <a:spcPct val="150000"/>
              </a:lnSpc>
              <a:buFont typeface="Arial" panose="020B0604020202020204" pitchFamily="34" charset="0"/>
              <a:buChar char="•"/>
            </a:pPr>
            <a:endParaRPr lang="en-US" altLang="zh-CN" sz="3600">
              <a:latin typeface="Times New Roman" panose="02020603050405020304" charset="0"/>
              <a:cs typeface="Times New Roman" panose="02020603050405020304" charset="0"/>
            </a:endParaRPr>
          </a:p>
        </p:txBody>
      </p:sp>
      <p:pic>
        <p:nvPicPr>
          <p:cNvPr id="15" name="图片 14"/>
          <p:cNvPicPr/>
          <p:nvPr/>
        </p:nvPicPr>
        <p:blipFill>
          <a:blip r:embed="rId1"/>
          <a:stretch>
            <a:fillRect/>
          </a:stretch>
        </p:blipFill>
        <p:spPr>
          <a:xfrm>
            <a:off x="3962400" y="4685983"/>
            <a:ext cx="4495800" cy="2124075"/>
          </a:xfrm>
          <a:prstGeom prst="rect">
            <a:avLst/>
          </a:prstGeom>
        </p:spPr>
      </p:pic>
      <p:pic>
        <p:nvPicPr>
          <p:cNvPr id="19" name="图片 18"/>
          <p:cNvPicPr/>
          <p:nvPr/>
        </p:nvPicPr>
        <p:blipFill>
          <a:blip r:embed="rId2"/>
          <a:stretch>
            <a:fillRect/>
          </a:stretch>
        </p:blipFill>
        <p:spPr>
          <a:xfrm>
            <a:off x="-2147483648" y="-2147483648"/>
            <a:ext cx="2147011200" cy="2147011200"/>
          </a:xfrm>
          <a:prstGeom prst="rect">
            <a:avLst/>
          </a:prstGeom>
        </p:spPr>
      </p:pic>
      <p:pic>
        <p:nvPicPr>
          <p:cNvPr id="20" name="图片 19"/>
          <p:cNvPicPr/>
          <p:nvPr/>
        </p:nvPicPr>
        <p:blipFill>
          <a:blip r:embed="rId3"/>
          <a:srcRect l="32863" r="33277" b="-758"/>
          <a:stretch>
            <a:fillRect/>
          </a:stretch>
        </p:blipFill>
        <p:spPr>
          <a:xfrm>
            <a:off x="4748530" y="2857500"/>
            <a:ext cx="1542415" cy="1471930"/>
          </a:xfrm>
          <a:prstGeom prst="rect">
            <a:avLst/>
          </a:prstGeom>
        </p:spPr>
      </p:pic>
      <p:pic>
        <p:nvPicPr>
          <p:cNvPr id="21" name="图片 20"/>
          <p:cNvPicPr/>
          <p:nvPr/>
        </p:nvPicPr>
        <p:blipFill>
          <a:blip r:embed="rId4"/>
          <a:stretch>
            <a:fillRect/>
          </a:stretch>
        </p:blipFill>
        <p:spPr>
          <a:xfrm>
            <a:off x="7314883" y="3009583"/>
            <a:ext cx="4524375" cy="1095375"/>
          </a:xfrm>
          <a:prstGeom prst="rect">
            <a:avLst/>
          </a:prstGeom>
        </p:spPr>
      </p:pic>
      <p:pic>
        <p:nvPicPr>
          <p:cNvPr id="22" name="图片 21"/>
          <p:cNvPicPr/>
          <p:nvPr/>
        </p:nvPicPr>
        <p:blipFill>
          <a:blip r:embed="rId5"/>
          <a:stretch>
            <a:fillRect/>
          </a:stretch>
        </p:blipFill>
        <p:spPr>
          <a:xfrm>
            <a:off x="12191683" y="2281555"/>
            <a:ext cx="3381375" cy="2571750"/>
          </a:xfrm>
          <a:prstGeom prst="rect">
            <a:avLst/>
          </a:prstGeom>
        </p:spPr>
      </p:pic>
      <p:pic>
        <p:nvPicPr>
          <p:cNvPr id="23" name="图片 22"/>
          <p:cNvPicPr/>
          <p:nvPr/>
        </p:nvPicPr>
        <p:blipFill>
          <a:blip r:embed="rId6"/>
          <a:srcRect t="18107"/>
          <a:stretch>
            <a:fillRect/>
          </a:stretch>
        </p:blipFill>
        <p:spPr>
          <a:xfrm>
            <a:off x="4419600" y="6888480"/>
            <a:ext cx="3175635" cy="20332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grpSp>
        <p:nvGrpSpPr>
          <p:cNvPr id="14" name="Group 11"/>
          <p:cNvGrpSpPr/>
          <p:nvPr/>
        </p:nvGrpSpPr>
        <p:grpSpPr>
          <a:xfrm rot="0">
            <a:off x="0" y="3118017"/>
            <a:ext cx="18288000" cy="4050967"/>
            <a:chOff x="0" y="0"/>
            <a:chExt cx="6996553" cy="1549803"/>
          </a:xfrm>
        </p:grpSpPr>
        <p:sp>
          <p:nvSpPr>
            <p:cNvPr id="15" name="Freeform 12"/>
            <p:cNvSpPr/>
            <p:nvPr/>
          </p:nvSpPr>
          <p:spPr>
            <a:xfrm>
              <a:off x="0" y="0"/>
              <a:ext cx="6996554" cy="1549803"/>
            </a:xfrm>
            <a:custGeom>
              <a:avLst/>
              <a:gdLst/>
              <a:ahLst/>
              <a:cxnLst/>
              <a:rect l="l" t="t" r="r" b="b"/>
              <a:pathLst>
                <a:path w="6996554" h="1549803">
                  <a:moveTo>
                    <a:pt x="0" y="0"/>
                  </a:moveTo>
                  <a:lnTo>
                    <a:pt x="6996554" y="0"/>
                  </a:lnTo>
                  <a:lnTo>
                    <a:pt x="6996554" y="1549803"/>
                  </a:lnTo>
                  <a:lnTo>
                    <a:pt x="0" y="1549803"/>
                  </a:lnTo>
                  <a:close/>
                </a:path>
              </a:pathLst>
            </a:custGeom>
            <a:solidFill>
              <a:srgbClr val="241657"/>
            </a:solidFill>
            <a:ln cap="sq">
              <a:noFill/>
              <a:prstDash val="solid"/>
              <a:miter/>
            </a:ln>
          </p:spPr>
        </p:sp>
        <p:sp>
          <p:nvSpPr>
            <p:cNvPr id="16" name="TextBox 13"/>
            <p:cNvSpPr txBox="1"/>
            <p:nvPr/>
          </p:nvSpPr>
          <p:spPr>
            <a:xfrm>
              <a:off x="0" y="-47625"/>
              <a:ext cx="6996553" cy="1597428"/>
            </a:xfrm>
            <a:prstGeom prst="rect">
              <a:avLst/>
            </a:prstGeom>
          </p:spPr>
          <p:txBody>
            <a:bodyPr lIns="34972" tIns="34972" rIns="34972" bIns="34972" rtlCol="0" anchor="ctr"/>
            <a:p>
              <a:pPr algn="ctr">
                <a:lnSpc>
                  <a:spcPts val="2660"/>
                </a:lnSpc>
                <a:spcBef>
                  <a:spcPct val="0"/>
                </a:spcBef>
              </a:pPr>
            </a:p>
          </p:txBody>
        </p:sp>
      </p:grpSp>
      <p:grpSp>
        <p:nvGrpSpPr>
          <p:cNvPr id="17" name="Group 14"/>
          <p:cNvGrpSpPr/>
          <p:nvPr/>
        </p:nvGrpSpPr>
        <p:grpSpPr>
          <a:xfrm rot="0">
            <a:off x="1507710" y="3905388"/>
            <a:ext cx="2476225" cy="2476225"/>
            <a:chOff x="0" y="0"/>
            <a:chExt cx="351210" cy="351210"/>
          </a:xfrm>
        </p:grpSpPr>
        <p:sp>
          <p:nvSpPr>
            <p:cNvPr id="18" name="Freeform 15"/>
            <p:cNvSpPr/>
            <p:nvPr/>
          </p:nvSpPr>
          <p:spPr>
            <a:xfrm>
              <a:off x="0" y="0"/>
              <a:ext cx="351210" cy="351210"/>
            </a:xfrm>
            <a:custGeom>
              <a:avLst/>
              <a:gdLst/>
              <a:ahLst/>
              <a:cxnLst/>
              <a:rect l="l" t="t" r="r" b="b"/>
              <a:pathLst>
                <a:path w="351210" h="351210">
                  <a:moveTo>
                    <a:pt x="65657" y="0"/>
                  </a:moveTo>
                  <a:lnTo>
                    <a:pt x="285553" y="0"/>
                  </a:lnTo>
                  <a:cubicBezTo>
                    <a:pt x="302967" y="0"/>
                    <a:pt x="319667" y="6917"/>
                    <a:pt x="331980" y="19230"/>
                  </a:cubicBezTo>
                  <a:cubicBezTo>
                    <a:pt x="344293" y="31543"/>
                    <a:pt x="351210" y="48243"/>
                    <a:pt x="351210" y="65657"/>
                  </a:cubicBezTo>
                  <a:lnTo>
                    <a:pt x="351210" y="285553"/>
                  </a:lnTo>
                  <a:cubicBezTo>
                    <a:pt x="351210" y="302967"/>
                    <a:pt x="344293" y="319667"/>
                    <a:pt x="331980" y="331980"/>
                  </a:cubicBezTo>
                  <a:cubicBezTo>
                    <a:pt x="319667" y="344293"/>
                    <a:pt x="302967" y="351210"/>
                    <a:pt x="285553" y="351210"/>
                  </a:cubicBezTo>
                  <a:lnTo>
                    <a:pt x="65657" y="351210"/>
                  </a:lnTo>
                  <a:cubicBezTo>
                    <a:pt x="48243" y="351210"/>
                    <a:pt x="31543" y="344293"/>
                    <a:pt x="19230" y="331980"/>
                  </a:cubicBezTo>
                  <a:cubicBezTo>
                    <a:pt x="6917" y="319667"/>
                    <a:pt x="0" y="302967"/>
                    <a:pt x="0" y="285553"/>
                  </a:cubicBezTo>
                  <a:lnTo>
                    <a:pt x="0" y="65657"/>
                  </a:lnTo>
                  <a:cubicBezTo>
                    <a:pt x="0" y="48243"/>
                    <a:pt x="6917" y="31543"/>
                    <a:pt x="19230" y="19230"/>
                  </a:cubicBezTo>
                  <a:cubicBezTo>
                    <a:pt x="31543" y="6917"/>
                    <a:pt x="48243" y="0"/>
                    <a:pt x="65657" y="0"/>
                  </a:cubicBezTo>
                  <a:close/>
                </a:path>
              </a:pathLst>
            </a:custGeom>
            <a:solidFill>
              <a:srgbClr val="F1F1F1"/>
            </a:solidFill>
            <a:ln cap="rnd">
              <a:noFill/>
              <a:prstDash val="solid"/>
              <a:round/>
            </a:ln>
          </p:spPr>
        </p:sp>
        <p:sp>
          <p:nvSpPr>
            <p:cNvPr id="19" name="TextBox 16"/>
            <p:cNvSpPr txBox="1"/>
            <p:nvPr/>
          </p:nvSpPr>
          <p:spPr>
            <a:xfrm>
              <a:off x="0" y="-57150"/>
              <a:ext cx="351210" cy="408360"/>
            </a:xfrm>
            <a:prstGeom prst="rect">
              <a:avLst/>
            </a:prstGeom>
          </p:spPr>
          <p:txBody>
            <a:bodyPr lIns="52309" tIns="52309" rIns="52309" bIns="52309" rtlCol="0" anchor="ctr"/>
            <a:p>
              <a:pPr algn="ctr">
                <a:lnSpc>
                  <a:spcPts val="2800"/>
                </a:lnSpc>
                <a:spcBef>
                  <a:spcPct val="0"/>
                </a:spcBef>
              </a:pPr>
            </a:p>
          </p:txBody>
        </p:sp>
      </p:grpSp>
      <p:sp>
        <p:nvSpPr>
          <p:cNvPr id="20" name="TextBox 17"/>
          <p:cNvSpPr txBox="1"/>
          <p:nvPr/>
        </p:nvSpPr>
        <p:spPr>
          <a:xfrm>
            <a:off x="1953581" y="4240149"/>
            <a:ext cx="1584483" cy="1705610"/>
          </a:xfrm>
          <a:prstGeom prst="rect">
            <a:avLst/>
          </a:prstGeom>
        </p:spPr>
        <p:txBody>
          <a:bodyPr lIns="0" tIns="0" rIns="0" bIns="0" rtlCol="0" anchor="t">
            <a:spAutoFit/>
          </a:bodyPr>
          <a:p>
            <a:pPr algn="ctr">
              <a:lnSpc>
                <a:spcPts val="13300"/>
              </a:lnSpc>
            </a:pPr>
            <a:r>
              <a:rPr lang="en-US" sz="9500" spc="807">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03</a:t>
            </a:r>
            <a:endParaRPr lang="en-US" sz="9500" spc="807">
              <a:solidFill>
                <a:srgbClr val="241657"/>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sp>
        <p:nvSpPr>
          <p:cNvPr id="21" name="TextBox 18"/>
          <p:cNvSpPr txBox="1"/>
          <p:nvPr/>
        </p:nvSpPr>
        <p:spPr>
          <a:xfrm>
            <a:off x="5397500" y="3676650"/>
            <a:ext cx="13385165" cy="4324350"/>
          </a:xfrm>
          <a:prstGeom prst="rect">
            <a:avLst/>
          </a:prstGeom>
        </p:spPr>
        <p:txBody>
          <a:bodyPr wrap="square" lIns="0" tIns="0" rIns="0" bIns="0" rtlCol="0" anchor="t">
            <a:spAutoFit/>
          </a:bodyPr>
          <a:p>
            <a:pPr algn="l">
              <a:lnSpc>
                <a:spcPts val="16860"/>
              </a:lnSpc>
            </a:pPr>
            <a:r>
              <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rPr>
              <a:t>Project Details</a:t>
            </a:r>
            <a:endPar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endParaRPr>
          </a:p>
          <a:p>
            <a:pPr algn="l">
              <a:lnSpc>
                <a:spcPts val="16860"/>
              </a:lnSpc>
            </a:pPr>
            <a:endParaRPr lang="en-US" altLang="zh-CN" sz="8000" spc="60">
              <a:solidFill>
                <a:srgbClr val="FFFFFF"/>
              </a:solidFill>
              <a:latin typeface="Times New Roman" panose="02020603050405020304" charset="0"/>
              <a:ea typeface="字由点字刻宋" panose="00020600040101010101" charset="-122"/>
              <a:cs typeface="Times New Roman" panose="02020603050405020304" charset="0"/>
              <a:sym typeface="字由点字刻宋" panose="00020600040101010101" charset="-122"/>
            </a:endParaRPr>
          </a:p>
        </p:txBody>
      </p:sp>
      <p:sp>
        <p:nvSpPr>
          <p:cNvPr id="23" name="AutoShape 20"/>
          <p:cNvSpPr/>
          <p:nvPr/>
        </p:nvSpPr>
        <p:spPr>
          <a:xfrm>
            <a:off x="1101219" y="1502009"/>
            <a:ext cx="5635641" cy="0"/>
          </a:xfrm>
          <a:prstGeom prst="line">
            <a:avLst/>
          </a:prstGeom>
          <a:ln w="19050" cap="flat">
            <a:solidFill>
              <a:srgbClr val="A6A6A6"/>
            </a:solidFill>
            <a:prstDash val="sysDash"/>
            <a:headEnd type="none" w="sm" len="sm"/>
            <a:tailEnd type="arrow" w="med" len="sm"/>
          </a:ln>
        </p:spPr>
      </p:sp>
      <p:sp>
        <p:nvSpPr>
          <p:cNvPr id="24" name="AutoShape 21"/>
          <p:cNvSpPr/>
          <p:nvPr/>
        </p:nvSpPr>
        <p:spPr>
          <a:xfrm>
            <a:off x="1101219" y="1363390"/>
            <a:ext cx="4467044" cy="0"/>
          </a:xfrm>
          <a:prstGeom prst="line">
            <a:avLst/>
          </a:prstGeom>
          <a:ln w="19050" cap="flat">
            <a:solidFill>
              <a:srgbClr val="A6A6A6"/>
            </a:solidFill>
            <a:prstDash val="sysDash"/>
            <a:headEnd type="none" w="sm" len="sm"/>
            <a:tailEnd type="arrow" w="med" len="sm"/>
          </a:ln>
        </p:spPr>
      </p:sp>
      <p:sp>
        <p:nvSpPr>
          <p:cNvPr id="25" name="AutoShape 22"/>
          <p:cNvSpPr/>
          <p:nvPr/>
        </p:nvSpPr>
        <p:spPr>
          <a:xfrm>
            <a:off x="1101219" y="1224770"/>
            <a:ext cx="5635641" cy="0"/>
          </a:xfrm>
          <a:prstGeom prst="line">
            <a:avLst/>
          </a:prstGeom>
          <a:ln w="19050" cap="flat">
            <a:solidFill>
              <a:srgbClr val="A6A6A6"/>
            </a:solidFill>
            <a:prstDash val="sysDash"/>
            <a:headEnd type="none" w="sm" len="sm"/>
            <a:tailEnd type="arrow" w="med" len="sm"/>
          </a:ln>
        </p:spPr>
      </p:sp>
      <p:sp>
        <p:nvSpPr>
          <p:cNvPr id="26" name="AutoShape 23"/>
          <p:cNvSpPr/>
          <p:nvPr/>
        </p:nvSpPr>
        <p:spPr>
          <a:xfrm flipH="1">
            <a:off x="16164212" y="8942232"/>
            <a:ext cx="1022569" cy="0"/>
          </a:xfrm>
          <a:prstGeom prst="line">
            <a:avLst/>
          </a:prstGeom>
          <a:ln w="19050" cap="flat">
            <a:solidFill>
              <a:srgbClr val="A6A6A6"/>
            </a:solidFill>
            <a:prstDash val="sysDash"/>
            <a:headEnd type="none" w="sm" len="sm"/>
            <a:tailEnd type="arrow" w="med"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0" y="1008614"/>
            <a:ext cx="1600044" cy="878372"/>
            <a:chOff x="0" y="0"/>
            <a:chExt cx="612139" cy="336044"/>
          </a:xfrm>
        </p:grpSpPr>
        <p:sp>
          <p:nvSpPr>
            <p:cNvPr id="9" name="Freeform 9"/>
            <p:cNvSpPr/>
            <p:nvPr/>
          </p:nvSpPr>
          <p:spPr>
            <a:xfrm>
              <a:off x="0" y="0"/>
              <a:ext cx="612139" cy="336044"/>
            </a:xfrm>
            <a:custGeom>
              <a:avLst/>
              <a:gdLst/>
              <a:ahLst/>
              <a:cxnLst/>
              <a:rect l="l" t="t" r="r" b="b"/>
              <a:pathLst>
                <a:path w="612139" h="336044">
                  <a:moveTo>
                    <a:pt x="0" y="0"/>
                  </a:moveTo>
                  <a:lnTo>
                    <a:pt x="612139" y="0"/>
                  </a:lnTo>
                  <a:lnTo>
                    <a:pt x="612139" y="336044"/>
                  </a:lnTo>
                  <a:lnTo>
                    <a:pt x="0" y="336044"/>
                  </a:lnTo>
                  <a:close/>
                </a:path>
              </a:pathLst>
            </a:custGeom>
            <a:solidFill>
              <a:srgbClr val="241657"/>
            </a:solidFill>
            <a:ln cap="sq">
              <a:noFill/>
              <a:prstDash val="solid"/>
              <a:miter/>
            </a:ln>
          </p:spPr>
        </p:sp>
        <p:sp>
          <p:nvSpPr>
            <p:cNvPr id="10" name="TextBox 10"/>
            <p:cNvSpPr txBox="1"/>
            <p:nvPr/>
          </p:nvSpPr>
          <p:spPr>
            <a:xfrm>
              <a:off x="0" y="-47625"/>
              <a:ext cx="612139" cy="383669"/>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0" name="TextBox 30"/>
          <p:cNvSpPr txBox="1"/>
          <p:nvPr/>
        </p:nvSpPr>
        <p:spPr>
          <a:xfrm>
            <a:off x="1028700" y="925195"/>
            <a:ext cx="9674225" cy="1129665"/>
          </a:xfrm>
          <a:prstGeom prst="rect">
            <a:avLst/>
          </a:prstGeom>
        </p:spPr>
        <p:txBody>
          <a:bodyPr wrap="square" lIns="0" tIns="0" rIns="0" bIns="0" rtlCol="0" anchor="t">
            <a:noAutofit/>
          </a:bodyPr>
          <a:lstStyle/>
          <a:p>
            <a:pPr algn="l">
              <a:lnSpc>
                <a:spcPts val="8400"/>
              </a:lnSpc>
            </a:pPr>
            <a:r>
              <a:rPr lang="en-US" altLang="zh-CN" sz="6000" spc="30">
                <a:solidFill>
                  <a:srgbClr val="241657"/>
                </a:solidFill>
                <a:latin typeface="Times New Roman" panose="02020603050405020304" charset="0"/>
                <a:ea typeface="Times New Roman" panose="02020603050405020304" charset="0"/>
                <a:cs typeface="Arial" panose="020B0604020202020204" pitchFamily="34" charset="0"/>
                <a:sym typeface="字由点字刻宋" panose="00020600040101010101" charset="-122"/>
              </a:rPr>
              <a:t>CostEstimation</a:t>
            </a:r>
            <a:endParaRPr lang="en-US" altLang="zh-CN">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pic>
        <p:nvPicPr>
          <p:cNvPr id="22" name="图片 21"/>
          <p:cNvPicPr>
            <a:picLocks noChangeAspect="1"/>
          </p:cNvPicPr>
          <p:nvPr/>
        </p:nvPicPr>
        <p:blipFill>
          <a:blip r:embed="rId1"/>
          <a:stretch>
            <a:fillRect/>
          </a:stretch>
        </p:blipFill>
        <p:spPr>
          <a:xfrm>
            <a:off x="914400" y="2857500"/>
            <a:ext cx="8061325" cy="1783080"/>
          </a:xfrm>
          <a:prstGeom prst="rect">
            <a:avLst/>
          </a:prstGeom>
        </p:spPr>
      </p:pic>
      <p:pic>
        <p:nvPicPr>
          <p:cNvPr id="23" name="图片 22"/>
          <p:cNvPicPr>
            <a:picLocks noChangeAspect="1"/>
          </p:cNvPicPr>
          <p:nvPr/>
        </p:nvPicPr>
        <p:blipFill>
          <a:blip r:embed="rId2"/>
          <a:stretch>
            <a:fillRect/>
          </a:stretch>
        </p:blipFill>
        <p:spPr>
          <a:xfrm>
            <a:off x="9829800" y="1104900"/>
            <a:ext cx="6689090" cy="8368665"/>
          </a:xfrm>
          <a:prstGeom prst="rect">
            <a:avLst/>
          </a:prstGeom>
        </p:spPr>
      </p:pic>
      <p:cxnSp>
        <p:nvCxnSpPr>
          <p:cNvPr id="24" name="直接箭头连接符 23"/>
          <p:cNvCxnSpPr/>
          <p:nvPr/>
        </p:nvCxnSpPr>
        <p:spPr>
          <a:xfrm flipV="1">
            <a:off x="925195" y="4076700"/>
            <a:ext cx="903605" cy="154876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nvCxnSpPr>
        <p:spPr>
          <a:xfrm flipV="1">
            <a:off x="9448800" y="2095500"/>
            <a:ext cx="685800" cy="68580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nvCxnSpPr>
        <p:spPr>
          <a:xfrm flipV="1">
            <a:off x="9512300" y="4533900"/>
            <a:ext cx="685800" cy="68580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27" name="文本框 26"/>
          <p:cNvSpPr txBox="1"/>
          <p:nvPr/>
        </p:nvSpPr>
        <p:spPr>
          <a:xfrm>
            <a:off x="864870" y="4664710"/>
            <a:ext cx="868045" cy="768985"/>
          </a:xfrm>
          <a:prstGeom prst="rect">
            <a:avLst/>
          </a:prstGeom>
          <a:noFill/>
        </p:spPr>
        <p:txBody>
          <a:bodyPr wrap="square" rtlCol="0">
            <a:noAutofit/>
          </a:bodyPr>
          <a:p>
            <a:r>
              <a:rPr lang="en-US" altLang="zh-CN" sz="2800">
                <a:solidFill>
                  <a:srgbClr val="FF0000"/>
                </a:solidFill>
              </a:rPr>
              <a:t>1</a:t>
            </a:r>
            <a:endParaRPr lang="en-US" altLang="zh-CN" sz="2800">
              <a:solidFill>
                <a:srgbClr val="FF0000"/>
              </a:solidFill>
            </a:endParaRPr>
          </a:p>
        </p:txBody>
      </p:sp>
      <p:sp>
        <p:nvSpPr>
          <p:cNvPr id="28" name="文本框 27"/>
          <p:cNvSpPr txBox="1"/>
          <p:nvPr/>
        </p:nvSpPr>
        <p:spPr>
          <a:xfrm>
            <a:off x="9372600" y="2054860"/>
            <a:ext cx="868045" cy="768985"/>
          </a:xfrm>
          <a:prstGeom prst="rect">
            <a:avLst/>
          </a:prstGeom>
          <a:noFill/>
        </p:spPr>
        <p:txBody>
          <a:bodyPr wrap="square" rtlCol="0">
            <a:noAutofit/>
          </a:bodyPr>
          <a:p>
            <a:r>
              <a:rPr lang="en-US" altLang="zh-CN" sz="2800">
                <a:solidFill>
                  <a:srgbClr val="FF0000"/>
                </a:solidFill>
              </a:rPr>
              <a:t>2</a:t>
            </a:r>
            <a:endParaRPr lang="en-US" altLang="zh-CN" sz="2800">
              <a:solidFill>
                <a:srgbClr val="FF0000"/>
              </a:solidFill>
            </a:endParaRPr>
          </a:p>
        </p:txBody>
      </p:sp>
      <p:sp>
        <p:nvSpPr>
          <p:cNvPr id="29" name="文本框 28"/>
          <p:cNvSpPr txBox="1"/>
          <p:nvPr/>
        </p:nvSpPr>
        <p:spPr>
          <a:xfrm>
            <a:off x="9448800" y="4450715"/>
            <a:ext cx="868045" cy="768985"/>
          </a:xfrm>
          <a:prstGeom prst="rect">
            <a:avLst/>
          </a:prstGeom>
          <a:noFill/>
        </p:spPr>
        <p:txBody>
          <a:bodyPr wrap="square" rtlCol="0">
            <a:noAutofit/>
          </a:bodyPr>
          <a:p>
            <a:r>
              <a:rPr lang="en-US" altLang="zh-CN" sz="2800">
                <a:solidFill>
                  <a:srgbClr val="FF0000"/>
                </a:solidFill>
              </a:rPr>
              <a:t>3</a:t>
            </a:r>
            <a:endParaRPr lang="en-US" altLang="zh-CN" sz="2800">
              <a:solidFill>
                <a:srgbClr val="FF0000"/>
              </a:solidFill>
            </a:endParaRPr>
          </a:p>
        </p:txBody>
      </p:sp>
      <p:sp>
        <p:nvSpPr>
          <p:cNvPr id="32" name="文本框 31"/>
          <p:cNvSpPr txBox="1"/>
          <p:nvPr/>
        </p:nvSpPr>
        <p:spPr>
          <a:xfrm>
            <a:off x="10789920" y="4450715"/>
            <a:ext cx="6279515" cy="460375"/>
          </a:xfrm>
          <a:prstGeom prst="rect">
            <a:avLst/>
          </a:prstGeom>
          <a:noFill/>
        </p:spPr>
        <p:txBody>
          <a:bodyPr wrap="square" rtlCol="0" anchor="t">
            <a:spAutoFit/>
          </a:bodyPr>
          <a:p>
            <a:r>
              <a:rPr lang="en-US" altLang="zh-CN" sz="2400">
                <a:solidFill>
                  <a:srgbClr val="FF0000"/>
                </a:solidFill>
                <a:latin typeface="Times New Roman" panose="02020603050405020304" charset="0"/>
                <a:cs typeface="Times New Roman" panose="02020603050405020304" charset="0"/>
              </a:rPr>
              <a:t>organic / semi-detached / embedded</a:t>
            </a:r>
            <a:endParaRPr lang="en-US" altLang="zh-CN" sz="2400">
              <a:solidFill>
                <a:srgbClr val="FF0000"/>
              </a:solidFill>
              <a:latin typeface="Times New Roman" panose="02020603050405020304" charset="0"/>
              <a:cs typeface="Times New Roman" panose="02020603050405020304" charset="0"/>
            </a:endParaRPr>
          </a:p>
        </p:txBody>
      </p:sp>
      <p:sp>
        <p:nvSpPr>
          <p:cNvPr id="33" name="文本框 32"/>
          <p:cNvSpPr txBox="1"/>
          <p:nvPr/>
        </p:nvSpPr>
        <p:spPr>
          <a:xfrm>
            <a:off x="10896600" y="1714500"/>
            <a:ext cx="9144000" cy="460375"/>
          </a:xfrm>
          <a:prstGeom prst="rect">
            <a:avLst/>
          </a:prstGeom>
          <a:noFill/>
        </p:spPr>
        <p:txBody>
          <a:bodyPr wrap="square" rtlCol="0" anchor="t">
            <a:spAutoFit/>
          </a:bodyPr>
          <a:p>
            <a:r>
              <a:rPr lang="en-US" altLang="zh-CN" sz="2400">
                <a:solidFill>
                  <a:srgbClr val="FF0000"/>
                </a:solidFill>
                <a:latin typeface="Times New Roman" panose="02020603050405020304" charset="0"/>
                <a:cs typeface="Times New Roman" panose="02020603050405020304" charset="0"/>
              </a:rPr>
              <a:t>COCOMO / Function Points</a:t>
            </a:r>
            <a:endParaRPr lang="en-US" altLang="zh-CN" sz="2400">
              <a:solidFill>
                <a:srgbClr val="FF0000"/>
              </a:solidFill>
              <a:latin typeface="Times New Roman" panose="02020603050405020304" charset="0"/>
              <a:cs typeface="Times New Roman" panose="02020603050405020304" charset="0"/>
            </a:endParaRPr>
          </a:p>
        </p:txBody>
      </p:sp>
      <p:sp>
        <p:nvSpPr>
          <p:cNvPr id="35" name="文本框 34"/>
          <p:cNvSpPr txBox="1"/>
          <p:nvPr/>
        </p:nvSpPr>
        <p:spPr>
          <a:xfrm>
            <a:off x="2590800" y="4991100"/>
            <a:ext cx="9144000" cy="460375"/>
          </a:xfrm>
          <a:prstGeom prst="rect">
            <a:avLst/>
          </a:prstGeom>
          <a:noFill/>
        </p:spPr>
        <p:txBody>
          <a:bodyPr wrap="square" rtlCol="0" anchor="t">
            <a:spAutoFit/>
          </a:bodyPr>
          <a:p>
            <a:r>
              <a:rPr lang="en-US" altLang="zh-CN" sz="2400">
                <a:solidFill>
                  <a:schemeClr val="tx2"/>
                </a:solidFill>
                <a:latin typeface="Times New Roman" panose="02020603050405020304" charset="0"/>
                <a:cs typeface="Times New Roman" panose="02020603050405020304" charset="0"/>
              </a:rPr>
              <a:t>Expert Judgment / Delphi Method</a:t>
            </a:r>
            <a:endParaRPr lang="en-US" altLang="zh-CN" sz="2400">
              <a:solidFill>
                <a:schemeClr val="tx2"/>
              </a:solidFill>
              <a:latin typeface="Times New Roman" panose="02020603050405020304" charset="0"/>
              <a:cs typeface="Times New Roman" panose="02020603050405020304" charset="0"/>
            </a:endParaRPr>
          </a:p>
        </p:txBody>
      </p:sp>
      <p:cxnSp>
        <p:nvCxnSpPr>
          <p:cNvPr id="36" name="直接连接符 35"/>
          <p:cNvCxnSpPr/>
          <p:nvPr/>
        </p:nvCxnSpPr>
        <p:spPr>
          <a:xfrm>
            <a:off x="4702175" y="4197985"/>
            <a:ext cx="22225" cy="869315"/>
          </a:xfrm>
          <a:prstGeom prst="line">
            <a:avLst/>
          </a:prstGeom>
        </p:spPr>
        <p:style>
          <a:lnRef idx="2">
            <a:schemeClr val="accent1"/>
          </a:lnRef>
          <a:fillRef idx="0">
            <a:srgbClr val="FFFFFF"/>
          </a:fillRef>
          <a:effectRef idx="0">
            <a:srgbClr val="FFFFFF"/>
          </a:effectRef>
          <a:fontRef idx="minor">
            <a:schemeClr val="tx1"/>
          </a:fontRef>
        </p:style>
      </p:cxnSp>
      <p:cxnSp>
        <p:nvCxnSpPr>
          <p:cNvPr id="37" name="直接连接符 36"/>
          <p:cNvCxnSpPr/>
          <p:nvPr/>
        </p:nvCxnSpPr>
        <p:spPr>
          <a:xfrm>
            <a:off x="7343775" y="4324985"/>
            <a:ext cx="47625" cy="1275715"/>
          </a:xfrm>
          <a:prstGeom prst="line">
            <a:avLst/>
          </a:prstGeom>
        </p:spPr>
        <p:style>
          <a:lnRef idx="2">
            <a:schemeClr val="accent1"/>
          </a:lnRef>
          <a:fillRef idx="0">
            <a:srgbClr val="FFFFFF"/>
          </a:fillRef>
          <a:effectRef idx="0">
            <a:srgbClr val="FFFFFF"/>
          </a:effectRef>
          <a:fontRef idx="minor">
            <a:schemeClr val="tx1"/>
          </a:fontRef>
        </p:style>
      </p:cxnSp>
      <p:sp>
        <p:nvSpPr>
          <p:cNvPr id="38" name="文本框 37"/>
          <p:cNvSpPr txBox="1"/>
          <p:nvPr/>
        </p:nvSpPr>
        <p:spPr>
          <a:xfrm>
            <a:off x="6096000" y="5701030"/>
            <a:ext cx="9144000" cy="460375"/>
          </a:xfrm>
          <a:prstGeom prst="rect">
            <a:avLst/>
          </a:prstGeom>
          <a:noFill/>
        </p:spPr>
        <p:txBody>
          <a:bodyPr wrap="square" rtlCol="0" anchor="t">
            <a:spAutoFit/>
          </a:bodyPr>
          <a:p>
            <a:r>
              <a:rPr lang="en-US" altLang="zh-CN" sz="2400">
                <a:solidFill>
                  <a:schemeClr val="tx2"/>
                </a:solidFill>
                <a:latin typeface="Times New Roman" panose="02020603050405020304" charset="0"/>
                <a:cs typeface="Times New Roman" panose="02020603050405020304" charset="0"/>
              </a:rPr>
              <a:t>Regression Analysis</a:t>
            </a:r>
            <a:endParaRPr lang="en-US" altLang="zh-CN" sz="2400">
              <a:solidFill>
                <a:schemeClr val="tx2"/>
              </a:solidFill>
              <a:latin typeface="Times New Roman" panose="02020603050405020304" charset="0"/>
              <a:cs typeface="Times New Roman" panose="02020603050405020304" charset="0"/>
            </a:endParaRPr>
          </a:p>
        </p:txBody>
      </p:sp>
      <p:sp>
        <p:nvSpPr>
          <p:cNvPr id="39" name="文本框 38"/>
          <p:cNvSpPr txBox="1"/>
          <p:nvPr/>
        </p:nvSpPr>
        <p:spPr>
          <a:xfrm>
            <a:off x="1269365" y="7962900"/>
            <a:ext cx="6887210" cy="1568450"/>
          </a:xfrm>
          <a:prstGeom prst="rect">
            <a:avLst/>
          </a:prstGeom>
          <a:noFill/>
        </p:spPr>
        <p:txBody>
          <a:bodyPr wrap="square" rtlCol="0">
            <a:spAutoFit/>
          </a:bodyPr>
          <a:p>
            <a:r>
              <a:rPr lang="en-US" altLang="zh-CN" sz="3200">
                <a:solidFill>
                  <a:schemeClr val="tx2"/>
                </a:solidFill>
                <a:latin typeface="Times New Roman" panose="02020603050405020304" charset="0"/>
                <a:cs typeface="Times New Roman" panose="02020603050405020304" charset="0"/>
                <a:sym typeface="+mn-ea"/>
              </a:rPr>
              <a:t>Function:</a:t>
            </a:r>
            <a:endParaRPr lang="en-US" altLang="zh-CN" sz="3200">
              <a:solidFill>
                <a:schemeClr val="tx2"/>
              </a:solidFill>
              <a:latin typeface="Times New Roman" panose="02020603050405020304" charset="0"/>
              <a:cs typeface="Times New Roman" panose="02020603050405020304" charset="0"/>
              <a:sym typeface="+mn-ea"/>
            </a:endParaRPr>
          </a:p>
          <a:p>
            <a:pPr indent="0">
              <a:buFont typeface="Arial" panose="020B0604020202020204" pitchFamily="34" charset="0"/>
              <a:buNone/>
            </a:pPr>
            <a:r>
              <a:rPr lang="en-US" altLang="zh-CN" sz="3200">
                <a:solidFill>
                  <a:schemeClr val="tx2"/>
                </a:solidFill>
                <a:latin typeface="Times New Roman" panose="02020603050405020304" charset="0"/>
                <a:cs typeface="Times New Roman" panose="02020603050405020304" charset="0"/>
                <a:sym typeface="+mn-ea"/>
              </a:rPr>
              <a:t>Estimate the workload, time, team size and total cost of the project</a:t>
            </a:r>
            <a:endParaRPr lang="en-US" altLang="zh-CN" sz="3200">
              <a:solidFill>
                <a:schemeClr val="tx2"/>
              </a:solidFill>
              <a:latin typeface="Times New Roman" panose="02020603050405020304" charset="0"/>
              <a:cs typeface="Times New Roman" panose="02020603050405020304" charset="0"/>
              <a:sym typeface="+mn-ea"/>
            </a:endParaRPr>
          </a:p>
        </p:txBody>
      </p:sp>
      <p:sp>
        <p:nvSpPr>
          <p:cNvPr id="40" name="文本框 39"/>
          <p:cNvSpPr txBox="1"/>
          <p:nvPr/>
        </p:nvSpPr>
        <p:spPr>
          <a:xfrm>
            <a:off x="1143000" y="6332220"/>
            <a:ext cx="8002905" cy="1383665"/>
          </a:xfrm>
          <a:prstGeom prst="rect">
            <a:avLst/>
          </a:prstGeom>
          <a:noFill/>
        </p:spPr>
        <p:txBody>
          <a:bodyPr wrap="square" rtlCol="0" anchor="t">
            <a:spAutoFit/>
          </a:bodyPr>
          <a:p>
            <a:r>
              <a:rPr lang="en-US" altLang="zh-CN" sz="2800">
                <a:latin typeface="Times New Roman" panose="02020603050405020304" charset="0"/>
                <a:cs typeface="Times New Roman" panose="02020603050405020304" charset="0"/>
              </a:rPr>
              <a:t>The estimation of cocomo(organic) can be carried out according to the above steps.You can also scroll down to select other methods.</a:t>
            </a:r>
            <a:endParaRPr lang="en-US" altLang="zh-CN" sz="2800">
              <a:latin typeface="Times New Roman" panose="02020603050405020304" charset="0"/>
              <a:cs typeface="Times New Roman" panose="02020603050405020304" charset="0"/>
            </a:endParaRPr>
          </a:p>
        </p:txBody>
      </p:sp>
      <p:sp>
        <p:nvSpPr>
          <p:cNvPr id="14" name="文本框 13"/>
          <p:cNvSpPr txBox="1"/>
          <p:nvPr/>
        </p:nvSpPr>
        <p:spPr>
          <a:xfrm>
            <a:off x="1447800" y="2075180"/>
            <a:ext cx="9144000" cy="521970"/>
          </a:xfrm>
          <a:prstGeom prst="rect">
            <a:avLst/>
          </a:prstGeom>
          <a:noFill/>
        </p:spPr>
        <p:txBody>
          <a:bodyPr wrap="square" rtlCol="0" anchor="t">
            <a:spAutoFit/>
          </a:bodyPr>
          <a:p>
            <a:r>
              <a:rPr lang="en-US" altLang="zh-CN" sz="2800">
                <a:solidFill>
                  <a:srgbClr val="FF0000"/>
                </a:solidFill>
                <a:latin typeface="Times New Roman" panose="02020603050405020304" charset="0"/>
                <a:cs typeface="Times New Roman" panose="02020603050405020304" charset="0"/>
                <a:sym typeface="+mn-ea"/>
              </a:rPr>
              <a:t>Implement multiple cost estimation techniques</a:t>
            </a:r>
            <a:endParaRPr lang="en-US" altLang="zh-CN" sz="2800">
              <a:solidFill>
                <a:srgbClr val="FF0000"/>
              </a:solidFill>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2" name="Group 2"/>
          <p:cNvGrpSpPr/>
          <p:nvPr/>
        </p:nvGrpSpPr>
        <p:grpSpPr>
          <a:xfrm rot="0">
            <a:off x="-203955" y="8764569"/>
            <a:ext cx="3372349" cy="3372150"/>
            <a:chOff x="0" y="0"/>
            <a:chExt cx="888191" cy="888138"/>
          </a:xfrm>
        </p:grpSpPr>
        <p:sp>
          <p:nvSpPr>
            <p:cNvPr id="3" name="Freeform 3"/>
            <p:cNvSpPr/>
            <p:nvPr/>
          </p:nvSpPr>
          <p:spPr>
            <a:xfrm>
              <a:off x="0" y="0"/>
              <a:ext cx="888191" cy="888138"/>
            </a:xfrm>
            <a:custGeom>
              <a:avLst/>
              <a:gdLst/>
              <a:ahLst/>
              <a:cxnLst/>
              <a:rect l="l" t="t" r="r" b="b"/>
              <a:pathLst>
                <a:path w="888191" h="888138">
                  <a:moveTo>
                    <a:pt x="48210" y="0"/>
                  </a:moveTo>
                  <a:lnTo>
                    <a:pt x="839981" y="0"/>
                  </a:lnTo>
                  <a:cubicBezTo>
                    <a:pt x="852767" y="0"/>
                    <a:pt x="865029" y="5079"/>
                    <a:pt x="874070" y="14120"/>
                  </a:cubicBezTo>
                  <a:cubicBezTo>
                    <a:pt x="883112" y="23161"/>
                    <a:pt x="888191" y="35424"/>
                    <a:pt x="888191" y="48210"/>
                  </a:cubicBezTo>
                  <a:lnTo>
                    <a:pt x="888191" y="839928"/>
                  </a:lnTo>
                  <a:cubicBezTo>
                    <a:pt x="888191" y="852714"/>
                    <a:pt x="883112" y="864977"/>
                    <a:pt x="874070" y="874018"/>
                  </a:cubicBezTo>
                  <a:cubicBezTo>
                    <a:pt x="865029" y="883059"/>
                    <a:pt x="852767" y="888138"/>
                    <a:pt x="839981" y="888138"/>
                  </a:cubicBezTo>
                  <a:lnTo>
                    <a:pt x="48210" y="888138"/>
                  </a:lnTo>
                  <a:cubicBezTo>
                    <a:pt x="21584" y="888138"/>
                    <a:pt x="0" y="866554"/>
                    <a:pt x="0" y="839928"/>
                  </a:cubicBezTo>
                  <a:lnTo>
                    <a:pt x="0" y="48210"/>
                  </a:lnTo>
                  <a:cubicBezTo>
                    <a:pt x="0" y="35424"/>
                    <a:pt x="5079" y="23161"/>
                    <a:pt x="14120" y="14120"/>
                  </a:cubicBezTo>
                  <a:cubicBezTo>
                    <a:pt x="23161" y="5079"/>
                    <a:pt x="35424" y="0"/>
                    <a:pt x="48210" y="0"/>
                  </a:cubicBezTo>
                  <a:close/>
                </a:path>
              </a:pathLst>
            </a:custGeom>
            <a:solidFill>
              <a:srgbClr val="D9D9D9"/>
            </a:solidFill>
            <a:ln cap="rnd">
              <a:noFill/>
              <a:prstDash val="solid"/>
              <a:round/>
            </a:ln>
          </p:spPr>
        </p:sp>
        <p:sp>
          <p:nvSpPr>
            <p:cNvPr id="4" name="TextBox 4"/>
            <p:cNvSpPr txBox="1"/>
            <p:nvPr/>
          </p:nvSpPr>
          <p:spPr>
            <a:xfrm>
              <a:off x="0" y="-57150"/>
              <a:ext cx="888191" cy="945288"/>
            </a:xfrm>
            <a:prstGeom prst="rect">
              <a:avLst/>
            </a:prstGeom>
          </p:spPr>
          <p:txBody>
            <a:bodyPr lIns="50800" tIns="50800" rIns="50800" bIns="50800" rtlCol="0" anchor="ctr"/>
            <a:lstStyle/>
            <a:p>
              <a:pPr algn="ctr">
                <a:lnSpc>
                  <a:spcPts val="2660"/>
                </a:lnSpc>
                <a:spcBef>
                  <a:spcPct val="0"/>
                </a:spcBef>
              </a:pPr>
            </a:p>
          </p:txBody>
        </p:sp>
      </p:grpSp>
      <p:grpSp>
        <p:nvGrpSpPr>
          <p:cNvPr id="5" name="Group 5"/>
          <p:cNvGrpSpPr/>
          <p:nvPr/>
        </p:nvGrpSpPr>
        <p:grpSpPr>
          <a:xfrm rot="0">
            <a:off x="14915651" y="-1212482"/>
            <a:ext cx="4299662" cy="3372150"/>
            <a:chOff x="0" y="0"/>
            <a:chExt cx="1132421" cy="888138"/>
          </a:xfrm>
        </p:grpSpPr>
        <p:sp>
          <p:nvSpPr>
            <p:cNvPr id="6" name="Freeform 6"/>
            <p:cNvSpPr/>
            <p:nvPr/>
          </p:nvSpPr>
          <p:spPr>
            <a:xfrm>
              <a:off x="0" y="0"/>
              <a:ext cx="1132421" cy="888138"/>
            </a:xfrm>
            <a:custGeom>
              <a:avLst/>
              <a:gdLst/>
              <a:ahLst/>
              <a:cxnLst/>
              <a:rect l="l" t="t" r="r" b="b"/>
              <a:pathLst>
                <a:path w="1132421" h="888138">
                  <a:moveTo>
                    <a:pt x="37812" y="0"/>
                  </a:moveTo>
                  <a:lnTo>
                    <a:pt x="1094609" y="0"/>
                  </a:lnTo>
                  <a:cubicBezTo>
                    <a:pt x="1104637" y="0"/>
                    <a:pt x="1114255" y="3984"/>
                    <a:pt x="1121346" y="11075"/>
                  </a:cubicBezTo>
                  <a:cubicBezTo>
                    <a:pt x="1128437" y="18166"/>
                    <a:pt x="1132421" y="27784"/>
                    <a:pt x="1132421" y="37812"/>
                  </a:cubicBezTo>
                  <a:lnTo>
                    <a:pt x="1132421" y="850326"/>
                  </a:lnTo>
                  <a:cubicBezTo>
                    <a:pt x="1132421" y="860354"/>
                    <a:pt x="1128437" y="869972"/>
                    <a:pt x="1121346" y="877063"/>
                  </a:cubicBezTo>
                  <a:cubicBezTo>
                    <a:pt x="1114255" y="884154"/>
                    <a:pt x="1104637" y="888138"/>
                    <a:pt x="1094609" y="888138"/>
                  </a:cubicBezTo>
                  <a:lnTo>
                    <a:pt x="37812" y="888138"/>
                  </a:lnTo>
                  <a:cubicBezTo>
                    <a:pt x="27784" y="888138"/>
                    <a:pt x="18166" y="884154"/>
                    <a:pt x="11075" y="877063"/>
                  </a:cubicBezTo>
                  <a:cubicBezTo>
                    <a:pt x="3984" y="869972"/>
                    <a:pt x="0" y="860354"/>
                    <a:pt x="0" y="850326"/>
                  </a:cubicBezTo>
                  <a:lnTo>
                    <a:pt x="0" y="37812"/>
                  </a:lnTo>
                  <a:cubicBezTo>
                    <a:pt x="0" y="27784"/>
                    <a:pt x="3984" y="18166"/>
                    <a:pt x="11075" y="11075"/>
                  </a:cubicBezTo>
                  <a:cubicBezTo>
                    <a:pt x="18166" y="3984"/>
                    <a:pt x="27784" y="0"/>
                    <a:pt x="37812" y="0"/>
                  </a:cubicBezTo>
                  <a:close/>
                </a:path>
              </a:pathLst>
            </a:custGeom>
            <a:solidFill>
              <a:srgbClr val="D9D9D9"/>
            </a:solidFill>
            <a:ln cap="rnd">
              <a:noFill/>
              <a:prstDash val="solid"/>
              <a:round/>
            </a:ln>
          </p:spPr>
        </p:sp>
        <p:sp>
          <p:nvSpPr>
            <p:cNvPr id="7" name="TextBox 7"/>
            <p:cNvSpPr txBox="1"/>
            <p:nvPr/>
          </p:nvSpPr>
          <p:spPr>
            <a:xfrm>
              <a:off x="0" y="-57150"/>
              <a:ext cx="1132421" cy="945288"/>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0" y="1008614"/>
            <a:ext cx="1600044" cy="878372"/>
            <a:chOff x="0" y="0"/>
            <a:chExt cx="612139" cy="336044"/>
          </a:xfrm>
        </p:grpSpPr>
        <p:sp>
          <p:nvSpPr>
            <p:cNvPr id="9" name="Freeform 9"/>
            <p:cNvSpPr/>
            <p:nvPr/>
          </p:nvSpPr>
          <p:spPr>
            <a:xfrm>
              <a:off x="0" y="0"/>
              <a:ext cx="612139" cy="336044"/>
            </a:xfrm>
            <a:custGeom>
              <a:avLst/>
              <a:gdLst/>
              <a:ahLst/>
              <a:cxnLst/>
              <a:rect l="l" t="t" r="r" b="b"/>
              <a:pathLst>
                <a:path w="612139" h="336044">
                  <a:moveTo>
                    <a:pt x="0" y="0"/>
                  </a:moveTo>
                  <a:lnTo>
                    <a:pt x="612139" y="0"/>
                  </a:lnTo>
                  <a:lnTo>
                    <a:pt x="612139" y="336044"/>
                  </a:lnTo>
                  <a:lnTo>
                    <a:pt x="0" y="336044"/>
                  </a:lnTo>
                  <a:close/>
                </a:path>
              </a:pathLst>
            </a:custGeom>
            <a:solidFill>
              <a:srgbClr val="241657"/>
            </a:solidFill>
            <a:ln cap="sq">
              <a:noFill/>
              <a:prstDash val="solid"/>
              <a:miter/>
            </a:ln>
          </p:spPr>
        </p:sp>
        <p:sp>
          <p:nvSpPr>
            <p:cNvPr id="10" name="TextBox 10"/>
            <p:cNvSpPr txBox="1"/>
            <p:nvPr/>
          </p:nvSpPr>
          <p:spPr>
            <a:xfrm>
              <a:off x="0" y="-47625"/>
              <a:ext cx="612139" cy="383669"/>
            </a:xfrm>
            <a:prstGeom prst="rect">
              <a:avLst/>
            </a:prstGeom>
          </p:spPr>
          <p:txBody>
            <a:bodyPr lIns="34972" tIns="34972" rIns="34972" bIns="34972" rtlCol="0" anchor="ctr"/>
            <a:lstStyle/>
            <a:p>
              <a:pPr algn="ctr">
                <a:lnSpc>
                  <a:spcPts val="2660"/>
                </a:lnSpc>
                <a:spcBef>
                  <a:spcPct val="0"/>
                </a:spcBef>
              </a:pPr>
            </a:p>
          </p:txBody>
        </p:sp>
      </p:grpSp>
      <p:grpSp>
        <p:nvGrpSpPr>
          <p:cNvPr id="11" name="Group 11"/>
          <p:cNvGrpSpPr/>
          <p:nvPr/>
        </p:nvGrpSpPr>
        <p:grpSpPr>
          <a:xfrm rot="0">
            <a:off x="759283" y="591605"/>
            <a:ext cx="16769435" cy="9103789"/>
            <a:chOff x="0" y="0"/>
            <a:chExt cx="4416641" cy="2397706"/>
          </a:xfrm>
        </p:grpSpPr>
        <p:sp>
          <p:nvSpPr>
            <p:cNvPr id="12" name="Freeform 12"/>
            <p:cNvSpPr/>
            <p:nvPr/>
          </p:nvSpPr>
          <p:spPr>
            <a:xfrm>
              <a:off x="0" y="0"/>
              <a:ext cx="4416641" cy="2397706"/>
            </a:xfrm>
            <a:custGeom>
              <a:avLst/>
              <a:gdLst/>
              <a:ahLst/>
              <a:cxnLst/>
              <a:rect l="l" t="t" r="r" b="b"/>
              <a:pathLst>
                <a:path w="4416641" h="2397706">
                  <a:moveTo>
                    <a:pt x="9695" y="0"/>
                  </a:moveTo>
                  <a:lnTo>
                    <a:pt x="4406946" y="0"/>
                  </a:lnTo>
                  <a:cubicBezTo>
                    <a:pt x="4409518" y="0"/>
                    <a:pt x="4411983" y="1021"/>
                    <a:pt x="4413802" y="2840"/>
                  </a:cubicBezTo>
                  <a:cubicBezTo>
                    <a:pt x="4415620" y="4658"/>
                    <a:pt x="4416641" y="7124"/>
                    <a:pt x="4416641" y="9695"/>
                  </a:cubicBezTo>
                  <a:lnTo>
                    <a:pt x="4416641" y="2388011"/>
                  </a:lnTo>
                  <a:cubicBezTo>
                    <a:pt x="4416641" y="2390582"/>
                    <a:pt x="4415620" y="2393048"/>
                    <a:pt x="4413802" y="2394866"/>
                  </a:cubicBezTo>
                  <a:cubicBezTo>
                    <a:pt x="4411983" y="2396685"/>
                    <a:pt x="4409518" y="2397706"/>
                    <a:pt x="4406946" y="2397706"/>
                  </a:cubicBezTo>
                  <a:lnTo>
                    <a:pt x="9695" y="2397706"/>
                  </a:lnTo>
                  <a:cubicBezTo>
                    <a:pt x="7124" y="2397706"/>
                    <a:pt x="4658" y="2396685"/>
                    <a:pt x="2840" y="2394866"/>
                  </a:cubicBezTo>
                  <a:cubicBezTo>
                    <a:pt x="1021" y="2393048"/>
                    <a:pt x="0" y="2390582"/>
                    <a:pt x="0" y="2388011"/>
                  </a:cubicBezTo>
                  <a:lnTo>
                    <a:pt x="0" y="9695"/>
                  </a:lnTo>
                  <a:cubicBezTo>
                    <a:pt x="0" y="7124"/>
                    <a:pt x="1021" y="4658"/>
                    <a:pt x="2840" y="2840"/>
                  </a:cubicBezTo>
                  <a:cubicBezTo>
                    <a:pt x="4658" y="1021"/>
                    <a:pt x="7124" y="0"/>
                    <a:pt x="9695" y="0"/>
                  </a:cubicBezTo>
                  <a:close/>
                </a:path>
              </a:pathLst>
            </a:custGeom>
            <a:solidFill>
              <a:srgbClr val="FFFFFF"/>
            </a:solidFill>
            <a:ln cap="rnd">
              <a:noFill/>
              <a:prstDash val="solid"/>
              <a:round/>
            </a:ln>
          </p:spPr>
        </p:sp>
        <p:sp>
          <p:nvSpPr>
            <p:cNvPr id="13" name="TextBox 13"/>
            <p:cNvSpPr txBox="1"/>
            <p:nvPr/>
          </p:nvSpPr>
          <p:spPr>
            <a:xfrm>
              <a:off x="0" y="-57150"/>
              <a:ext cx="4416641" cy="2454856"/>
            </a:xfrm>
            <a:prstGeom prst="rect">
              <a:avLst/>
            </a:prstGeom>
          </p:spPr>
          <p:txBody>
            <a:bodyPr lIns="50800" tIns="50800" rIns="50800" bIns="50800" rtlCol="0" anchor="ctr"/>
            <a:lstStyle/>
            <a:p>
              <a:pPr algn="ctr">
                <a:lnSpc>
                  <a:spcPts val="2660"/>
                </a:lnSpc>
                <a:spcBef>
                  <a:spcPct val="0"/>
                </a:spcBef>
              </a:pPr>
            </a:p>
          </p:txBody>
        </p:sp>
      </p:grpSp>
      <p:sp>
        <p:nvSpPr>
          <p:cNvPr id="30" name="TextBox 30"/>
          <p:cNvSpPr txBox="1"/>
          <p:nvPr/>
        </p:nvSpPr>
        <p:spPr>
          <a:xfrm>
            <a:off x="1028700" y="925195"/>
            <a:ext cx="9674225" cy="1129665"/>
          </a:xfrm>
          <a:prstGeom prst="rect">
            <a:avLst/>
          </a:prstGeom>
        </p:spPr>
        <p:txBody>
          <a:bodyPr wrap="square" lIns="0" tIns="0" rIns="0" bIns="0" rtlCol="0" anchor="t">
            <a:noAutofit/>
          </a:bodyPr>
          <a:lstStyle/>
          <a:p>
            <a:pPr algn="l">
              <a:lnSpc>
                <a:spcPts val="8400"/>
              </a:lnSpc>
            </a:pPr>
            <a:r>
              <a:rPr lang="en-US" altLang="zh-CN" sz="6000" spc="30">
                <a:solidFill>
                  <a:srgbClr val="241657"/>
                </a:solidFill>
                <a:latin typeface="Times New Roman" panose="02020603050405020304" charset="0"/>
                <a:ea typeface="Times New Roman" panose="02020603050405020304" charset="0"/>
                <a:cs typeface="Arial" panose="020B0604020202020204" pitchFamily="34" charset="0"/>
                <a:sym typeface="字由点字刻宋" panose="00020600040101010101" charset="-122"/>
              </a:rPr>
              <a:t>Budgeting</a:t>
            </a:r>
            <a:endParaRPr lang="en-US" altLang="zh-CN">
              <a:latin typeface="Times New Roman" panose="02020603050405020304" charset="0"/>
              <a:ea typeface="Times New Roman" panose="02020603050405020304" charset="0"/>
              <a:cs typeface="Times New Roman" panose="02020603050405020304" charset="0"/>
              <a:sym typeface="字由点字刻宋" panose="00020600040101010101" charset="-122"/>
            </a:endParaRPr>
          </a:p>
        </p:txBody>
      </p:sp>
      <p:sp>
        <p:nvSpPr>
          <p:cNvPr id="31" name="TextBox 31"/>
          <p:cNvSpPr txBox="1"/>
          <p:nvPr/>
        </p:nvSpPr>
        <p:spPr>
          <a:xfrm>
            <a:off x="3111629" y="6586462"/>
            <a:ext cx="599361" cy="454500"/>
          </a:xfrm>
          <a:prstGeom prst="rect">
            <a:avLst/>
          </a:prstGeom>
        </p:spPr>
        <p:txBody>
          <a:bodyPr lIns="0" tIns="0" rIns="0" bIns="0" rtlCol="0" anchor="t">
            <a:spAutoFit/>
          </a:bodyPr>
          <a:lstStyle/>
          <a:p>
            <a:pPr algn="ctr">
              <a:lnSpc>
                <a:spcPts val="3750"/>
              </a:lnSpc>
            </a:pPr>
            <a:r>
              <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rPr>
              <a:t>01</a:t>
            </a:r>
            <a:endParaRPr lang="en-US" sz="2680" spc="13">
              <a:solidFill>
                <a:srgbClr val="FFFFFF"/>
              </a:solidFill>
              <a:latin typeface="字由点字刻宋" panose="00020600040101010101" charset="-122"/>
              <a:ea typeface="字由点字刻宋" panose="00020600040101010101" charset="-122"/>
              <a:cs typeface="字由点字刻宋" panose="00020600040101010101" charset="-122"/>
              <a:sym typeface="字由点字刻宋" panose="00020600040101010101" charset="-122"/>
            </a:endParaRPr>
          </a:p>
        </p:txBody>
      </p:sp>
      <p:pic>
        <p:nvPicPr>
          <p:cNvPr id="17" name="图片 16"/>
          <p:cNvPicPr>
            <a:picLocks noChangeAspect="1"/>
          </p:cNvPicPr>
          <p:nvPr/>
        </p:nvPicPr>
        <p:blipFill>
          <a:blip r:embed="rId1"/>
          <a:srcRect r="10814" b="63881"/>
          <a:stretch>
            <a:fillRect/>
          </a:stretch>
        </p:blipFill>
        <p:spPr>
          <a:xfrm>
            <a:off x="990600" y="2344420"/>
            <a:ext cx="9144000" cy="664210"/>
          </a:xfrm>
          <a:prstGeom prst="rect">
            <a:avLst/>
          </a:prstGeom>
        </p:spPr>
      </p:pic>
      <p:pic>
        <p:nvPicPr>
          <p:cNvPr id="18" name="图片 17"/>
          <p:cNvPicPr>
            <a:picLocks noChangeAspect="1"/>
          </p:cNvPicPr>
          <p:nvPr/>
        </p:nvPicPr>
        <p:blipFill>
          <a:blip r:embed="rId2"/>
          <a:srcRect r="27243" b="58535"/>
          <a:stretch>
            <a:fillRect/>
          </a:stretch>
        </p:blipFill>
        <p:spPr>
          <a:xfrm>
            <a:off x="838200" y="3563620"/>
            <a:ext cx="10210800" cy="762000"/>
          </a:xfrm>
          <a:prstGeom prst="rect">
            <a:avLst/>
          </a:prstGeom>
        </p:spPr>
      </p:pic>
      <p:pic>
        <p:nvPicPr>
          <p:cNvPr id="19" name="图片 18"/>
          <p:cNvPicPr>
            <a:picLocks noChangeAspect="1"/>
          </p:cNvPicPr>
          <p:nvPr/>
        </p:nvPicPr>
        <p:blipFill>
          <a:blip r:embed="rId3"/>
          <a:stretch>
            <a:fillRect/>
          </a:stretch>
        </p:blipFill>
        <p:spPr>
          <a:xfrm>
            <a:off x="1143000" y="6743700"/>
            <a:ext cx="11492865" cy="630555"/>
          </a:xfrm>
          <a:prstGeom prst="rect">
            <a:avLst/>
          </a:prstGeom>
        </p:spPr>
      </p:pic>
      <p:pic>
        <p:nvPicPr>
          <p:cNvPr id="20" name="图片 19"/>
          <p:cNvPicPr>
            <a:picLocks noChangeAspect="1"/>
          </p:cNvPicPr>
          <p:nvPr/>
        </p:nvPicPr>
        <p:blipFill>
          <a:blip r:embed="rId4"/>
          <a:stretch>
            <a:fillRect/>
          </a:stretch>
        </p:blipFill>
        <p:spPr>
          <a:xfrm>
            <a:off x="1143000" y="5087620"/>
            <a:ext cx="14447520" cy="568960"/>
          </a:xfrm>
          <a:prstGeom prst="rect">
            <a:avLst/>
          </a:prstGeom>
        </p:spPr>
      </p:pic>
      <p:sp>
        <p:nvSpPr>
          <p:cNvPr id="21" name="文本框 20"/>
          <p:cNvSpPr txBox="1"/>
          <p:nvPr/>
        </p:nvSpPr>
        <p:spPr>
          <a:xfrm>
            <a:off x="11811000" y="5676900"/>
            <a:ext cx="5250180" cy="521970"/>
          </a:xfrm>
          <a:prstGeom prst="rect">
            <a:avLst/>
          </a:prstGeom>
          <a:noFill/>
        </p:spPr>
        <p:txBody>
          <a:bodyPr wrap="square" rtlCol="0" anchor="t">
            <a:spAutoFit/>
          </a:bodyPr>
          <a:p>
            <a:r>
              <a:rPr lang="en-US" altLang="zh-CN" sz="2800">
                <a:latin typeface="Times New Roman" panose="02020603050405020304" charset="0"/>
                <a:cs typeface="Times New Roman" panose="02020603050405020304" charset="0"/>
              </a:rPr>
              <a:t>The initial guessed IRR value</a:t>
            </a:r>
            <a:endParaRPr lang="en-US" altLang="zh-CN" sz="2800">
              <a:latin typeface="Times New Roman" panose="02020603050405020304" charset="0"/>
              <a:cs typeface="Times New Roman" panose="02020603050405020304" charset="0"/>
            </a:endParaRPr>
          </a:p>
        </p:txBody>
      </p:sp>
      <p:sp>
        <p:nvSpPr>
          <p:cNvPr id="14" name="文本框 13"/>
          <p:cNvSpPr txBox="1"/>
          <p:nvPr/>
        </p:nvSpPr>
        <p:spPr>
          <a:xfrm>
            <a:off x="1752600" y="7810500"/>
            <a:ext cx="15166975" cy="1445260"/>
          </a:xfrm>
          <a:prstGeom prst="rect">
            <a:avLst/>
          </a:prstGeom>
          <a:noFill/>
        </p:spPr>
        <p:txBody>
          <a:bodyPr wrap="square" rtlCol="0" anchor="t">
            <a:spAutoFit/>
          </a:bodyPr>
          <a:p>
            <a:r>
              <a:rPr lang="en-US" altLang="zh-CN" sz="4400">
                <a:solidFill>
                  <a:schemeClr val="tx2"/>
                </a:solidFill>
                <a:latin typeface="Times New Roman" panose="02020603050405020304" charset="0"/>
                <a:cs typeface="Times New Roman" panose="02020603050405020304" charset="0"/>
              </a:rPr>
              <a:t>We defined these functions to calculate economic metrics to manage project budgets.</a:t>
            </a:r>
            <a:endParaRPr lang="en-US" altLang="zh-CN" sz="4400">
              <a:solidFill>
                <a:schemeClr val="tx2"/>
              </a:solidFill>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DIAGRAM_VIRTUALLY_FRAME" val="{&quot;height&quot;:577.1344094488189,&quot;left&quot;:560.788031496063,&quot;top&quot;:110.8,&quot;width&quot;:801.161968503937}"/>
</p:tagLst>
</file>

<file path=ppt/tags/tag10.xml><?xml version="1.0" encoding="utf-8"?>
<p:tagLst xmlns:p="http://schemas.openxmlformats.org/presentationml/2006/main">
  <p:tag name="KSO_WM_DIAGRAM_VIRTUALLY_FRAME" val="{&quot;height&quot;:577.1344094488189,&quot;left&quot;:560.788031496063,&quot;top&quot;:110.8,&quot;width&quot;:801.161968503937}"/>
</p:tagLst>
</file>

<file path=ppt/tags/tag11.xml><?xml version="1.0" encoding="utf-8"?>
<p:tagLst xmlns:p="http://schemas.openxmlformats.org/presentationml/2006/main">
  <p:tag name="KSO_WM_DIAGRAM_VIRTUALLY_FRAME" val="{&quot;height&quot;:577.1344094488189,&quot;left&quot;:560.788031496063,&quot;top&quot;:110.8,&quot;width&quot;:801.161968503937}"/>
</p:tagLst>
</file>

<file path=ppt/tags/tag12.xml><?xml version="1.0" encoding="utf-8"?>
<p:tagLst xmlns:p="http://schemas.openxmlformats.org/presentationml/2006/main">
  <p:tag name="KSO_WM_DIAGRAM_VIRTUALLY_FRAME" val="{&quot;height&quot;:577.1344094488189,&quot;left&quot;:560.788031496063,&quot;top&quot;:110.8,&quot;width&quot;:801.161968503937}"/>
</p:tagLst>
</file>

<file path=ppt/tags/tag13.xml><?xml version="1.0" encoding="utf-8"?>
<p:tagLst xmlns:p="http://schemas.openxmlformats.org/presentationml/2006/main">
  <p:tag name="KSO_WM_DIAGRAM_VIRTUALLY_FRAME" val="{&quot;height&quot;:577.1344094488189,&quot;left&quot;:560.788031496063,&quot;top&quot;:110.8,&quot;width&quot;:801.161968503937}"/>
</p:tagLst>
</file>

<file path=ppt/tags/tag14.xml><?xml version="1.0" encoding="utf-8"?>
<p:tagLst xmlns:p="http://schemas.openxmlformats.org/presentationml/2006/main">
  <p:tag name="KSO_WM_DIAGRAM_VIRTUALLY_FRAME" val="{&quot;height&quot;:577.1344094488189,&quot;left&quot;:560.788031496063,&quot;top&quot;:110.8,&quot;width&quot;:801.161968503937}"/>
</p:tagLst>
</file>

<file path=ppt/tags/tag15.xml><?xml version="1.0" encoding="utf-8"?>
<p:tagLst xmlns:p="http://schemas.openxmlformats.org/presentationml/2006/main">
  <p:tag name="KSO_WM_DIAGRAM_VIRTUALLY_FRAME" val="{&quot;height&quot;:577.1344094488189,&quot;left&quot;:560.788031496063,&quot;top&quot;:110.8,&quot;width&quot;:801.161968503937}"/>
</p:tagLst>
</file>

<file path=ppt/tags/tag16.xml><?xml version="1.0" encoding="utf-8"?>
<p:tagLst xmlns:p="http://schemas.openxmlformats.org/presentationml/2006/main">
  <p:tag name="KSO_WM_DIAGRAM_VIRTUALLY_FRAME" val="{&quot;height&quot;:577.1344094488189,&quot;left&quot;:560.788031496063,&quot;top&quot;:110.8,&quot;width&quot;:801.161968503937}"/>
</p:tagLst>
</file>

<file path=ppt/tags/tag2.xml><?xml version="1.0" encoding="utf-8"?>
<p:tagLst xmlns:p="http://schemas.openxmlformats.org/presentationml/2006/main">
  <p:tag name="KSO_WM_DIAGRAM_VIRTUALLY_FRAME" val="{&quot;height&quot;:577.1344094488189,&quot;left&quot;:560.788031496063,&quot;top&quot;:110.8,&quot;width&quot;:801.161968503937}"/>
</p:tagLst>
</file>

<file path=ppt/tags/tag3.xml><?xml version="1.0" encoding="utf-8"?>
<p:tagLst xmlns:p="http://schemas.openxmlformats.org/presentationml/2006/main">
  <p:tag name="KSO_WM_DIAGRAM_VIRTUALLY_FRAME" val="{&quot;height&quot;:577.1344094488189,&quot;left&quot;:560.788031496063,&quot;top&quot;:110.8,&quot;width&quot;:801.161968503937}"/>
</p:tagLst>
</file>

<file path=ppt/tags/tag4.xml><?xml version="1.0" encoding="utf-8"?>
<p:tagLst xmlns:p="http://schemas.openxmlformats.org/presentationml/2006/main">
  <p:tag name="KSO_WM_DIAGRAM_VIRTUALLY_FRAME" val="{&quot;height&quot;:577.1344094488189,&quot;left&quot;:560.788031496063,&quot;top&quot;:110.8,&quot;width&quot;:801.161968503937}"/>
</p:tagLst>
</file>

<file path=ppt/tags/tag5.xml><?xml version="1.0" encoding="utf-8"?>
<p:tagLst xmlns:p="http://schemas.openxmlformats.org/presentationml/2006/main">
  <p:tag name="KSO_WM_DIAGRAM_VIRTUALLY_FRAME" val="{&quot;height&quot;:577.1344094488189,&quot;left&quot;:560.788031496063,&quot;top&quot;:110.8,&quot;width&quot;:801.161968503937}"/>
</p:tagLst>
</file>

<file path=ppt/tags/tag6.xml><?xml version="1.0" encoding="utf-8"?>
<p:tagLst xmlns:p="http://schemas.openxmlformats.org/presentationml/2006/main">
  <p:tag name="KSO_WM_DIAGRAM_VIRTUALLY_FRAME" val="{&quot;height&quot;:577.1344094488189,&quot;left&quot;:560.788031496063,&quot;top&quot;:110.8,&quot;width&quot;:801.161968503937}"/>
</p:tagLst>
</file>

<file path=ppt/tags/tag7.xml><?xml version="1.0" encoding="utf-8"?>
<p:tagLst xmlns:p="http://schemas.openxmlformats.org/presentationml/2006/main">
  <p:tag name="KSO_WM_DIAGRAM_VIRTUALLY_FRAME" val="{&quot;height&quot;:577.1344094488189,&quot;left&quot;:560.788031496063,&quot;top&quot;:110.8,&quot;width&quot;:801.161968503937}"/>
</p:tagLst>
</file>

<file path=ppt/tags/tag8.xml><?xml version="1.0" encoding="utf-8"?>
<p:tagLst xmlns:p="http://schemas.openxmlformats.org/presentationml/2006/main">
  <p:tag name="KSO_WM_DIAGRAM_VIRTUALLY_FRAME" val="{&quot;height&quot;:577.1344094488189,&quot;left&quot;:560.788031496063,&quot;top&quot;:110.8,&quot;width&quot;:801.161968503937}"/>
</p:tagLst>
</file>

<file path=ppt/tags/tag9.xml><?xml version="1.0" encoding="utf-8"?>
<p:tagLst xmlns:p="http://schemas.openxmlformats.org/presentationml/2006/main">
  <p:tag name="KSO_WM_DIAGRAM_VIRTUALLY_FRAME" val="{&quot;height&quot;:577.1344094488189,&quot;left&quot;:560.788031496063,&quot;top&quot;:110.8,&quot;width&quot;:801.16196850393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1963</Words>
  <Application>WPS 演示</Application>
  <PresentationFormat>On-screen Show (4:3)</PresentationFormat>
  <Paragraphs>154</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Times New Roman</vt:lpstr>
      <vt:lpstr>楷体</vt:lpstr>
      <vt:lpstr>字由点字刻宋</vt:lpstr>
      <vt:lpstr>HY Myeong Light</vt:lpstr>
      <vt:lpstr>Malgun Gothic</vt:lpstr>
      <vt:lpstr>Inter</vt:lpstr>
      <vt:lpstr>ksdb</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蓝色学术风毕业论文答辩开题报告汇报演示文稿</dc:title>
  <dc:creator/>
  <cp:lastModifiedBy>开心过马年</cp:lastModifiedBy>
  <cp:revision>45</cp:revision>
  <dcterms:created xsi:type="dcterms:W3CDTF">2025-04-18T04:42:00Z</dcterms:created>
  <dcterms:modified xsi:type="dcterms:W3CDTF">2025-06-13T01:49:07Z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EBEE78620927480E83748D9E7DA954A7_13</vt:lpwstr>
  </property>
  <property fmtid="{D5CDD505-2E9C-101B-9397-08002B2CF9AE}" pid="3" name="KSOProductBuildVer">
    <vt:lpwstr>2052-12.1.0.21541</vt:lpwstr>
  </property>
</Properties>
</file>