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Shrey Bhardwaj"/>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ldStandardTT-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ldStandardTT-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14T08:56:57.658">
    <p:pos x="6000" y="0"/>
    <p:text>1. Environment
2. Health
3. Psychological
4. Social relations</p:text>
  </p:cm>
  <p:cm authorId="0" idx="2" dt="2019-10-14T08:56:57.658">
    <p:pos x="6000" y="0"/>
    <p:text>Psytoolkit
DASS 21
pathological internet use
Clinical anger scale
Procrastination scale
Problematic internet use 
Narcissistic tendencies scale
The software is released with various examples of popular paradigms in experimental psychology, including inhibition of return, task switching, attentional blink, spatial compatibility, multiple object tracking, and visual search.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4f2625b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4f2625b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4f2625be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4f2625be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4f290968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4f290968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4f2625b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4f2625b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4f29096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4f29096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4d585b531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4d585b531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4f29096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4f29096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4f2625be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4f2625be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4f2625b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4f2625b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4f2625b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4f2625b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4f2625b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4f2625b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744575"/>
            <a:ext cx="8520600" cy="9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U.S.F.P.E.S.</a:t>
            </a:r>
            <a:endParaRPr/>
          </a:p>
        </p:txBody>
      </p:sp>
      <p:sp>
        <p:nvSpPr>
          <p:cNvPr id="60" name="Google Shape;60;p13"/>
          <p:cNvSpPr txBox="1"/>
          <p:nvPr>
            <p:ph idx="1" type="subTitle"/>
          </p:nvPr>
        </p:nvSpPr>
        <p:spPr>
          <a:xfrm>
            <a:off x="311700" y="2379275"/>
            <a:ext cx="8520600" cy="8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Unified Student Feedback and Psychometric Evaluation System</a:t>
            </a:r>
            <a:endParaRPr sz="1800">
              <a:solidFill>
                <a:srgbClr val="FFFFFF"/>
              </a:solidFill>
              <a:latin typeface="Arial"/>
              <a:ea typeface="Arial"/>
              <a:cs typeface="Arial"/>
              <a:sym typeface="Arial"/>
            </a:endParaRPr>
          </a:p>
        </p:txBody>
      </p:sp>
      <p:sp>
        <p:nvSpPr>
          <p:cNvPr id="61" name="Google Shape;61;p13"/>
          <p:cNvSpPr txBox="1"/>
          <p:nvPr/>
        </p:nvSpPr>
        <p:spPr>
          <a:xfrm>
            <a:off x="203150" y="3838975"/>
            <a:ext cx="33003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Under the mentorship of </a:t>
            </a:r>
            <a:endParaRPr>
              <a:solidFill>
                <a:srgbClr val="FFFFFF"/>
              </a:solidFill>
            </a:endParaRPr>
          </a:p>
          <a:p>
            <a:pPr indent="0" lvl="0" marL="0" rtl="0" algn="l">
              <a:spcBef>
                <a:spcPts val="0"/>
              </a:spcBef>
              <a:spcAft>
                <a:spcPts val="0"/>
              </a:spcAft>
              <a:buNone/>
            </a:pPr>
            <a:r>
              <a:rPr lang="en">
                <a:solidFill>
                  <a:srgbClr val="FFFFFF"/>
                </a:solidFill>
              </a:rPr>
              <a:t>Dr. Rajesh Bhatia</a:t>
            </a:r>
            <a:endParaRPr>
              <a:solidFill>
                <a:srgbClr val="FFFFFF"/>
              </a:solidFill>
            </a:endParaRPr>
          </a:p>
        </p:txBody>
      </p:sp>
      <p:sp>
        <p:nvSpPr>
          <p:cNvPr id="62" name="Google Shape;62;p13"/>
          <p:cNvSpPr txBox="1"/>
          <p:nvPr/>
        </p:nvSpPr>
        <p:spPr>
          <a:xfrm>
            <a:off x="5617375" y="3838975"/>
            <a:ext cx="33003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Chitsimran Singh - 17103012</a:t>
            </a:r>
            <a:endParaRPr>
              <a:solidFill>
                <a:srgbClr val="FFFFFF"/>
              </a:solidFill>
            </a:endParaRPr>
          </a:p>
          <a:p>
            <a:pPr indent="0" lvl="0" marL="0" rtl="0" algn="l">
              <a:spcBef>
                <a:spcPts val="0"/>
              </a:spcBef>
              <a:spcAft>
                <a:spcPts val="0"/>
              </a:spcAft>
              <a:buNone/>
            </a:pPr>
            <a:r>
              <a:rPr lang="en">
                <a:solidFill>
                  <a:srgbClr val="FFFFFF"/>
                </a:solidFill>
              </a:rPr>
              <a:t>Manpreet Singh Juneja - 17103022</a:t>
            </a:r>
            <a:endParaRPr>
              <a:solidFill>
                <a:srgbClr val="FFFFFF"/>
              </a:solidFill>
            </a:endParaRPr>
          </a:p>
          <a:p>
            <a:pPr indent="0" lvl="0" marL="0" rtl="0" algn="l">
              <a:spcBef>
                <a:spcPts val="0"/>
              </a:spcBef>
              <a:spcAft>
                <a:spcPts val="0"/>
              </a:spcAft>
              <a:buNone/>
            </a:pPr>
            <a:r>
              <a:rPr lang="en">
                <a:solidFill>
                  <a:srgbClr val="FFFFFF"/>
                </a:solidFill>
              </a:rPr>
              <a:t>Shrey Bhardwaj - 17103048</a:t>
            </a:r>
            <a:endParaRPr>
              <a:solidFill>
                <a:srgbClr val="FFFFFF"/>
              </a:solidFill>
            </a:endParaRPr>
          </a:p>
          <a:p>
            <a:pPr indent="0" lvl="0" marL="0" rtl="0" algn="l">
              <a:spcBef>
                <a:spcPts val="0"/>
              </a:spcBef>
              <a:spcAft>
                <a:spcPts val="0"/>
              </a:spcAft>
              <a:buNone/>
            </a:pPr>
            <a:r>
              <a:rPr lang="en">
                <a:solidFill>
                  <a:srgbClr val="FFFFFF"/>
                </a:solidFill>
              </a:rPr>
              <a:t>Stuti Sharma - 17103122</a:t>
            </a:r>
            <a:endParaRPr>
              <a:solidFill>
                <a:srgbClr val="FFFFFF"/>
              </a:solidFill>
            </a:endParaRPr>
          </a:p>
        </p:txBody>
      </p:sp>
      <p:sp>
        <p:nvSpPr>
          <p:cNvPr id="63" name="Google Shape;6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165550" y="994875"/>
            <a:ext cx="242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Diagram</a:t>
            </a:r>
            <a:endParaRPr/>
          </a:p>
        </p:txBody>
      </p:sp>
      <p:pic>
        <p:nvPicPr>
          <p:cNvPr id="122" name="Google Shape;122;p22"/>
          <p:cNvPicPr preferRelativeResize="0"/>
          <p:nvPr/>
        </p:nvPicPr>
        <p:blipFill>
          <a:blip r:embed="rId3">
            <a:alphaModFix/>
          </a:blip>
          <a:stretch>
            <a:fillRect/>
          </a:stretch>
        </p:blipFill>
        <p:spPr>
          <a:xfrm>
            <a:off x="2497925" y="921500"/>
            <a:ext cx="6355274" cy="330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23151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pic>
        <p:nvPicPr>
          <p:cNvPr id="128" name="Google Shape;128;p23"/>
          <p:cNvPicPr preferRelativeResize="0"/>
          <p:nvPr/>
        </p:nvPicPr>
        <p:blipFill>
          <a:blip r:embed="rId3">
            <a:alphaModFix/>
          </a:blip>
          <a:stretch>
            <a:fillRect/>
          </a:stretch>
        </p:blipFill>
        <p:spPr>
          <a:xfrm>
            <a:off x="2626800" y="518688"/>
            <a:ext cx="6212401" cy="41061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work </a:t>
            </a:r>
            <a:endParaRPr/>
          </a:p>
        </p:txBody>
      </p:sp>
      <p:sp>
        <p:nvSpPr>
          <p:cNvPr id="134" name="Google Shape;134;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434343"/>
              </a:buClr>
              <a:buSzPts val="1300"/>
              <a:buAutoNum type="arabicPeriod"/>
            </a:pPr>
            <a:r>
              <a:rPr lang="en" sz="1300">
                <a:solidFill>
                  <a:srgbClr val="434343"/>
                </a:solidFill>
              </a:rPr>
              <a:t>Our aim is to develop a prototype that can be used for institutional purposes. </a:t>
            </a:r>
            <a:endParaRPr sz="1300">
              <a:solidFill>
                <a:srgbClr val="434343"/>
              </a:solidFill>
            </a:endParaRPr>
          </a:p>
          <a:p>
            <a:pPr indent="0" lvl="0" marL="457200" rtl="0" algn="l">
              <a:lnSpc>
                <a:spcPct val="100000"/>
              </a:lnSpc>
              <a:spcBef>
                <a:spcPts val="1600"/>
              </a:spcBef>
              <a:spcAft>
                <a:spcPts val="0"/>
              </a:spcAft>
              <a:buNone/>
            </a:pPr>
            <a:r>
              <a:rPr lang="en" sz="1300">
                <a:solidFill>
                  <a:srgbClr val="434343"/>
                </a:solidFill>
              </a:rPr>
              <a:t>CDGC - Interest mapping on the basis of subject feedback and psychometric tests</a:t>
            </a:r>
            <a:endParaRPr sz="1300">
              <a:solidFill>
                <a:srgbClr val="434343"/>
              </a:solidFill>
            </a:endParaRPr>
          </a:p>
          <a:p>
            <a:pPr indent="0" lvl="0" marL="457200" rtl="0" algn="l">
              <a:lnSpc>
                <a:spcPct val="100000"/>
              </a:lnSpc>
              <a:spcBef>
                <a:spcPts val="1600"/>
              </a:spcBef>
              <a:spcAft>
                <a:spcPts val="0"/>
              </a:spcAft>
              <a:buNone/>
            </a:pPr>
            <a:r>
              <a:rPr lang="en" sz="1300">
                <a:solidFill>
                  <a:srgbClr val="434343"/>
                </a:solidFill>
              </a:rPr>
              <a:t>Department Feedback - Teacher and Course feedback </a:t>
            </a:r>
            <a:endParaRPr sz="1300">
              <a:solidFill>
                <a:srgbClr val="434343"/>
              </a:solidFill>
            </a:endParaRPr>
          </a:p>
          <a:p>
            <a:pPr indent="0" lvl="0" marL="457200" rtl="0" algn="l">
              <a:lnSpc>
                <a:spcPct val="100000"/>
              </a:lnSpc>
              <a:spcBef>
                <a:spcPts val="1600"/>
              </a:spcBef>
              <a:spcAft>
                <a:spcPts val="0"/>
              </a:spcAft>
              <a:buNone/>
            </a:pPr>
            <a:r>
              <a:rPr lang="en" sz="1300">
                <a:solidFill>
                  <a:srgbClr val="434343"/>
                </a:solidFill>
              </a:rPr>
              <a:t>Student Well being - Psychometric test</a:t>
            </a:r>
            <a:endParaRPr sz="1300">
              <a:solidFill>
                <a:srgbClr val="434343"/>
              </a:solidFill>
            </a:endParaRPr>
          </a:p>
          <a:p>
            <a:pPr indent="0" lvl="0" marL="457200" rtl="0" algn="l">
              <a:lnSpc>
                <a:spcPct val="100000"/>
              </a:lnSpc>
              <a:spcBef>
                <a:spcPts val="1600"/>
              </a:spcBef>
              <a:spcAft>
                <a:spcPts val="0"/>
              </a:spcAft>
              <a:buNone/>
            </a:pPr>
            <a:r>
              <a:rPr lang="en" sz="1300">
                <a:solidFill>
                  <a:srgbClr val="434343"/>
                </a:solidFill>
              </a:rPr>
              <a:t>Academic Workload distribution - Through reports generated</a:t>
            </a:r>
            <a:endParaRPr sz="1300">
              <a:solidFill>
                <a:srgbClr val="434343"/>
              </a:solidFill>
            </a:endParaRPr>
          </a:p>
          <a:p>
            <a:pPr indent="-317500" lvl="0" marL="457200" rtl="0" algn="l">
              <a:spcBef>
                <a:spcPts val="1600"/>
              </a:spcBef>
              <a:spcAft>
                <a:spcPts val="0"/>
              </a:spcAft>
              <a:buClr>
                <a:srgbClr val="434343"/>
              </a:buClr>
              <a:buSzPts val="1400"/>
              <a:buAutoNum type="arabicPeriod"/>
            </a:pPr>
            <a:r>
              <a:rPr lang="en" sz="1400">
                <a:solidFill>
                  <a:srgbClr val="434343"/>
                </a:solidFill>
              </a:rPr>
              <a:t>At the completion of the student’s degree a holistic progress report will be presented to the student which would include the given four parameters.</a:t>
            </a:r>
            <a:endParaRPr sz="1400">
              <a:solidFill>
                <a:srgbClr val="434343"/>
              </a:solidFill>
            </a:endParaRPr>
          </a:p>
        </p:txBody>
      </p:sp>
      <p:sp>
        <p:nvSpPr>
          <p:cNvPr id="135" name="Google Shape;13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9" name="Google Shape;69;p14"/>
          <p:cNvSpPr txBox="1"/>
          <p:nvPr>
            <p:ph idx="1" type="body"/>
          </p:nvPr>
        </p:nvSpPr>
        <p:spPr>
          <a:xfrm>
            <a:off x="202277" y="1162121"/>
            <a:ext cx="8520600" cy="3397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000"/>
              </a:spcBef>
              <a:spcAft>
                <a:spcPts val="0"/>
              </a:spcAft>
              <a:buClr>
                <a:srgbClr val="666666"/>
              </a:buClr>
              <a:buSzPts val="1300"/>
              <a:buAutoNum type="arabicPeriod"/>
            </a:pPr>
            <a:r>
              <a:rPr lang="en" sz="1300">
                <a:solidFill>
                  <a:srgbClr val="666666"/>
                </a:solidFill>
              </a:rPr>
              <a:t>It is believed, that the human brain is a computational system.Through cognitive psychology, we would like to develop a prototype, that can be used to evaluate the stress levels in students, fundamentally through cognitive inputs, by evaluating different events in a week like projects, assignments and quizzes.</a:t>
            </a:r>
            <a:endParaRPr sz="1300">
              <a:solidFill>
                <a:srgbClr val="666666"/>
              </a:solidFill>
            </a:endParaRPr>
          </a:p>
          <a:p>
            <a:pPr indent="-311150" lvl="0" marL="457200" rtl="0" algn="l">
              <a:lnSpc>
                <a:spcPct val="115000"/>
              </a:lnSpc>
              <a:spcBef>
                <a:spcPts val="1000"/>
              </a:spcBef>
              <a:spcAft>
                <a:spcPts val="0"/>
              </a:spcAft>
              <a:buClr>
                <a:srgbClr val="666666"/>
              </a:buClr>
              <a:buSzPts val="1300"/>
              <a:buAutoNum type="arabicPeriod"/>
            </a:pPr>
            <a:r>
              <a:rPr lang="en" sz="1300">
                <a:solidFill>
                  <a:srgbClr val="666666"/>
                </a:solidFill>
              </a:rPr>
              <a:t>To develop a feedback portal, which integrates the student’s emotional well being and academic workload to predict the stress levels and stress givers in a student’s life. Our model strives for neurobiological accuracy and like connectionism, a major account for behavior. The information processing approach to psychometry are implemented and the nature of machine learning and its relationship to psychoanalysis is explored.</a:t>
            </a:r>
            <a:endParaRPr sz="1300">
              <a:solidFill>
                <a:srgbClr val="666666"/>
              </a:solidFill>
            </a:endParaRPr>
          </a:p>
          <a:p>
            <a:pPr indent="-311150" lvl="0" marL="457200" rtl="0" algn="l">
              <a:spcBef>
                <a:spcPts val="1600"/>
              </a:spcBef>
              <a:spcAft>
                <a:spcPts val="0"/>
              </a:spcAft>
              <a:buClr>
                <a:srgbClr val="666666"/>
              </a:buClr>
              <a:buSzPts val="1300"/>
              <a:buAutoNum type="arabicPeriod"/>
            </a:pPr>
            <a:r>
              <a:rPr lang="en" sz="1300">
                <a:solidFill>
                  <a:srgbClr val="666666"/>
                </a:solidFill>
              </a:rPr>
              <a:t>Analysis of academic workload and students' activities to predict the psychometric well being of students in academic institutions.</a:t>
            </a:r>
            <a:endParaRPr sz="1300">
              <a:solidFill>
                <a:srgbClr val="666666"/>
              </a:solidFill>
            </a:endParaRPr>
          </a:p>
          <a:p>
            <a:pPr indent="0" lvl="0" marL="457200" rtl="0" algn="l">
              <a:lnSpc>
                <a:spcPct val="115000"/>
              </a:lnSpc>
              <a:spcBef>
                <a:spcPts val="1600"/>
              </a:spcBef>
              <a:spcAft>
                <a:spcPts val="0"/>
              </a:spcAft>
              <a:buNone/>
            </a:pPr>
            <a:r>
              <a:t/>
            </a:r>
            <a:endParaRPr sz="1300">
              <a:solidFill>
                <a:srgbClr val="F3F3F3"/>
              </a:solidFill>
            </a:endParaRPr>
          </a:p>
          <a:p>
            <a:pPr indent="0" lvl="0" marL="457200" rtl="0" algn="l">
              <a:lnSpc>
                <a:spcPct val="115000"/>
              </a:lnSpc>
              <a:spcBef>
                <a:spcPts val="1600"/>
              </a:spcBef>
              <a:spcAft>
                <a:spcPts val="0"/>
              </a:spcAft>
              <a:buNone/>
            </a:pPr>
            <a:r>
              <a:t/>
            </a:r>
            <a:endParaRPr sz="1100"/>
          </a:p>
          <a:p>
            <a:pPr indent="0" lvl="0" marL="0" rtl="0" algn="ctr">
              <a:spcBef>
                <a:spcPts val="1600"/>
              </a:spcBef>
              <a:spcAft>
                <a:spcPts val="1600"/>
              </a:spcAft>
              <a:buNone/>
            </a:pPr>
            <a:r>
              <a:t/>
            </a:r>
            <a:endParaRPr sz="1100"/>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a:t>
            </a:r>
            <a:endParaRPr/>
          </a:p>
        </p:txBody>
      </p:sp>
      <p:sp>
        <p:nvSpPr>
          <p:cNvPr id="76" name="Google Shape;76;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AutoNum type="arabicPeriod"/>
            </a:pPr>
            <a:r>
              <a:rPr lang="en" sz="1300">
                <a:solidFill>
                  <a:srgbClr val="434343"/>
                </a:solidFill>
              </a:rPr>
              <a:t>To help change the student feedback process in our institute,which is currently a form with just 20 questions, to a more intensive,inclusive and comprehensive feedback mechanism, which also includes the psychological well being of students and by extension, the college faculty. The end product will be a better analysis of the mind of the average student of the institute and a better understanding of strengths and weaknesses of the teaching pedagogy of the institute, with a much better understanding of where the strengths and weaknesses lie.</a:t>
            </a:r>
            <a:endParaRPr sz="1300">
              <a:solidFill>
                <a:srgbClr val="434343"/>
              </a:solidFill>
            </a:endParaRPr>
          </a:p>
          <a:p>
            <a:pPr indent="-311150" lvl="0" marL="457200" rtl="0" algn="l">
              <a:spcBef>
                <a:spcPts val="0"/>
              </a:spcBef>
              <a:spcAft>
                <a:spcPts val="0"/>
              </a:spcAft>
              <a:buClr>
                <a:srgbClr val="434343"/>
              </a:buClr>
              <a:buSzPts val="1300"/>
              <a:buAutoNum type="arabicPeriod"/>
            </a:pPr>
            <a:r>
              <a:rPr lang="en" sz="1300">
                <a:solidFill>
                  <a:srgbClr val="434343"/>
                </a:solidFill>
              </a:rPr>
              <a:t>To help get an idea of the optimum workload, i.e. assignments, quizzes, projects etc. to ensure that neither the student loses interest in his academics nor does burnout occur. The optimum workload should be created around the median performance of the entire classroom so that the workload isn’t too high or too low for the entire class as an average. The idea behind this is that the optimal workload can be effectively calculated by analysing and visualising the data obtained.</a:t>
            </a:r>
            <a:endParaRPr sz="1300">
              <a:solidFill>
                <a:srgbClr val="434343"/>
              </a:solidFill>
            </a:endParaRPr>
          </a:p>
          <a:p>
            <a:pPr indent="-311150" lvl="0" marL="457200" rtl="0" algn="l">
              <a:spcBef>
                <a:spcPts val="0"/>
              </a:spcBef>
              <a:spcAft>
                <a:spcPts val="0"/>
              </a:spcAft>
              <a:buClr>
                <a:srgbClr val="434343"/>
              </a:buClr>
              <a:buSzPts val="1300"/>
              <a:buAutoNum type="arabicPeriod"/>
            </a:pPr>
            <a:r>
              <a:rPr lang="en" sz="1300">
                <a:solidFill>
                  <a:srgbClr val="434343"/>
                </a:solidFill>
              </a:rPr>
              <a:t>To create awareness about how mental well-being is an important aspect of an institution’s curriculum, our goal is to promote studies like these in all academic institutions in the country.</a:t>
            </a:r>
            <a:endParaRPr sz="1300">
              <a:solidFill>
                <a:srgbClr val="434343"/>
              </a:solidFill>
            </a:endParaRPr>
          </a:p>
          <a:p>
            <a:pPr indent="0" lvl="0" marL="457200" rtl="0" algn="l">
              <a:spcBef>
                <a:spcPts val="1600"/>
              </a:spcBef>
              <a:spcAft>
                <a:spcPts val="0"/>
              </a:spcAft>
              <a:buNone/>
            </a:pPr>
            <a:r>
              <a:t/>
            </a:r>
            <a:endParaRPr sz="1100"/>
          </a:p>
          <a:p>
            <a:pPr indent="0" lvl="0" marL="0" rtl="0" algn="ctr">
              <a:spcBef>
                <a:spcPts val="1600"/>
              </a:spcBef>
              <a:spcAft>
                <a:spcPts val="1600"/>
              </a:spcAft>
              <a:buNone/>
            </a:pPr>
            <a:r>
              <a:t/>
            </a:r>
            <a:endParaRPr sz="1100"/>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3" name="Google Shape;83;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AutoNum type="arabicPeriod"/>
            </a:pPr>
            <a:r>
              <a:rPr lang="en" sz="1400">
                <a:solidFill>
                  <a:srgbClr val="434343"/>
                </a:solidFill>
              </a:rPr>
              <a:t>A more structured and comprehensive student feedback and interest mapping system can be developed using our project, which can be used for placement drives etc.</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 sz="1400">
                <a:solidFill>
                  <a:srgbClr val="434343"/>
                </a:solidFill>
              </a:rPr>
              <a:t>A targeted student improvement programme can be made by analysing the students having low intrinsic motivation. Which might include special lectures etc.</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 sz="1400">
                <a:solidFill>
                  <a:srgbClr val="434343"/>
                </a:solidFill>
              </a:rPr>
              <a:t>As learning rate of each student is different, we can identify clusters of students having similar learning rates use this criteria for classification into various courses like Minor Project (where CGPA isn’t a good enough measure).</a:t>
            </a:r>
            <a:endParaRPr sz="1400">
              <a:solidFill>
                <a:srgbClr val="434343"/>
              </a:solidFill>
            </a:endParaRPr>
          </a:p>
          <a:p>
            <a:pPr indent="0" lvl="0" marL="0" rtl="0" algn="l">
              <a:spcBef>
                <a:spcPts val="1600"/>
              </a:spcBef>
              <a:spcAft>
                <a:spcPts val="1600"/>
              </a:spcAft>
              <a:buNone/>
            </a:pPr>
            <a:r>
              <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90" name="Google Shape;90;p17"/>
          <p:cNvSpPr txBox="1"/>
          <p:nvPr>
            <p:ph idx="1" type="body"/>
          </p:nvPr>
        </p:nvSpPr>
        <p:spPr>
          <a:xfrm>
            <a:off x="311700" y="1171675"/>
            <a:ext cx="8125200" cy="19593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434343"/>
              </a:buClr>
              <a:buSzPts val="1200"/>
              <a:buChar char="●"/>
            </a:pPr>
            <a:r>
              <a:rPr lang="en" sz="1200">
                <a:solidFill>
                  <a:srgbClr val="434343"/>
                </a:solidFill>
              </a:rPr>
              <a:t>Psytoolkit - PsyToolkit is hosted and maintained by a psychology professor in UK, allowing us to use it's web based features. It also has a repository of surveys and questionnaires dedicated towards analysing a specific trait.</a:t>
            </a:r>
            <a:endParaRPr sz="1200">
              <a:solidFill>
                <a:srgbClr val="434343"/>
              </a:solidFill>
            </a:endParaRPr>
          </a:p>
          <a:p>
            <a:pPr indent="-304800" lvl="0" marL="457200" rtl="0" algn="l">
              <a:lnSpc>
                <a:spcPct val="100000"/>
              </a:lnSpc>
              <a:spcBef>
                <a:spcPts val="1000"/>
              </a:spcBef>
              <a:spcAft>
                <a:spcPts val="0"/>
              </a:spcAft>
              <a:buClr>
                <a:srgbClr val="434343"/>
              </a:buClr>
              <a:buSzPts val="1200"/>
              <a:buChar char="●"/>
            </a:pPr>
            <a:r>
              <a:rPr lang="en" sz="1200">
                <a:solidFill>
                  <a:srgbClr val="434343"/>
                </a:solidFill>
              </a:rPr>
              <a:t>We will be using Django framework for setting up the server and SQLLite3 as the database. For front end we are using HTML, CSS and Javascript.</a:t>
            </a:r>
            <a:endParaRPr sz="1200">
              <a:solidFill>
                <a:srgbClr val="434343"/>
              </a:solidFill>
            </a:endParaRPr>
          </a:p>
          <a:p>
            <a:pPr indent="-304800" lvl="0" marL="457200" rtl="0" algn="l">
              <a:lnSpc>
                <a:spcPct val="100000"/>
              </a:lnSpc>
              <a:spcBef>
                <a:spcPts val="1000"/>
              </a:spcBef>
              <a:spcAft>
                <a:spcPts val="1000"/>
              </a:spcAft>
              <a:buClr>
                <a:srgbClr val="434343"/>
              </a:buClr>
              <a:buSzPts val="1200"/>
              <a:buChar char="●"/>
            </a:pPr>
            <a:r>
              <a:rPr lang="en" sz="1200">
                <a:solidFill>
                  <a:srgbClr val="434343"/>
                </a:solidFill>
              </a:rPr>
              <a:t>For report generation, we will be using Clustering to create clusters of students and libraries like sklearn and matplotlib for computation and visualization of data and reports.  </a:t>
            </a:r>
            <a:endParaRPr sz="1200">
              <a:solidFill>
                <a:srgbClr val="434343"/>
              </a:solidFill>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Adopted - </a:t>
            </a:r>
            <a:r>
              <a:rPr lang="en"/>
              <a:t>Psychometric Tests </a:t>
            </a:r>
            <a:endParaRPr/>
          </a:p>
        </p:txBody>
      </p:sp>
      <p:sp>
        <p:nvSpPr>
          <p:cNvPr id="97" name="Google Shape;97;p18"/>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WHO quality of life (WHOQOL-BREF)</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Ardell Wellness Test</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Ten Item Personality Inventory (TIPI/BIG5)</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Generalized Anxiety Disorder scale (GAD-7)</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Problematic Internet Use Questionnaire (PIUQ)</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Depression, Anxiety, Stress (DASS)</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Clinical Anger Scale (CAS)</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Procrastination scale (Lay’s GP)</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Facebook Addiction Scale (BFAS)</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Obsessive-Compulsive Inventory (revised, OCI-R)</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Social Media Disorder Scale (SMD)</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Subjective Happiness Scale (SHS)</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Positive Thinking Scale (PTS)</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Perceived stress (PSS)</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Cognitive Flexibility Scale (CFS)</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Self Esteem Scale (Rosenberg)</a:t>
            </a:r>
            <a:endParaRPr sz="1200">
              <a:solidFill>
                <a:srgbClr val="000000"/>
              </a:solidFill>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2970425" y="157825"/>
            <a:ext cx="5973250" cy="4746350"/>
          </a:xfrm>
          <a:prstGeom prst="rect">
            <a:avLst/>
          </a:prstGeom>
          <a:noFill/>
          <a:ln>
            <a:noFill/>
          </a:ln>
        </p:spPr>
      </p:pic>
      <p:sp>
        <p:nvSpPr>
          <p:cNvPr id="104" name="Google Shape;104;p19"/>
          <p:cNvSpPr txBox="1"/>
          <p:nvPr>
            <p:ph type="title"/>
          </p:nvPr>
        </p:nvSpPr>
        <p:spPr>
          <a:xfrm>
            <a:off x="137700" y="435450"/>
            <a:ext cx="2658600" cy="13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a:p>
            <a:pPr indent="0" lvl="0" marL="0" rtl="0" algn="l">
              <a:spcBef>
                <a:spcPts val="0"/>
              </a:spcBef>
              <a:spcAft>
                <a:spcPts val="0"/>
              </a:spcAft>
              <a:buNone/>
            </a:pPr>
            <a:r>
              <a:rPr lang="en"/>
              <a:t>Diagram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191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a:p>
            <a:pPr indent="0" lvl="0" marL="0" rtl="0" algn="l">
              <a:spcBef>
                <a:spcPts val="0"/>
              </a:spcBef>
              <a:spcAft>
                <a:spcPts val="0"/>
              </a:spcAft>
              <a:buNone/>
            </a:pPr>
            <a:r>
              <a:t/>
            </a:r>
            <a:endParaRPr/>
          </a:p>
        </p:txBody>
      </p:sp>
      <p:pic>
        <p:nvPicPr>
          <p:cNvPr id="110" name="Google Shape;110;p20"/>
          <p:cNvPicPr preferRelativeResize="0"/>
          <p:nvPr/>
        </p:nvPicPr>
        <p:blipFill>
          <a:blip r:embed="rId3">
            <a:alphaModFix/>
          </a:blip>
          <a:stretch>
            <a:fillRect/>
          </a:stretch>
        </p:blipFill>
        <p:spPr>
          <a:xfrm>
            <a:off x="3265700" y="111650"/>
            <a:ext cx="3533009"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201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16" name="Google Shape;116;p21"/>
          <p:cNvPicPr preferRelativeResize="0"/>
          <p:nvPr/>
        </p:nvPicPr>
        <p:blipFill>
          <a:blip r:embed="rId3">
            <a:alphaModFix/>
          </a:blip>
          <a:stretch>
            <a:fillRect/>
          </a:stretch>
        </p:blipFill>
        <p:spPr>
          <a:xfrm>
            <a:off x="2532700" y="556100"/>
            <a:ext cx="5943600" cy="430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