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963277-B201-4AA5-A30F-70C1CDF76A42}">
  <a:tblStyle styleId="{B9963277-B201-4AA5-A30F-70C1CDF76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e8005b2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e8005b2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e8005b24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6e8005b24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6e8005b2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6e8005b2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6e8005b2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6e8005b2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general, the 𝛼-Coverage is close to 𝛼 for all subsets and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considered values for 𝛼 (see Table 4). This means that the predicted probabilities match well with the observed outcomes, and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RUL prognostics are thus reliable. However, the mean widths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confidence interval are quite large, as also observed in Fig. 4.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uncertainty of the RUL prognostics is thus large, despite the reliability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the prognostics.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6e8005b2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6e8005b2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e8005b24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e8005b24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Why the Staircase Pattern Appears: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Discrete Binning: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Method:</a:t>
            </a:r>
            <a:r>
              <a:rPr lang="en">
                <a:solidFill>
                  <a:schemeClr val="dk1"/>
                </a:solidFill>
              </a:rPr>
              <a:t> Predictions are divided into distinct bins based on their value ranges.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Effect:</a:t>
            </a:r>
            <a:r>
              <a:rPr lang="en">
                <a:solidFill>
                  <a:schemeClr val="dk1"/>
                </a:solidFill>
              </a:rPr>
              <a:t> Each bin is assigned a uniform reliability score, creating horizontal steps on the graph.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Cumulative Scoring: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Method:</a:t>
            </a:r>
            <a:r>
              <a:rPr lang="en">
                <a:solidFill>
                  <a:schemeClr val="dk1"/>
                </a:solidFill>
              </a:rPr>
              <a:t> Reliability scores accumulate over the bins, showing the aggregate reliability.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Effect:</a:t>
            </a:r>
            <a:r>
              <a:rPr lang="en">
                <a:solidFill>
                  <a:schemeClr val="dk1"/>
                </a:solidFill>
              </a:rPr>
              <a:t> As more predictions are included, the score steps up, forming a staircase.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Rounded or Truncated Values: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Method:</a:t>
            </a:r>
            <a:r>
              <a:rPr lang="en">
                <a:solidFill>
                  <a:schemeClr val="dk1"/>
                </a:solidFill>
              </a:rPr>
              <a:t> Reliability scores might be rounded or truncated to certain decimal places.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Effect:</a:t>
            </a:r>
            <a:r>
              <a:rPr lang="en">
                <a:solidFill>
                  <a:schemeClr val="dk1"/>
                </a:solidFill>
              </a:rPr>
              <a:t> This rounding creates distinct levels rather than a continuous line, enhancing the staircase effect.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e8005b2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e8005b2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e8005b2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6e8005b2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e8005b2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e8005b2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e8005b2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e8005b2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data_prep.py</a:t>
            </a:r>
            <a:r>
              <a:rPr lang="en" sz="1300">
                <a:solidFill>
                  <a:schemeClr val="dk1"/>
                </a:solidFill>
              </a:rPr>
              <a:t>: Handles data preprocessing and preparation for training and testing.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CNN.py</a:t>
            </a:r>
            <a:r>
              <a:rPr lang="en" sz="1300">
                <a:solidFill>
                  <a:schemeClr val="dk1"/>
                </a:solidFill>
              </a:rPr>
              <a:t>: Defines the Convolutional Neural Network architecture.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evaluate.py</a:t>
            </a:r>
            <a:r>
              <a:rPr lang="en" sz="1300">
                <a:solidFill>
                  <a:schemeClr val="dk1"/>
                </a:solidFill>
              </a:rPr>
              <a:t>: Contains functions for model evaluation.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RUL_metrics.py</a:t>
            </a:r>
            <a:r>
              <a:rPr lang="en" sz="1300">
                <a:solidFill>
                  <a:schemeClr val="dk1"/>
                </a:solidFill>
              </a:rPr>
              <a:t>: Provides custom metrics for evaluating model performance.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e8005b2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e8005b2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Type of Model: Convolutional Neural Network (CNN)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Grid-like Topology:</a:t>
            </a:r>
            <a:r>
              <a:rPr lang="en">
                <a:solidFill>
                  <a:schemeClr val="dk1"/>
                </a:solidFill>
              </a:rPr>
              <a:t> Ideal for data with a structured, grid-like pattern, such as images.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Convolutional Layers: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Filters/Kernels:</a:t>
            </a:r>
            <a:r>
              <a:rPr lang="en">
                <a:solidFill>
                  <a:schemeClr val="dk1"/>
                </a:solidFill>
              </a:rPr>
              <a:t> Apply filters to input data to create feature maps, each detecting different patterns.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Activation Functions: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Non-linearity:</a:t>
            </a:r>
            <a:r>
              <a:rPr lang="en">
                <a:solidFill>
                  <a:schemeClr val="dk1"/>
                </a:solidFill>
              </a:rPr>
              <a:t> Use activation functions like ReLU after each convolutional layer to introduce non-linearity, allowing the model to learn complex patterns.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Pooling Layers: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Dimensionality Reduction:</a:t>
            </a:r>
            <a:r>
              <a:rPr lang="en">
                <a:solidFill>
                  <a:schemeClr val="dk1"/>
                </a:solidFill>
              </a:rPr>
              <a:t> Reduce feature map size to lower computational load and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Fully Connected Layers: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Predictions:</a:t>
            </a:r>
            <a:r>
              <a:rPr lang="en">
                <a:solidFill>
                  <a:schemeClr val="dk1"/>
                </a:solidFill>
              </a:rPr>
              <a:t> Final layers that make predictions by connecting every neuron in one layer to every neuron in the next layer.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e8005b24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e8005b24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6e8005b24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6e8005b24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e8005b2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6e8005b2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: </a:t>
            </a:r>
            <a:r>
              <a:rPr lang="en"/>
              <a:t>Purpose: Ensures that the output feature map has the same spatial dimensions as the input by adding zero-padding around the borders.</a:t>
            </a:r>
            <a:br>
              <a:rPr lang="en"/>
            </a:br>
            <a:br>
              <a:rPr lang="en"/>
            </a:br>
            <a:r>
              <a:rPr b="1" lang="en">
                <a:solidFill>
                  <a:schemeClr val="dk1"/>
                </a:solidFill>
              </a:rPr>
              <a:t>Why use tanh for activation?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Range:</a:t>
            </a:r>
            <a:r>
              <a:rPr lang="en">
                <a:solidFill>
                  <a:schemeClr val="dk1"/>
                </a:solidFill>
              </a:rPr>
              <a:t> Outputs values between -1 and 1, making it easier for the network to learn centered and normalized data.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Non-linearity:</a:t>
            </a:r>
            <a:r>
              <a:rPr lang="en">
                <a:solidFill>
                  <a:schemeClr val="dk1"/>
                </a:solidFill>
              </a:rPr>
              <a:t> Adds non-linearity to the model, enabling it to learn complex patterns.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Zero-centered:</a:t>
            </a:r>
            <a:r>
              <a:rPr lang="en">
                <a:solidFill>
                  <a:schemeClr val="dk1"/>
                </a:solidFill>
              </a:rPr>
              <a:t> Helps in faster convergence during training by ensuring that the output has a mean close to zero, which helps in balancing the gradients.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6e8005b2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6e8005b2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Issue:</a:t>
            </a:r>
            <a:r>
              <a:rPr lang="en">
                <a:solidFill>
                  <a:schemeClr val="dk1"/>
                </a:solidFill>
              </a:rPr>
              <a:t> Implemented data normalization as described in the paper, but results did not match those provided by the authors.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Resolution: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Troubleshooting:</a:t>
            </a:r>
            <a:r>
              <a:rPr lang="en">
                <a:solidFill>
                  <a:schemeClr val="dk1"/>
                </a:solidFill>
              </a:rPr>
              <a:t> Despite extensive troubleshooting, could not align results with the paper.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Decision:</a:t>
            </a:r>
            <a:r>
              <a:rPr lang="en">
                <a:solidFill>
                  <a:schemeClr val="dk1"/>
                </a:solidFill>
              </a:rPr>
              <a:t> Decided to use the dataset provided directly by the paper to ensure consistency and progress with the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6e8005b24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6e8005b24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1D CNN: Initially used a 1D Convolutional Neural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Results: The outcomes were unsatisfactory.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2D CNN: Switched to a 2D Convolutional Neural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Benefit: Allows filtering across two dimensions of the input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Importance: Essential for analyzing sensor data over time, as time is our second dimension.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heBriteGroup/Elijah/blob/main/Assigned/CNN/data_prep.py" TargetMode="External"/><Relationship Id="rId4" Type="http://schemas.openxmlformats.org/officeDocument/2006/relationships/hyperlink" Target="https://github.com/TheBriteGroup/Elijah/blob/main/Assigned/CNN/CNN.py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github.com/TheBriteGroup/Elijah/tree/main/Assigned/CNN/Normalized%20Data" TargetMode="External"/><Relationship Id="rId5" Type="http://schemas.openxmlformats.org/officeDocument/2006/relationships/hyperlink" Target="https://github.com/TheBriteGroup/Elijah/blob/main/Assigned/CNN/evaluate.py" TargetMode="External"/><Relationship Id="rId6" Type="http://schemas.openxmlformats.org/officeDocument/2006/relationships/hyperlink" Target="https://github.com/TheBriteGroup/Elijah/blob/main/Assigned/CNN/RUL_metrics.py" TargetMode="External"/><Relationship Id="rId7" Type="http://schemas.openxmlformats.org/officeDocument/2006/relationships/hyperlink" Target="https://github.com/TheBriteGroup/Elijah/tree/main/Assigned/CNN/Docs" TargetMode="External"/><Relationship Id="rId8" Type="http://schemas.openxmlformats.org/officeDocument/2006/relationships/hyperlink" Target="https://github.com/TheBriteGroup/Elijah/tree/main/Assigned/CNN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heBriteGroup/Elijah/blob/main/Assigned/CNN/CNN.py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Showcasing the Code for Predictive Maintenance Using CNN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detailed walkthrough of the code and its findings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 Dropout	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Regularization technique used to prevent overfitting by randomly dropping out a fraction of the </a:t>
            </a:r>
            <a:r>
              <a:rPr lang="en"/>
              <a:t>neurons</a:t>
            </a:r>
            <a:r>
              <a:rPr lang="en"/>
              <a:t> during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 = 0.5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case, 50% of the neurons are randomly set to zero during each forward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forces the network to learn more robust features that do not depend on previous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Inference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Monte Carlo dropout, dropout is applied during prediction (not just training) to create different versions of the model. By making many predictions with these versions and averaging them, we get a measure of uncertainty in the predictions. This helps understand how confident the model is about its outputs.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Failures and Refactoring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5909100" cy="3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finally </a:t>
            </a:r>
            <a:r>
              <a:rPr lang="en"/>
              <a:t>getting</a:t>
            </a:r>
            <a:r>
              <a:rPr lang="en"/>
              <a:t> the model to work, in testing I observed overfitting after 250 epochs, as per the original paper's guidelines.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gave results seen here --&gt;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taken to Improve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checkpoints to save the </a:t>
            </a:r>
            <a:r>
              <a:rPr lang="en"/>
              <a:t>best model based on validation accuracy.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Early Stopping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Stopped training when no improvement was observed for a set patience.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Reduced overfitting and improved generalization as seen here --&gt;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450" y="325775"/>
            <a:ext cx="2994626" cy="22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450" y="2766285"/>
            <a:ext cx="2994626" cy="224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84275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 Metrics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36650" y="923600"/>
            <a:ext cx="4722300" cy="24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Coverage:</a:t>
            </a:r>
            <a:endParaRPr b="1"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proportion of true Remaining Useful Life (RUL) values that fall within the credible interval defined by a specified alpha.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Coverage closer to the specified alpha value indicates better calibration.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Width:</a:t>
            </a:r>
            <a:endParaRPr b="1"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range within which the true RUL is expected to lie with a certain probability (alpha).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Smaller widths are better for precision.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Reliability Score:</a:t>
            </a:r>
            <a:endParaRPr b="1"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RS_total: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of underestimation (RS_under) and overestimation (RS_over) scores.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RS_under: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Indicates minimal underestimation of uncertainty.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RS_over: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Indicates minimal overestimation of uncertainty.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</a:rPr>
              <a:t>MW: </a:t>
            </a:r>
            <a:r>
              <a:rPr lang="en" sz="1175">
                <a:solidFill>
                  <a:srgbClr val="000000"/>
                </a:solidFill>
              </a:rPr>
              <a:t>The uncertainty of the prognostics</a:t>
            </a:r>
            <a:endParaRPr sz="1175">
              <a:solidFill>
                <a:srgbClr val="000000"/>
              </a:solidFill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Lower scores indicate better reliability</a:t>
            </a:r>
            <a:endParaRPr b="1" sz="11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25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940100" y="876300"/>
            <a:ext cx="42039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Mean Square Error (RMSE):</a:t>
            </a:r>
            <a:endParaRPr b="1"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This is the square root of the average of the squared differences between the predicted and actual RUL values. 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provides a measure of how well the model’s predictions match the true values, with lower values indicating more accurate predictions.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Error (MAE):</a:t>
            </a:r>
            <a:endParaRPr b="1"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measures the average variance of the predicted RUL distributions across all instances. Variance quantifies the spread of the predictions around their mean.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b="1"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ower mean variance indicates more consistent predictions, meaning the model’s predictions do not vary widely from one run to another.</a:t>
            </a:r>
            <a:endParaRPr sz="12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26650" y="54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Metrics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22665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{B9963277-B201-4AA5-A30F-70C1CDF76A42}</a:tableStyleId>
              </a:tblPr>
              <a:tblGrid>
                <a:gridCol w="1251875"/>
                <a:gridCol w="1509050"/>
                <a:gridCol w="994700"/>
                <a:gridCol w="1251875"/>
                <a:gridCol w="1251875"/>
                <a:gridCol w="1251875"/>
                <a:gridCol w="1251875"/>
              </a:tblGrid>
              <a:tr h="6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Engine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Highest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α-</a:t>
                      </a:r>
                      <a:r>
                        <a:rPr lang="en"/>
                        <a:t>MW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Which level</a:t>
                      </a:r>
                      <a:endParaRPr i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 α = 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Coverage α = 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Coverage α = 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FD001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34.71: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α = 0.95</a:t>
                      </a:r>
                      <a:endParaRPr i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9.913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FD002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36.14	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α = 0.95</a:t>
                      </a:r>
                      <a:endParaRPr i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0.8185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0.8185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14.177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10.785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FD003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39.84: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α = 0.95</a:t>
                      </a:r>
                      <a:endParaRPr i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10.385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FD004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38.85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α = 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Paper’s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(best result)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47.6: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FD003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α = 0.95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N/A</a:t>
                      </a:r>
                      <a:endParaRPr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-73025"/>
            <a:ext cx="6955366" cy="52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Results							Paper Results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825" y="1086512"/>
            <a:ext cx="5071200" cy="40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9657" l="8458" r="0" t="0"/>
          <a:stretch/>
        </p:blipFill>
        <p:spPr>
          <a:xfrm>
            <a:off x="4486275" y="1343350"/>
            <a:ext cx="47730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Uses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4956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Adaptation to Different Machinery: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techniques and methods used here can be applied to evaluate the RUL of any component of machinery.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approach can be extended to something more comprehensive, such as a full-body system like a tank.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Configuring Input Shape: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this to work, the input shape must be configured for the new number of useful sensor readings.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rest of the code and methodology can stay the same, ensuring a scalable and adaptable solution.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28953" r="28575" t="3306"/>
          <a:stretch/>
        </p:blipFill>
        <p:spPr>
          <a:xfrm>
            <a:off x="5508075" y="1152475"/>
            <a:ext cx="3438524" cy="35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"/>
            <a:ext cx="91440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project focuses on predictive maintenance using Convolutional Neural Networks (CNN) to predict the Remaining Useful Life (RUL) of</a:t>
            </a:r>
            <a:r>
              <a:rPr lang="en"/>
              <a:t> machinery, in this case, turbofan engines</a:t>
            </a:r>
            <a:r>
              <a:rPr lang="en"/>
              <a:t>.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main goal is to develop a reliable model that can accurately predict RUL based on sensor data.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project consists of four main components (Each Hyperlinked to the code on GitHub):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data_prep.py</a:t>
            </a:r>
            <a:r>
              <a:rPr lang="en" sz="1300">
                <a:solidFill>
                  <a:schemeClr val="dk1"/>
                </a:solidFill>
              </a:rPr>
              <a:t>: Handles data preprocessing and preparation for training and testing.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CNN.py</a:t>
            </a:r>
            <a:r>
              <a:rPr lang="en" sz="1300">
                <a:solidFill>
                  <a:schemeClr val="dk1"/>
                </a:solidFill>
              </a:rPr>
              <a:t>: Defines the Convolutional Neural Network architecture.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evaluate.py</a:t>
            </a:r>
            <a:r>
              <a:rPr lang="en" sz="1300">
                <a:solidFill>
                  <a:schemeClr val="dk1"/>
                </a:solidFill>
              </a:rPr>
              <a:t>: Contains functions for model evaluation.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RUL_metrics.py</a:t>
            </a:r>
            <a:r>
              <a:rPr lang="en" sz="1300">
                <a:solidFill>
                  <a:schemeClr val="dk1"/>
                </a:solidFill>
              </a:rPr>
              <a:t>: Provides custom metrics for evaluating model performance.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Docs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Contains summaries of research paper and documentation for project methodology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Data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The raw data from “Damage Propagation Modeling for Aircraft Engine Run-to-Failure Simulation”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9"/>
              </a:rPr>
              <a:t>Normalized Data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Data obtained from the authors of the research paper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7775" y="3663800"/>
            <a:ext cx="5048250" cy="13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Convolutional Neural Network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964150"/>
            <a:ext cx="8520600" cy="3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Type of deep learning model, specifically well suited for data with a grid like topology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Built from Layers: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Layers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Apply a set filter (kernal) to the input data to create maps. Each filter is meant to detect different </a:t>
            </a:r>
            <a:r>
              <a:rPr lang="en"/>
              <a:t>patterns</a:t>
            </a:r>
            <a:r>
              <a:rPr lang="en"/>
              <a:t> in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 Functions: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After each convolutional layer, an activation function (typically ReLU) is applied to introduce non-linearity into the model, enabling it to learn complex patterns.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Pooling Layers: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 the dimensionality of the feature maps, decreases the </a:t>
            </a:r>
            <a:r>
              <a:rPr lang="en"/>
              <a:t>computational</a:t>
            </a:r>
            <a:r>
              <a:rPr lang="en"/>
              <a:t>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Connected Layers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Placed at the end of the network and are used to make the final predictions. They connect </a:t>
            </a:r>
            <a:r>
              <a:rPr lang="en"/>
              <a:t>neurons</a:t>
            </a:r>
            <a:r>
              <a:rPr lang="en"/>
              <a:t> in one layer to every neuron in the next layer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5075"/>
            <a:ext cx="9192675" cy="3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3575" y="12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code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7450"/>
            <a:ext cx="9144000" cy="44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 Key Points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Filters=k (10)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filter detects different features in the input data. The more filters, the more features can be captured.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Kernel_size=S (10)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the spatial extent of the receptive field of the filter. (Area the filer looks at in the input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Activation='tanh'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non-linearity into the model, allowing it to learn more complex patterns.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Kernal_initializer=”glorot_normal”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/>
              <a:t>Initializes the weights using a method designed to keep the scale of the gradients roughly the same in all layers, which helps in training deep networks more effectively.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315" lvl="0" marL="457200" rtl="0" algn="l">
              <a:spcBef>
                <a:spcPts val="0"/>
              </a:spcBef>
              <a:spcAft>
                <a:spcPts val="0"/>
              </a:spcAft>
              <a:buSzPts val="1618"/>
              <a:buChar char="●"/>
            </a:pPr>
            <a:r>
              <a:rPr i="1" lang="en" sz="1617"/>
              <a:t>The paper highlights using this normalization --&gt;</a:t>
            </a:r>
            <a:endParaRPr i="1" sz="1617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Different Results</a:t>
            </a:r>
            <a:endParaRPr sz="21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Despite</a:t>
            </a:r>
            <a:r>
              <a:rPr lang="en" sz="1600"/>
              <a:t> implementing data normalization as per the paper described, my results differed from the data I </a:t>
            </a:r>
            <a:r>
              <a:rPr lang="en" sz="1600"/>
              <a:t>received</a:t>
            </a:r>
            <a:r>
              <a:rPr lang="en" sz="1600"/>
              <a:t> from the authors</a:t>
            </a:r>
            <a:endParaRPr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Resolution</a:t>
            </a:r>
            <a:endParaRPr sz="21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After extensive </a:t>
            </a:r>
            <a:r>
              <a:rPr lang="en" sz="1600"/>
              <a:t>troubleshooting</a:t>
            </a:r>
            <a:r>
              <a:rPr lang="en" sz="1600"/>
              <a:t> and not being able to align the results with the paper, I decided to move forward using the dataset provided by the paper directly to ensure consistency and move forward with the project</a:t>
            </a:r>
            <a:endParaRPr sz="16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625" y="1017725"/>
            <a:ext cx="3044900" cy="8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2D?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47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first, I had used a 1D CNN, but the results I was getting looked like this -&gt;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2D model lets me filter across two dimensions of the input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important since we are </a:t>
            </a:r>
            <a:r>
              <a:rPr lang="en"/>
              <a:t>analyzing</a:t>
            </a:r>
            <a:r>
              <a:rPr lang="en"/>
              <a:t> sensor data OVER TIME (our second dimension).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25" y="1152475"/>
            <a:ext cx="4416774" cy="33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