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ality-one.com/six-sigma/#Why" TargetMode="External"/><Relationship Id="rId2" Type="http://schemas.openxmlformats.org/officeDocument/2006/relationships/hyperlink" Target="https://en.wikipedia.org/wiki/Six_Sigma#Etymology_of_%22six_sigma_process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q.org/quality-resources/dmaic" TargetMode="External"/><Relationship Id="rId5" Type="http://schemas.openxmlformats.org/officeDocument/2006/relationships/hyperlink" Target="https://asq.org/quality-resources/six-sigma" TargetMode="External"/><Relationship Id="rId4" Type="http://schemas.openxmlformats.org/officeDocument/2006/relationships/hyperlink" Target="https://www.6sigma.u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5A75-335C-425C-8D9C-BD2B54EEA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Six Sigma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6134-E263-4B09-B195-59F580D58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8134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42CF-1C0E-468F-961F-B143ACC8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7C00-FF28-497D-9443-7AE8CD90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https://en.wikipedia.org/wiki/Six_Sigma#Etymology_of_%22six_sigma_process%22</a:t>
            </a:r>
            <a:endParaRPr lang="en-US" dirty="0"/>
          </a:p>
          <a:p>
            <a:r>
              <a:rPr lang="en-US" dirty="0">
                <a:hlinkClick r:id="rId3"/>
              </a:rPr>
              <a:t>https://quality-one.com/six-sigma/#Why</a:t>
            </a:r>
            <a:endParaRPr lang="en-US" dirty="0"/>
          </a:p>
          <a:p>
            <a:r>
              <a:rPr lang="en-US" dirty="0">
                <a:hlinkClick r:id="rId4"/>
              </a:rPr>
              <a:t>https://www.6sigma.us/</a:t>
            </a:r>
            <a:endParaRPr lang="en-US" dirty="0"/>
          </a:p>
          <a:p>
            <a:r>
              <a:rPr lang="en-US" dirty="0">
                <a:hlinkClick r:id="rId5"/>
              </a:rPr>
              <a:t>https://asq.org/quality-resources/six-sigma</a:t>
            </a:r>
            <a:endParaRPr lang="en-US" dirty="0"/>
          </a:p>
          <a:p>
            <a:r>
              <a:rPr lang="en-US" dirty="0">
                <a:hlinkClick r:id="rId6"/>
              </a:rPr>
              <a:t>https://asq.org/quality-resources/dmaic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D7C-8B02-4001-B747-BC8DC72A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Six Sigma?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AAE3-A753-4965-9211-7735B003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that provides organizations tools to improve the capability of their business processes.</a:t>
            </a:r>
          </a:p>
          <a:p>
            <a:r>
              <a:rPr lang="en-US" dirty="0"/>
              <a:t>Five-phase improvement process called DMAIC (de-MAY-ick)</a:t>
            </a:r>
          </a:p>
          <a:p>
            <a:pPr lvl="1"/>
            <a:r>
              <a:rPr lang="en-US" dirty="0"/>
              <a:t>Define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Analyze</a:t>
            </a:r>
          </a:p>
          <a:p>
            <a:pPr lvl="1"/>
            <a:r>
              <a:rPr lang="en-US" dirty="0"/>
              <a:t>Improve</a:t>
            </a:r>
          </a:p>
          <a:p>
            <a:pPr lvl="1"/>
            <a:r>
              <a:rPr lang="en-US" dirty="0"/>
              <a:t>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BA42-1DA4-4D2A-BD73-05E607FD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5F34-C576-4976-B529-8558ABF7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problem/opportunity, process, and customer requirements</a:t>
            </a:r>
          </a:p>
          <a:p>
            <a:r>
              <a:rPr lang="en-US" dirty="0"/>
              <a:t>Tools used</a:t>
            </a:r>
          </a:p>
          <a:p>
            <a:pPr lvl="1"/>
            <a:r>
              <a:rPr lang="en-US" dirty="0"/>
              <a:t>Project Charter</a:t>
            </a:r>
          </a:p>
          <a:p>
            <a:pPr lvl="2"/>
            <a:r>
              <a:rPr lang="en-US" dirty="0"/>
              <a:t>Define focus, scope, direction, and motivation for the improvement team</a:t>
            </a:r>
          </a:p>
          <a:p>
            <a:pPr lvl="1"/>
            <a:r>
              <a:rPr lang="en-US" dirty="0"/>
              <a:t>Description of customer requirements</a:t>
            </a:r>
          </a:p>
          <a:p>
            <a:pPr lvl="1"/>
            <a:r>
              <a:rPr lang="en-US" dirty="0"/>
              <a:t>Process maps</a:t>
            </a:r>
          </a:p>
          <a:p>
            <a:pPr lvl="2"/>
            <a:r>
              <a:rPr lang="en-US" dirty="0"/>
              <a:t>Provide an overview of the entire process</a:t>
            </a:r>
          </a:p>
          <a:p>
            <a:pPr lvl="1"/>
            <a:r>
              <a:rPr lang="en-US" dirty="0"/>
              <a:t>Voice of the Customer data</a:t>
            </a:r>
          </a:p>
          <a:p>
            <a:pPr lvl="2"/>
            <a:r>
              <a:rPr lang="en-US" dirty="0"/>
              <a:t>Understand the feedback from the current and future customers</a:t>
            </a:r>
          </a:p>
        </p:txBody>
      </p:sp>
    </p:spTree>
    <p:extLst>
      <p:ext uri="{BB962C8B-B14F-4D97-AF65-F5344CB8AC3E}">
        <p14:creationId xmlns:p14="http://schemas.microsoft.com/office/powerpoint/2010/main" val="37194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0069-7EDD-4586-9D37-8901AD0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EE9C-0646-4E58-8BDC-3D5560BF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process performance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Capability analysis</a:t>
            </a:r>
          </a:p>
          <a:p>
            <a:pPr lvl="2"/>
            <a:r>
              <a:rPr lang="en-US" dirty="0"/>
              <a:t>Assess the ability of a process to meet specifications</a:t>
            </a:r>
          </a:p>
          <a:p>
            <a:pPr lvl="1"/>
            <a:r>
              <a:rPr lang="en-US" dirty="0"/>
              <a:t>Pareto chart</a:t>
            </a:r>
          </a:p>
          <a:p>
            <a:pPr lvl="2"/>
            <a:r>
              <a:rPr lang="en-US" dirty="0"/>
              <a:t>Analyze frequency of problems or causes</a:t>
            </a:r>
          </a:p>
        </p:txBody>
      </p:sp>
    </p:spTree>
    <p:extLst>
      <p:ext uri="{BB962C8B-B14F-4D97-AF65-F5344CB8AC3E}">
        <p14:creationId xmlns:p14="http://schemas.microsoft.com/office/powerpoint/2010/main" val="30155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EBB3-DC70-4F8B-A3DD-3AA08CEF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3D16-D65D-4147-8111-B14E3B32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process performance by addressing and eliminating the root causes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Root Cause Analysis</a:t>
            </a:r>
          </a:p>
          <a:p>
            <a:pPr lvl="2"/>
            <a:r>
              <a:rPr lang="en-US" dirty="0"/>
              <a:t>Uncover causes</a:t>
            </a:r>
          </a:p>
          <a:p>
            <a:pPr lvl="1"/>
            <a:r>
              <a:rPr lang="en-US" dirty="0"/>
              <a:t>Failure mode and effects analysis (FMEA)</a:t>
            </a:r>
          </a:p>
          <a:p>
            <a:pPr lvl="2"/>
            <a:r>
              <a:rPr lang="en-US" dirty="0"/>
              <a:t>Identify possible produce, service, and process failures</a:t>
            </a:r>
          </a:p>
          <a:p>
            <a:pPr lvl="1"/>
            <a:r>
              <a:rPr lang="en-US" dirty="0"/>
              <a:t>Multi-</a:t>
            </a:r>
            <a:r>
              <a:rPr lang="en-US" dirty="0" err="1"/>
              <a:t>Vari</a:t>
            </a:r>
            <a:r>
              <a:rPr lang="en-US" dirty="0"/>
              <a:t> chart</a:t>
            </a:r>
          </a:p>
          <a:p>
            <a:pPr lvl="2"/>
            <a:r>
              <a:rPr lang="en-US" dirty="0"/>
              <a:t>Detect different types of variation within a process</a:t>
            </a:r>
          </a:p>
        </p:txBody>
      </p:sp>
    </p:spTree>
    <p:extLst>
      <p:ext uri="{BB962C8B-B14F-4D97-AF65-F5344CB8AC3E}">
        <p14:creationId xmlns:p14="http://schemas.microsoft.com/office/powerpoint/2010/main" val="300592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F9A-CAE7-4D77-A3CA-287E2BF1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D307-3A77-4209-9F9F-C354156D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process performance by addressing and elimination the root causes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Design of experiments (DOE)</a:t>
            </a:r>
          </a:p>
          <a:p>
            <a:pPr lvl="2"/>
            <a:r>
              <a:rPr lang="en-US" dirty="0"/>
              <a:t>Solve problems from complex processes where there are many factors influencing the outcome</a:t>
            </a:r>
          </a:p>
          <a:p>
            <a:pPr lvl="1"/>
            <a:r>
              <a:rPr lang="en-US" dirty="0"/>
              <a:t>Kaizen event</a:t>
            </a:r>
          </a:p>
          <a:p>
            <a:pPr lvl="2"/>
            <a:r>
              <a:rPr lang="en-US" dirty="0"/>
              <a:t>Introduce rapid change by focusing on a narrow project</a:t>
            </a:r>
          </a:p>
        </p:txBody>
      </p:sp>
    </p:spTree>
    <p:extLst>
      <p:ext uri="{BB962C8B-B14F-4D97-AF65-F5344CB8AC3E}">
        <p14:creationId xmlns:p14="http://schemas.microsoft.com/office/powerpoint/2010/main" val="6926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50B3-16EA-4EF5-BFDD-5EC09BB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3FF9-1EEB-4BDA-8850-A9014810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improved process and future process performance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Control Plan</a:t>
            </a:r>
          </a:p>
          <a:p>
            <a:pPr lvl="2"/>
            <a:r>
              <a:rPr lang="en-US" dirty="0"/>
              <a:t>Document what is needed to keep an improved process at its current level</a:t>
            </a:r>
          </a:p>
          <a:p>
            <a:pPr lvl="1"/>
            <a:r>
              <a:rPr lang="en-US" dirty="0"/>
              <a:t>Statistical process control (SPC)</a:t>
            </a:r>
          </a:p>
          <a:p>
            <a:pPr lvl="2"/>
            <a:r>
              <a:rPr lang="en-US" dirty="0"/>
              <a:t>Monitor process behavior</a:t>
            </a:r>
          </a:p>
          <a:p>
            <a:pPr lvl="1"/>
            <a:r>
              <a:rPr lang="en-US" dirty="0"/>
              <a:t>5S</a:t>
            </a:r>
          </a:p>
          <a:p>
            <a:pPr lvl="2"/>
            <a:r>
              <a:rPr lang="en-US" dirty="0"/>
              <a:t>Create workplace suited for visual control</a:t>
            </a:r>
          </a:p>
          <a:p>
            <a:pPr lvl="1"/>
            <a:r>
              <a:rPr lang="en-US" dirty="0"/>
              <a:t>Mistake proofing</a:t>
            </a:r>
          </a:p>
          <a:p>
            <a:pPr lvl="2"/>
            <a:r>
              <a:rPr lang="en-US" dirty="0"/>
              <a:t>Make errors impossible or immediately detectable</a:t>
            </a:r>
          </a:p>
        </p:txBody>
      </p:sp>
    </p:spTree>
    <p:extLst>
      <p:ext uri="{BB962C8B-B14F-4D97-AF65-F5344CB8AC3E}">
        <p14:creationId xmlns:p14="http://schemas.microsoft.com/office/powerpoint/2010/main" val="54480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4EDC-2835-4B86-909B-0AF7409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0285-0B4B-472F-8D4E-BF307A62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White Belt</a:t>
            </a:r>
          </a:p>
          <a:p>
            <a:pPr lvl="1"/>
            <a:r>
              <a:rPr lang="en-US" sz="1600" dirty="0"/>
              <a:t>Fundamental comprehension of the Lean Six Sigma</a:t>
            </a:r>
          </a:p>
          <a:p>
            <a:r>
              <a:rPr lang="en-US" sz="1600" dirty="0"/>
              <a:t>Yellow Belt</a:t>
            </a:r>
          </a:p>
          <a:p>
            <a:pPr lvl="1"/>
            <a:r>
              <a:rPr lang="en-US" sz="1600" dirty="0"/>
              <a:t>Comprehension of the fundamental Six Sigma methodologies</a:t>
            </a:r>
          </a:p>
          <a:p>
            <a:r>
              <a:rPr lang="en-US" sz="1600" dirty="0"/>
              <a:t>Green Belt</a:t>
            </a:r>
          </a:p>
          <a:p>
            <a:pPr lvl="1"/>
            <a:r>
              <a:rPr lang="en-US" sz="1600" dirty="0"/>
              <a:t>Create charts, process maps, and control plans to describe Six Sigma roles</a:t>
            </a:r>
          </a:p>
          <a:p>
            <a:r>
              <a:rPr lang="en-US" sz="1600" dirty="0"/>
              <a:t>Black Belt</a:t>
            </a:r>
          </a:p>
          <a:p>
            <a:pPr lvl="1"/>
            <a:r>
              <a:rPr lang="en-US" sz="1600" dirty="0"/>
              <a:t>Explain multiple regression, perform factorial experiments, determine size calculations needed for experiments and describe types of process optimization</a:t>
            </a:r>
          </a:p>
          <a:p>
            <a:r>
              <a:rPr lang="en-US" sz="1600" dirty="0"/>
              <a:t>Master Black Belt</a:t>
            </a:r>
          </a:p>
          <a:p>
            <a:pPr lvl="1"/>
            <a:r>
              <a:rPr lang="en-US" sz="1600" dirty="0"/>
              <a:t>Advanced and focused approach to Six Sigma Projects and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79204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F850-6DBB-4130-A41B-79D3C245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6D09-F299-41C5-B171-8BC42FC3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it affect project quality?</a:t>
            </a:r>
          </a:p>
          <a:p>
            <a:r>
              <a:rPr lang="en-US" dirty="0"/>
              <a:t>Does it increase or decrease efficiency?</a:t>
            </a:r>
          </a:p>
          <a:p>
            <a:r>
              <a:rPr lang="en-US" dirty="0"/>
              <a:t>How does it reduce costly rework?</a:t>
            </a:r>
          </a:p>
          <a:p>
            <a:r>
              <a:rPr lang="en-US" dirty="0"/>
              <a:t>When a business uses Six Sigma, how does it affect customer satisfaction?</a:t>
            </a:r>
          </a:p>
        </p:txBody>
      </p:sp>
    </p:spTree>
    <p:extLst>
      <p:ext uri="{BB962C8B-B14F-4D97-AF65-F5344CB8AC3E}">
        <p14:creationId xmlns:p14="http://schemas.microsoft.com/office/powerpoint/2010/main" val="175355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429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Six Sigma</vt:lpstr>
      <vt:lpstr>What is Six Sigma?</vt:lpstr>
      <vt:lpstr>Define</vt:lpstr>
      <vt:lpstr>Measure</vt:lpstr>
      <vt:lpstr>Analyze</vt:lpstr>
      <vt:lpstr>Improve</vt:lpstr>
      <vt:lpstr>Control</vt:lpstr>
      <vt:lpstr>Belt System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Anders</dc:creator>
  <cp:lastModifiedBy>Jonathan Anders</cp:lastModifiedBy>
  <cp:revision>13</cp:revision>
  <dcterms:created xsi:type="dcterms:W3CDTF">2019-03-05T16:42:23Z</dcterms:created>
  <dcterms:modified xsi:type="dcterms:W3CDTF">2019-03-05T17:18:39Z</dcterms:modified>
</cp:coreProperties>
</file>