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97" r:id="rId4"/>
    <p:sldId id="261" r:id="rId5"/>
    <p:sldId id="262" r:id="rId6"/>
    <p:sldId id="263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8" r:id="rId17"/>
    <p:sldId id="279" r:id="rId18"/>
    <p:sldId id="298" r:id="rId19"/>
    <p:sldId id="281" r:id="rId20"/>
    <p:sldId id="299" r:id="rId21"/>
    <p:sldId id="300" r:id="rId22"/>
    <p:sldId id="301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734E6-1579-43F3-BF47-B5F104D742A1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971C1-AAA7-4A1E-A2FE-CC4D0665E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54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971C1-AAA7-4A1E-A2FE-CC4D0665EB1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72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F2CD3F6-7EDC-479F-A51F-530CAEAC0CB7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C31E8B-57D1-4946-B823-78DB243CBF0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D3F6-7EDC-479F-A51F-530CAEAC0CB7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E8B-57D1-4946-B823-78DB243CBF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F2CD3F6-7EDC-479F-A51F-530CAEAC0CB7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BC31E8B-57D1-4946-B823-78DB243CBF0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D3F6-7EDC-479F-A51F-530CAEAC0CB7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C31E8B-57D1-4946-B823-78DB243CBF0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D3F6-7EDC-479F-A51F-530CAEAC0CB7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C31E8B-57D1-4946-B823-78DB243CBF0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2CD3F6-7EDC-479F-A51F-530CAEAC0CB7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BC31E8B-57D1-4946-B823-78DB243CBF0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2CD3F6-7EDC-479F-A51F-530CAEAC0CB7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BC31E8B-57D1-4946-B823-78DB243CBF0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D3F6-7EDC-479F-A51F-530CAEAC0CB7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C31E8B-57D1-4946-B823-78DB243CBF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D3F6-7EDC-479F-A51F-530CAEAC0CB7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C31E8B-57D1-4946-B823-78DB243CBF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D3F6-7EDC-479F-A51F-530CAEAC0CB7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C31E8B-57D1-4946-B823-78DB243CBF00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2CD3F6-7EDC-479F-A51F-530CAEAC0CB7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BC31E8B-57D1-4946-B823-78DB243CBF0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2CD3F6-7EDC-479F-A51F-530CAEAC0CB7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C31E8B-57D1-4946-B823-78DB243CBF0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a árvores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Evando Carlos Pessini</a:t>
            </a:r>
          </a:p>
        </p:txBody>
      </p:sp>
    </p:spTree>
    <p:extLst>
      <p:ext uri="{BB962C8B-B14F-4D97-AF65-F5344CB8AC3E}">
        <p14:creationId xmlns:p14="http://schemas.microsoft.com/office/powerpoint/2010/main" val="16283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 Árvores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Percurso refere-se a visita a cada um dos nós da árvore.</a:t>
            </a:r>
          </a:p>
          <a:p>
            <a:r>
              <a:rPr lang="pt-BR" dirty="0"/>
              <a:t>Visitar um nó significa “</a:t>
            </a:r>
            <a:r>
              <a:rPr lang="pt-BR" i="1" dirty="0"/>
              <a:t>manipular os dados deste nó</a:t>
            </a:r>
            <a:r>
              <a:rPr lang="pt-BR" dirty="0"/>
              <a:t>”.</a:t>
            </a:r>
          </a:p>
          <a:p>
            <a:r>
              <a:rPr lang="pt-BR" dirty="0"/>
              <a:t>Ao percorrer uma árvore, pode-se passar por alguns nós várias vezes, sem manipulá-los.</a:t>
            </a:r>
          </a:p>
          <a:p>
            <a:r>
              <a:rPr lang="pt-BR" dirty="0"/>
              <a:t>No caso de árvores binárias, existem determinadas ordens de caminhamento mais frequentemente utilizadas, como:</a:t>
            </a:r>
          </a:p>
          <a:p>
            <a:pPr lvl="1"/>
            <a:r>
              <a:rPr lang="pt-BR" dirty="0"/>
              <a:t>Caminhamento </a:t>
            </a:r>
            <a:r>
              <a:rPr lang="pt-BR" b="1" dirty="0" err="1"/>
              <a:t>pré</a:t>
            </a:r>
            <a:r>
              <a:rPr lang="pt-BR" b="1" dirty="0"/>
              <a:t>-­ordem</a:t>
            </a:r>
          </a:p>
          <a:p>
            <a:pPr lvl="1"/>
            <a:r>
              <a:rPr lang="pt-BR" dirty="0"/>
              <a:t>Caminhamento </a:t>
            </a:r>
            <a:r>
              <a:rPr lang="pt-BR" b="1" dirty="0"/>
              <a:t>em ordem simétrica</a:t>
            </a:r>
          </a:p>
          <a:p>
            <a:pPr lvl="1"/>
            <a:r>
              <a:rPr lang="pt-BR" dirty="0"/>
              <a:t>Caminhamento </a:t>
            </a:r>
            <a:r>
              <a:rPr lang="pt-BR" b="1" dirty="0"/>
              <a:t>pós­-ordem</a:t>
            </a:r>
          </a:p>
        </p:txBody>
      </p:sp>
      <p:sp>
        <p:nvSpPr>
          <p:cNvPr id="18436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0C2EA6A-68B8-4EFF-806C-9A8F2B0E3CE2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20AE1B2-41AA-442F-BCEE-38B4A6DF1BCE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07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3132138" y="2462982"/>
            <a:ext cx="293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/>
              <a:t>Simétrica – Em ordem</a:t>
            </a:r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107950" y="2462982"/>
            <a:ext cx="293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 dirty="0" err="1"/>
              <a:t>Pré</a:t>
            </a:r>
            <a:r>
              <a:rPr lang="pt-BR" dirty="0"/>
              <a:t> - ordem</a:t>
            </a: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6164263" y="2462982"/>
            <a:ext cx="293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/>
              <a:t>Pós - Ordem</a:t>
            </a:r>
          </a:p>
        </p:txBody>
      </p:sp>
      <p:pic>
        <p:nvPicPr>
          <p:cNvPr id="26626" name="Picture 2" descr="image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2" y="3140968"/>
            <a:ext cx="895561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dirty="0"/>
              <a:t>Percurso em Árvores</a:t>
            </a:r>
          </a:p>
        </p:txBody>
      </p:sp>
    </p:spTree>
    <p:extLst>
      <p:ext uri="{BB962C8B-B14F-4D97-AF65-F5344CB8AC3E}">
        <p14:creationId xmlns:p14="http://schemas.microsoft.com/office/powerpoint/2010/main" val="377632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95288" y="865188"/>
            <a:ext cx="4464050" cy="267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BR" dirty="0" err="1">
                <a:latin typeface="Times New Roman" pitchFamily="18" charset="0"/>
              </a:rPr>
              <a:t>void</a:t>
            </a:r>
            <a:r>
              <a:rPr lang="pt-BR" dirty="0">
                <a:latin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</a:rPr>
              <a:t>preOrdem</a:t>
            </a:r>
            <a:r>
              <a:rPr lang="pt-BR" dirty="0">
                <a:latin typeface="Times New Roman" pitchFamily="18" charset="0"/>
              </a:rPr>
              <a:t>(</a:t>
            </a:r>
            <a:r>
              <a:rPr lang="pt-BR" dirty="0" err="1">
                <a:latin typeface="Times New Roman" pitchFamily="18" charset="0"/>
              </a:rPr>
              <a:t>Struct</a:t>
            </a:r>
            <a:r>
              <a:rPr lang="pt-BR" dirty="0">
                <a:latin typeface="Times New Roman" pitchFamily="18" charset="0"/>
              </a:rPr>
              <a:t> No *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>
                <a:latin typeface="Times New Roman" pitchFamily="18" charset="0"/>
              </a:rPr>
              <a:t>){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 </a:t>
            </a:r>
            <a:r>
              <a:rPr lang="pt-BR" dirty="0" err="1">
                <a:latin typeface="Times New Roman" pitchFamily="18" charset="0"/>
              </a:rPr>
              <a:t>if</a:t>
            </a:r>
            <a:r>
              <a:rPr lang="pt-BR" dirty="0">
                <a:latin typeface="Times New Roman" pitchFamily="18" charset="0"/>
              </a:rPr>
              <a:t> (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>
                <a:latin typeface="Times New Roman" pitchFamily="18" charset="0"/>
              </a:rPr>
              <a:t> != NULL){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    visita(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>
                <a:latin typeface="Times New Roman" pitchFamily="18" charset="0"/>
              </a:rPr>
              <a:t>);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    </a:t>
            </a:r>
            <a:r>
              <a:rPr lang="pt-BR" dirty="0" err="1">
                <a:latin typeface="Times New Roman" pitchFamily="18" charset="0"/>
              </a:rPr>
              <a:t>preOrdem</a:t>
            </a:r>
            <a:r>
              <a:rPr lang="pt-BR" dirty="0">
                <a:latin typeface="Times New Roman" pitchFamily="18" charset="0"/>
              </a:rPr>
              <a:t>(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 err="1">
                <a:latin typeface="Times New Roman" pitchFamily="18" charset="0"/>
                <a:sym typeface="Wingdings" pitchFamily="2" charset="2"/>
              </a:rPr>
              <a:t></a:t>
            </a:r>
            <a:r>
              <a:rPr lang="pt-BR" dirty="0" err="1">
                <a:latin typeface="Times New Roman" pitchFamily="18" charset="0"/>
              </a:rPr>
              <a:t>esq</a:t>
            </a:r>
            <a:r>
              <a:rPr lang="pt-BR" dirty="0">
                <a:latin typeface="Times New Roman" pitchFamily="18" charset="0"/>
              </a:rPr>
              <a:t>);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    </a:t>
            </a:r>
            <a:r>
              <a:rPr lang="pt-BR" dirty="0" err="1">
                <a:latin typeface="Times New Roman" pitchFamily="18" charset="0"/>
              </a:rPr>
              <a:t>preOrdem</a:t>
            </a:r>
            <a:r>
              <a:rPr lang="pt-BR" dirty="0">
                <a:latin typeface="Times New Roman" pitchFamily="18" charset="0"/>
              </a:rPr>
              <a:t>(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>
                <a:latin typeface="Times New Roman" pitchFamily="18" charset="0"/>
                <a:sym typeface="Wingdings" pitchFamily="2" charset="2"/>
              </a:rPr>
              <a:t> </a:t>
            </a:r>
            <a:r>
              <a:rPr lang="pt-BR" dirty="0" err="1">
                <a:latin typeface="Times New Roman" pitchFamily="18" charset="0"/>
              </a:rPr>
              <a:t>dir</a:t>
            </a:r>
            <a:r>
              <a:rPr lang="pt-BR" dirty="0">
                <a:latin typeface="Times New Roman" pitchFamily="18" charset="0"/>
              </a:rPr>
              <a:t>);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}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} </a:t>
            </a:r>
          </a:p>
        </p:txBody>
      </p:sp>
      <p:pic>
        <p:nvPicPr>
          <p:cNvPr id="20483" name="Picture 5" descr="Ficheiro:Binary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98863"/>
            <a:ext cx="28575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652120" y="116632"/>
            <a:ext cx="3456955" cy="6437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lIns="238050" tIns="47610" rIns="0" bIns="0" anchor="ctr">
            <a:spAutoFit/>
          </a:bodyPr>
          <a:lstStyle/>
          <a:p>
            <a:pPr algn="just"/>
            <a:r>
              <a:rPr lang="pt-BR" sz="1500" b="1" dirty="0"/>
              <a:t>visita(2)</a:t>
            </a:r>
            <a:endParaRPr lang="pt-BR" sz="1500" dirty="0"/>
          </a:p>
          <a:p>
            <a:pPr algn="just"/>
            <a:r>
              <a:rPr lang="pt-BR" sz="1500" dirty="0" err="1"/>
              <a:t>preOrdem</a:t>
            </a:r>
            <a:r>
              <a:rPr lang="pt-BR" sz="1500" dirty="0"/>
              <a:t>(2-&gt;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1" algn="just"/>
            <a:r>
              <a:rPr lang="pt-BR" sz="1500" b="1" dirty="0"/>
              <a:t>visita(7)</a:t>
            </a:r>
            <a:endParaRPr lang="pt-BR" sz="1500" dirty="0"/>
          </a:p>
          <a:p>
            <a:pPr lvl="1" algn="just"/>
            <a:r>
              <a:rPr lang="pt-BR" sz="1500" dirty="0" err="1"/>
              <a:t>preOrdem</a:t>
            </a:r>
            <a:r>
              <a:rPr lang="pt-BR" sz="1500" dirty="0"/>
              <a:t>(7-&gt;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2" algn="just"/>
            <a:r>
              <a:rPr lang="pt-BR" sz="1500" b="1" dirty="0"/>
              <a:t>visita(2)</a:t>
            </a:r>
            <a:endParaRPr lang="pt-BR" sz="1500" dirty="0"/>
          </a:p>
          <a:p>
            <a:pPr lvl="2" algn="just"/>
            <a:r>
              <a:rPr lang="pt-BR" sz="1500" dirty="0" err="1"/>
              <a:t>preOrdem</a:t>
            </a:r>
            <a:r>
              <a:rPr lang="pt-BR" sz="1500" dirty="0"/>
              <a:t>(2-&gt;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2" algn="just"/>
            <a:r>
              <a:rPr lang="pt-BR" sz="1500" dirty="0" err="1"/>
              <a:t>preOrdem</a:t>
            </a:r>
            <a:r>
              <a:rPr lang="pt-BR" sz="1500" dirty="0"/>
              <a:t>(2-&gt;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1" algn="just"/>
            <a:r>
              <a:rPr lang="pt-BR" sz="1500" dirty="0" err="1"/>
              <a:t>preOrdem</a:t>
            </a:r>
            <a:r>
              <a:rPr lang="pt-BR" sz="1500" dirty="0"/>
              <a:t>(7-&gt;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2" algn="just"/>
            <a:r>
              <a:rPr lang="pt-BR" sz="1500" b="1" dirty="0"/>
              <a:t>visita(6)</a:t>
            </a:r>
            <a:endParaRPr lang="pt-BR" sz="1500" dirty="0"/>
          </a:p>
          <a:p>
            <a:pPr lvl="2" algn="just"/>
            <a:r>
              <a:rPr lang="pt-BR" sz="1500" dirty="0" err="1"/>
              <a:t>preOrdem</a:t>
            </a:r>
            <a:r>
              <a:rPr lang="pt-BR" sz="1500" dirty="0"/>
              <a:t>(6-&gt;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 algn="just"/>
            <a:r>
              <a:rPr lang="pt-BR" sz="1500" b="1" dirty="0"/>
              <a:t>visita(5)</a:t>
            </a:r>
            <a:endParaRPr lang="pt-BR" sz="1500" dirty="0"/>
          </a:p>
          <a:p>
            <a:pPr lvl="3" algn="just"/>
            <a:r>
              <a:rPr lang="pt-BR" sz="1500" dirty="0" err="1"/>
              <a:t>preOrdem</a:t>
            </a:r>
            <a:r>
              <a:rPr lang="pt-BR" sz="1500" dirty="0"/>
              <a:t>(5-&gt;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 algn="just"/>
            <a:r>
              <a:rPr lang="pt-BR" sz="1500" dirty="0" err="1"/>
              <a:t>preOrdem</a:t>
            </a:r>
            <a:r>
              <a:rPr lang="pt-BR" sz="1500" dirty="0"/>
              <a:t>(5-&gt;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2" algn="just"/>
            <a:r>
              <a:rPr lang="pt-BR" sz="1500" dirty="0" err="1"/>
              <a:t>preOrdem</a:t>
            </a:r>
            <a:r>
              <a:rPr lang="pt-BR" sz="1500" dirty="0"/>
              <a:t>(6-&gt;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3" algn="just"/>
            <a:r>
              <a:rPr lang="pt-BR" sz="1500" b="1" dirty="0"/>
              <a:t>visita(11)</a:t>
            </a:r>
            <a:endParaRPr lang="pt-BR" sz="1500" dirty="0"/>
          </a:p>
          <a:p>
            <a:pPr lvl="3" algn="just"/>
            <a:r>
              <a:rPr lang="pt-BR" sz="1500" dirty="0" err="1"/>
              <a:t>preOrdem</a:t>
            </a:r>
            <a:r>
              <a:rPr lang="pt-BR" sz="1500" dirty="0"/>
              <a:t>(11-&gt;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 algn="just"/>
            <a:r>
              <a:rPr lang="pt-BR" sz="1500" dirty="0" err="1"/>
              <a:t>preOrdem</a:t>
            </a:r>
            <a:r>
              <a:rPr lang="pt-BR" sz="1500" dirty="0"/>
              <a:t>(11-&gt;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algn="just"/>
            <a:r>
              <a:rPr lang="pt-BR" sz="1500" dirty="0" err="1"/>
              <a:t>preOrdem</a:t>
            </a:r>
            <a:r>
              <a:rPr lang="pt-BR" sz="1500" dirty="0"/>
              <a:t>(2-&gt;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1" algn="just"/>
            <a:r>
              <a:rPr lang="pt-BR" sz="1500" b="1" dirty="0"/>
              <a:t>visita(5)</a:t>
            </a:r>
            <a:endParaRPr lang="pt-BR" sz="1500" dirty="0"/>
          </a:p>
          <a:p>
            <a:pPr lvl="1" algn="just"/>
            <a:r>
              <a:rPr lang="pt-BR" sz="1500" dirty="0" err="1"/>
              <a:t>preOrdem</a:t>
            </a:r>
            <a:r>
              <a:rPr lang="pt-BR" sz="1500" dirty="0"/>
              <a:t>(5-&gt;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1" algn="just"/>
            <a:r>
              <a:rPr lang="pt-BR" sz="1500" dirty="0" err="1"/>
              <a:t>preOrdem</a:t>
            </a:r>
            <a:r>
              <a:rPr lang="pt-BR" sz="1500" dirty="0"/>
              <a:t>(5-&gt;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2" algn="just"/>
            <a:r>
              <a:rPr lang="pt-BR" sz="1500" b="1" dirty="0"/>
              <a:t>visita(9)</a:t>
            </a:r>
            <a:endParaRPr lang="pt-BR" sz="1500" dirty="0"/>
          </a:p>
          <a:p>
            <a:pPr lvl="2" algn="just"/>
            <a:r>
              <a:rPr lang="pt-BR" sz="1500" dirty="0" err="1"/>
              <a:t>preOrdem</a:t>
            </a:r>
            <a:r>
              <a:rPr lang="pt-BR" sz="1500" dirty="0"/>
              <a:t>(9-&gt;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 algn="just"/>
            <a:r>
              <a:rPr lang="pt-BR" sz="1500" b="1" dirty="0"/>
              <a:t>visita(4)</a:t>
            </a:r>
            <a:endParaRPr lang="pt-BR" sz="1500" dirty="0"/>
          </a:p>
          <a:p>
            <a:pPr lvl="3" algn="just"/>
            <a:r>
              <a:rPr lang="pt-BR" sz="1500" dirty="0" err="1"/>
              <a:t>preOrdem</a:t>
            </a:r>
            <a:r>
              <a:rPr lang="pt-BR" sz="1500" dirty="0"/>
              <a:t>(4-&gt;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 algn="just"/>
            <a:r>
              <a:rPr lang="pt-BR" sz="1500" dirty="0" err="1"/>
              <a:t>preOrdem</a:t>
            </a:r>
            <a:r>
              <a:rPr lang="pt-BR" sz="1500" dirty="0"/>
              <a:t>(4-&gt;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2" algn="just"/>
            <a:r>
              <a:rPr lang="pt-BR" sz="1500" dirty="0" err="1"/>
              <a:t>preOrdem</a:t>
            </a:r>
            <a:r>
              <a:rPr lang="pt-BR" sz="1500" dirty="0"/>
              <a:t>(9-&gt;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427038" y="188913"/>
            <a:ext cx="1841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t-BR" b="1"/>
              <a:t>Pré - Ordem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395288" y="5984875"/>
            <a:ext cx="44640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pt-BR" sz="2000" b="1"/>
              <a:t>Para a árvore, o percurso seria: </a:t>
            </a:r>
            <a:br>
              <a:rPr lang="pt-BR" sz="2000" b="1"/>
            </a:br>
            <a:r>
              <a:rPr lang="pt-BR" sz="2000" b="1"/>
              <a:t>2, 7, 2, 6, 5, 11, 5, 9 e 4. </a:t>
            </a:r>
          </a:p>
        </p:txBody>
      </p:sp>
    </p:spTree>
    <p:extLst>
      <p:ext uri="{BB962C8B-B14F-4D97-AF65-F5344CB8AC3E}">
        <p14:creationId xmlns:p14="http://schemas.microsoft.com/office/powerpoint/2010/main" val="297234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50825" y="949325"/>
            <a:ext cx="4392613" cy="2678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BR" dirty="0" err="1">
                <a:latin typeface="Times New Roman" pitchFamily="18" charset="0"/>
              </a:rPr>
              <a:t>void</a:t>
            </a:r>
            <a:r>
              <a:rPr lang="pt-BR" dirty="0">
                <a:latin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</a:rPr>
              <a:t>emOrdem</a:t>
            </a:r>
            <a:r>
              <a:rPr lang="pt-BR" dirty="0">
                <a:latin typeface="Times New Roman" pitchFamily="18" charset="0"/>
              </a:rPr>
              <a:t>(</a:t>
            </a:r>
            <a:r>
              <a:rPr lang="pt-BR" dirty="0" err="1">
                <a:latin typeface="Times New Roman" pitchFamily="18" charset="0"/>
              </a:rPr>
              <a:t>struct</a:t>
            </a:r>
            <a:r>
              <a:rPr lang="pt-BR" dirty="0">
                <a:latin typeface="Times New Roman" pitchFamily="18" charset="0"/>
              </a:rPr>
              <a:t> No *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>
                <a:latin typeface="Times New Roman" pitchFamily="18" charset="0"/>
              </a:rPr>
              <a:t>) {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</a:t>
            </a:r>
            <a:r>
              <a:rPr lang="pt-BR" dirty="0" err="1">
                <a:latin typeface="Times New Roman" pitchFamily="18" charset="0"/>
              </a:rPr>
              <a:t>if</a:t>
            </a:r>
            <a:r>
              <a:rPr lang="pt-BR" dirty="0">
                <a:latin typeface="Times New Roman" pitchFamily="18" charset="0"/>
              </a:rPr>
              <a:t> (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>
                <a:latin typeface="Times New Roman" pitchFamily="18" charset="0"/>
              </a:rPr>
              <a:t> != NULL) {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    </a:t>
            </a:r>
            <a:r>
              <a:rPr lang="pt-BR" dirty="0" err="1">
                <a:latin typeface="Times New Roman" pitchFamily="18" charset="0"/>
              </a:rPr>
              <a:t>emOrdem</a:t>
            </a:r>
            <a:r>
              <a:rPr lang="pt-BR" dirty="0">
                <a:latin typeface="Times New Roman" pitchFamily="18" charset="0"/>
              </a:rPr>
              <a:t>(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 err="1">
                <a:latin typeface="Times New Roman" pitchFamily="18" charset="0"/>
                <a:sym typeface="Wingdings" pitchFamily="2" charset="2"/>
              </a:rPr>
              <a:t></a:t>
            </a:r>
            <a:r>
              <a:rPr lang="pt-BR" dirty="0" err="1">
                <a:latin typeface="Times New Roman" pitchFamily="18" charset="0"/>
              </a:rPr>
              <a:t>esq</a:t>
            </a:r>
            <a:r>
              <a:rPr lang="pt-BR" dirty="0">
                <a:latin typeface="Times New Roman" pitchFamily="18" charset="0"/>
              </a:rPr>
              <a:t>);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    visita(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>
                <a:latin typeface="Times New Roman" pitchFamily="18" charset="0"/>
              </a:rPr>
              <a:t>);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    </a:t>
            </a:r>
            <a:r>
              <a:rPr lang="pt-BR" dirty="0" err="1">
                <a:latin typeface="Times New Roman" pitchFamily="18" charset="0"/>
              </a:rPr>
              <a:t>emOrdem</a:t>
            </a:r>
            <a:r>
              <a:rPr lang="pt-BR" dirty="0">
                <a:latin typeface="Times New Roman" pitchFamily="18" charset="0"/>
              </a:rPr>
              <a:t>(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 err="1">
                <a:latin typeface="Times New Roman" pitchFamily="18" charset="0"/>
                <a:sym typeface="Wingdings" pitchFamily="2" charset="2"/>
              </a:rPr>
              <a:t></a:t>
            </a:r>
            <a:r>
              <a:rPr lang="pt-BR" dirty="0" err="1">
                <a:latin typeface="Times New Roman" pitchFamily="18" charset="0"/>
              </a:rPr>
              <a:t>dir</a:t>
            </a:r>
            <a:r>
              <a:rPr lang="pt-BR" dirty="0">
                <a:latin typeface="Times New Roman" pitchFamily="18" charset="0"/>
              </a:rPr>
              <a:t>);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}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} </a:t>
            </a:r>
          </a:p>
        </p:txBody>
      </p:sp>
      <p:pic>
        <p:nvPicPr>
          <p:cNvPr id="21507" name="Picture 6" descr="Ficheiro:Binary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3644900"/>
            <a:ext cx="28575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5508104" y="234837"/>
            <a:ext cx="3600400" cy="6280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lIns="238050" tIns="47610" rIns="0" bIns="0" anchor="ctr">
            <a:spAutoFit/>
          </a:bodyPr>
          <a:lstStyle/>
          <a:p>
            <a:pPr algn="just"/>
            <a:r>
              <a:rPr lang="pt-BR" sz="1500" dirty="0" err="1"/>
              <a:t>emOrdem</a:t>
            </a:r>
            <a:r>
              <a:rPr lang="pt-BR" sz="1500" dirty="0"/>
              <a:t>(2-&gt;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1" algn="just"/>
            <a:r>
              <a:rPr lang="pt-BR" sz="1500" dirty="0" err="1"/>
              <a:t>emOrdem</a:t>
            </a:r>
            <a:r>
              <a:rPr lang="pt-BR" sz="1500" dirty="0"/>
              <a:t>(7-&gt;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2" algn="just"/>
            <a:r>
              <a:rPr lang="pt-BR" sz="1500" dirty="0" err="1"/>
              <a:t>emOrdem</a:t>
            </a:r>
            <a:r>
              <a:rPr lang="pt-BR" sz="1500" dirty="0"/>
              <a:t>(2-&gt;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2" algn="just"/>
            <a:r>
              <a:rPr lang="pt-BR" sz="1500" b="1" dirty="0"/>
              <a:t>visita(2)</a:t>
            </a:r>
            <a:endParaRPr lang="pt-BR" sz="1500" dirty="0"/>
          </a:p>
          <a:p>
            <a:pPr lvl="2" algn="just"/>
            <a:r>
              <a:rPr lang="pt-BR" sz="1500" dirty="0" err="1"/>
              <a:t>emOrdem</a:t>
            </a:r>
            <a:r>
              <a:rPr lang="pt-BR" sz="1500" dirty="0"/>
              <a:t>(2-&gt;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1" algn="just"/>
            <a:r>
              <a:rPr lang="pt-BR" sz="1500" b="1" dirty="0"/>
              <a:t>visita(7)</a:t>
            </a:r>
            <a:endParaRPr lang="pt-BR" sz="1500" dirty="0"/>
          </a:p>
          <a:p>
            <a:pPr lvl="1" algn="just"/>
            <a:r>
              <a:rPr lang="pt-BR" sz="1500" dirty="0" err="1"/>
              <a:t>emOrdem</a:t>
            </a:r>
            <a:r>
              <a:rPr lang="pt-BR" sz="1500" dirty="0"/>
              <a:t>(7-&gt;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2" algn="just"/>
            <a:r>
              <a:rPr lang="pt-BR" sz="1500" dirty="0" err="1"/>
              <a:t>emOrdem</a:t>
            </a:r>
            <a:r>
              <a:rPr lang="pt-BR" sz="1500" dirty="0"/>
              <a:t>(6-&gt;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 algn="just"/>
            <a:r>
              <a:rPr lang="pt-BR" sz="1500" dirty="0" err="1"/>
              <a:t>emOrdem</a:t>
            </a:r>
            <a:r>
              <a:rPr lang="pt-BR" sz="1500" dirty="0"/>
              <a:t>(5-&gt;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 algn="just"/>
            <a:r>
              <a:rPr lang="pt-BR" sz="1500" b="1" dirty="0"/>
              <a:t>visita(5)</a:t>
            </a:r>
            <a:endParaRPr lang="pt-BR" sz="1500" dirty="0"/>
          </a:p>
          <a:p>
            <a:pPr lvl="3" algn="just"/>
            <a:r>
              <a:rPr lang="pt-BR" sz="1500" dirty="0" err="1"/>
              <a:t>emOrdem</a:t>
            </a:r>
            <a:r>
              <a:rPr lang="pt-BR" sz="1500" dirty="0"/>
              <a:t>(5-&gt;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2" algn="just"/>
            <a:r>
              <a:rPr lang="pt-BR" sz="1500" b="1" dirty="0"/>
              <a:t>visita(6)</a:t>
            </a:r>
            <a:endParaRPr lang="pt-BR" sz="1500" dirty="0"/>
          </a:p>
          <a:p>
            <a:pPr lvl="2" algn="just"/>
            <a:r>
              <a:rPr lang="pt-BR" sz="1500" dirty="0" err="1"/>
              <a:t>emOrdem</a:t>
            </a:r>
            <a:r>
              <a:rPr lang="pt-BR" sz="1500" dirty="0"/>
              <a:t>(6-&gt;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3" algn="just"/>
            <a:r>
              <a:rPr lang="pt-BR" sz="1500" dirty="0" err="1"/>
              <a:t>emOrdem</a:t>
            </a:r>
            <a:r>
              <a:rPr lang="pt-BR" sz="1500" dirty="0"/>
              <a:t>(11-&gt;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 algn="just"/>
            <a:r>
              <a:rPr lang="pt-BR" sz="1500" b="1" dirty="0"/>
              <a:t>visita(11)</a:t>
            </a:r>
            <a:endParaRPr lang="pt-BR" sz="1500" dirty="0"/>
          </a:p>
          <a:p>
            <a:pPr lvl="3" algn="just"/>
            <a:r>
              <a:rPr lang="pt-BR" sz="1500" dirty="0" err="1"/>
              <a:t>emOrdem</a:t>
            </a:r>
            <a:r>
              <a:rPr lang="pt-BR" sz="1500" dirty="0"/>
              <a:t>(11-&gt;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algn="just"/>
            <a:r>
              <a:rPr lang="pt-BR" sz="1500" b="1" dirty="0"/>
              <a:t>visita(2)</a:t>
            </a:r>
            <a:endParaRPr lang="pt-BR" sz="1500" dirty="0"/>
          </a:p>
          <a:p>
            <a:pPr algn="just"/>
            <a:r>
              <a:rPr lang="pt-BR" sz="1500" dirty="0" err="1"/>
              <a:t>emOrdem</a:t>
            </a:r>
            <a:r>
              <a:rPr lang="pt-BR" sz="1500" dirty="0"/>
              <a:t>(2-&gt;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1" algn="just"/>
            <a:r>
              <a:rPr lang="pt-BR" sz="1500" dirty="0" err="1"/>
              <a:t>emOrdem</a:t>
            </a:r>
            <a:r>
              <a:rPr lang="pt-BR" sz="1500" dirty="0"/>
              <a:t>(5-&gt;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1" algn="just"/>
            <a:r>
              <a:rPr lang="pt-BR" sz="1500" b="1" dirty="0"/>
              <a:t>visita(5)</a:t>
            </a:r>
            <a:endParaRPr lang="pt-BR" sz="1500" dirty="0"/>
          </a:p>
          <a:p>
            <a:pPr lvl="1" algn="just"/>
            <a:r>
              <a:rPr lang="pt-BR" sz="1500" dirty="0" err="1"/>
              <a:t>emOrdem</a:t>
            </a:r>
            <a:r>
              <a:rPr lang="pt-BR" sz="1500" dirty="0"/>
              <a:t>(5-&gt;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2" algn="just"/>
            <a:r>
              <a:rPr lang="pt-BR" sz="1500" dirty="0" err="1"/>
              <a:t>emOrdem</a:t>
            </a:r>
            <a:r>
              <a:rPr lang="pt-BR" sz="1500" dirty="0"/>
              <a:t>(9-&gt;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 algn="just"/>
            <a:r>
              <a:rPr lang="pt-BR" sz="1500" dirty="0" err="1"/>
              <a:t>emOrdem</a:t>
            </a:r>
            <a:r>
              <a:rPr lang="pt-BR" sz="1500" dirty="0"/>
              <a:t>(4-&gt;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 algn="just"/>
            <a:r>
              <a:rPr lang="pt-BR" sz="1500" b="1" dirty="0"/>
              <a:t>visita(4)</a:t>
            </a:r>
            <a:endParaRPr lang="pt-BR" sz="1500" dirty="0"/>
          </a:p>
          <a:p>
            <a:pPr lvl="3" algn="just"/>
            <a:r>
              <a:rPr lang="pt-BR" sz="1500" dirty="0" err="1"/>
              <a:t>emOrdem</a:t>
            </a:r>
            <a:r>
              <a:rPr lang="pt-BR" sz="1500" dirty="0"/>
              <a:t>(4-&gt;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2" algn="just"/>
            <a:r>
              <a:rPr lang="pt-BR" sz="1500" b="1" dirty="0"/>
              <a:t>visita(9)</a:t>
            </a:r>
            <a:endParaRPr lang="pt-BR" sz="1500" dirty="0"/>
          </a:p>
          <a:p>
            <a:pPr lvl="2" algn="just"/>
            <a:r>
              <a:rPr lang="pt-BR" sz="1500" dirty="0" err="1"/>
              <a:t>emOrdem</a:t>
            </a:r>
            <a:r>
              <a:rPr lang="pt-BR" sz="1500" dirty="0"/>
              <a:t>(9-&gt;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250825" y="188913"/>
            <a:ext cx="41767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t-BR" b="1"/>
              <a:t>Ordem Em Ordem / Simétrica</a:t>
            </a: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250825" y="5997575"/>
            <a:ext cx="439261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pt-BR" sz="2000" b="1"/>
              <a:t>Para a árvore , o percurso seria: </a:t>
            </a:r>
            <a:br>
              <a:rPr lang="pt-BR" sz="2000" b="1"/>
            </a:br>
            <a:r>
              <a:rPr lang="pt-BR" sz="2000" b="1"/>
              <a:t>2, 7, 5, 6, 11, 2, 5, 4 e 9. </a:t>
            </a:r>
          </a:p>
        </p:txBody>
      </p:sp>
    </p:spTree>
    <p:extLst>
      <p:ext uri="{BB962C8B-B14F-4D97-AF65-F5344CB8AC3E}">
        <p14:creationId xmlns:p14="http://schemas.microsoft.com/office/powerpoint/2010/main" val="357248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23850" y="765175"/>
            <a:ext cx="4608513" cy="267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BR" dirty="0" err="1">
                <a:latin typeface="Times New Roman" pitchFamily="18" charset="0"/>
              </a:rPr>
              <a:t>void</a:t>
            </a:r>
            <a:r>
              <a:rPr lang="pt-BR" dirty="0">
                <a:latin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</a:rPr>
              <a:t>posOrdem</a:t>
            </a:r>
            <a:r>
              <a:rPr lang="pt-BR" dirty="0">
                <a:latin typeface="Times New Roman" pitchFamily="18" charset="0"/>
              </a:rPr>
              <a:t>(</a:t>
            </a:r>
            <a:r>
              <a:rPr lang="pt-BR" dirty="0" err="1">
                <a:latin typeface="Times New Roman" pitchFamily="18" charset="0"/>
              </a:rPr>
              <a:t>Struct</a:t>
            </a:r>
            <a:r>
              <a:rPr lang="pt-BR" dirty="0">
                <a:latin typeface="Times New Roman" pitchFamily="18" charset="0"/>
              </a:rPr>
              <a:t> No *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>
                <a:latin typeface="Times New Roman" pitchFamily="18" charset="0"/>
              </a:rPr>
              <a:t>){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   </a:t>
            </a:r>
            <a:r>
              <a:rPr lang="pt-BR" dirty="0" err="1">
                <a:latin typeface="Times New Roman" pitchFamily="18" charset="0"/>
              </a:rPr>
              <a:t>if</a:t>
            </a:r>
            <a:r>
              <a:rPr lang="pt-BR" dirty="0">
                <a:latin typeface="Times New Roman" pitchFamily="18" charset="0"/>
              </a:rPr>
              <a:t> (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>
                <a:latin typeface="Times New Roman" pitchFamily="18" charset="0"/>
              </a:rPr>
              <a:t> != NULL){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       </a:t>
            </a:r>
            <a:r>
              <a:rPr lang="pt-BR" dirty="0" err="1">
                <a:latin typeface="Times New Roman" pitchFamily="18" charset="0"/>
              </a:rPr>
              <a:t>posOrdem</a:t>
            </a:r>
            <a:r>
              <a:rPr lang="pt-BR" dirty="0">
                <a:latin typeface="Times New Roman" pitchFamily="18" charset="0"/>
              </a:rPr>
              <a:t>(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 err="1">
                <a:latin typeface="Times New Roman" pitchFamily="18" charset="0"/>
                <a:sym typeface="Wingdings" pitchFamily="2" charset="2"/>
              </a:rPr>
              <a:t></a:t>
            </a:r>
            <a:r>
              <a:rPr lang="pt-BR" dirty="0" err="1">
                <a:latin typeface="Times New Roman" pitchFamily="18" charset="0"/>
              </a:rPr>
              <a:t>esq</a:t>
            </a:r>
            <a:r>
              <a:rPr lang="pt-BR" dirty="0">
                <a:latin typeface="Times New Roman" pitchFamily="18" charset="0"/>
              </a:rPr>
              <a:t>);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       </a:t>
            </a:r>
            <a:r>
              <a:rPr lang="pt-BR" dirty="0" err="1">
                <a:latin typeface="Times New Roman" pitchFamily="18" charset="0"/>
              </a:rPr>
              <a:t>posOrdem</a:t>
            </a:r>
            <a:r>
              <a:rPr lang="pt-BR" dirty="0">
                <a:latin typeface="Times New Roman" pitchFamily="18" charset="0"/>
              </a:rPr>
              <a:t>(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 err="1">
                <a:latin typeface="Times New Roman" pitchFamily="18" charset="0"/>
                <a:sym typeface="Wingdings" pitchFamily="2" charset="2"/>
              </a:rPr>
              <a:t></a:t>
            </a:r>
            <a:r>
              <a:rPr lang="pt-BR" dirty="0" err="1">
                <a:latin typeface="Times New Roman" pitchFamily="18" charset="0"/>
              </a:rPr>
              <a:t>dir</a:t>
            </a:r>
            <a:r>
              <a:rPr lang="pt-BR" dirty="0">
                <a:latin typeface="Times New Roman" pitchFamily="18" charset="0"/>
              </a:rPr>
              <a:t>);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       visita(</a:t>
            </a:r>
            <a:r>
              <a:rPr lang="pt-BR" dirty="0" err="1">
                <a:latin typeface="Times New Roman" pitchFamily="18" charset="0"/>
              </a:rPr>
              <a:t>pNo</a:t>
            </a:r>
            <a:r>
              <a:rPr lang="pt-BR" dirty="0">
                <a:latin typeface="Times New Roman" pitchFamily="18" charset="0"/>
              </a:rPr>
              <a:t>); 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      }</a:t>
            </a:r>
          </a:p>
          <a:p>
            <a:pPr>
              <a:defRPr/>
            </a:pPr>
            <a:r>
              <a:rPr lang="pt-BR" dirty="0">
                <a:latin typeface="Times New Roman" pitchFamily="18" charset="0"/>
              </a:rPr>
              <a:t>} </a:t>
            </a:r>
          </a:p>
        </p:txBody>
      </p:sp>
      <p:pic>
        <p:nvPicPr>
          <p:cNvPr id="22531" name="Picture 5" descr="Ficheiro:Binary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3495675"/>
            <a:ext cx="28575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5796136" y="339103"/>
            <a:ext cx="3239914" cy="628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38050" tIns="47610" rIns="0" bIns="0" anchor="ctr">
            <a:spAutoFit/>
          </a:bodyPr>
          <a:lstStyle/>
          <a:p>
            <a:r>
              <a:rPr lang="pt-BR" sz="1500" dirty="0" err="1"/>
              <a:t>posOrdem</a:t>
            </a:r>
            <a:r>
              <a:rPr lang="pt-BR" sz="1500" dirty="0"/>
              <a:t>(2-&gt;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1"/>
            <a:r>
              <a:rPr lang="pt-BR" sz="1500" dirty="0" err="1"/>
              <a:t>posOrdem</a:t>
            </a:r>
            <a:r>
              <a:rPr lang="pt-BR" sz="1500" dirty="0"/>
              <a:t>(7-&gt;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2"/>
            <a:r>
              <a:rPr lang="pt-BR" sz="1500" dirty="0" err="1"/>
              <a:t>posOrdem</a:t>
            </a:r>
            <a:r>
              <a:rPr lang="pt-BR" sz="1500" dirty="0"/>
              <a:t>(2-&gt;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2"/>
            <a:r>
              <a:rPr lang="pt-BR" sz="1500" dirty="0" err="1"/>
              <a:t>posOrdem</a:t>
            </a:r>
            <a:r>
              <a:rPr lang="pt-BR" sz="1500" dirty="0"/>
              <a:t>(2-&gt;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2"/>
            <a:r>
              <a:rPr lang="pt-BR" sz="1500" b="1" dirty="0"/>
              <a:t>visita(2)</a:t>
            </a:r>
            <a:endParaRPr lang="pt-BR" sz="1500" dirty="0"/>
          </a:p>
          <a:p>
            <a:pPr lvl="1"/>
            <a:r>
              <a:rPr lang="pt-BR" sz="1500" dirty="0" err="1"/>
              <a:t>posOrdem</a:t>
            </a:r>
            <a:r>
              <a:rPr lang="pt-BR" sz="1500" dirty="0"/>
              <a:t>(7-&gt;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2"/>
            <a:r>
              <a:rPr lang="pt-BR" sz="1500" dirty="0" err="1"/>
              <a:t>posOrdem</a:t>
            </a:r>
            <a:r>
              <a:rPr lang="pt-BR" sz="1500" dirty="0"/>
              <a:t>(6-&gt;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/>
            <a:r>
              <a:rPr lang="pt-BR" sz="1500" dirty="0" err="1"/>
              <a:t>posOrdem</a:t>
            </a:r>
            <a:r>
              <a:rPr lang="pt-BR" sz="1500" dirty="0"/>
              <a:t>(5-&gt;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/>
            <a:r>
              <a:rPr lang="pt-BR" sz="1500" dirty="0" err="1"/>
              <a:t>posOrdem</a:t>
            </a:r>
            <a:r>
              <a:rPr lang="pt-BR" sz="1500" dirty="0"/>
              <a:t>(5-&gt;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3"/>
            <a:r>
              <a:rPr lang="pt-BR" sz="1500" b="1" dirty="0"/>
              <a:t>visita(5)</a:t>
            </a:r>
            <a:endParaRPr lang="pt-BR" sz="1500" dirty="0"/>
          </a:p>
          <a:p>
            <a:pPr lvl="2"/>
            <a:r>
              <a:rPr lang="pt-BR" sz="1500" dirty="0" err="1"/>
              <a:t>posOrdem</a:t>
            </a:r>
            <a:r>
              <a:rPr lang="pt-BR" sz="1500" dirty="0"/>
              <a:t>(6-&gt;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3"/>
            <a:r>
              <a:rPr lang="pt-BR" sz="1500" dirty="0" err="1"/>
              <a:t>posOrdem</a:t>
            </a:r>
            <a:r>
              <a:rPr lang="pt-BR" sz="1500" dirty="0"/>
              <a:t>(11-&gt;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/>
            <a:r>
              <a:rPr lang="pt-BR" sz="1500" dirty="0" err="1"/>
              <a:t>posOrdem</a:t>
            </a:r>
            <a:r>
              <a:rPr lang="pt-BR" sz="1500" dirty="0"/>
              <a:t>(11-&gt;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3"/>
            <a:r>
              <a:rPr lang="pt-BR" sz="1500" b="1" dirty="0"/>
              <a:t>visita(11)</a:t>
            </a:r>
            <a:endParaRPr lang="pt-BR" sz="1500" dirty="0"/>
          </a:p>
          <a:p>
            <a:pPr lvl="2"/>
            <a:r>
              <a:rPr lang="pt-BR" sz="1500" b="1" dirty="0"/>
              <a:t>visita(6)</a:t>
            </a:r>
            <a:endParaRPr lang="pt-BR" sz="1500" dirty="0"/>
          </a:p>
          <a:p>
            <a:pPr lvl="1"/>
            <a:r>
              <a:rPr lang="pt-BR" sz="1500" b="1" dirty="0"/>
              <a:t>visita(7)</a:t>
            </a:r>
            <a:endParaRPr lang="pt-BR" sz="1500" dirty="0"/>
          </a:p>
          <a:p>
            <a:r>
              <a:rPr lang="pt-BR" sz="1500" dirty="0" err="1"/>
              <a:t>posOrdem</a:t>
            </a:r>
            <a:r>
              <a:rPr lang="pt-BR" sz="1500" dirty="0"/>
              <a:t>(2-&gt;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1"/>
            <a:r>
              <a:rPr lang="pt-BR" sz="1500" dirty="0" err="1"/>
              <a:t>posOrdem</a:t>
            </a:r>
            <a:r>
              <a:rPr lang="pt-BR" sz="1500" dirty="0"/>
              <a:t>(5-&gt;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1"/>
            <a:r>
              <a:rPr lang="pt-BR" sz="1500" dirty="0" err="1"/>
              <a:t>posOrdem</a:t>
            </a:r>
            <a:r>
              <a:rPr lang="pt-BR" sz="1500" dirty="0"/>
              <a:t>(5-&gt;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2"/>
            <a:r>
              <a:rPr lang="pt-BR" sz="1500" dirty="0" err="1"/>
              <a:t>posOrdem</a:t>
            </a:r>
            <a:r>
              <a:rPr lang="pt-BR" sz="1500" dirty="0"/>
              <a:t>(9-&gt;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/>
            <a:r>
              <a:rPr lang="pt-BR" sz="1500" dirty="0" err="1"/>
              <a:t>posOrdem</a:t>
            </a:r>
            <a:r>
              <a:rPr lang="pt-BR" sz="1500" dirty="0"/>
              <a:t>(4-&gt;</a:t>
            </a:r>
            <a:r>
              <a:rPr lang="pt-BR" sz="1500" dirty="0" err="1"/>
              <a:t>esq</a:t>
            </a:r>
            <a:r>
              <a:rPr lang="pt-BR" sz="1500" dirty="0"/>
              <a:t>)</a:t>
            </a:r>
          </a:p>
          <a:p>
            <a:pPr lvl="3"/>
            <a:r>
              <a:rPr lang="pt-BR" sz="1500" dirty="0" err="1"/>
              <a:t>posOrdem</a:t>
            </a:r>
            <a:r>
              <a:rPr lang="pt-BR" sz="1500" dirty="0"/>
              <a:t>(4-&gt;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3"/>
            <a:r>
              <a:rPr lang="pt-BR" sz="1500" b="1" dirty="0"/>
              <a:t>visita(4)</a:t>
            </a:r>
            <a:endParaRPr lang="pt-BR" sz="1500" dirty="0"/>
          </a:p>
          <a:p>
            <a:pPr lvl="2"/>
            <a:r>
              <a:rPr lang="pt-BR" sz="1500" dirty="0" err="1"/>
              <a:t>posOrdem</a:t>
            </a:r>
            <a:r>
              <a:rPr lang="pt-BR" sz="1500" dirty="0"/>
              <a:t>(9-&gt;</a:t>
            </a:r>
            <a:r>
              <a:rPr lang="pt-BR" sz="1500" dirty="0" err="1"/>
              <a:t>dir</a:t>
            </a:r>
            <a:r>
              <a:rPr lang="pt-BR" sz="1500" dirty="0"/>
              <a:t>)</a:t>
            </a:r>
          </a:p>
          <a:p>
            <a:pPr lvl="2"/>
            <a:r>
              <a:rPr lang="pt-BR" sz="1500" b="1" dirty="0"/>
              <a:t>visita(9)</a:t>
            </a:r>
            <a:endParaRPr lang="pt-BR" sz="1500" dirty="0"/>
          </a:p>
          <a:p>
            <a:pPr lvl="1"/>
            <a:r>
              <a:rPr lang="pt-BR" sz="1500" b="1" dirty="0"/>
              <a:t>visita(5)</a:t>
            </a:r>
            <a:endParaRPr lang="pt-BR" sz="1500" dirty="0"/>
          </a:p>
          <a:p>
            <a:r>
              <a:rPr lang="pt-BR" sz="1500" b="1" dirty="0"/>
              <a:t>visita(2)</a:t>
            </a:r>
            <a:endParaRPr lang="pt-BR" sz="1500" dirty="0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323850" y="5889625"/>
            <a:ext cx="460851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pt-BR" sz="2000" b="1"/>
              <a:t>Para a árvore , o percurso seria: </a:t>
            </a:r>
          </a:p>
          <a:p>
            <a:pPr algn="ctr"/>
            <a:r>
              <a:rPr lang="pt-BR" sz="2000" b="1"/>
              <a:t>2, 5, 11, 6, 7, 4, 9, 5 e 2 </a:t>
            </a: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468313" y="188913"/>
            <a:ext cx="1841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t-BR" b="1"/>
              <a:t>Pós - Ordem</a:t>
            </a:r>
          </a:p>
        </p:txBody>
      </p:sp>
    </p:spTree>
    <p:extLst>
      <p:ext uri="{BB962C8B-B14F-4D97-AF65-F5344CB8AC3E}">
        <p14:creationId xmlns:p14="http://schemas.microsoft.com/office/powerpoint/2010/main" val="290335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Árvores Binárias de Busca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São árvores binárias onde os elementos são organizados de forma que:</a:t>
            </a:r>
          </a:p>
          <a:p>
            <a:pPr lvl="1"/>
            <a:r>
              <a:rPr lang="pt-BR"/>
              <a:t>Todos os elementos na sub árvore esquerda de cada nó k têm valor menor ou igual ao valor no nó k.</a:t>
            </a:r>
          </a:p>
          <a:p>
            <a:pPr lvl="1"/>
            <a:r>
              <a:rPr lang="pt-BR"/>
              <a:t>Todos os elementos na sub árvore direita de cada nó k têm valor maior do que o valor no nó k. </a:t>
            </a:r>
          </a:p>
          <a:p>
            <a:pPr lvl="1"/>
            <a:r>
              <a:rPr lang="pt-BR"/>
              <a:t>As sub árvores direita e esquerda são também Árvores Binárias de Busca</a:t>
            </a:r>
          </a:p>
          <a:p>
            <a:endParaRPr lang="pt-BR"/>
          </a:p>
        </p:txBody>
      </p:sp>
      <p:sp>
        <p:nvSpPr>
          <p:cNvPr id="2560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D1DD853-8A63-4630-AB47-48861827ADFE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D0A3714-6A55-4072-9B38-B2A076E3CF14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412" y="4869160"/>
            <a:ext cx="4292076" cy="187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44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Dado os seguintes abaixo a árvore representa sua árvore de busca binária.</a:t>
            </a:r>
          </a:p>
          <a:p>
            <a:pPr lvl="1"/>
            <a:r>
              <a:rPr lang="pt-BR" sz="2800" dirty="0"/>
              <a:t>50, 20, 39,  8, 79, 26, 58, 15, 88,  4,  85, 96, 71, 42, 53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270783F-FB49-4013-9757-4CFDE846EEB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7418387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426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 de Busca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Em uma árvore de busca é possível localizar qualquer </a:t>
            </a:r>
            <a:r>
              <a:rPr lang="pt-BR" dirty="0" err="1"/>
              <a:t>sub-árvore</a:t>
            </a:r>
            <a:r>
              <a:rPr lang="pt-BR" dirty="0"/>
              <a:t> partindo da raiz e prosseguindo ao longo de uma trajetória de busca, decidindo pelo desvio para a </a:t>
            </a:r>
            <a:r>
              <a:rPr lang="pt-BR" dirty="0" err="1"/>
              <a:t>sub-árvore</a:t>
            </a:r>
            <a:r>
              <a:rPr lang="pt-BR" dirty="0"/>
              <a:t> da esquerda ou da direita com base exclusivamente na consulta ao valor da chave do nó.</a:t>
            </a:r>
          </a:p>
          <a:p>
            <a:endParaRPr lang="pt-BR" dirty="0"/>
          </a:p>
        </p:txBody>
      </p:sp>
      <p:sp>
        <p:nvSpPr>
          <p:cNvPr id="27652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7A58305-CB6B-4B06-8460-1B912DFE76C7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7830B59-26E6-41E3-AAED-B5FDB59C50BC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70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 de Busca</a:t>
            </a:r>
          </a:p>
        </p:txBody>
      </p:sp>
      <p:sp>
        <p:nvSpPr>
          <p:cNvPr id="12291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158572-3CF3-4E03-8048-12329C32EDEC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86C66E0-61A8-488B-9E94-D52A6B61F832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54006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CaixaDeTexto 6"/>
          <p:cNvSpPr txBox="1">
            <a:spLocks noChangeArrowheads="1"/>
          </p:cNvSpPr>
          <p:nvPr/>
        </p:nvSpPr>
        <p:spPr bwMode="auto">
          <a:xfrm>
            <a:off x="6300788" y="1366838"/>
            <a:ext cx="2076450" cy="523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2800"/>
              <a:t>Buscar o 105</a:t>
            </a:r>
          </a:p>
        </p:txBody>
      </p:sp>
      <p:cxnSp>
        <p:nvCxnSpPr>
          <p:cNvPr id="9" name="Conector de seta reta 8"/>
          <p:cNvCxnSpPr>
            <a:stCxn id="12294" idx="1"/>
          </p:cNvCxnSpPr>
          <p:nvPr/>
        </p:nvCxnSpPr>
        <p:spPr>
          <a:xfrm flipH="1">
            <a:off x="3635375" y="1628775"/>
            <a:ext cx="266541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5119688" y="3573463"/>
            <a:ext cx="1333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445000" y="4724400"/>
            <a:ext cx="6746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998913" y="5516563"/>
            <a:ext cx="6746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4979988" y="6022975"/>
            <a:ext cx="1581150" cy="522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2800"/>
              <a:t>ACHOU!</a:t>
            </a:r>
          </a:p>
        </p:txBody>
      </p:sp>
      <p:sp>
        <p:nvSpPr>
          <p:cNvPr id="14" name="Elipse 13"/>
          <p:cNvSpPr/>
          <p:nvPr/>
        </p:nvSpPr>
        <p:spPr>
          <a:xfrm>
            <a:off x="3384550" y="5157788"/>
            <a:ext cx="755650" cy="7191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26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Algoritmo da busca em árvore binária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Através do algoritmo de busca percebe-se que no pior caso a busca fará </a:t>
            </a:r>
            <a:r>
              <a:rPr lang="pt-BR" b="1" i="1" dirty="0"/>
              <a:t>n </a:t>
            </a:r>
            <a:r>
              <a:rPr lang="pt-BR" dirty="0"/>
              <a:t>chamadas, onde </a:t>
            </a:r>
            <a:r>
              <a:rPr lang="pt-BR" b="1" i="1" dirty="0"/>
              <a:t>n </a:t>
            </a:r>
            <a:r>
              <a:rPr lang="pt-BR" dirty="0"/>
              <a:t>equivale à altura da árvore.</a:t>
            </a:r>
          </a:p>
          <a:p>
            <a:r>
              <a:rPr lang="pt-BR" dirty="0"/>
              <a:t>Logo, quanto menor a altura da árvore melhor o desempenho da busca</a:t>
            </a:r>
          </a:p>
          <a:p>
            <a:r>
              <a:rPr lang="pt-BR" dirty="0"/>
              <a:t>Portanto é conveniente tentar construir uma árvore com altura mínima, ou seja, uma </a:t>
            </a:r>
            <a:r>
              <a:rPr lang="pt-BR" b="1" dirty="0"/>
              <a:t>árvore binária completa</a:t>
            </a:r>
          </a:p>
          <a:p>
            <a:endParaRPr lang="pt-BR" dirty="0"/>
          </a:p>
        </p:txBody>
      </p:sp>
      <p:sp>
        <p:nvSpPr>
          <p:cNvPr id="2970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C6FC0BE-DD49-4FE1-83CB-966E6D8B512B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 dirty="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F9607CE-F752-41E6-A8B5-8741A57AE52D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12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Árvores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Algumas aplicações exigem estruturas mais complexas do que aquelas lineares (listas, pilhas e filas).</a:t>
            </a:r>
          </a:p>
          <a:p>
            <a:r>
              <a:rPr lang="pt-BR" dirty="0"/>
              <a:t>As árvores admitem tratamento simples e eficiente.</a:t>
            </a:r>
          </a:p>
          <a:p>
            <a:r>
              <a:rPr lang="pt-BR" dirty="0"/>
              <a:t>Uma árvore (</a:t>
            </a:r>
            <a:r>
              <a:rPr lang="pt-BR" b="1" i="1" dirty="0"/>
              <a:t>T</a:t>
            </a:r>
            <a:r>
              <a:rPr lang="pt-BR" dirty="0"/>
              <a:t>) é um conjunto finito de elementos denominados </a:t>
            </a:r>
            <a:r>
              <a:rPr lang="pt-BR" b="1" dirty="0"/>
              <a:t>nós </a:t>
            </a:r>
            <a:r>
              <a:rPr lang="pt-BR" dirty="0"/>
              <a:t>ou </a:t>
            </a:r>
            <a:r>
              <a:rPr lang="pt-BR" b="1" dirty="0"/>
              <a:t>vértices</a:t>
            </a:r>
          </a:p>
          <a:p>
            <a:pPr lvl="1"/>
            <a:r>
              <a:rPr lang="pt-BR" dirty="0"/>
              <a:t>Existe um nó especial (</a:t>
            </a:r>
            <a:r>
              <a:rPr lang="pt-BR" b="1" i="1" dirty="0"/>
              <a:t>r</a:t>
            </a:r>
            <a:r>
              <a:rPr lang="pt-BR" dirty="0"/>
              <a:t>) chamado </a:t>
            </a:r>
            <a:r>
              <a:rPr lang="pt-BR" b="1" dirty="0"/>
              <a:t>raiz</a:t>
            </a:r>
            <a:r>
              <a:rPr lang="pt-BR" dirty="0"/>
              <a:t> de </a:t>
            </a:r>
            <a:r>
              <a:rPr lang="pt-BR" b="1" i="1" dirty="0"/>
              <a:t>T</a:t>
            </a:r>
          </a:p>
          <a:p>
            <a:pPr lvl="1"/>
            <a:r>
              <a:rPr lang="pt-BR" dirty="0"/>
              <a:t>Os nós restantes, são ditos </a:t>
            </a:r>
            <a:r>
              <a:rPr lang="pt-BR" b="1" dirty="0"/>
              <a:t>sub árvores</a:t>
            </a:r>
            <a:r>
              <a:rPr lang="pt-BR" dirty="0"/>
              <a:t> de r.</a:t>
            </a:r>
          </a:p>
          <a:p>
            <a:pPr lvl="1"/>
            <a:r>
              <a:rPr lang="pt-BR" dirty="0"/>
              <a:t>Um conjunto de árvores é denominado de </a:t>
            </a:r>
            <a:r>
              <a:rPr lang="pt-BR" b="1" dirty="0"/>
              <a:t>floresta</a:t>
            </a:r>
          </a:p>
          <a:p>
            <a:pPr lvl="1"/>
            <a:r>
              <a:rPr lang="pt-BR" dirty="0"/>
              <a:t>Seja </a:t>
            </a:r>
            <a:r>
              <a:rPr lang="pt-BR" b="1" i="1" dirty="0"/>
              <a:t>v</a:t>
            </a:r>
            <a:r>
              <a:rPr lang="pt-BR" dirty="0"/>
              <a:t> um nó de </a:t>
            </a:r>
            <a:r>
              <a:rPr lang="pt-BR" b="1" i="1" dirty="0"/>
              <a:t>T</a:t>
            </a:r>
            <a:r>
              <a:rPr lang="pt-BR" dirty="0"/>
              <a:t>, a notação </a:t>
            </a:r>
            <a:r>
              <a:rPr lang="pt-BR" b="1" i="1" dirty="0"/>
              <a:t>T</a:t>
            </a:r>
            <a:r>
              <a:rPr lang="pt-BR" b="1" i="1" baseline="-25000" dirty="0"/>
              <a:t>v</a:t>
            </a:r>
            <a:r>
              <a:rPr lang="pt-BR" dirty="0"/>
              <a:t> indica a sub árvore de </a:t>
            </a:r>
            <a:r>
              <a:rPr lang="pt-BR" b="1" i="1" dirty="0"/>
              <a:t>T</a:t>
            </a:r>
            <a:r>
              <a:rPr lang="pt-BR" dirty="0"/>
              <a:t> com raiz </a:t>
            </a:r>
            <a:r>
              <a:rPr lang="pt-BR" b="1" i="1" dirty="0"/>
              <a:t>v</a:t>
            </a:r>
          </a:p>
        </p:txBody>
      </p:sp>
      <p:sp>
        <p:nvSpPr>
          <p:cNvPr id="7172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8139708-6AFE-45FE-A8E4-B0449E87A8BF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F3E3DFD-38E1-4BE6-A8CD-315981E1C168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31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número de comparações em uma pesquisa com sucesso:</a:t>
            </a:r>
          </a:p>
          <a:p>
            <a:pPr lvl="1"/>
            <a:r>
              <a:rPr lang="pt-BR" dirty="0"/>
              <a:t>melhor caso : C(n) = O(1)</a:t>
            </a:r>
          </a:p>
          <a:p>
            <a:pPr lvl="1"/>
            <a:r>
              <a:rPr lang="pt-BR" dirty="0"/>
              <a:t>pior caso : C(n) = O(n)</a:t>
            </a:r>
          </a:p>
          <a:p>
            <a:pPr lvl="1"/>
            <a:r>
              <a:rPr lang="pt-BR" dirty="0"/>
              <a:t>caso médio : C(n) = O(log n)</a:t>
            </a:r>
          </a:p>
          <a:p>
            <a:r>
              <a:rPr lang="pt-BR" dirty="0"/>
              <a:t>O tempo de execução dos algoritmos para árvores binárias de pesquisa dependem muito do formato das árvores.</a:t>
            </a:r>
          </a:p>
        </p:txBody>
      </p:sp>
      <p:sp>
        <p:nvSpPr>
          <p:cNvPr id="21508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443A31-A8A2-4C86-9BC7-46E5BFA64E9A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BC75D22-1E57-48E4-B16E-ADEF776B7586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66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Pior Caso: </a:t>
            </a:r>
          </a:p>
          <a:p>
            <a:pPr lvl="1"/>
            <a:r>
              <a:rPr lang="pt-BR" dirty="0"/>
              <a:t>maior caminho da raiz até a folha = altura da árvore</a:t>
            </a:r>
          </a:p>
        </p:txBody>
      </p:sp>
      <p:sp>
        <p:nvSpPr>
          <p:cNvPr id="22532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F23102-50CE-491E-89C3-CB91C8CB14E6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EC02C14-1D96-4ED3-BCC4-2A4D7A850B9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08275"/>
            <a:ext cx="1966912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708275"/>
            <a:ext cx="2389188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ector de seta reta 7"/>
          <p:cNvCxnSpPr/>
          <p:nvPr/>
        </p:nvCxnSpPr>
        <p:spPr>
          <a:xfrm>
            <a:off x="2474913" y="3716338"/>
            <a:ext cx="1089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838450" y="6129338"/>
            <a:ext cx="3444875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/>
              <a:t>Como otimizar pior caso ?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643857"/>
            <a:ext cx="2078037" cy="287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5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</a:t>
            </a:r>
          </a:p>
        </p:txBody>
      </p:sp>
      <p:sp>
        <p:nvSpPr>
          <p:cNvPr id="3" name="Espaço Reservado para Conteúdo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blipFill rotWithShape="1">
            <a:blip r:embed="rId3"/>
            <a:stretch>
              <a:fillRect l="-706" t="-1067"/>
            </a:stretch>
          </a:blipFill>
        </p:spPr>
        <p:txBody>
          <a:bodyPr/>
          <a:lstStyle/>
          <a:p>
            <a:pPr>
              <a:defRPr/>
            </a:pPr>
            <a:r>
              <a:rPr lang="pt-BR" dirty="0">
                <a:noFill/>
              </a:rPr>
              <a:t> </a:t>
            </a:r>
          </a:p>
        </p:txBody>
      </p:sp>
      <p:sp>
        <p:nvSpPr>
          <p:cNvPr id="23556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3D50FD-8996-4A8B-A45D-939E69101614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57410FB-C095-4D14-9976-45321462EC02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30301"/>
            <a:ext cx="4176713" cy="287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940152" y="3420979"/>
            <a:ext cx="259231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Exemplo: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Para n = 1.000.000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/>
              <a:t>H = 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Para n = 10.000.000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/>
              <a:t>H = 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Para n = 100.000.000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/>
              <a:t>H = 27</a:t>
            </a:r>
          </a:p>
        </p:txBody>
      </p:sp>
    </p:spTree>
    <p:extLst>
      <p:ext uri="{BB962C8B-B14F-4D97-AF65-F5344CB8AC3E}">
        <p14:creationId xmlns:p14="http://schemas.microsoft.com/office/powerpoint/2010/main" val="364485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forma mais comum de representar graficamente uma árvore é com a </a:t>
            </a:r>
            <a:r>
              <a:rPr lang="pt-BR" b="1" dirty="0"/>
              <a:t>representação hierárquica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3696" y="5182242"/>
            <a:ext cx="2612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representação hierárquica</a:t>
            </a:r>
          </a:p>
        </p:txBody>
      </p:sp>
      <p:sp>
        <p:nvSpPr>
          <p:cNvPr id="7" name="Retângulo 6"/>
          <p:cNvSpPr/>
          <p:nvPr/>
        </p:nvSpPr>
        <p:spPr>
          <a:xfrm>
            <a:off x="3924462" y="4537197"/>
            <a:ext cx="225670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Diagrama de inclusão 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319" y="4149080"/>
            <a:ext cx="2713185" cy="18848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tângulo 8"/>
          <p:cNvSpPr/>
          <p:nvPr/>
        </p:nvSpPr>
        <p:spPr>
          <a:xfrm>
            <a:off x="895807" y="6300028"/>
            <a:ext cx="4036233" cy="36933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Representação por parênteses aninhados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675173" y="6115362"/>
            <a:ext cx="2153475" cy="3693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Diagrama de barras 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4" y="2486682"/>
            <a:ext cx="3608068" cy="26080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 descr="Árvores como conjuntos aninhad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44845"/>
            <a:ext cx="2225879" cy="167965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1305373" y="5795972"/>
            <a:ext cx="3017587" cy="40011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(A (B(D))(C(E(H)(I))(F)(G)))</a:t>
            </a:r>
          </a:p>
        </p:txBody>
      </p:sp>
    </p:spTree>
    <p:extLst>
      <p:ext uri="{BB962C8B-B14F-4D97-AF65-F5344CB8AC3E}">
        <p14:creationId xmlns:p14="http://schemas.microsoft.com/office/powerpoint/2010/main" val="332835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Representação Hierárquica</a:t>
            </a:r>
          </a:p>
        </p:txBody>
      </p:sp>
      <p:sp>
        <p:nvSpPr>
          <p:cNvPr id="921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11F5162-B4E5-433F-9610-2533B9552E10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B0E40A0-CF35-4D59-8AF3-BB3165E5833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631950" y="2020888"/>
            <a:ext cx="2546350" cy="17684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b="1" i="1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850" y="2008188"/>
            <a:ext cx="1117600" cy="544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b="1" i="1" dirty="0">
                <a:solidFill>
                  <a:schemeClr val="tx1"/>
                </a:solidFill>
              </a:rPr>
              <a:t>w1</a:t>
            </a:r>
          </a:p>
        </p:txBody>
      </p:sp>
      <p:grpSp>
        <p:nvGrpSpPr>
          <p:cNvPr id="9223" name="Grupo 7"/>
          <p:cNvGrpSpPr>
            <a:grpSpLocks/>
          </p:cNvGrpSpPr>
          <p:nvPr/>
        </p:nvGrpSpPr>
        <p:grpSpPr bwMode="auto">
          <a:xfrm>
            <a:off x="1009650" y="1557338"/>
            <a:ext cx="3063875" cy="2100262"/>
            <a:chOff x="3131840" y="2492896"/>
            <a:chExt cx="3520549" cy="2748677"/>
          </a:xfrm>
        </p:grpSpPr>
        <p:sp>
          <p:nvSpPr>
            <p:cNvPr id="9" name="Elipse 8"/>
            <p:cNvSpPr/>
            <p:nvPr/>
          </p:nvSpPr>
          <p:spPr>
            <a:xfrm>
              <a:off x="4169764" y="2492896"/>
              <a:ext cx="456030" cy="45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3131840" y="3118256"/>
              <a:ext cx="457854" cy="45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B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5225928" y="3118256"/>
              <a:ext cx="457854" cy="45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C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4209895" y="4017862"/>
              <a:ext cx="456030" cy="45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D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5225928" y="4017862"/>
              <a:ext cx="457854" cy="45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E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6194536" y="4017862"/>
              <a:ext cx="457853" cy="45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F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6194536" y="4784499"/>
              <a:ext cx="457853" cy="45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I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4625794" y="4784499"/>
              <a:ext cx="457853" cy="45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H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3872432" y="4784499"/>
              <a:ext cx="457854" cy="45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G</a:t>
              </a:r>
            </a:p>
          </p:txBody>
        </p:sp>
        <p:cxnSp>
          <p:nvCxnSpPr>
            <p:cNvPr id="18" name="Conector reto 17"/>
            <p:cNvCxnSpPr>
              <a:stCxn id="9" idx="4"/>
              <a:endCxn id="10" idx="0"/>
            </p:cNvCxnSpPr>
            <p:nvPr/>
          </p:nvCxnSpPr>
          <p:spPr>
            <a:xfrm flipH="1">
              <a:off x="3359855" y="2949970"/>
              <a:ext cx="1037923" cy="168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9" idx="4"/>
              <a:endCxn id="11" idx="0"/>
            </p:cNvCxnSpPr>
            <p:nvPr/>
          </p:nvCxnSpPr>
          <p:spPr>
            <a:xfrm>
              <a:off x="4397778" y="2949970"/>
              <a:ext cx="1057989" cy="168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11" idx="4"/>
              <a:endCxn id="12" idx="0"/>
            </p:cNvCxnSpPr>
            <p:nvPr/>
          </p:nvCxnSpPr>
          <p:spPr>
            <a:xfrm flipH="1">
              <a:off x="4437909" y="3575330"/>
              <a:ext cx="1017858" cy="442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11" idx="4"/>
              <a:endCxn id="13" idx="0"/>
            </p:cNvCxnSpPr>
            <p:nvPr/>
          </p:nvCxnSpPr>
          <p:spPr>
            <a:xfrm>
              <a:off x="5455767" y="3575330"/>
              <a:ext cx="0" cy="442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11" idx="4"/>
              <a:endCxn id="14" idx="0"/>
            </p:cNvCxnSpPr>
            <p:nvPr/>
          </p:nvCxnSpPr>
          <p:spPr>
            <a:xfrm>
              <a:off x="5455767" y="3575330"/>
              <a:ext cx="968608" cy="442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14" idx="4"/>
              <a:endCxn id="15" idx="0"/>
            </p:cNvCxnSpPr>
            <p:nvPr/>
          </p:nvCxnSpPr>
          <p:spPr>
            <a:xfrm>
              <a:off x="6424375" y="4474936"/>
              <a:ext cx="0" cy="3095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12" idx="4"/>
              <a:endCxn id="17" idx="0"/>
            </p:cNvCxnSpPr>
            <p:nvPr/>
          </p:nvCxnSpPr>
          <p:spPr>
            <a:xfrm flipH="1">
              <a:off x="4102271" y="4474936"/>
              <a:ext cx="335638" cy="3095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12" idx="4"/>
              <a:endCxn id="16" idx="0"/>
            </p:cNvCxnSpPr>
            <p:nvPr/>
          </p:nvCxnSpPr>
          <p:spPr>
            <a:xfrm>
              <a:off x="4437909" y="4474936"/>
              <a:ext cx="417724" cy="3095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24" name="CaixaDeTexto 25"/>
          <p:cNvSpPr txBox="1">
            <a:spLocks noChangeArrowheads="1"/>
          </p:cNvSpPr>
          <p:nvPr/>
        </p:nvSpPr>
        <p:spPr bwMode="auto">
          <a:xfrm>
            <a:off x="4356100" y="1622425"/>
            <a:ext cx="4537075" cy="21240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sz="2200" b="1" dirty="0"/>
              <a:t>A </a:t>
            </a:r>
            <a:r>
              <a:rPr lang="pt-BR" sz="2200" dirty="0"/>
              <a:t>– nó raiz</a:t>
            </a:r>
          </a:p>
          <a:p>
            <a:pPr eaLnBrk="1" hangingPunct="1">
              <a:buFont typeface="Arial" charset="0"/>
              <a:buChar char="•"/>
            </a:pPr>
            <a:r>
              <a:rPr lang="pt-BR" sz="2200" b="1" dirty="0"/>
              <a:t>B e C</a:t>
            </a:r>
            <a:r>
              <a:rPr lang="pt-BR" sz="2200" dirty="0"/>
              <a:t> – são filhos de A, e consequentemente irmãos</a:t>
            </a:r>
          </a:p>
          <a:p>
            <a:pPr eaLnBrk="1" hangingPunct="1">
              <a:buFont typeface="Arial" charset="0"/>
              <a:buChar char="•"/>
            </a:pPr>
            <a:r>
              <a:rPr lang="pt-BR" sz="2200" b="1" i="1" dirty="0"/>
              <a:t>w1 </a:t>
            </a:r>
            <a:r>
              <a:rPr lang="pt-BR" sz="2200" b="1" dirty="0"/>
              <a:t>e</a:t>
            </a:r>
            <a:r>
              <a:rPr lang="pt-BR" sz="2200" b="1" i="1" dirty="0"/>
              <a:t> w2</a:t>
            </a:r>
            <a:r>
              <a:rPr lang="pt-BR" sz="2200" dirty="0"/>
              <a:t> – são </a:t>
            </a:r>
            <a:r>
              <a:rPr lang="pt-BR" sz="2200" dirty="0" err="1"/>
              <a:t>sub-árvores</a:t>
            </a:r>
            <a:r>
              <a:rPr lang="pt-BR" sz="2200" dirty="0"/>
              <a:t> de A (T</a:t>
            </a:r>
            <a:r>
              <a:rPr lang="pt-BR" sz="2200" baseline="-25000" dirty="0"/>
              <a:t>A</a:t>
            </a:r>
            <a:r>
              <a:rPr lang="pt-BR" sz="2200" dirty="0"/>
              <a:t>)</a:t>
            </a:r>
          </a:p>
          <a:p>
            <a:pPr eaLnBrk="1" hangingPunct="1">
              <a:buFont typeface="Arial" charset="0"/>
              <a:buChar char="•"/>
            </a:pPr>
            <a:r>
              <a:rPr lang="pt-BR" sz="2200" b="1" i="1" dirty="0"/>
              <a:t>w2</a:t>
            </a:r>
            <a:r>
              <a:rPr lang="pt-BR" sz="2200" dirty="0"/>
              <a:t> – representa a </a:t>
            </a:r>
            <a:r>
              <a:rPr lang="pt-BR" sz="2200" dirty="0" err="1"/>
              <a:t>sub-árvore</a:t>
            </a:r>
            <a:r>
              <a:rPr lang="pt-BR" sz="2200" dirty="0"/>
              <a:t> (T</a:t>
            </a:r>
            <a:r>
              <a:rPr lang="pt-BR" sz="2200" baseline="-25000" dirty="0"/>
              <a:t>C</a:t>
            </a:r>
            <a:r>
              <a:rPr lang="pt-BR" sz="2200" dirty="0"/>
              <a:t>)</a:t>
            </a:r>
          </a:p>
        </p:txBody>
      </p:sp>
      <p:sp>
        <p:nvSpPr>
          <p:cNvPr id="922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750" y="3860800"/>
            <a:ext cx="8147050" cy="252095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nº de filhos de um nó é chamado </a:t>
            </a:r>
            <a:r>
              <a:rPr lang="pt-BR" b="1" dirty="0"/>
              <a:t>grau.</a:t>
            </a:r>
          </a:p>
          <a:p>
            <a:r>
              <a:rPr lang="pt-BR" dirty="0"/>
              <a:t>D é dito </a:t>
            </a:r>
            <a:r>
              <a:rPr lang="pt-BR" b="1" dirty="0"/>
              <a:t>descendente</a:t>
            </a:r>
            <a:r>
              <a:rPr lang="pt-BR" dirty="0"/>
              <a:t> de C (filho) e C é </a:t>
            </a:r>
            <a:r>
              <a:rPr lang="pt-BR" b="1" dirty="0"/>
              <a:t>ancestral </a:t>
            </a:r>
            <a:r>
              <a:rPr lang="pt-BR" dirty="0"/>
              <a:t>de D (pai)</a:t>
            </a:r>
          </a:p>
          <a:p>
            <a:r>
              <a:rPr lang="pt-BR" dirty="0"/>
              <a:t>Um nó que não possui descendente é chamado de </a:t>
            </a:r>
            <a:r>
              <a:rPr lang="pt-BR" b="1" dirty="0"/>
              <a:t>folha</a:t>
            </a:r>
          </a:p>
          <a:p>
            <a:r>
              <a:rPr lang="pt-BR" dirty="0"/>
              <a:t>Toda árvore com n &gt; 1 nós possui no mínimo 1 e no máximo n-1 folhas</a:t>
            </a:r>
          </a:p>
          <a:p>
            <a:r>
              <a:rPr lang="pt-BR" dirty="0"/>
              <a:t>Nós não folha são ditos </a:t>
            </a:r>
            <a:r>
              <a:rPr lang="pt-BR" b="1" dirty="0"/>
              <a:t>nós interiores </a:t>
            </a:r>
            <a:r>
              <a:rPr lang="pt-BR" dirty="0"/>
              <a:t>ou </a:t>
            </a:r>
            <a:r>
              <a:rPr lang="pt-BR" b="1" dirty="0"/>
              <a:t>nós internos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21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Representação Hierárquica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sequência de relações de “</a:t>
            </a:r>
            <a:r>
              <a:rPr lang="pt-BR" i="1" dirty="0"/>
              <a:t>pai e filho</a:t>
            </a:r>
            <a:r>
              <a:rPr lang="pt-BR" dirty="0"/>
              <a:t>” ou “</a:t>
            </a:r>
            <a:r>
              <a:rPr lang="pt-BR" i="1" dirty="0"/>
              <a:t>filho e pai</a:t>
            </a:r>
            <a:r>
              <a:rPr lang="pt-BR" dirty="0"/>
              <a:t>” é denominado </a:t>
            </a:r>
            <a:r>
              <a:rPr lang="pt-BR" b="1" dirty="0"/>
              <a:t>caminho da árvore.</a:t>
            </a:r>
          </a:p>
          <a:p>
            <a:r>
              <a:rPr lang="pt-BR" dirty="0"/>
              <a:t>Um caminho de </a:t>
            </a:r>
            <a:r>
              <a:rPr lang="pt-BR" b="1" i="1" dirty="0"/>
              <a:t>k</a:t>
            </a:r>
            <a:r>
              <a:rPr lang="pt-BR" dirty="0"/>
              <a:t> nós é obtido pela sequência de </a:t>
            </a:r>
            <a:r>
              <a:rPr lang="pt-BR" b="1" i="1" dirty="0"/>
              <a:t>k-1</a:t>
            </a:r>
            <a:r>
              <a:rPr lang="pt-BR" dirty="0"/>
              <a:t> pares da relação, e esse </a:t>
            </a:r>
            <a:r>
              <a:rPr lang="pt-BR" b="1" i="1" dirty="0"/>
              <a:t>k-1</a:t>
            </a:r>
            <a:r>
              <a:rPr lang="pt-BR" dirty="0"/>
              <a:t> é o </a:t>
            </a:r>
            <a:r>
              <a:rPr lang="pt-BR" b="1" dirty="0"/>
              <a:t>comprimento do caminho.</a:t>
            </a:r>
          </a:p>
          <a:p>
            <a:r>
              <a:rPr lang="pt-BR" dirty="0"/>
              <a:t>O </a:t>
            </a:r>
            <a:r>
              <a:rPr lang="pt-BR" b="1" dirty="0"/>
              <a:t>nível </a:t>
            </a:r>
            <a:r>
              <a:rPr lang="pt-BR" dirty="0"/>
              <a:t>de um nó é o n˚ de nós do caminho da raiz até o nó.</a:t>
            </a:r>
          </a:p>
          <a:p>
            <a:r>
              <a:rPr lang="pt-BR" dirty="0"/>
              <a:t>A </a:t>
            </a:r>
            <a:r>
              <a:rPr lang="pt-BR" b="1" dirty="0"/>
              <a:t>altura </a:t>
            </a:r>
            <a:r>
              <a:rPr lang="pt-BR" dirty="0"/>
              <a:t>de um nó é n˚ de nós do maior caminho até o nó folha mais distante. As folhas tem altura </a:t>
            </a:r>
            <a:r>
              <a:rPr lang="pt-BR" b="1" dirty="0"/>
              <a:t>1.</a:t>
            </a:r>
          </a:p>
        </p:txBody>
      </p:sp>
      <p:sp>
        <p:nvSpPr>
          <p:cNvPr id="1024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AEC5CD7-A091-4A86-8152-5232324B7E68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AEC7D57-7578-4D8F-BF42-51A2FD1A9DF6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60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Representação Hierárquica</a:t>
            </a:r>
          </a:p>
        </p:txBody>
      </p:sp>
      <p:sp>
        <p:nvSpPr>
          <p:cNvPr id="11267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CDBD28E-DF2A-4A08-A849-A6A6D8532151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37946AC-5C68-451A-9511-6F33DF0BF5D3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grpSp>
        <p:nvGrpSpPr>
          <p:cNvPr id="11269" name="Grupo 5"/>
          <p:cNvGrpSpPr>
            <a:grpSpLocks/>
          </p:cNvGrpSpPr>
          <p:nvPr/>
        </p:nvGrpSpPr>
        <p:grpSpPr bwMode="auto">
          <a:xfrm>
            <a:off x="611188" y="1557338"/>
            <a:ext cx="4081462" cy="3130550"/>
            <a:chOff x="3131840" y="2492896"/>
            <a:chExt cx="3520549" cy="2748677"/>
          </a:xfrm>
        </p:grpSpPr>
        <p:sp>
          <p:nvSpPr>
            <p:cNvPr id="7" name="Elipse 6"/>
            <p:cNvSpPr/>
            <p:nvPr/>
          </p:nvSpPr>
          <p:spPr>
            <a:xfrm>
              <a:off x="4169793" y="2492896"/>
              <a:ext cx="457356" cy="45718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A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3131840" y="3118735"/>
              <a:ext cx="457356" cy="45718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226916" y="3118735"/>
              <a:ext cx="455987" cy="45718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C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4209503" y="4016376"/>
              <a:ext cx="457356" cy="45718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D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5226916" y="4016376"/>
              <a:ext cx="455987" cy="45718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E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6195033" y="4016376"/>
              <a:ext cx="457356" cy="45718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F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6195033" y="4784389"/>
              <a:ext cx="457356" cy="45718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I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4627149" y="4784389"/>
              <a:ext cx="457356" cy="45718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H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3872648" y="4784389"/>
              <a:ext cx="457356" cy="45718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G</a:t>
              </a:r>
            </a:p>
          </p:txBody>
        </p:sp>
        <p:cxnSp>
          <p:nvCxnSpPr>
            <p:cNvPr id="16" name="Conector reto 15"/>
            <p:cNvCxnSpPr>
              <a:stCxn id="7" idx="4"/>
              <a:endCxn id="8" idx="0"/>
            </p:cNvCxnSpPr>
            <p:nvPr/>
          </p:nvCxnSpPr>
          <p:spPr>
            <a:xfrm flipH="1">
              <a:off x="3360518" y="2950080"/>
              <a:ext cx="1037953" cy="1686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7" idx="4"/>
              <a:endCxn id="9" idx="0"/>
            </p:cNvCxnSpPr>
            <p:nvPr/>
          </p:nvCxnSpPr>
          <p:spPr>
            <a:xfrm>
              <a:off x="4398471" y="2950080"/>
              <a:ext cx="1055754" cy="1686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9" idx="4"/>
              <a:endCxn id="10" idx="0"/>
            </p:cNvCxnSpPr>
            <p:nvPr/>
          </p:nvCxnSpPr>
          <p:spPr>
            <a:xfrm flipH="1">
              <a:off x="4438182" y="3575919"/>
              <a:ext cx="1016043" cy="440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9" idx="4"/>
              <a:endCxn id="11" idx="0"/>
            </p:cNvCxnSpPr>
            <p:nvPr/>
          </p:nvCxnSpPr>
          <p:spPr>
            <a:xfrm>
              <a:off x="5454225" y="3575919"/>
              <a:ext cx="0" cy="440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9" idx="4"/>
              <a:endCxn id="12" idx="0"/>
            </p:cNvCxnSpPr>
            <p:nvPr/>
          </p:nvCxnSpPr>
          <p:spPr>
            <a:xfrm>
              <a:off x="5454225" y="3575919"/>
              <a:ext cx="969486" cy="440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12" idx="4"/>
              <a:endCxn id="13" idx="0"/>
            </p:cNvCxnSpPr>
            <p:nvPr/>
          </p:nvCxnSpPr>
          <p:spPr>
            <a:xfrm>
              <a:off x="6423711" y="4473560"/>
              <a:ext cx="0" cy="310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10" idx="4"/>
              <a:endCxn id="15" idx="0"/>
            </p:cNvCxnSpPr>
            <p:nvPr/>
          </p:nvCxnSpPr>
          <p:spPr>
            <a:xfrm flipH="1">
              <a:off x="4101326" y="4473560"/>
              <a:ext cx="336855" cy="310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10" idx="4"/>
              <a:endCxn id="14" idx="0"/>
            </p:cNvCxnSpPr>
            <p:nvPr/>
          </p:nvCxnSpPr>
          <p:spPr>
            <a:xfrm>
              <a:off x="4438182" y="4473560"/>
              <a:ext cx="417645" cy="310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5318125" y="2157413"/>
          <a:ext cx="3646488" cy="451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9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Nó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Grau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Altura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Nível</a:t>
                      </a:r>
                    </a:p>
                  </a:txBody>
                  <a:tcPr marL="91436" marR="91436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91436" marR="91436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 marL="91436" marR="91436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 marL="91436" marR="91436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 marL="91436" marR="91436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 marL="91436" marR="91436"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 marL="91436" marR="91436"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 marL="91436" marR="91436"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H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 marL="91436" marR="91436"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marL="91436" marR="91436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 marL="91436" marR="91436" marT="45726" marB="4572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327" name="CaixaDeTexto 24"/>
          <p:cNvSpPr txBox="1">
            <a:spLocks noChangeArrowheads="1"/>
          </p:cNvSpPr>
          <p:nvPr/>
        </p:nvSpPr>
        <p:spPr bwMode="auto">
          <a:xfrm>
            <a:off x="139700" y="4884738"/>
            <a:ext cx="5113338" cy="1784350"/>
          </a:xfrm>
          <a:prstGeom prst="rect">
            <a:avLst/>
          </a:prstGeom>
          <a:solidFill>
            <a:schemeClr val="bg2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sz="2200" b="1"/>
              <a:t>A–C–D-G </a:t>
            </a:r>
            <a:r>
              <a:rPr lang="pt-BR" sz="2200"/>
              <a:t>– é um caminho</a:t>
            </a:r>
          </a:p>
          <a:p>
            <a:pPr eaLnBrk="1" hangingPunct="1">
              <a:buFont typeface="Arial" charset="0"/>
              <a:buChar char="•"/>
            </a:pPr>
            <a:r>
              <a:rPr lang="pt-BR" sz="2200"/>
              <a:t>O comprimento desse caminho é </a:t>
            </a:r>
            <a:r>
              <a:rPr lang="pt-BR" sz="2200" b="1"/>
              <a:t>3</a:t>
            </a:r>
          </a:p>
          <a:p>
            <a:pPr eaLnBrk="1" hangingPunct="1">
              <a:buFont typeface="Arial" charset="0"/>
              <a:buChar char="•"/>
            </a:pPr>
            <a:r>
              <a:rPr lang="pt-BR" sz="2200" b="1"/>
              <a:t>B, G, H, E, I </a:t>
            </a:r>
            <a:r>
              <a:rPr lang="pt-BR" sz="2200"/>
              <a:t>– são folhas (nós com grau 0)</a:t>
            </a:r>
          </a:p>
          <a:p>
            <a:pPr eaLnBrk="1" hangingPunct="1">
              <a:buFont typeface="Arial" charset="0"/>
              <a:buChar char="•"/>
            </a:pPr>
            <a:r>
              <a:rPr lang="pt-BR" sz="2200"/>
              <a:t>A altura da árvore é 4</a:t>
            </a:r>
          </a:p>
        </p:txBody>
      </p:sp>
      <p:sp>
        <p:nvSpPr>
          <p:cNvPr id="11328" name="CaixaDeTexto 1"/>
          <p:cNvSpPr txBox="1">
            <a:spLocks noChangeArrowheads="1"/>
          </p:cNvSpPr>
          <p:nvPr/>
        </p:nvSpPr>
        <p:spPr bwMode="auto">
          <a:xfrm>
            <a:off x="5529733" y="1457974"/>
            <a:ext cx="1706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t-BR" dirty="0" err="1"/>
              <a:t>Qtde</a:t>
            </a:r>
            <a:r>
              <a:rPr lang="pt-BR" dirty="0"/>
              <a:t>. Filhos</a:t>
            </a:r>
          </a:p>
        </p:txBody>
      </p:sp>
      <p:cxnSp>
        <p:nvCxnSpPr>
          <p:cNvPr id="4" name="Conector de seta reta 3"/>
          <p:cNvCxnSpPr>
            <a:stCxn id="11328" idx="2"/>
          </p:cNvCxnSpPr>
          <p:nvPr/>
        </p:nvCxnSpPr>
        <p:spPr>
          <a:xfrm>
            <a:off x="6383808" y="1919937"/>
            <a:ext cx="244475" cy="241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9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Tipo mais comum de árvore</a:t>
            </a:r>
          </a:p>
          <a:p>
            <a:r>
              <a:rPr lang="pt-BR" dirty="0"/>
              <a:t>Uma árvore </a:t>
            </a:r>
            <a:r>
              <a:rPr lang="pt-BR" b="1" i="1" dirty="0"/>
              <a:t>T</a:t>
            </a:r>
            <a:r>
              <a:rPr lang="pt-BR" dirty="0"/>
              <a:t> pode ser:</a:t>
            </a:r>
          </a:p>
          <a:p>
            <a:pPr lvl="1"/>
            <a:r>
              <a:rPr lang="pt-BR" dirty="0"/>
              <a:t>Vazia (</a:t>
            </a:r>
            <a:r>
              <a:rPr lang="pt-BR" b="1" i="1" dirty="0"/>
              <a:t>T</a:t>
            </a:r>
            <a:r>
              <a:rPr lang="pt-BR" dirty="0"/>
              <a:t> = Ø), ou </a:t>
            </a:r>
          </a:p>
          <a:p>
            <a:pPr lvl="1"/>
            <a:r>
              <a:rPr lang="pt-BR" dirty="0"/>
              <a:t>Composta por raiz (</a:t>
            </a:r>
            <a:r>
              <a:rPr lang="pt-BR" b="1" i="1" dirty="0"/>
              <a:t>r</a:t>
            </a:r>
            <a:r>
              <a:rPr lang="pt-BR" dirty="0"/>
              <a:t>) e os subconjuntos </a:t>
            </a:r>
            <a:r>
              <a:rPr lang="pt-BR" b="1" i="1" dirty="0" err="1"/>
              <a:t>T</a:t>
            </a:r>
            <a:r>
              <a:rPr lang="pt-BR" b="1" i="1" baseline="30000" dirty="0" err="1"/>
              <a:t>E</a:t>
            </a:r>
            <a:r>
              <a:rPr lang="pt-BR" b="1" i="1" baseline="-25000" dirty="0" err="1"/>
              <a:t>r</a:t>
            </a:r>
            <a:r>
              <a:rPr lang="pt-BR" b="1" i="1" baseline="-25000" dirty="0"/>
              <a:t> </a:t>
            </a:r>
            <a:r>
              <a:rPr lang="pt-BR" dirty="0"/>
              <a:t> e </a:t>
            </a:r>
            <a:r>
              <a:rPr lang="pt-BR" b="1" i="1" dirty="0" err="1"/>
              <a:t>T</a:t>
            </a:r>
            <a:r>
              <a:rPr lang="pt-BR" b="1" i="1" baseline="30000" dirty="0" err="1"/>
              <a:t>D</a:t>
            </a:r>
            <a:r>
              <a:rPr lang="pt-BR" b="1" i="1" baseline="-25000" dirty="0" err="1"/>
              <a:t>r</a:t>
            </a:r>
            <a:r>
              <a:rPr lang="pt-BR" b="1" i="1" baseline="-25000" dirty="0"/>
              <a:t> </a:t>
            </a:r>
            <a:r>
              <a:rPr lang="pt-BR" dirty="0"/>
              <a:t>, </a:t>
            </a:r>
            <a:r>
              <a:rPr lang="pt-BR" dirty="0" err="1"/>
              <a:t>sub-árvore</a:t>
            </a:r>
            <a:r>
              <a:rPr lang="pt-BR" dirty="0"/>
              <a:t> esquerda de </a:t>
            </a:r>
            <a:r>
              <a:rPr lang="pt-BR" b="1" i="1" dirty="0"/>
              <a:t>r</a:t>
            </a:r>
            <a:r>
              <a:rPr lang="pt-BR" dirty="0"/>
              <a:t> e </a:t>
            </a:r>
            <a:r>
              <a:rPr lang="pt-BR" dirty="0" err="1"/>
              <a:t>sub-árvore</a:t>
            </a:r>
            <a:r>
              <a:rPr lang="pt-BR" dirty="0"/>
              <a:t> direita de </a:t>
            </a:r>
            <a:r>
              <a:rPr lang="pt-BR" b="1" i="1" dirty="0"/>
              <a:t>r</a:t>
            </a:r>
          </a:p>
        </p:txBody>
      </p:sp>
      <p:sp>
        <p:nvSpPr>
          <p:cNvPr id="1434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Árvores Binárias</a:t>
            </a:r>
          </a:p>
        </p:txBody>
      </p:sp>
      <p:sp>
        <p:nvSpPr>
          <p:cNvPr id="14341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CDF2524-E80C-474F-AAB9-56E0724694F8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8F464DB-2FDE-42FF-9258-889F87821694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1936750" y="4121057"/>
            <a:ext cx="3854450" cy="2425700"/>
            <a:chOff x="1936750" y="4121057"/>
            <a:chExt cx="3854450" cy="2425700"/>
          </a:xfrm>
        </p:grpSpPr>
        <p:sp>
          <p:nvSpPr>
            <p:cNvPr id="26" name="Retângulo 25"/>
            <p:cNvSpPr/>
            <p:nvPr/>
          </p:nvSpPr>
          <p:spPr>
            <a:xfrm>
              <a:off x="3054350" y="4121057"/>
              <a:ext cx="958850" cy="542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pt-BR" b="1" i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244850" y="4779870"/>
              <a:ext cx="2546350" cy="1766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pt-BR" b="1" i="1" dirty="0" err="1">
                  <a:solidFill>
                    <a:schemeClr val="tx1"/>
                  </a:solidFill>
                </a:rPr>
                <a:t>T</a:t>
              </a:r>
              <a:r>
                <a:rPr lang="pt-BR" b="1" i="1" baseline="30000" dirty="0" err="1">
                  <a:solidFill>
                    <a:schemeClr val="tx1"/>
                  </a:solidFill>
                </a:rPr>
                <a:t>D</a:t>
              </a:r>
              <a:r>
                <a:rPr lang="pt-BR" b="1" i="1" baseline="-25000" dirty="0" err="1">
                  <a:solidFill>
                    <a:schemeClr val="tx1"/>
                  </a:solidFill>
                </a:rPr>
                <a:t>r</a:t>
              </a:r>
              <a:endParaRPr lang="pt-BR" b="1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1936750" y="4767170"/>
              <a:ext cx="1117600" cy="544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pt-BR" b="1" i="1" dirty="0" err="1">
                  <a:solidFill>
                    <a:schemeClr val="tx1"/>
                  </a:solidFill>
                </a:rPr>
                <a:t>T</a:t>
              </a:r>
              <a:r>
                <a:rPr lang="pt-BR" b="1" i="1" baseline="30000" dirty="0" err="1">
                  <a:solidFill>
                    <a:schemeClr val="tx1"/>
                  </a:solidFill>
                </a:rPr>
                <a:t>E</a:t>
              </a:r>
              <a:r>
                <a:rPr lang="pt-BR" b="1" i="1" baseline="-25000" dirty="0" err="1">
                  <a:solidFill>
                    <a:schemeClr val="tx1"/>
                  </a:solidFill>
                </a:rPr>
                <a:t>r</a:t>
              </a:r>
              <a:endParaRPr lang="pt-BR" b="1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Elipse 8"/>
            <p:cNvSpPr/>
            <p:nvPr/>
          </p:nvSpPr>
          <p:spPr bwMode="auto">
            <a:xfrm>
              <a:off x="3525838" y="4314732"/>
              <a:ext cx="396875" cy="349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A</a:t>
              </a:r>
            </a:p>
          </p:txBody>
        </p:sp>
        <p:sp>
          <p:nvSpPr>
            <p:cNvPr id="10" name="Elipse 9"/>
            <p:cNvSpPr/>
            <p:nvPr/>
          </p:nvSpPr>
          <p:spPr bwMode="auto">
            <a:xfrm>
              <a:off x="2622550" y="4792570"/>
              <a:ext cx="398463" cy="35083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B</a:t>
              </a:r>
            </a:p>
          </p:txBody>
        </p:sp>
        <p:sp>
          <p:nvSpPr>
            <p:cNvPr id="11" name="Elipse 10"/>
            <p:cNvSpPr/>
            <p:nvPr/>
          </p:nvSpPr>
          <p:spPr bwMode="auto">
            <a:xfrm>
              <a:off x="4445000" y="4792570"/>
              <a:ext cx="396875" cy="35083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C</a:t>
              </a:r>
            </a:p>
          </p:txBody>
        </p:sp>
        <p:sp>
          <p:nvSpPr>
            <p:cNvPr id="12" name="Elipse 11"/>
            <p:cNvSpPr/>
            <p:nvPr/>
          </p:nvSpPr>
          <p:spPr bwMode="auto">
            <a:xfrm>
              <a:off x="3559175" y="5479957"/>
              <a:ext cx="398463" cy="349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D</a:t>
              </a:r>
            </a:p>
          </p:txBody>
        </p:sp>
        <p:sp>
          <p:nvSpPr>
            <p:cNvPr id="14" name="Elipse 13"/>
            <p:cNvSpPr/>
            <p:nvPr/>
          </p:nvSpPr>
          <p:spPr bwMode="auto">
            <a:xfrm>
              <a:off x="5286375" y="5479957"/>
              <a:ext cx="398463" cy="349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F</a:t>
              </a:r>
            </a:p>
          </p:txBody>
        </p:sp>
        <p:sp>
          <p:nvSpPr>
            <p:cNvPr id="15" name="Elipse 14"/>
            <p:cNvSpPr/>
            <p:nvPr/>
          </p:nvSpPr>
          <p:spPr bwMode="auto">
            <a:xfrm>
              <a:off x="5286375" y="6067332"/>
              <a:ext cx="398463" cy="349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I</a:t>
              </a:r>
            </a:p>
          </p:txBody>
        </p:sp>
        <p:sp>
          <p:nvSpPr>
            <p:cNvPr id="16" name="Elipse 15"/>
            <p:cNvSpPr/>
            <p:nvPr/>
          </p:nvSpPr>
          <p:spPr bwMode="auto">
            <a:xfrm>
              <a:off x="3922713" y="6067332"/>
              <a:ext cx="398462" cy="349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H</a:t>
              </a:r>
            </a:p>
          </p:txBody>
        </p:sp>
        <p:sp>
          <p:nvSpPr>
            <p:cNvPr id="17" name="Elipse 16"/>
            <p:cNvSpPr/>
            <p:nvPr/>
          </p:nvSpPr>
          <p:spPr bwMode="auto">
            <a:xfrm>
              <a:off x="3267075" y="6067332"/>
              <a:ext cx="398463" cy="3492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G</a:t>
              </a:r>
            </a:p>
          </p:txBody>
        </p:sp>
        <p:cxnSp>
          <p:nvCxnSpPr>
            <p:cNvPr id="18" name="Conector reto 17"/>
            <p:cNvCxnSpPr>
              <a:stCxn id="9" idx="4"/>
              <a:endCxn id="10" idx="0"/>
            </p:cNvCxnSpPr>
            <p:nvPr/>
          </p:nvCxnSpPr>
          <p:spPr bwMode="auto">
            <a:xfrm flipH="1">
              <a:off x="2820988" y="4663982"/>
              <a:ext cx="903287" cy="128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9" idx="4"/>
              <a:endCxn id="11" idx="0"/>
            </p:cNvCxnSpPr>
            <p:nvPr/>
          </p:nvCxnSpPr>
          <p:spPr bwMode="auto">
            <a:xfrm>
              <a:off x="3724275" y="4663982"/>
              <a:ext cx="919163" cy="128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11" idx="4"/>
              <a:endCxn id="12" idx="0"/>
            </p:cNvCxnSpPr>
            <p:nvPr/>
          </p:nvCxnSpPr>
          <p:spPr bwMode="auto">
            <a:xfrm flipH="1">
              <a:off x="3759200" y="5143407"/>
              <a:ext cx="884238" cy="33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11" idx="4"/>
              <a:endCxn id="14" idx="0"/>
            </p:cNvCxnSpPr>
            <p:nvPr/>
          </p:nvCxnSpPr>
          <p:spPr bwMode="auto">
            <a:xfrm>
              <a:off x="4643438" y="5143407"/>
              <a:ext cx="842962" cy="33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14" idx="4"/>
              <a:endCxn id="15" idx="0"/>
            </p:cNvCxnSpPr>
            <p:nvPr/>
          </p:nvCxnSpPr>
          <p:spPr bwMode="auto">
            <a:xfrm>
              <a:off x="5486400" y="5829207"/>
              <a:ext cx="0" cy="238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12" idx="4"/>
              <a:endCxn id="17" idx="0"/>
            </p:cNvCxnSpPr>
            <p:nvPr/>
          </p:nvCxnSpPr>
          <p:spPr bwMode="auto">
            <a:xfrm flipH="1">
              <a:off x="3465513" y="5829207"/>
              <a:ext cx="293687" cy="238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12" idx="4"/>
              <a:endCxn id="16" idx="0"/>
            </p:cNvCxnSpPr>
            <p:nvPr/>
          </p:nvCxnSpPr>
          <p:spPr bwMode="auto">
            <a:xfrm>
              <a:off x="3759200" y="5829207"/>
              <a:ext cx="361950" cy="238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43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Árvore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pt-BR" sz="2400" dirty="0"/>
              <a:t>Uma árvore é dita </a:t>
            </a:r>
            <a:r>
              <a:rPr lang="pt-BR" sz="2400" b="1" dirty="0">
                <a:solidFill>
                  <a:srgbClr val="FF0000"/>
                </a:solidFill>
              </a:rPr>
              <a:t>estritamente binária </a:t>
            </a:r>
            <a:r>
              <a:rPr lang="pt-BR" sz="2400" dirty="0"/>
              <a:t>se cada nó possuir 0 ou 2 filhos.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400" dirty="0"/>
              <a:t>Uma árvore é </a:t>
            </a:r>
            <a:r>
              <a:rPr lang="pt-BR" sz="2400" b="1" dirty="0">
                <a:solidFill>
                  <a:srgbClr val="FF0000"/>
                </a:solidFill>
              </a:rPr>
              <a:t>binária completa </a:t>
            </a:r>
            <a:r>
              <a:rPr lang="pt-BR" sz="2400" dirty="0"/>
              <a:t>se todos os nós com menos de dois filhos ficarem no último ou penúltimo nível da árvore.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sz="2400" dirty="0"/>
              <a:t>Uma árvore é </a:t>
            </a:r>
            <a:r>
              <a:rPr lang="pt-BR" sz="2400" b="1" dirty="0">
                <a:solidFill>
                  <a:srgbClr val="FF0000"/>
                </a:solidFill>
              </a:rPr>
              <a:t>binária cheia </a:t>
            </a:r>
            <a:r>
              <a:rPr lang="pt-BR" sz="2400" dirty="0"/>
              <a:t>se os nós que contenham alguma </a:t>
            </a:r>
            <a:r>
              <a:rPr lang="pt-BR" sz="2400" dirty="0" err="1"/>
              <a:t>sub-árvore</a:t>
            </a:r>
            <a:r>
              <a:rPr lang="pt-BR" sz="2400" dirty="0"/>
              <a:t> vazia estão obrigatoriamente no último nível da árvore.</a:t>
            </a:r>
          </a:p>
        </p:txBody>
      </p:sp>
      <p:sp>
        <p:nvSpPr>
          <p:cNvPr id="1536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57CCC6B-9EFD-4854-9A41-314BF47C91D7}" type="datetime1">
              <a:rPr lang="pt-BR" sz="1400" smtClean="0">
                <a:solidFill>
                  <a:schemeClr val="tx2"/>
                </a:solidFill>
              </a:rPr>
              <a:pPr eaLnBrk="1" hangingPunct="1"/>
              <a:t>05/03/2024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7C6B4AD-A592-4F2A-9A65-85E213803159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grpSp>
        <p:nvGrpSpPr>
          <p:cNvPr id="15366" name="Grupo 49"/>
          <p:cNvGrpSpPr>
            <a:grpSpLocks/>
          </p:cNvGrpSpPr>
          <p:nvPr/>
        </p:nvGrpSpPr>
        <p:grpSpPr bwMode="auto">
          <a:xfrm>
            <a:off x="971550" y="4941888"/>
            <a:ext cx="1614488" cy="1617662"/>
            <a:chOff x="827584" y="4949241"/>
            <a:chExt cx="1615254" cy="1618768"/>
          </a:xfrm>
        </p:grpSpPr>
        <p:sp>
          <p:nvSpPr>
            <p:cNvPr id="7" name="Elipse 6"/>
            <p:cNvSpPr/>
            <p:nvPr/>
          </p:nvSpPr>
          <p:spPr>
            <a:xfrm>
              <a:off x="1304060" y="4949241"/>
              <a:ext cx="209649" cy="268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827584" y="5317793"/>
              <a:ext cx="209649" cy="270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1788478" y="5317793"/>
              <a:ext cx="209649" cy="270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321531" y="5846791"/>
              <a:ext cx="209649" cy="2684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2233189" y="5846791"/>
              <a:ext cx="209649" cy="2684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1513709" y="6299539"/>
              <a:ext cx="209649" cy="268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1167470" y="6299539"/>
              <a:ext cx="209649" cy="268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6" name="Conector reto 15"/>
            <p:cNvCxnSpPr>
              <a:stCxn id="7" idx="4"/>
              <a:endCxn id="8" idx="0"/>
            </p:cNvCxnSpPr>
            <p:nvPr/>
          </p:nvCxnSpPr>
          <p:spPr>
            <a:xfrm flipH="1">
              <a:off x="932409" y="5217711"/>
              <a:ext cx="476476" cy="100081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7" idx="4"/>
              <a:endCxn id="9" idx="0"/>
            </p:cNvCxnSpPr>
            <p:nvPr/>
          </p:nvCxnSpPr>
          <p:spPr>
            <a:xfrm>
              <a:off x="1408885" y="5217711"/>
              <a:ext cx="484418" cy="100081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9" idx="4"/>
              <a:endCxn id="10" idx="0"/>
            </p:cNvCxnSpPr>
            <p:nvPr/>
          </p:nvCxnSpPr>
          <p:spPr>
            <a:xfrm flipH="1">
              <a:off x="1426356" y="5587852"/>
              <a:ext cx="466946" cy="258939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9" idx="4"/>
              <a:endCxn id="12" idx="0"/>
            </p:cNvCxnSpPr>
            <p:nvPr/>
          </p:nvCxnSpPr>
          <p:spPr>
            <a:xfrm>
              <a:off x="1893302" y="5587852"/>
              <a:ext cx="444711" cy="258939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10" idx="4"/>
              <a:endCxn id="15" idx="0"/>
            </p:cNvCxnSpPr>
            <p:nvPr/>
          </p:nvCxnSpPr>
          <p:spPr>
            <a:xfrm flipH="1">
              <a:off x="1272295" y="6115263"/>
              <a:ext cx="154061" cy="18427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10" idx="4"/>
              <a:endCxn id="14" idx="0"/>
            </p:cNvCxnSpPr>
            <p:nvPr/>
          </p:nvCxnSpPr>
          <p:spPr>
            <a:xfrm>
              <a:off x="1426356" y="6115263"/>
              <a:ext cx="192178" cy="18427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67" name="Grupo 72"/>
          <p:cNvGrpSpPr>
            <a:grpSpLocks/>
          </p:cNvGrpSpPr>
          <p:nvPr/>
        </p:nvGrpSpPr>
        <p:grpSpPr bwMode="auto">
          <a:xfrm>
            <a:off x="3563938" y="5214938"/>
            <a:ext cx="1550987" cy="1096962"/>
            <a:chOff x="2936287" y="5040606"/>
            <a:chExt cx="1551203" cy="1096637"/>
          </a:xfrm>
        </p:grpSpPr>
        <p:sp>
          <p:nvSpPr>
            <p:cNvPr id="37" name="Elipse 36"/>
            <p:cNvSpPr/>
            <p:nvPr/>
          </p:nvSpPr>
          <p:spPr>
            <a:xfrm>
              <a:off x="3569787" y="5040606"/>
              <a:ext cx="211167" cy="2697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3095059" y="5408797"/>
              <a:ext cx="209579" cy="2697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4055630" y="5408797"/>
              <a:ext cx="209579" cy="2697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4277911" y="5848404"/>
              <a:ext cx="209579" cy="2682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4" name="Conector reto 43"/>
            <p:cNvCxnSpPr>
              <a:stCxn id="37" idx="4"/>
              <a:endCxn id="38" idx="0"/>
            </p:cNvCxnSpPr>
            <p:nvPr/>
          </p:nvCxnSpPr>
          <p:spPr>
            <a:xfrm flipH="1">
              <a:off x="3199849" y="5310401"/>
              <a:ext cx="476316" cy="9839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37" idx="4"/>
              <a:endCxn id="39" idx="0"/>
            </p:cNvCxnSpPr>
            <p:nvPr/>
          </p:nvCxnSpPr>
          <p:spPr>
            <a:xfrm>
              <a:off x="3676165" y="5310401"/>
              <a:ext cx="484254" cy="9839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39" idx="4"/>
              <a:endCxn id="41" idx="0"/>
            </p:cNvCxnSpPr>
            <p:nvPr/>
          </p:nvCxnSpPr>
          <p:spPr>
            <a:xfrm>
              <a:off x="4160419" y="5678592"/>
              <a:ext cx="222281" cy="169812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ipse 50"/>
            <p:cNvSpPr/>
            <p:nvPr/>
          </p:nvSpPr>
          <p:spPr>
            <a:xfrm>
              <a:off x="3282410" y="5867448"/>
              <a:ext cx="209579" cy="2697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52" name="Elipse 51"/>
            <p:cNvSpPr/>
            <p:nvPr/>
          </p:nvSpPr>
          <p:spPr>
            <a:xfrm>
              <a:off x="2936287" y="5867448"/>
              <a:ext cx="209579" cy="2697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53" name="Conector reto 52"/>
            <p:cNvCxnSpPr>
              <a:endCxn id="52" idx="0"/>
            </p:cNvCxnSpPr>
            <p:nvPr/>
          </p:nvCxnSpPr>
          <p:spPr>
            <a:xfrm flipH="1">
              <a:off x="3041077" y="5684940"/>
              <a:ext cx="154008" cy="18250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endCxn id="51" idx="0"/>
            </p:cNvCxnSpPr>
            <p:nvPr/>
          </p:nvCxnSpPr>
          <p:spPr>
            <a:xfrm>
              <a:off x="3195085" y="5684940"/>
              <a:ext cx="192115" cy="18250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68" name="Grupo 100"/>
          <p:cNvGrpSpPr>
            <a:grpSpLocks/>
          </p:cNvGrpSpPr>
          <p:nvPr/>
        </p:nvGrpSpPr>
        <p:grpSpPr bwMode="auto">
          <a:xfrm>
            <a:off x="6227763" y="4994275"/>
            <a:ext cx="2365375" cy="1647825"/>
            <a:chOff x="5066780" y="4994644"/>
            <a:chExt cx="2365069" cy="1648139"/>
          </a:xfrm>
        </p:grpSpPr>
        <p:sp>
          <p:nvSpPr>
            <p:cNvPr id="56" name="Elipse 55"/>
            <p:cNvSpPr/>
            <p:nvPr/>
          </p:nvSpPr>
          <p:spPr>
            <a:xfrm>
              <a:off x="6012808" y="4994644"/>
              <a:ext cx="209523" cy="269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5536619" y="5363014"/>
              <a:ext cx="209523" cy="269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8" name="Elipse 57"/>
            <p:cNvSpPr/>
            <p:nvPr/>
          </p:nvSpPr>
          <p:spPr>
            <a:xfrm>
              <a:off x="6700106" y="5363014"/>
              <a:ext cx="209523" cy="269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9" name="Elipse 58"/>
            <p:cNvSpPr/>
            <p:nvPr/>
          </p:nvSpPr>
          <p:spPr>
            <a:xfrm>
              <a:off x="6403282" y="5891753"/>
              <a:ext cx="209523" cy="269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0" name="Elipse 59"/>
            <p:cNvSpPr/>
            <p:nvPr/>
          </p:nvSpPr>
          <p:spPr>
            <a:xfrm>
              <a:off x="7020739" y="5902867"/>
              <a:ext cx="209523" cy="2683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" name="Elipse 60"/>
            <p:cNvSpPr/>
            <p:nvPr/>
          </p:nvSpPr>
          <p:spPr>
            <a:xfrm>
              <a:off x="6593757" y="6344276"/>
              <a:ext cx="211110" cy="269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6249314" y="6344276"/>
              <a:ext cx="209523" cy="269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63" name="Conector reto 62"/>
            <p:cNvCxnSpPr>
              <a:stCxn id="56" idx="4"/>
              <a:endCxn id="57" idx="0"/>
            </p:cNvCxnSpPr>
            <p:nvPr/>
          </p:nvCxnSpPr>
          <p:spPr>
            <a:xfrm flipH="1">
              <a:off x="5641381" y="5264570"/>
              <a:ext cx="476188" cy="98444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>
              <a:stCxn id="56" idx="4"/>
              <a:endCxn id="58" idx="0"/>
            </p:cNvCxnSpPr>
            <p:nvPr/>
          </p:nvCxnSpPr>
          <p:spPr>
            <a:xfrm>
              <a:off x="6117569" y="5264570"/>
              <a:ext cx="687298" cy="98444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>
              <a:stCxn id="58" idx="4"/>
              <a:endCxn id="59" idx="0"/>
            </p:cNvCxnSpPr>
            <p:nvPr/>
          </p:nvCxnSpPr>
          <p:spPr>
            <a:xfrm flipH="1">
              <a:off x="6508044" y="5632941"/>
              <a:ext cx="296824" cy="258812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>
              <a:stCxn id="58" idx="4"/>
              <a:endCxn id="60" idx="0"/>
            </p:cNvCxnSpPr>
            <p:nvPr/>
          </p:nvCxnSpPr>
          <p:spPr>
            <a:xfrm>
              <a:off x="6804867" y="5632941"/>
              <a:ext cx="320634" cy="26992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>
              <a:stCxn id="59" idx="4"/>
              <a:endCxn id="62" idx="0"/>
            </p:cNvCxnSpPr>
            <p:nvPr/>
          </p:nvCxnSpPr>
          <p:spPr>
            <a:xfrm flipH="1">
              <a:off x="6354075" y="6161679"/>
              <a:ext cx="153968" cy="182597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>
              <a:stCxn id="59" idx="4"/>
              <a:endCxn id="61" idx="0"/>
            </p:cNvCxnSpPr>
            <p:nvPr/>
          </p:nvCxnSpPr>
          <p:spPr>
            <a:xfrm>
              <a:off x="6508044" y="6161679"/>
              <a:ext cx="192062" cy="182597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5204874" y="5847294"/>
              <a:ext cx="209523" cy="2683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71" name="Conector reto 70"/>
            <p:cNvCxnSpPr>
              <a:stCxn id="57" idx="4"/>
              <a:endCxn id="70" idx="0"/>
            </p:cNvCxnSpPr>
            <p:nvPr/>
          </p:nvCxnSpPr>
          <p:spPr>
            <a:xfrm flipH="1">
              <a:off x="5309636" y="5632941"/>
              <a:ext cx="331745" cy="214354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5412810" y="6372857"/>
              <a:ext cx="209523" cy="269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75" name="Elipse 74"/>
            <p:cNvSpPr/>
            <p:nvPr/>
          </p:nvSpPr>
          <p:spPr>
            <a:xfrm>
              <a:off x="5066780" y="6372857"/>
              <a:ext cx="209523" cy="269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76" name="Conector reto 75"/>
            <p:cNvCxnSpPr>
              <a:stCxn id="70" idx="4"/>
              <a:endCxn id="75" idx="0"/>
            </p:cNvCxnSpPr>
            <p:nvPr/>
          </p:nvCxnSpPr>
          <p:spPr>
            <a:xfrm flipH="1">
              <a:off x="5171541" y="6115633"/>
              <a:ext cx="138094" cy="257224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>
              <a:stCxn id="70" idx="4"/>
              <a:endCxn id="74" idx="0"/>
            </p:cNvCxnSpPr>
            <p:nvPr/>
          </p:nvCxnSpPr>
          <p:spPr>
            <a:xfrm>
              <a:off x="5309636" y="6115633"/>
              <a:ext cx="207936" cy="257224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ipse 82"/>
            <p:cNvSpPr/>
            <p:nvPr/>
          </p:nvSpPr>
          <p:spPr>
            <a:xfrm>
              <a:off x="5790586" y="5840943"/>
              <a:ext cx="209523" cy="269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84" name="Conector reto 83"/>
            <p:cNvCxnSpPr>
              <a:stCxn id="57" idx="4"/>
              <a:endCxn id="83" idx="0"/>
            </p:cNvCxnSpPr>
            <p:nvPr/>
          </p:nvCxnSpPr>
          <p:spPr>
            <a:xfrm>
              <a:off x="5641381" y="5632941"/>
              <a:ext cx="253967" cy="208003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ipse 84"/>
            <p:cNvSpPr/>
            <p:nvPr/>
          </p:nvSpPr>
          <p:spPr>
            <a:xfrm>
              <a:off x="5998521" y="6368094"/>
              <a:ext cx="209523" cy="269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86" name="Elipse 85"/>
            <p:cNvSpPr/>
            <p:nvPr/>
          </p:nvSpPr>
          <p:spPr>
            <a:xfrm>
              <a:off x="5652491" y="6368094"/>
              <a:ext cx="209523" cy="269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87" name="Conector reto 86"/>
            <p:cNvCxnSpPr>
              <a:stCxn id="83" idx="4"/>
              <a:endCxn id="86" idx="0"/>
            </p:cNvCxnSpPr>
            <p:nvPr/>
          </p:nvCxnSpPr>
          <p:spPr>
            <a:xfrm flipH="1">
              <a:off x="5757253" y="6110870"/>
              <a:ext cx="138095" cy="257224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>
              <a:stCxn id="83" idx="4"/>
              <a:endCxn id="85" idx="0"/>
            </p:cNvCxnSpPr>
            <p:nvPr/>
          </p:nvCxnSpPr>
          <p:spPr>
            <a:xfrm>
              <a:off x="5895348" y="6110870"/>
              <a:ext cx="207935" cy="257224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ipse 94"/>
            <p:cNvSpPr/>
            <p:nvPr/>
          </p:nvSpPr>
          <p:spPr>
            <a:xfrm>
              <a:off x="7222326" y="6347452"/>
              <a:ext cx="209523" cy="269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96" name="Elipse 95"/>
            <p:cNvSpPr/>
            <p:nvPr/>
          </p:nvSpPr>
          <p:spPr>
            <a:xfrm>
              <a:off x="6876296" y="6347452"/>
              <a:ext cx="209523" cy="2699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97" name="Conector reto 96"/>
            <p:cNvCxnSpPr>
              <a:stCxn id="60" idx="4"/>
              <a:endCxn id="96" idx="0"/>
            </p:cNvCxnSpPr>
            <p:nvPr/>
          </p:nvCxnSpPr>
          <p:spPr>
            <a:xfrm flipH="1">
              <a:off x="6981057" y="6171206"/>
              <a:ext cx="144443" cy="17624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60" idx="4"/>
              <a:endCxn id="95" idx="0"/>
            </p:cNvCxnSpPr>
            <p:nvPr/>
          </p:nvCxnSpPr>
          <p:spPr>
            <a:xfrm>
              <a:off x="7125501" y="6171206"/>
              <a:ext cx="201587" cy="176246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9" name="CaixaDeTexto 101"/>
          <p:cNvSpPr txBox="1">
            <a:spLocks noChangeArrowheads="1"/>
          </p:cNvSpPr>
          <p:nvPr/>
        </p:nvSpPr>
        <p:spPr bwMode="auto">
          <a:xfrm>
            <a:off x="468313" y="5586413"/>
            <a:ext cx="414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t-BR"/>
              <a:t>1.</a:t>
            </a:r>
          </a:p>
        </p:txBody>
      </p:sp>
      <p:sp>
        <p:nvSpPr>
          <p:cNvPr id="15370" name="CaixaDeTexto 102"/>
          <p:cNvSpPr txBox="1">
            <a:spLocks noChangeArrowheads="1"/>
          </p:cNvSpPr>
          <p:nvPr/>
        </p:nvSpPr>
        <p:spPr bwMode="auto">
          <a:xfrm>
            <a:off x="2987675" y="5589588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t-BR"/>
              <a:t>2.</a:t>
            </a:r>
          </a:p>
        </p:txBody>
      </p:sp>
      <p:sp>
        <p:nvSpPr>
          <p:cNvPr id="15371" name="CaixaDeTexto 103"/>
          <p:cNvSpPr txBox="1">
            <a:spLocks noChangeArrowheads="1"/>
          </p:cNvSpPr>
          <p:nvPr/>
        </p:nvSpPr>
        <p:spPr bwMode="auto">
          <a:xfrm>
            <a:off x="5668963" y="5589588"/>
            <a:ext cx="41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t-BR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41994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Armazenamento de Árvore binária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Cada nó deve possuir :</a:t>
            </a:r>
          </a:p>
          <a:p>
            <a:pPr lvl="1"/>
            <a:r>
              <a:rPr lang="pt-BR" sz="2400" b="1" i="1" dirty="0"/>
              <a:t>Ponteiro da Esquerda </a:t>
            </a:r>
            <a:r>
              <a:rPr lang="pt-BR" sz="2400" dirty="0"/>
              <a:t>: refere-se à sub árvore da esquerda</a:t>
            </a:r>
          </a:p>
          <a:p>
            <a:pPr lvl="1"/>
            <a:r>
              <a:rPr lang="pt-BR" sz="2400" b="1" i="1" dirty="0"/>
              <a:t>Ponteiro da Direita</a:t>
            </a:r>
            <a:r>
              <a:rPr lang="pt-BR" sz="2400" dirty="0"/>
              <a:t> :  refere-se à sub árvore da direita</a:t>
            </a:r>
          </a:p>
          <a:p>
            <a:pPr lvl="1"/>
            <a:r>
              <a:rPr lang="pt-BR" sz="2400" b="1" i="1" dirty="0"/>
              <a:t>Info</a:t>
            </a:r>
            <a:r>
              <a:rPr lang="pt-BR" sz="2400" dirty="0"/>
              <a:t>: Informação do nó (chave, valores, nomes, ....)</a:t>
            </a:r>
          </a:p>
          <a:p>
            <a:r>
              <a:rPr lang="pt-BR" sz="2800" dirty="0"/>
              <a:t>Para o bom funcionamento da árvore um ponteiro “</a:t>
            </a:r>
            <a:r>
              <a:rPr lang="pt-BR" sz="2800" b="1" i="1" dirty="0"/>
              <a:t>raiz</a:t>
            </a:r>
            <a:r>
              <a:rPr lang="pt-BR" sz="2800" dirty="0"/>
              <a:t>” indica a raiz da árvore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22E920D-FD3B-4FF1-8864-3DCD7FF7C406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pic>
        <p:nvPicPr>
          <p:cNvPr id="28676" name="Picture 4" descr="Armazenamento em uma árvore biná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73" y="4365104"/>
            <a:ext cx="3493463" cy="23762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51520" y="4653136"/>
            <a:ext cx="360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 err="1"/>
              <a:t>struct</a:t>
            </a:r>
            <a:r>
              <a:rPr lang="pt-BR" sz="2400" dirty="0"/>
              <a:t> </a:t>
            </a:r>
            <a:r>
              <a:rPr lang="pt-BR" sz="2400" dirty="0" err="1"/>
              <a:t>Noh</a:t>
            </a:r>
            <a:r>
              <a:rPr lang="pt-BR" sz="2400" dirty="0"/>
              <a:t> { </a:t>
            </a:r>
          </a:p>
          <a:p>
            <a:r>
              <a:rPr lang="pt-BR" sz="2400" dirty="0"/>
              <a:t>    </a:t>
            </a:r>
            <a:r>
              <a:rPr lang="pt-BR" sz="2400" b="1" i="1" dirty="0"/>
              <a:t>&lt;tipo&gt;</a:t>
            </a:r>
            <a:r>
              <a:rPr lang="pt-BR" sz="2400" dirty="0"/>
              <a:t>      </a:t>
            </a:r>
            <a:r>
              <a:rPr lang="pt-BR" sz="2400" dirty="0" err="1"/>
              <a:t>info</a:t>
            </a:r>
            <a:r>
              <a:rPr lang="pt-BR" sz="2400" dirty="0"/>
              <a:t>; </a:t>
            </a:r>
          </a:p>
          <a:p>
            <a:r>
              <a:rPr lang="pt-BR" sz="2400" dirty="0"/>
              <a:t>    </a:t>
            </a:r>
            <a:r>
              <a:rPr lang="pt-BR" sz="2400" i="1" dirty="0" err="1"/>
              <a:t>struct</a:t>
            </a:r>
            <a:r>
              <a:rPr lang="pt-BR" sz="2400" dirty="0"/>
              <a:t> </a:t>
            </a:r>
            <a:r>
              <a:rPr lang="pt-BR" sz="2400" dirty="0" err="1"/>
              <a:t>Noh</a:t>
            </a:r>
            <a:r>
              <a:rPr lang="pt-BR" sz="2400" dirty="0"/>
              <a:t> *</a:t>
            </a:r>
            <a:r>
              <a:rPr lang="pt-BR" sz="2400" dirty="0" err="1"/>
              <a:t>esq</a:t>
            </a:r>
            <a:r>
              <a:rPr lang="pt-BR" sz="2400" dirty="0"/>
              <a:t>, *</a:t>
            </a:r>
            <a:r>
              <a:rPr lang="pt-BR" sz="2400" dirty="0" err="1"/>
              <a:t>dir</a:t>
            </a:r>
            <a:r>
              <a:rPr lang="pt-BR" sz="2400" dirty="0"/>
              <a:t>; </a:t>
            </a:r>
          </a:p>
          <a:p>
            <a:r>
              <a:rPr lang="pt-BR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97846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blipFill rotWithShape="1">
          <a:blip xmlns:r="http://schemas.openxmlformats.org/officeDocument/2006/relationships" r:embed="rId3"/>
          <a:stretch>
            <a:fillRect b="-18182"/>
          </a:stretch>
        </a:blipFill>
        <a:ln>
          <a:solidFill>
            <a:srgbClr val="0070C0"/>
          </a:solidFill>
        </a:ln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10410</TotalTime>
  <Words>1762</Words>
  <Application>Microsoft Office PowerPoint</Application>
  <PresentationFormat>Apresentação na tela (4:3)</PresentationFormat>
  <Paragraphs>351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Tw Cen MT</vt:lpstr>
      <vt:lpstr>Wingdings</vt:lpstr>
      <vt:lpstr>Wingdings 2</vt:lpstr>
      <vt:lpstr>Mediano</vt:lpstr>
      <vt:lpstr>Introdução a árvores</vt:lpstr>
      <vt:lpstr>Árvores</vt:lpstr>
      <vt:lpstr>Representação</vt:lpstr>
      <vt:lpstr>Representação Hierárquica</vt:lpstr>
      <vt:lpstr>Representação Hierárquica</vt:lpstr>
      <vt:lpstr>Representação Hierárquica</vt:lpstr>
      <vt:lpstr>Árvores Binárias</vt:lpstr>
      <vt:lpstr>Árvore binária</vt:lpstr>
      <vt:lpstr>Armazenamento de Árvore binária</vt:lpstr>
      <vt:lpstr>Percurso em Árvores</vt:lpstr>
      <vt:lpstr>Percurso em Árvores</vt:lpstr>
      <vt:lpstr>Apresentação do PowerPoint</vt:lpstr>
      <vt:lpstr>Apresentação do PowerPoint</vt:lpstr>
      <vt:lpstr>Apresentação do PowerPoint</vt:lpstr>
      <vt:lpstr>Árvores Binárias de Busca</vt:lpstr>
      <vt:lpstr>Exemplo</vt:lpstr>
      <vt:lpstr>Árvores Binárias de Busca</vt:lpstr>
      <vt:lpstr>Árvores Binárias de Busca</vt:lpstr>
      <vt:lpstr>Algoritmo da busca em árvore binária</vt:lpstr>
      <vt:lpstr>Análise</vt:lpstr>
      <vt:lpstr>Análise</vt:lpstr>
      <vt:lpstr>Análise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Evando Carlos Pessini</cp:lastModifiedBy>
  <cp:revision>81</cp:revision>
  <dcterms:created xsi:type="dcterms:W3CDTF">2015-05-20T20:40:40Z</dcterms:created>
  <dcterms:modified xsi:type="dcterms:W3CDTF">2024-03-05T17:48:59Z</dcterms:modified>
</cp:coreProperties>
</file>