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68" r:id="rId5"/>
    <p:sldId id="269" r:id="rId6"/>
    <p:sldId id="258" r:id="rId7"/>
    <p:sldId id="261" r:id="rId8"/>
    <p:sldId id="262" r:id="rId9"/>
    <p:sldId id="267" r:id="rId10"/>
    <p:sldId id="263" r:id="rId11"/>
    <p:sldId id="265" r:id="rId12"/>
    <p:sldId id="264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8DB0-94D7-423C-9E5B-10A7614D823F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5DE75CC-8557-445E-A545-FD1E0928B7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79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8DB0-94D7-423C-9E5B-10A7614D823F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5DE75CC-8557-445E-A545-FD1E0928B7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69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8DB0-94D7-423C-9E5B-10A7614D823F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5DE75CC-8557-445E-A545-FD1E0928B72A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8734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8DB0-94D7-423C-9E5B-10A7614D823F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DE75CC-8557-445E-A545-FD1E0928B7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29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8DB0-94D7-423C-9E5B-10A7614D823F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DE75CC-8557-445E-A545-FD1E0928B72A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2292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8DB0-94D7-423C-9E5B-10A7614D823F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DE75CC-8557-445E-A545-FD1E0928B7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982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8DB0-94D7-423C-9E5B-10A7614D823F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75CC-8557-445E-A545-FD1E0928B7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129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8DB0-94D7-423C-9E5B-10A7614D823F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75CC-8557-445E-A545-FD1E0928B7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63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8DB0-94D7-423C-9E5B-10A7614D823F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75CC-8557-445E-A545-FD1E0928B7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30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8DB0-94D7-423C-9E5B-10A7614D823F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5DE75CC-8557-445E-A545-FD1E0928B7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41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8DB0-94D7-423C-9E5B-10A7614D823F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5DE75CC-8557-445E-A545-FD1E0928B7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61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8DB0-94D7-423C-9E5B-10A7614D823F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5DE75CC-8557-445E-A545-FD1E0928B7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43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8DB0-94D7-423C-9E5B-10A7614D823F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75CC-8557-445E-A545-FD1E0928B7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09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8DB0-94D7-423C-9E5B-10A7614D823F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75CC-8557-445E-A545-FD1E0928B7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68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8DB0-94D7-423C-9E5B-10A7614D823F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75CC-8557-445E-A545-FD1E0928B7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86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8DB0-94D7-423C-9E5B-10A7614D823F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DE75CC-8557-445E-A545-FD1E0928B7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32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58DB0-94D7-423C-9E5B-10A7614D823F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5DE75CC-8557-445E-A545-FD1E0928B7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55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73575-B14B-EDA8-9ED0-996F47A04C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Complexidade de Algoritmos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C68868-9B16-E62D-87E4-1863C0F6AB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Pedro Luiz de Paula Filho</a:t>
            </a:r>
          </a:p>
        </p:txBody>
      </p:sp>
    </p:spTree>
    <p:extLst>
      <p:ext uri="{BB962C8B-B14F-4D97-AF65-F5344CB8AC3E}">
        <p14:creationId xmlns:p14="http://schemas.microsoft.com/office/powerpoint/2010/main" val="264703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2A608-B196-A1C0-4A6C-D49F3D70E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O(N</a:t>
            </a:r>
            <a:r>
              <a:rPr lang="pt-BR" baseline="30000" dirty="0"/>
              <a:t>2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47918D-3687-2D28-C116-D1AAD4BD0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 que existem 2 loops, um interno ao outro.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AB3F2C1-24F6-E934-763D-CC8BA0D79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840" y="2780269"/>
            <a:ext cx="4966388" cy="3497606"/>
          </a:xfrm>
          <a:prstGeom prst="rect">
            <a:avLst/>
          </a:prstGeom>
        </p:spPr>
      </p:pic>
      <p:pic>
        <p:nvPicPr>
          <p:cNvPr id="6" name="Picture 2" descr="Os Fundamentos da Notação Big-O - DEV Community">
            <a:extLst>
              <a:ext uri="{FF2B5EF4-FFF2-40B4-BE49-F238E27FC236}">
                <a16:creationId xmlns:a16="http://schemas.microsoft.com/office/drawing/2014/main" id="{C1F93ECB-0253-3C2B-4D78-FDC1AC607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332" y="3183226"/>
            <a:ext cx="3838628" cy="286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199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0104C-ABB9-BD0A-4E81-C94BF0FF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O(N</a:t>
            </a:r>
            <a:r>
              <a:rPr lang="pt-BR" baseline="30000" dirty="0"/>
              <a:t>3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C47C55-FB50-B75B-EFC1-874864C84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 que existem 3 loops, um interno ao outro.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46A327A-6CC6-536F-851C-8E89459C8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823" y="2841361"/>
            <a:ext cx="6486353" cy="368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44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02B83-1AE5-69C5-7A32-9596A5827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O(Log(N))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3C0E32-CCC1-3066-A7A8-332FE3997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Log, em programação é base 2</a:t>
            </a:r>
          </a:p>
          <a:p>
            <a:r>
              <a:rPr lang="pt-BR" dirty="0"/>
              <a:t>Acontece quando o N cresce, mas o número de execuções não cresce da mesma maneira</a:t>
            </a:r>
          </a:p>
          <a:p>
            <a:r>
              <a:rPr lang="pt-BR" dirty="0"/>
              <a:t>Complexidade Logarítmica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165482-32D6-A103-4E8A-974A12D5B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079" y="3429000"/>
            <a:ext cx="4918693" cy="3243263"/>
          </a:xfrm>
          <a:prstGeom prst="rect">
            <a:avLst/>
          </a:prstGeom>
        </p:spPr>
      </p:pic>
      <p:pic>
        <p:nvPicPr>
          <p:cNvPr id="1026" name="Picture 2" descr="Os Fundamentos da Notação Big-O - DEV Community">
            <a:extLst>
              <a:ext uri="{FF2B5EF4-FFF2-40B4-BE49-F238E27FC236}">
                <a16:creationId xmlns:a16="http://schemas.microsoft.com/office/drawing/2014/main" id="{C53722B4-E999-9F06-C9DA-5A75A61FC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657" y="3808056"/>
            <a:ext cx="3838628" cy="286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6A54277-068A-1B57-06C7-68C60DEE987C}"/>
              </a:ext>
            </a:extLst>
          </p:cNvPr>
          <p:cNvSpPr/>
          <p:nvPr/>
        </p:nvSpPr>
        <p:spPr>
          <a:xfrm>
            <a:off x="8922667" y="5454022"/>
            <a:ext cx="9144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75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30920-ED31-716F-0DD3-0BE92919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Comparando as diferenças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DD1DBB05-EE8B-DDA3-E4BB-F6CF94A704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798145"/>
              </p:ext>
            </p:extLst>
          </p:nvPr>
        </p:nvGraphicFramePr>
        <p:xfrm>
          <a:off x="1857375" y="2492375"/>
          <a:ext cx="8477250" cy="336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450">
                  <a:extLst>
                    <a:ext uri="{9D8B030D-6E8A-4147-A177-3AD203B41FA5}">
                      <a16:colId xmlns:a16="http://schemas.microsoft.com/office/drawing/2014/main" val="1189364579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138124510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3791552360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val="277407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O(Log(n))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O(n</a:t>
                      </a:r>
                      <a:r>
                        <a:rPr lang="pt-BR" sz="2000" baseline="30000" dirty="0"/>
                        <a:t>2</a:t>
                      </a:r>
                      <a:r>
                        <a:rPr lang="pt-BR" sz="2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102012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algn="r" fontAlgn="b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50120820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algn="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53697741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algn="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341920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algn="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100000000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7626733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algn="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10000000000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2777266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algn="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1000000000000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4670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445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A7B6B-376D-1AA5-B4A3-B8FA1CA6F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Passos gerais para medir complexidade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0B1EC-D77F-9331-ADA8-B9D86A17E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Foque nas repetições do algoritmo</a:t>
            </a:r>
          </a:p>
          <a:p>
            <a:r>
              <a:rPr lang="pt-BR" dirty="0"/>
              <a:t>Verifique complexidade de métodos de terceiros</a:t>
            </a:r>
          </a:p>
          <a:p>
            <a:r>
              <a:rPr lang="pt-BR" dirty="0"/>
              <a:t>Foque no termo de maior grau, ignorando contantes e termos de menor grau</a:t>
            </a:r>
          </a:p>
        </p:txBody>
      </p:sp>
    </p:spTree>
    <p:extLst>
      <p:ext uri="{BB962C8B-B14F-4D97-AF65-F5344CB8AC3E}">
        <p14:creationId xmlns:p14="http://schemas.microsoft.com/office/powerpoint/2010/main" val="104515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D8577-C2A7-4728-939A-6E9D0C87B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Complexidade de Algoritmos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653106-0EB0-E839-A430-ADDEAC22E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Medir a complexidade de algoritmo, serve para poder dizer se uma determinada solução é melhor que outra, no quesito custo computacional, tempo, utilização de memória, consumo, ...</a:t>
            </a:r>
          </a:p>
          <a:p>
            <a:r>
              <a:rPr lang="pt-BR" dirty="0"/>
              <a:t>Serve para medir quantos passos, ou interações, um determinado código usa para resolver um problema</a:t>
            </a:r>
          </a:p>
          <a:p>
            <a:r>
              <a:rPr lang="pt-BR" dirty="0"/>
              <a:t>Em geral um computador faz em torno de 10</a:t>
            </a:r>
            <a:r>
              <a:rPr lang="pt-BR" baseline="30000" dirty="0"/>
              <a:t>8</a:t>
            </a:r>
            <a:r>
              <a:rPr lang="pt-BR" dirty="0"/>
              <a:t> operações por segundo, logo, se soubermos aproximadamente quantas operações serão executadas podemos saber o tempo aproximado que um programa levará para executá-las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5892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869A1-7855-3EC5-43D0-2F872F91D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Complexidade de Algoritmos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B52664-3F9D-5C73-6395-51B24BE77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eficiência do algoritmo pode ser medida pelo tempo e pelo espaço</a:t>
            </a:r>
          </a:p>
          <a:p>
            <a:pPr lvl="1"/>
            <a:r>
              <a:rPr lang="pt-BR" dirty="0"/>
              <a:t>Complexidade de tempo:</a:t>
            </a:r>
          </a:p>
          <a:p>
            <a:pPr lvl="2"/>
            <a:r>
              <a:rPr lang="pt-BR" dirty="0"/>
              <a:t>Refere-se à quantidade de tempo necessário para executar um algoritmo à medida que o conjunto de dados cresce</a:t>
            </a:r>
          </a:p>
          <a:p>
            <a:pPr lvl="2"/>
            <a:r>
              <a:rPr lang="pt-BR" dirty="0"/>
              <a:t>Algoritmos que exigem mais tempo à medida que o conjunto de dados cresce tem maior complexidade de tempo</a:t>
            </a:r>
          </a:p>
          <a:p>
            <a:pPr lvl="1"/>
            <a:r>
              <a:rPr lang="pt-BR" dirty="0"/>
              <a:t>Complexidade de espaço:</a:t>
            </a:r>
          </a:p>
          <a:p>
            <a:pPr lvl="2"/>
            <a:r>
              <a:rPr lang="pt-BR" dirty="0"/>
              <a:t>Refere-se à quantidade de memória exigida por um algoritmo à medida que o conjunto de dados cresce. </a:t>
            </a:r>
          </a:p>
          <a:p>
            <a:pPr lvl="2"/>
            <a:r>
              <a:rPr lang="pt-BR" dirty="0"/>
              <a:t>Algoritmos que requerem menos espaço de memória provavelmente serão os mais eficientes quanto ao espaço</a:t>
            </a:r>
          </a:p>
        </p:txBody>
      </p:sp>
    </p:spTree>
    <p:extLst>
      <p:ext uri="{BB962C8B-B14F-4D97-AF65-F5344CB8AC3E}">
        <p14:creationId xmlns:p14="http://schemas.microsoft.com/office/powerpoint/2010/main" val="224053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EBA35-6D10-B91A-7F7F-2E6F325B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Complexidade de Algoritmos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DF11E7-6928-2116-50C6-31CEC41D7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tempo que a execução de um programa toma é uma grandeza física que depende:</a:t>
            </a:r>
          </a:p>
          <a:p>
            <a:pPr lvl="1"/>
            <a:r>
              <a:rPr lang="pt-BR" dirty="0"/>
              <a:t>do tempo que a máquina leva para executar uma instrução ou um passo de programa;</a:t>
            </a:r>
          </a:p>
          <a:p>
            <a:pPr lvl="1"/>
            <a:r>
              <a:rPr lang="pt-BR" dirty="0"/>
              <a:t>da natureza do algoritmo, isto é, de quantos passos são necessários para se resolver o problema para um dado;</a:t>
            </a:r>
          </a:p>
          <a:p>
            <a:pPr lvl="1"/>
            <a:r>
              <a:rPr lang="pt-BR" dirty="0"/>
              <a:t>do tamanho do conjunto de dados que constitui o problema.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8783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6340B-BA92-4BAE-F8E1-6114E3501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Complexidade de Algoritmos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F095AB-1F3E-8DA0-B178-2901094E3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Necessitamos definir uma forma de criar uma medida de comparação entre diferentes algoritmos que resolvem um mesmo problema, para podermos saber:</a:t>
            </a:r>
          </a:p>
          <a:p>
            <a:pPr lvl="1"/>
            <a:r>
              <a:rPr lang="pt-BR" dirty="0"/>
              <a:t>se são viáveis;</a:t>
            </a:r>
          </a:p>
          <a:p>
            <a:pPr lvl="1"/>
            <a:r>
              <a:rPr lang="pt-BR" dirty="0"/>
              <a:t>qual é o melhor algoritmo para a solução do problema.</a:t>
            </a:r>
          </a:p>
          <a:p>
            <a:r>
              <a:rPr lang="pt-BR" dirty="0"/>
              <a:t>Uma das formas de medir é a notação 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9490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8741B-80B1-8020-D511-644D62EB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Notação O – Notação Assintótica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F7DF1C-FEEF-DE43-5A95-CD071ECD8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Mostra o comportamento do algoritmo na execução</a:t>
            </a:r>
          </a:p>
          <a:p>
            <a:r>
              <a:rPr lang="pt-BR" dirty="0"/>
              <a:t>No qual, a partir da quantidade máxima de elementos de entrada (N) serão executadas algumas ações</a:t>
            </a:r>
          </a:p>
          <a:p>
            <a:r>
              <a:rPr lang="pt-BR" dirty="0"/>
              <a:t>Usada para medir como o tempo de execução ou quantidade de memória de seu algoritmo cresce à medida que o tamanho da entrada cresce</a:t>
            </a:r>
          </a:p>
          <a:p>
            <a:r>
              <a:rPr lang="pt-BR" dirty="0"/>
              <a:t>Parte do princípio que o N é MUITO grande e para efeitos de cálculos e representações, valores pouco expressivos são descartados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3611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F1C80-FF29-4D80-0985-3C8B8EB92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O(1)</a:t>
            </a:r>
            <a:br>
              <a:rPr lang="pt-BR">
                <a:sym typeface="Wingdings" panose="05000000000000000000" pitchFamily="2" charset="2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903FE1-E21D-F494-EE34-FD08937DA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ym typeface="Wingdings" panose="05000000000000000000" pitchFamily="2" charset="2"/>
              </a:rPr>
              <a:t>Usado quando o programa só faz poucas atribuições</a:t>
            </a:r>
          </a:p>
          <a:p>
            <a:r>
              <a:rPr lang="pt-BR" dirty="0">
                <a:sym typeface="Wingdings" panose="05000000000000000000" pitchFamily="2" charset="2"/>
              </a:rPr>
              <a:t>Roda com tempo constante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39713ED-BAF1-838C-0E1A-EBFC29FD7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110" y="2971889"/>
            <a:ext cx="3868089" cy="371931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E240346-0D4C-C073-80B6-B68DA0DC0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3775171"/>
            <a:ext cx="3717684" cy="263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5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3FF2F-73D4-2F9A-FDF2-E05C8209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O(N)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39452C-2C37-4D11-B45B-3E058462F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 que o maior loop possível do programa é um que irá ser executado N vezes.</a:t>
            </a:r>
          </a:p>
          <a:p>
            <a:r>
              <a:rPr lang="pt-BR" dirty="0"/>
              <a:t>Complexidade linear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E930D91-034E-9542-6361-B9F948A5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09" y="3429000"/>
            <a:ext cx="4927936" cy="324206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FED6D22-6164-6C3D-B669-DEA8DD27E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008" y="3180150"/>
            <a:ext cx="5151455" cy="349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26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880D38-210C-E7F6-B953-B80CD2CE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O(N/2) </a:t>
            </a:r>
            <a:r>
              <a:rPr lang="pt-BR" dirty="0">
                <a:sym typeface="Wingdings" panose="05000000000000000000" pitchFamily="2" charset="2"/>
              </a:rPr>
              <a:t> Ainda assim será O(N)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4A4F8C-86E7-A084-7C0E-BA59221D3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 que o maior loop possível do programa é um que irá ser executado N/2 vezes.</a:t>
            </a:r>
          </a:p>
          <a:p>
            <a:r>
              <a:rPr lang="pt-BR" dirty="0"/>
              <a:t>Complexidade linear</a:t>
            </a:r>
          </a:p>
          <a:p>
            <a:r>
              <a:rPr lang="pt-BR" dirty="0"/>
              <a:t>Com fator de 0.5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D7F7C31-9688-E683-EB04-9F0C26A0B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524" y="2885212"/>
            <a:ext cx="6015935" cy="39727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70209D6-00E4-25AC-C745-5823CC884EA1}"/>
              </a:ext>
            </a:extLst>
          </p:cNvPr>
          <p:cNvSpPr/>
          <p:nvPr/>
        </p:nvSpPr>
        <p:spPr>
          <a:xfrm>
            <a:off x="7600950" y="5486400"/>
            <a:ext cx="9144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51399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TM02892315[[fn=Cacho]]</Template>
  <TotalTime>211</TotalTime>
  <Words>594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Aptos Narrow</vt:lpstr>
      <vt:lpstr>Arial</vt:lpstr>
      <vt:lpstr>Century Gothic</vt:lpstr>
      <vt:lpstr>Wingdings</vt:lpstr>
      <vt:lpstr>Wingdings 3</vt:lpstr>
      <vt:lpstr>Cacho</vt:lpstr>
      <vt:lpstr>Complexidade de Algoritmos</vt:lpstr>
      <vt:lpstr>Complexidade de Algoritmos</vt:lpstr>
      <vt:lpstr>Complexidade de Algoritmos</vt:lpstr>
      <vt:lpstr>Complexidade de Algoritmos</vt:lpstr>
      <vt:lpstr>Complexidade de Algoritmos</vt:lpstr>
      <vt:lpstr>Notação O – Notação Assintótica</vt:lpstr>
      <vt:lpstr>O(1) </vt:lpstr>
      <vt:lpstr>O(N)</vt:lpstr>
      <vt:lpstr>O(N/2)  Ainda assim será O(N)</vt:lpstr>
      <vt:lpstr>O(N2)</vt:lpstr>
      <vt:lpstr>O(N3)</vt:lpstr>
      <vt:lpstr>O(Log(N))</vt:lpstr>
      <vt:lpstr>Comparando as diferenças</vt:lpstr>
      <vt:lpstr>Passos gerais para medir complexidade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Complexidade de Algoritmos</dc:title>
  <dc:creator>Pedro de Paula</dc:creator>
  <cp:lastModifiedBy>Pedro de Paula</cp:lastModifiedBy>
  <cp:revision>2</cp:revision>
  <dcterms:created xsi:type="dcterms:W3CDTF">2024-05-27T22:03:18Z</dcterms:created>
  <dcterms:modified xsi:type="dcterms:W3CDTF">2024-05-28T11:18:37Z</dcterms:modified>
</cp:coreProperties>
</file>