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514" r:id="rId3"/>
    <p:sldId id="533" r:id="rId4"/>
    <p:sldId id="489" r:id="rId5"/>
    <p:sldId id="516" r:id="rId6"/>
    <p:sldId id="515" r:id="rId7"/>
    <p:sldId id="525" r:id="rId8"/>
    <p:sldId id="517" r:id="rId9"/>
    <p:sldId id="518" r:id="rId10"/>
    <p:sldId id="519" r:id="rId11"/>
    <p:sldId id="520" r:id="rId12"/>
    <p:sldId id="521" r:id="rId13"/>
    <p:sldId id="522" r:id="rId14"/>
    <p:sldId id="535" r:id="rId15"/>
    <p:sldId id="524" r:id="rId16"/>
    <p:sldId id="523" r:id="rId17"/>
    <p:sldId id="537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9" r:id="rId26"/>
    <p:sldId id="509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F6600"/>
    <a:srgbClr val="FF3300"/>
    <a:srgbClr val="33CCFF"/>
    <a:srgbClr val="808080"/>
    <a:srgbClr val="00CC66"/>
    <a:srgbClr val="0066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>
        <p:scale>
          <a:sx n="82" d="100"/>
          <a:sy n="82" d="100"/>
        </p:scale>
        <p:origin x="-2454" y="-8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7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Rectangle 6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pic>
        <p:nvPicPr>
          <p:cNvPr id="68" name="Picture 7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549275"/>
            <a:ext cx="1135063" cy="1150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69" name="Picture 7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9088" y="768350"/>
            <a:ext cx="2151062" cy="788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3139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1619250" y="692150"/>
            <a:ext cx="4872038" cy="915988"/>
          </a:xfr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pt-BR"/>
              <a:t>Ministério da Educação</a:t>
            </a:r>
            <a:br>
              <a:rPr lang="pt-BR"/>
            </a:br>
            <a:r>
              <a:rPr lang="pt-BR"/>
              <a:t>Univ. Tecnológica Federal do Paraná</a:t>
            </a:r>
            <a:br>
              <a:rPr lang="pt-BR"/>
            </a:br>
            <a:r>
              <a:rPr lang="pt-BR"/>
              <a:t>Campus de Medianeira</a:t>
            </a:r>
          </a:p>
        </p:txBody>
      </p:sp>
      <p:sp>
        <p:nvSpPr>
          <p:cNvPr id="3140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2781300"/>
            <a:ext cx="7773987" cy="31146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2" name="Rectangle 7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763F105-C995-4A08-988A-F988CDAC72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46875" y="-85725"/>
            <a:ext cx="2146300" cy="63944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-85725"/>
            <a:ext cx="6289675" cy="63944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-85725"/>
            <a:ext cx="8534400" cy="10668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95288" y="1341438"/>
            <a:ext cx="4171950" cy="496728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19638" y="1341438"/>
            <a:ext cx="4173537" cy="496728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417195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19638" y="1341438"/>
            <a:ext cx="417353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603250"/>
            <a:ext cx="9147175" cy="6867525"/>
            <a:chOff x="0" y="0"/>
            <a:chExt cx="5762" cy="4326"/>
          </a:xfrm>
        </p:grpSpPr>
        <p:sp>
          <p:nvSpPr>
            <p:cNvPr id="2051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2" name="Rectangle 4"/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3" name="Rectangle 5"/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4" name="Rectangle 6"/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5" name="Rectangle 7"/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6" name="Rectangle 8"/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7" name="Rectangle 9"/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8" name="Rectangle 10"/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9" name="Rectangle 11"/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0" name="Rectangle 12"/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1" name="Rectangle 13"/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2" name="Rectangle 14"/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3" name="Rectangle 15"/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4" name="Rectangle 16"/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5" name="Rectangle 17"/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6" name="Rectangle 18"/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7" name="Rectangle 19"/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8" name="Rectangle 20"/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9" name="Rectangle 21"/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0" name="Rectangle 22"/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1" name="Rectangle 23"/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2" name="Rectangle 24"/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3" name="Rectangle 25"/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4" name="Rectangle 26"/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5" name="Rectangle 27"/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6" name="Rectangle 28"/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7" name="Rectangle 29"/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8" name="Rectangle 30"/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9" name="Rectangle 31"/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0" name="Rectangle 32"/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1" name="Rectangle 33"/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2" name="Rectangle 34"/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3" name="Rectangle 35"/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4" name="Rectangle 36"/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5" name="Rectangle 37"/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6" name="Rectangle 38"/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7" name="Rectangle 39"/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8" name="Rectangle 40"/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9" name="Rectangle 41"/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0" name="Rectangle 42"/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1" name="Rectangle 43"/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2" name="Rectangle 44"/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3" name="Rectangle 45"/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4" name="Rectangle 46"/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5" name="Rectangle 47"/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6" name="Rectangle 48"/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7" name="Rectangle 49"/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8" name="Rectangle 50"/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9" name="Rectangle 51"/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0" name="Rectangle 52"/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1" name="Rectangle 53"/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2" name="Rectangle 54"/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3" name="Rectangle 55"/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4" name="Rectangle 56"/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5" name="Rectangle 57"/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6" name="Rectangle 58"/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7" name="Rectangle 59"/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8" name="Rectangle 60"/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9" name="Rectangle 61"/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10" name="Rectangle 62"/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11" name="Rectangle 63"/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12" name="Rectangle 64"/>
            <p:cNvSpPr>
              <a:spLocks noChangeArrowheads="1"/>
            </p:cNvSpPr>
            <p:nvPr userDrawn="1"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-85725"/>
            <a:ext cx="8534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341438"/>
            <a:ext cx="8497887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endParaRPr lang="pt-BR" smtClean="0"/>
          </a:p>
        </p:txBody>
      </p:sp>
      <p:pic>
        <p:nvPicPr>
          <p:cNvPr id="1029" name="Picture 7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140200" y="6419850"/>
            <a:ext cx="1077913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emf"/><Relationship Id="rId4" Type="http://schemas.openxmlformats.org/officeDocument/2006/relationships/oleObject" Target="../embeddings/Planilha_do_Microsoft_Excel_97-20031.xls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NkbHmIlhkU" TargetMode="External"/><Relationship Id="rId2" Type="http://schemas.openxmlformats.org/officeDocument/2006/relationships/hyperlink" Target="http://www.youtube.com/watch?v=MtcrEhrt_K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lyZQPjUT5B4" TargetMode="External"/><Relationship Id="rId4" Type="http://schemas.openxmlformats.org/officeDocument/2006/relationships/hyperlink" Target="http://www.youtube.com/watch?v=8Kp-8OGwph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0.emf"/><Relationship Id="rId4" Type="http://schemas.openxmlformats.org/officeDocument/2006/relationships/oleObject" Target="../embeddings/Planilha_do_Microsoft_Excel_97-20032.xls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gdin.com/watch/Fr0SmtN0IJM/algorithms-2-insertion-sort.html" TargetMode="External"/><Relationship Id="rId2" Type="http://schemas.openxmlformats.org/officeDocument/2006/relationships/hyperlink" Target="http://www.youtube.com/watch?v=DFG-XuyPYU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ROalU379l3U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521236"/>
            <a:ext cx="4968875" cy="1323439"/>
          </a:xfrm>
        </p:spPr>
        <p:txBody>
          <a:bodyPr/>
          <a:lstStyle/>
          <a:p>
            <a:pPr eaLnBrk="1" hangingPunct="1"/>
            <a:r>
              <a:rPr lang="pt-BR" sz="2000" dirty="0" smtClean="0">
                <a:latin typeface="Arial" charset="0"/>
              </a:rPr>
              <a:t>Univ. Tecnológica Federal do Paraná</a:t>
            </a:r>
            <a:br>
              <a:rPr lang="pt-BR" sz="2000" dirty="0" smtClean="0">
                <a:latin typeface="Arial" charset="0"/>
              </a:rPr>
            </a:br>
            <a:r>
              <a:rPr lang="pt-BR" sz="2000" dirty="0" smtClean="0">
                <a:latin typeface="Arial" charset="0"/>
              </a:rPr>
              <a:t>Campus Medianeira</a:t>
            </a:r>
            <a:br>
              <a:rPr lang="pt-BR" sz="2000" dirty="0" smtClean="0">
                <a:latin typeface="Arial" charset="0"/>
              </a:rPr>
            </a:br>
            <a:r>
              <a:rPr lang="pt-BR" sz="2000" dirty="0" smtClean="0">
                <a:latin typeface="Arial" charset="0"/>
              </a:rPr>
              <a:t>Disciplina: Estrut. Dados, Pesquisa e Ordenação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45224"/>
            <a:ext cx="7772400" cy="808037"/>
          </a:xfrm>
        </p:spPr>
        <p:txBody>
          <a:bodyPr/>
          <a:lstStyle/>
          <a:p>
            <a:pPr eaLnBrk="1" hangingPunct="1"/>
            <a:r>
              <a:rPr lang="pt-BR" sz="2400" dirty="0" smtClean="0">
                <a:latin typeface="Arial" charset="0"/>
              </a:rPr>
              <a:t>Prof. Alan </a:t>
            </a:r>
            <a:r>
              <a:rPr lang="pt-BR" sz="2400" dirty="0" err="1" smtClean="0">
                <a:latin typeface="Arial" charset="0"/>
              </a:rPr>
              <a:t>Gavioli</a:t>
            </a:r>
            <a:endParaRPr lang="pt-BR" sz="2400" dirty="0" smtClean="0">
              <a:latin typeface="Arial" charset="0"/>
            </a:endParaRPr>
          </a:p>
          <a:p>
            <a:pPr eaLnBrk="1" hangingPunct="1"/>
            <a:r>
              <a:rPr lang="pt-BR" sz="2400" dirty="0" smtClean="0">
                <a:latin typeface="Arial" charset="0"/>
              </a:rPr>
              <a:t>Prof. Pedro Luiz de Paula Filho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14400" y="2420888"/>
            <a:ext cx="73152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 smtClean="0">
                <a:solidFill>
                  <a:schemeClr val="hlink"/>
                </a:solidFill>
                <a:latin typeface="+mj-lt"/>
              </a:rPr>
              <a:t>MÉTODOS DE</a:t>
            </a:r>
          </a:p>
          <a:p>
            <a:pPr algn="ctr">
              <a:spcBef>
                <a:spcPts val="600"/>
              </a:spcBef>
            </a:pPr>
            <a:r>
              <a:rPr lang="en-US" sz="3200" b="1" dirty="0" smtClean="0">
                <a:solidFill>
                  <a:schemeClr val="hlink"/>
                </a:solidFill>
                <a:latin typeface="+mj-lt"/>
              </a:rPr>
              <a:t>ORDENAÇÃO DE DADOS</a:t>
            </a:r>
          </a:p>
          <a:p>
            <a:pPr algn="ctr">
              <a:spcBef>
                <a:spcPts val="600"/>
              </a:spcBef>
            </a:pPr>
            <a:endParaRPr lang="en-US" sz="3200" b="1" dirty="0" smtClean="0">
              <a:solidFill>
                <a:schemeClr val="hlink"/>
              </a:solidFill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b="1" dirty="0" smtClean="0">
                <a:solidFill>
                  <a:schemeClr val="hlink"/>
                </a:solidFill>
                <a:latin typeface="+mj-lt"/>
              </a:rPr>
              <a:t>Parte 1</a:t>
            </a:r>
            <a:endParaRPr lang="en-US" b="1" dirty="0">
              <a:solidFill>
                <a:schemeClr val="hlink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ALGORITMO BUBBLE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pPr>
              <a:buFontTx/>
              <a:buNone/>
            </a:pPr>
            <a:endParaRPr lang="pt-BR" sz="2400" dirty="0" smtClean="0"/>
          </a:p>
          <a:p>
            <a:pPr>
              <a:buFontTx/>
              <a:buNone/>
            </a:pPr>
            <a:r>
              <a:rPr lang="pt-BR" sz="2400" dirty="0" smtClean="0"/>
              <a:t>Entrada: </a:t>
            </a:r>
            <a:r>
              <a:rPr lang="pt-BR" sz="2400" b="0" dirty="0" smtClean="0"/>
              <a:t>Vetor a ser ordenado</a:t>
            </a:r>
          </a:p>
          <a:p>
            <a:pPr>
              <a:buFontTx/>
              <a:buNone/>
            </a:pPr>
            <a:r>
              <a:rPr lang="pt-BR" sz="2400" dirty="0" smtClean="0"/>
              <a:t>Saída: </a:t>
            </a:r>
            <a:r>
              <a:rPr lang="pt-BR" sz="2400" b="0" dirty="0" smtClean="0"/>
              <a:t>Vetor ordenado</a:t>
            </a:r>
          </a:p>
          <a:p>
            <a:pPr>
              <a:buFontTx/>
              <a:buNone/>
            </a:pPr>
            <a:endParaRPr lang="pt-BR" sz="2400" dirty="0" smtClean="0"/>
          </a:p>
          <a:p>
            <a:pPr>
              <a:buFontTx/>
              <a:buNone/>
            </a:pPr>
            <a:endParaRPr lang="pt-BR" sz="2400" dirty="0" smtClean="0"/>
          </a:p>
          <a:p>
            <a:pPr>
              <a:buFontTx/>
              <a:buNone/>
            </a:pPr>
            <a:r>
              <a:rPr lang="pt-BR" sz="2400" dirty="0" smtClean="0"/>
              <a:t>para x = </a:t>
            </a:r>
            <a:r>
              <a:rPr lang="pt-BR" sz="2400" dirty="0" err="1" smtClean="0"/>
              <a:t>comprimentoVetor</a:t>
            </a:r>
            <a:r>
              <a:rPr lang="pt-BR" sz="2400" dirty="0" smtClean="0"/>
              <a:t>-1 até 1 faça</a:t>
            </a:r>
          </a:p>
          <a:p>
            <a:pPr>
              <a:buFontTx/>
              <a:buNone/>
            </a:pPr>
            <a:r>
              <a:rPr lang="pt-BR" sz="2400" dirty="0" smtClean="0"/>
              <a:t>	  para y = 0 até x-1 faça</a:t>
            </a:r>
          </a:p>
          <a:p>
            <a:pPr>
              <a:buFontTx/>
              <a:buNone/>
            </a:pPr>
            <a:r>
              <a:rPr lang="pt-BR" sz="2400" dirty="0" smtClean="0"/>
              <a:t>         </a:t>
            </a:r>
            <a:r>
              <a:rPr lang="pt-BR" sz="2400" dirty="0" err="1" smtClean="0"/>
              <a:t>if</a:t>
            </a:r>
            <a:r>
              <a:rPr lang="pt-BR" sz="2400" dirty="0" smtClean="0"/>
              <a:t> (vetor[y] &gt; vetor[y+1])</a:t>
            </a:r>
          </a:p>
          <a:p>
            <a:pPr>
              <a:buFontTx/>
              <a:buNone/>
            </a:pPr>
            <a:r>
              <a:rPr lang="pt-BR" sz="2400" dirty="0" smtClean="0"/>
              <a:t>		     troca vetor[y] e vetor[y+1] de posições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323404" y="2924696"/>
            <a:ext cx="8497068" cy="2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COMPLEXIDADE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r>
              <a:rPr lang="pt-BR" sz="2400" dirty="0" smtClean="0"/>
              <a:t>Operações básicas: </a:t>
            </a:r>
          </a:p>
          <a:p>
            <a:pPr lvl="1"/>
            <a:r>
              <a:rPr lang="pt-BR" sz="2000" dirty="0" smtClean="0"/>
              <a:t>comparação e movimentação de registros</a:t>
            </a:r>
          </a:p>
          <a:p>
            <a:pPr lvl="1"/>
            <a:endParaRPr lang="pt-BR" sz="2000" dirty="0" smtClean="0"/>
          </a:p>
          <a:p>
            <a:r>
              <a:rPr lang="pt-BR" sz="2400" dirty="0" smtClean="0"/>
              <a:t>Comparações:</a:t>
            </a:r>
          </a:p>
          <a:p>
            <a:pPr lvl="1"/>
            <a:r>
              <a:rPr lang="pt-BR" sz="2000" dirty="0" smtClean="0"/>
              <a:t>Melhor caso = Pior caso =</a:t>
            </a:r>
          </a:p>
          <a:p>
            <a:pPr lvl="1">
              <a:buNone/>
            </a:pPr>
            <a:endParaRPr lang="pt-BR" sz="2000" dirty="0" smtClean="0"/>
          </a:p>
          <a:p>
            <a:r>
              <a:rPr lang="pt-BR" sz="2400" dirty="0" smtClean="0"/>
              <a:t>Movimentações:</a:t>
            </a:r>
          </a:p>
          <a:p>
            <a:pPr lvl="1"/>
            <a:r>
              <a:rPr lang="pt-BR" sz="2000" dirty="0" smtClean="0"/>
              <a:t>Pior Caso (dados invertidos) : </a:t>
            </a:r>
          </a:p>
          <a:p>
            <a:pPr lvl="4"/>
            <a:endParaRPr lang="pt-BR" sz="1600" dirty="0" smtClean="0"/>
          </a:p>
          <a:p>
            <a:pPr lvl="4"/>
            <a:endParaRPr lang="pt-BR" sz="1600" dirty="0" smtClean="0"/>
          </a:p>
          <a:p>
            <a:pPr lvl="1"/>
            <a:r>
              <a:rPr lang="pt-BR" sz="2000" dirty="0" smtClean="0"/>
              <a:t>Melhor Caso (dados ordenados) : sem inversões</a:t>
            </a:r>
          </a:p>
          <a:p>
            <a:pPr lvl="4"/>
            <a:endParaRPr lang="pt-BR" sz="1600" dirty="0" smtClean="0"/>
          </a:p>
          <a:p>
            <a:pPr lvl="4"/>
            <a:endParaRPr lang="pt-BR" sz="1600" dirty="0" smtClean="0"/>
          </a:p>
          <a:p>
            <a:pPr lvl="1"/>
            <a:r>
              <a:rPr lang="pt-BR" sz="2000" dirty="0" smtClean="0"/>
              <a:t>Caso Médio (dados desordenados) :</a:t>
            </a:r>
          </a:p>
          <a:p>
            <a:endParaRPr lang="pt-BR" sz="2000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644008" y="2608262"/>
          <a:ext cx="2303462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1104840" imgH="393480" progId="Equation.3">
                  <p:embed/>
                </p:oleObj>
              </mc:Choice>
              <mc:Fallback>
                <p:oleObj name="Equation" r:id="rId3" imgW="11048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608262"/>
                        <a:ext cx="2303462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076056" y="3789040"/>
          <a:ext cx="20161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1028520" imgH="393480" progId="Equation.3">
                  <p:embed/>
                </p:oleObj>
              </mc:Choice>
              <mc:Fallback>
                <p:oleObj name="Equation" r:id="rId5" imgW="102852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789040"/>
                        <a:ext cx="201612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868144" y="5661248"/>
          <a:ext cx="230346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7" imgW="1104840" imgH="393480" progId="Equation.3">
                  <p:embed/>
                </p:oleObj>
              </mc:Choice>
              <mc:Fallback>
                <p:oleObj name="Equation" r:id="rId7" imgW="110484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5661248"/>
                        <a:ext cx="2303463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5585"/>
            <a:ext cx="8534400" cy="1200329"/>
          </a:xfrm>
        </p:spPr>
        <p:txBody>
          <a:bodyPr/>
          <a:lstStyle/>
          <a:p>
            <a:pPr eaLnBrk="1" hangingPunct="1"/>
            <a:r>
              <a:rPr lang="pt-BR" sz="4000" dirty="0" smtClean="0"/>
              <a:t>TESTES </a:t>
            </a:r>
            <a:br>
              <a:rPr lang="pt-BR" sz="4000" dirty="0" smtClean="0"/>
            </a:br>
            <a:r>
              <a:rPr lang="pt-BR" dirty="0" smtClean="0"/>
              <a:t>(tempo em </a:t>
            </a:r>
            <a:r>
              <a:rPr lang="pt-BR" dirty="0" err="1" smtClean="0"/>
              <a:t>seg</a:t>
            </a:r>
            <a:r>
              <a:rPr lang="pt-BR" dirty="0" smtClean="0"/>
              <a:t>:</a:t>
            </a:r>
            <a:r>
              <a:rPr lang="pt-BR" dirty="0" err="1" smtClean="0"/>
              <a:t>miliseg</a:t>
            </a:r>
            <a:r>
              <a:rPr lang="pt-BR" dirty="0" smtClean="0"/>
              <a:t>)</a:t>
            </a:r>
          </a:p>
        </p:txBody>
      </p:sp>
      <p:pic>
        <p:nvPicPr>
          <p:cNvPr id="7" name="Picture 3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1340768"/>
            <a:ext cx="7704137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163"/>
          <p:cNvSpPr txBox="1">
            <a:spLocks noChangeArrowheads="1"/>
          </p:cNvSpPr>
          <p:nvPr/>
        </p:nvSpPr>
        <p:spPr bwMode="auto">
          <a:xfrm>
            <a:off x="6372225" y="3212976"/>
            <a:ext cx="259715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800" b="1" dirty="0"/>
              <a:t>Características da máquina:</a:t>
            </a:r>
          </a:p>
          <a:p>
            <a:pPr algn="ctr"/>
            <a:endParaRPr lang="pt-BR" sz="1800" b="1" dirty="0"/>
          </a:p>
          <a:p>
            <a:pPr>
              <a:buFontTx/>
              <a:buChar char="•"/>
            </a:pPr>
            <a:r>
              <a:rPr lang="pt-BR" sz="1800" dirty="0"/>
              <a:t> AMD </a:t>
            </a:r>
            <a:r>
              <a:rPr lang="pt-BR" sz="1800" dirty="0" err="1"/>
              <a:t>Athlon</a:t>
            </a:r>
            <a:r>
              <a:rPr lang="pt-BR" sz="1800" dirty="0"/>
              <a:t> 64 X2</a:t>
            </a:r>
          </a:p>
          <a:p>
            <a:pPr>
              <a:buFontTx/>
              <a:buChar char="•"/>
            </a:pPr>
            <a:r>
              <a:rPr lang="pt-BR" sz="1800" dirty="0"/>
              <a:t> 1.6 GHz – 2GB RAM</a:t>
            </a:r>
          </a:p>
          <a:p>
            <a:endParaRPr lang="pt-BR" dirty="0"/>
          </a:p>
        </p:txBody>
      </p:sp>
      <p:graphicFrame>
        <p:nvGraphicFramePr>
          <p:cNvPr id="9" name="Object 333"/>
          <p:cNvGraphicFramePr>
            <a:graphicFrameLocks noChangeAspect="1"/>
          </p:cNvGraphicFramePr>
          <p:nvPr/>
        </p:nvGraphicFramePr>
        <p:xfrm>
          <a:off x="179512" y="2708920"/>
          <a:ext cx="6201412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Gráfico" r:id="rId4" imgW="4905375" imgH="2847975" progId="Excel.Chart.8">
                  <p:embed/>
                </p:oleObj>
              </mc:Choice>
              <mc:Fallback>
                <p:oleObj name="Gráfico" r:id="rId4" imgW="4905375" imgH="2847975" progId="Excel.Char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708920"/>
                        <a:ext cx="6201412" cy="36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ANIMAÇÕES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Vídeo com Lego </a:t>
            </a:r>
            <a:r>
              <a:rPr lang="pt-BR" sz="2400" dirty="0" err="1" smtClean="0"/>
              <a:t>bubble</a:t>
            </a:r>
            <a:r>
              <a:rPr lang="pt-BR" sz="2400" dirty="0" smtClean="0"/>
              <a:t> </a:t>
            </a:r>
            <a:r>
              <a:rPr lang="pt-BR" sz="2400" dirty="0" err="1" smtClean="0"/>
              <a:t>sort</a:t>
            </a:r>
            <a:endParaRPr lang="pt-BR" sz="2400" dirty="0" smtClean="0"/>
          </a:p>
          <a:p>
            <a:pPr lvl="1">
              <a:lnSpc>
                <a:spcPct val="90000"/>
              </a:lnSpc>
            </a:pPr>
            <a:r>
              <a:rPr lang="pt-BR" dirty="0">
                <a:hlinkClick r:id="rId2"/>
              </a:rPr>
              <a:t>http://www.youtube.com/watch?v=MtcrEhrt_K0</a:t>
            </a:r>
            <a:endParaRPr lang="pt-BR" dirty="0" smtClean="0"/>
          </a:p>
          <a:p>
            <a:pPr>
              <a:lnSpc>
                <a:spcPct val="90000"/>
              </a:lnSpc>
            </a:pPr>
            <a:r>
              <a:rPr lang="pt-BR" sz="2400" dirty="0" smtClean="0"/>
              <a:t>Vídeo com </a:t>
            </a:r>
            <a:r>
              <a:rPr lang="pt-BR" sz="2400" dirty="0" err="1" smtClean="0"/>
              <a:t>bubble</a:t>
            </a:r>
            <a:r>
              <a:rPr lang="pt-BR" sz="2400" dirty="0" smtClean="0"/>
              <a:t> </a:t>
            </a:r>
            <a:r>
              <a:rPr lang="pt-BR" sz="2400" dirty="0" err="1" smtClean="0"/>
              <a:t>sort</a:t>
            </a:r>
            <a:r>
              <a:rPr lang="pt-BR" sz="2400" dirty="0" smtClean="0"/>
              <a:t> bidirecional</a:t>
            </a:r>
          </a:p>
          <a:p>
            <a:pPr lvl="1">
              <a:lnSpc>
                <a:spcPct val="90000"/>
              </a:lnSpc>
            </a:pPr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www.youtube.com/watch?v=pNkbHmIlhkU</a:t>
            </a:r>
            <a:endParaRPr lang="pt-BR" dirty="0" smtClean="0"/>
          </a:p>
          <a:p>
            <a:pPr>
              <a:lnSpc>
                <a:spcPct val="90000"/>
              </a:lnSpc>
            </a:pPr>
            <a:r>
              <a:rPr lang="pt-BR" sz="2400" dirty="0" smtClean="0"/>
              <a:t>Vídeo com </a:t>
            </a:r>
            <a:r>
              <a:rPr lang="pt-BR" sz="2400" dirty="0" err="1" smtClean="0"/>
              <a:t>tablet</a:t>
            </a:r>
            <a:endParaRPr lang="pt-BR" sz="2400" dirty="0" smtClean="0"/>
          </a:p>
          <a:p>
            <a:pPr lvl="1">
              <a:lnSpc>
                <a:spcPct val="90000"/>
              </a:lnSpc>
            </a:pPr>
            <a:r>
              <a:rPr lang="pt-BR" dirty="0">
                <a:hlinkClick r:id="rId4"/>
              </a:rPr>
              <a:t>http://www.youtube.com/watch?v=8Kp-8OGwphY</a:t>
            </a:r>
            <a:endParaRPr lang="pt-BR" dirty="0" smtClean="0"/>
          </a:p>
          <a:p>
            <a:pPr>
              <a:lnSpc>
                <a:spcPct val="90000"/>
              </a:lnSpc>
            </a:pPr>
            <a:r>
              <a:rPr lang="pt-BR" sz="2400" dirty="0" err="1" smtClean="0"/>
              <a:t>Bubblesort</a:t>
            </a:r>
            <a:r>
              <a:rPr lang="pt-BR" sz="2400" dirty="0" smtClean="0"/>
              <a:t> dançado</a:t>
            </a:r>
            <a:endParaRPr lang="pt-BR" sz="2400" dirty="0" smtClean="0"/>
          </a:p>
          <a:p>
            <a:pPr lvl="1">
              <a:lnSpc>
                <a:spcPct val="90000"/>
              </a:lnSpc>
            </a:pPr>
            <a:r>
              <a:rPr lang="pt-BR" dirty="0">
                <a:hlinkClick r:id="rId5"/>
              </a:rPr>
              <a:t>http://www.youtube.com/watch?v=lyZQPjUT5B4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Dúvidas por enquanto ???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565400"/>
            <a:ext cx="2170112" cy="21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endParaRPr lang="pt-BR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pPr algn="ctr">
              <a:buNone/>
            </a:pP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INSERTION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INSERTION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r>
              <a:rPr lang="pt-BR" sz="2400" dirty="0" smtClean="0"/>
              <a:t>Traduzido como “ordenação por inserção”.</a:t>
            </a:r>
          </a:p>
          <a:p>
            <a:pPr lvl="1"/>
            <a:endParaRPr lang="pt-BR" sz="1200" dirty="0" smtClean="0"/>
          </a:p>
          <a:p>
            <a:r>
              <a:rPr lang="pt-BR" sz="2400" dirty="0" smtClean="0"/>
              <a:t>Vantagens:</a:t>
            </a:r>
          </a:p>
          <a:p>
            <a:pPr lvl="1"/>
            <a:r>
              <a:rPr lang="pt-BR" sz="2000" dirty="0" smtClean="0"/>
              <a:t>Um dos mais simples.</a:t>
            </a:r>
          </a:p>
          <a:p>
            <a:pPr lvl="1"/>
            <a:r>
              <a:rPr lang="pt-BR" sz="2000" dirty="0" smtClean="0"/>
              <a:t>Indicado para pequenas listas de elementos.</a:t>
            </a:r>
          </a:p>
          <a:p>
            <a:pPr lvl="1"/>
            <a:endParaRPr lang="pt-BR" sz="1200" dirty="0" smtClean="0"/>
          </a:p>
          <a:p>
            <a:r>
              <a:rPr lang="pt-BR" sz="2400" dirty="0" smtClean="0"/>
              <a:t>Desvantagem:</a:t>
            </a:r>
          </a:p>
          <a:p>
            <a:pPr lvl="1"/>
            <a:r>
              <a:rPr lang="pt-BR" sz="2000" dirty="0" smtClean="0"/>
              <a:t>Existem algoritmos mais rápidos do que ele. </a:t>
            </a:r>
          </a:p>
          <a:p>
            <a:pPr lvl="3"/>
            <a:endParaRPr lang="pt-BR" sz="1200" dirty="0" smtClean="0"/>
          </a:p>
          <a:p>
            <a:r>
              <a:rPr lang="pt-BR" sz="2400" dirty="0" smtClean="0"/>
              <a:t>Ideia: </a:t>
            </a:r>
          </a:p>
          <a:p>
            <a:pPr lvl="1"/>
            <a:r>
              <a:rPr lang="pt-BR" sz="2000" dirty="0" smtClean="0"/>
              <a:t>Ordena os dois primeiros elementos da lista, em seguida insere o terceiro elemento ordenado em relação aos anteriores, repetindo isso até concluir.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Ordenação por Inserção</a:t>
            </a: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844675"/>
            <a:ext cx="4897438" cy="387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0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INSERTION SORT</a:t>
            </a:r>
          </a:p>
        </p:txBody>
      </p:sp>
      <p:pic>
        <p:nvPicPr>
          <p:cNvPr id="4" name="Picture 13" descr="inserca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152" y="1879501"/>
            <a:ext cx="2732088" cy="560387"/>
          </a:xfrm>
          <a:prstGeom prst="rect">
            <a:avLst/>
          </a:prstGeom>
          <a:noFill/>
        </p:spPr>
      </p:pic>
      <p:pic>
        <p:nvPicPr>
          <p:cNvPr id="5" name="Picture 14" descr="inserca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152" y="2489101"/>
            <a:ext cx="2732088" cy="560387"/>
          </a:xfrm>
          <a:prstGeom prst="rect">
            <a:avLst/>
          </a:prstGeom>
          <a:noFill/>
        </p:spPr>
      </p:pic>
      <p:pic>
        <p:nvPicPr>
          <p:cNvPr id="6" name="Picture 15" descr="insercao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152" y="3057426"/>
            <a:ext cx="2732088" cy="1108075"/>
          </a:xfrm>
          <a:prstGeom prst="rect">
            <a:avLst/>
          </a:prstGeom>
          <a:noFill/>
        </p:spPr>
      </p:pic>
      <p:pic>
        <p:nvPicPr>
          <p:cNvPr id="7" name="Picture 16" descr="insercao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152" y="4130576"/>
            <a:ext cx="2732088" cy="1108075"/>
          </a:xfrm>
          <a:prstGeom prst="rect">
            <a:avLst/>
          </a:prstGeom>
          <a:noFill/>
        </p:spPr>
      </p:pic>
      <p:pic>
        <p:nvPicPr>
          <p:cNvPr id="8" name="Picture 17" descr="insercao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152" y="5433913"/>
            <a:ext cx="2732088" cy="560388"/>
          </a:xfrm>
          <a:prstGeom prst="rect">
            <a:avLst/>
          </a:prstGeom>
          <a:noFill/>
        </p:spPr>
      </p:pic>
      <p:pic>
        <p:nvPicPr>
          <p:cNvPr id="9" name="Picture 18" descr="insercao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8265" y="1925538"/>
            <a:ext cx="2732087" cy="1096963"/>
          </a:xfrm>
          <a:prstGeom prst="rect">
            <a:avLst/>
          </a:prstGeom>
          <a:noFill/>
        </p:spPr>
      </p:pic>
      <p:pic>
        <p:nvPicPr>
          <p:cNvPr id="10" name="Picture 19" descr="insercao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8265" y="3057426"/>
            <a:ext cx="2732087" cy="1096962"/>
          </a:xfrm>
          <a:prstGeom prst="rect">
            <a:avLst/>
          </a:prstGeom>
          <a:noFill/>
        </p:spPr>
      </p:pic>
      <p:pic>
        <p:nvPicPr>
          <p:cNvPr id="11" name="Picture 20" descr="insercao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92390" y="4165501"/>
            <a:ext cx="2732087" cy="1096962"/>
          </a:xfrm>
          <a:prstGeom prst="rect">
            <a:avLst/>
          </a:prstGeom>
          <a:noFill/>
        </p:spPr>
      </p:pic>
      <p:pic>
        <p:nvPicPr>
          <p:cNvPr id="12" name="Picture 21" descr="insercao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97152" y="5460901"/>
            <a:ext cx="2732088" cy="560387"/>
          </a:xfrm>
          <a:prstGeom prst="rect">
            <a:avLst/>
          </a:prstGeom>
          <a:noFill/>
        </p:spPr>
      </p:pic>
      <p:sp>
        <p:nvSpPr>
          <p:cNvPr id="13" name="CaixaDeTexto 12"/>
          <p:cNvSpPr txBox="1"/>
          <p:nvPr/>
        </p:nvSpPr>
        <p:spPr>
          <a:xfrm>
            <a:off x="539552" y="126876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Funcionamento: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INSERTION SORT</a:t>
            </a:r>
          </a:p>
        </p:txBody>
      </p:sp>
      <p:pic>
        <p:nvPicPr>
          <p:cNvPr id="13" name="Picture 4" descr="insercao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310336"/>
            <a:ext cx="2732088" cy="1096963"/>
          </a:xfrm>
          <a:prstGeom prst="rect">
            <a:avLst/>
          </a:prstGeom>
          <a:noFill/>
        </p:spPr>
      </p:pic>
      <p:pic>
        <p:nvPicPr>
          <p:cNvPr id="14" name="Picture 5" descr="insercao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53" y="1271736"/>
            <a:ext cx="2732087" cy="1096963"/>
          </a:xfrm>
          <a:prstGeom prst="rect">
            <a:avLst/>
          </a:prstGeom>
          <a:noFill/>
        </p:spPr>
      </p:pic>
      <p:pic>
        <p:nvPicPr>
          <p:cNvPr id="15" name="Picture 6" descr="insercao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89240" y="2384574"/>
            <a:ext cx="2732088" cy="1096962"/>
          </a:xfrm>
          <a:prstGeom prst="rect">
            <a:avLst/>
          </a:prstGeom>
          <a:noFill/>
        </p:spPr>
      </p:pic>
      <p:pic>
        <p:nvPicPr>
          <p:cNvPr id="16" name="Picture 7" descr="insercao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53" y="3527574"/>
            <a:ext cx="2732087" cy="1096962"/>
          </a:xfrm>
          <a:prstGeom prst="rect">
            <a:avLst/>
          </a:prstGeom>
          <a:noFill/>
        </p:spPr>
      </p:pic>
      <p:pic>
        <p:nvPicPr>
          <p:cNvPr id="17" name="Picture 8" descr="insercao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89240" y="4670574"/>
            <a:ext cx="2732088" cy="1096962"/>
          </a:xfrm>
          <a:prstGeom prst="rect">
            <a:avLst/>
          </a:prstGeom>
          <a:noFill/>
        </p:spPr>
      </p:pic>
      <p:pic>
        <p:nvPicPr>
          <p:cNvPr id="18" name="Picture 9" descr="insercao1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89240" y="5892949"/>
            <a:ext cx="2732088" cy="560387"/>
          </a:xfrm>
          <a:prstGeom prst="rect">
            <a:avLst/>
          </a:prstGeom>
          <a:noFill/>
        </p:spPr>
      </p:pic>
      <p:pic>
        <p:nvPicPr>
          <p:cNvPr id="19" name="Picture 10" descr="insercao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31640" y="1271736"/>
            <a:ext cx="2732088" cy="1096963"/>
          </a:xfrm>
          <a:prstGeom prst="rect">
            <a:avLst/>
          </a:prstGeom>
          <a:noFill/>
        </p:spPr>
      </p:pic>
      <p:pic>
        <p:nvPicPr>
          <p:cNvPr id="20" name="Picture 11" descr="insercao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42753" y="2414736"/>
            <a:ext cx="2732087" cy="1096963"/>
          </a:xfrm>
          <a:prstGeom prst="rect">
            <a:avLst/>
          </a:prstGeom>
          <a:noFill/>
        </p:spPr>
      </p:pic>
      <p:pic>
        <p:nvPicPr>
          <p:cNvPr id="21" name="Picture 12" descr="insercao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1640" y="3557736"/>
            <a:ext cx="2732088" cy="1096963"/>
          </a:xfrm>
          <a:prstGeom prst="rect">
            <a:avLst/>
          </a:prstGeom>
          <a:noFill/>
        </p:spPr>
      </p:pic>
      <p:pic>
        <p:nvPicPr>
          <p:cNvPr id="22" name="Picture 13" descr="insercao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342753" y="4749949"/>
            <a:ext cx="2732087" cy="560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O QUE SÃO?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Métodos utilizados para colocar um conjunto de dados em ordem (crescente ou decrescente).</a:t>
            </a:r>
          </a:p>
          <a:p>
            <a:pPr lvl="2">
              <a:lnSpc>
                <a:spcPct val="90000"/>
              </a:lnSpc>
            </a:pPr>
            <a:endParaRPr lang="pt-BR" sz="1800" dirty="0" smtClean="0"/>
          </a:p>
          <a:p>
            <a:pPr>
              <a:lnSpc>
                <a:spcPct val="90000"/>
              </a:lnSpc>
            </a:pPr>
            <a:r>
              <a:rPr lang="pt-BR" sz="2400" dirty="0" smtClean="0"/>
              <a:t>Por que usar?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Geralmente é mais rápido localizar um dado desejado em uma estrutura de dados que esteja ordenada.</a:t>
            </a:r>
          </a:p>
          <a:p>
            <a:pPr lvl="2">
              <a:lnSpc>
                <a:spcPct val="90000"/>
              </a:lnSpc>
            </a:pPr>
            <a:endParaRPr lang="pt-BR" sz="1800" dirty="0" smtClean="0"/>
          </a:p>
          <a:p>
            <a:pPr>
              <a:lnSpc>
                <a:spcPct val="90000"/>
              </a:lnSpc>
            </a:pPr>
            <a:r>
              <a:rPr lang="pt-BR" sz="2400" dirty="0" smtClean="0"/>
              <a:t>Funcionamento: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A partir de entrada com </a:t>
            </a:r>
            <a:r>
              <a:rPr lang="pt-BR" i="1" dirty="0" smtClean="0"/>
              <a:t>n</a:t>
            </a:r>
            <a:r>
              <a:rPr lang="pt-BR" dirty="0" smtClean="0"/>
              <a:t> números (a</a:t>
            </a:r>
            <a:r>
              <a:rPr lang="pt-BR" baseline="-25000" dirty="0" smtClean="0"/>
              <a:t>1</a:t>
            </a:r>
            <a:r>
              <a:rPr lang="pt-BR" dirty="0" smtClean="0"/>
              <a:t>, a</a:t>
            </a:r>
            <a:r>
              <a:rPr lang="pt-BR" baseline="-25000" dirty="0" smtClean="0"/>
              <a:t>2</a:t>
            </a:r>
            <a:r>
              <a:rPr lang="pt-BR" dirty="0" smtClean="0"/>
              <a:t>, a</a:t>
            </a:r>
            <a:r>
              <a:rPr lang="pt-BR" baseline="-25000" dirty="0" smtClean="0"/>
              <a:t>3 </a:t>
            </a:r>
            <a:r>
              <a:rPr lang="pt-BR" dirty="0" smtClean="0"/>
              <a:t>, ..., </a:t>
            </a:r>
            <a:r>
              <a:rPr lang="pt-BR" dirty="0" err="1" smtClean="0"/>
              <a:t>a</a:t>
            </a:r>
            <a:r>
              <a:rPr lang="pt-BR" i="1" baseline="-25000" dirty="0" err="1" smtClean="0"/>
              <a:t>n</a:t>
            </a:r>
            <a:r>
              <a:rPr lang="pt-BR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Tem-se uma saída: (a</a:t>
            </a:r>
            <a:r>
              <a:rPr lang="pt-BR" baseline="30000" dirty="0" smtClean="0"/>
              <a:t>’</a:t>
            </a:r>
            <a:r>
              <a:rPr lang="pt-BR" baseline="-25000" dirty="0" smtClean="0"/>
              <a:t>1</a:t>
            </a:r>
            <a:r>
              <a:rPr lang="pt-BR" dirty="0" smtClean="0"/>
              <a:t>, a</a:t>
            </a:r>
            <a:r>
              <a:rPr lang="pt-BR" baseline="30000" dirty="0" smtClean="0"/>
              <a:t>’</a:t>
            </a:r>
            <a:r>
              <a:rPr lang="pt-BR" baseline="-25000" dirty="0" smtClean="0"/>
              <a:t>2</a:t>
            </a:r>
            <a:r>
              <a:rPr lang="pt-BR" dirty="0" smtClean="0"/>
              <a:t>, a</a:t>
            </a:r>
            <a:r>
              <a:rPr lang="pt-BR" baseline="30000" dirty="0" smtClean="0"/>
              <a:t>’</a:t>
            </a:r>
            <a:r>
              <a:rPr lang="pt-BR" baseline="-25000" dirty="0" smtClean="0"/>
              <a:t>3 </a:t>
            </a:r>
            <a:r>
              <a:rPr lang="pt-BR" dirty="0" smtClean="0"/>
              <a:t>, ..., </a:t>
            </a:r>
            <a:r>
              <a:rPr lang="pt-BR" dirty="0" err="1" smtClean="0"/>
              <a:t>a</a:t>
            </a:r>
            <a:r>
              <a:rPr lang="pt-BR" baseline="30000" dirty="0" err="1" smtClean="0"/>
              <a:t>’</a:t>
            </a:r>
            <a:r>
              <a:rPr lang="pt-BR" i="1" baseline="-25000" dirty="0" err="1" smtClean="0"/>
              <a:t>n</a:t>
            </a:r>
            <a:r>
              <a:rPr lang="pt-BR" dirty="0" smtClean="0"/>
              <a:t>) de tal forma que a</a:t>
            </a:r>
            <a:r>
              <a:rPr lang="pt-BR" baseline="30000" dirty="0" smtClean="0"/>
              <a:t>’</a:t>
            </a:r>
            <a:r>
              <a:rPr lang="pt-BR" baseline="-25000" dirty="0" smtClean="0"/>
              <a:t>1</a:t>
            </a:r>
            <a:r>
              <a:rPr lang="pt-BR" dirty="0" smtClean="0"/>
              <a:t>&lt;=</a:t>
            </a:r>
            <a:r>
              <a:rPr lang="pt-BR" baseline="-25000" dirty="0" smtClean="0"/>
              <a:t> </a:t>
            </a:r>
            <a:r>
              <a:rPr lang="pt-BR" dirty="0" smtClean="0"/>
              <a:t>a</a:t>
            </a:r>
            <a:r>
              <a:rPr lang="pt-BR" baseline="30000" dirty="0" smtClean="0"/>
              <a:t>’</a:t>
            </a:r>
            <a:r>
              <a:rPr lang="pt-BR" baseline="-25000" dirty="0" smtClean="0"/>
              <a:t>2 </a:t>
            </a:r>
            <a:r>
              <a:rPr lang="pt-BR" dirty="0" smtClean="0"/>
              <a:t>&lt;=</a:t>
            </a:r>
            <a:r>
              <a:rPr lang="pt-BR" baseline="-25000" dirty="0" smtClean="0"/>
              <a:t> </a:t>
            </a:r>
            <a:r>
              <a:rPr lang="pt-BR" dirty="0" smtClean="0"/>
              <a:t>a</a:t>
            </a:r>
            <a:r>
              <a:rPr lang="pt-BR" baseline="30000" dirty="0" smtClean="0"/>
              <a:t>’</a:t>
            </a:r>
            <a:r>
              <a:rPr lang="pt-BR" baseline="-25000" dirty="0" smtClean="0"/>
              <a:t>3 </a:t>
            </a:r>
            <a:r>
              <a:rPr lang="pt-BR" dirty="0" smtClean="0"/>
              <a:t>&lt;= ... &lt;=</a:t>
            </a:r>
            <a:r>
              <a:rPr lang="pt-BR" baseline="-25000" dirty="0" smtClean="0"/>
              <a:t> </a:t>
            </a:r>
            <a:r>
              <a:rPr lang="pt-BR" dirty="0" err="1" smtClean="0"/>
              <a:t>a</a:t>
            </a:r>
            <a:r>
              <a:rPr lang="pt-BR" baseline="30000" dirty="0" err="1" smtClean="0"/>
              <a:t>’</a:t>
            </a:r>
            <a:r>
              <a:rPr lang="pt-BR" i="1" baseline="-25000" dirty="0" err="1" smtClean="0"/>
              <a:t>n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ALGORITMO INSERTION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pPr>
              <a:buFontTx/>
              <a:buNone/>
            </a:pPr>
            <a:endParaRPr lang="pt-BR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Entrada: </a:t>
            </a:r>
            <a:r>
              <a:rPr lang="pt-BR" sz="2400" b="0" dirty="0" smtClean="0"/>
              <a:t>Vetor a ser ordenado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Saída: </a:t>
            </a:r>
            <a:r>
              <a:rPr lang="pt-BR" sz="2400" b="0" dirty="0" smtClean="0"/>
              <a:t>Vetor ordenado</a:t>
            </a:r>
          </a:p>
          <a:p>
            <a:pPr>
              <a:buFontTx/>
              <a:buNone/>
            </a:pPr>
            <a:endParaRPr lang="pt-BR" sz="2400" dirty="0" smtClean="0"/>
          </a:p>
          <a:p>
            <a:pPr>
              <a:buFontTx/>
              <a:buNone/>
            </a:pPr>
            <a:endParaRPr lang="pt-BR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para x = 1 até </a:t>
            </a:r>
            <a:r>
              <a:rPr lang="pt-BR" sz="2400" dirty="0" err="1" smtClean="0"/>
              <a:t>comprimentoVetor</a:t>
            </a:r>
            <a:r>
              <a:rPr lang="pt-BR" sz="2400" dirty="0" smtClean="0"/>
              <a:t>-1 faça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    </a:t>
            </a:r>
            <a:r>
              <a:rPr lang="pt-BR" sz="2400" dirty="0" err="1" smtClean="0"/>
              <a:t>aux</a:t>
            </a:r>
            <a:r>
              <a:rPr lang="pt-BR" sz="2400" dirty="0" smtClean="0"/>
              <a:t> = vetor[x]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    y = x –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    enquanto (y &gt;= 0 e </a:t>
            </a:r>
            <a:r>
              <a:rPr lang="pt-BR" sz="2400" dirty="0" err="1" smtClean="0"/>
              <a:t>aux</a:t>
            </a:r>
            <a:r>
              <a:rPr lang="pt-BR" sz="2400" dirty="0" smtClean="0"/>
              <a:t> &lt; vetor[y])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            vetor[y+1] = vetor[y]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            y = y - 1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    vetor[y+1] = </a:t>
            </a:r>
            <a:r>
              <a:rPr lang="pt-BR" sz="2400" dirty="0" err="1" smtClean="0"/>
              <a:t>aux</a:t>
            </a:r>
            <a:endParaRPr lang="pt-BR" sz="2400" dirty="0" smtClean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323404" y="2924696"/>
            <a:ext cx="8497068" cy="2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539969"/>
            <a:ext cx="8964488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COMPLEXIDADE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r>
              <a:rPr lang="pt-BR" sz="2400" dirty="0" smtClean="0"/>
              <a:t>Operações básicas: </a:t>
            </a:r>
          </a:p>
          <a:p>
            <a:pPr lvl="1"/>
            <a:r>
              <a:rPr lang="pt-BR" sz="2000" dirty="0" smtClean="0"/>
              <a:t>comparação e movimentação de registros</a:t>
            </a:r>
          </a:p>
          <a:p>
            <a:pPr lvl="1"/>
            <a:endParaRPr lang="pt-BR" sz="2000" dirty="0" smtClean="0"/>
          </a:p>
          <a:p>
            <a:r>
              <a:rPr lang="pt-BR" sz="2400" dirty="0" smtClean="0"/>
              <a:t>Comparações:</a:t>
            </a:r>
          </a:p>
          <a:p>
            <a:pPr lvl="1"/>
            <a:r>
              <a:rPr lang="pt-BR" sz="2000" dirty="0" smtClean="0"/>
              <a:t>Pior Caso (dados invertidos) :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Melhor Caso (dados ordenados) :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Caso Médio (dados desordenados) :</a:t>
            </a:r>
          </a:p>
          <a:p>
            <a:pPr lvl="1">
              <a:buNone/>
            </a:pPr>
            <a:endParaRPr lang="pt-BR" sz="2000" dirty="0" smtClean="0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5148064" y="2636912"/>
          <a:ext cx="24479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3" imgW="1346040" imgH="393480" progId="Equation.3">
                  <p:embed/>
                </p:oleObj>
              </mc:Choice>
              <mc:Fallback>
                <p:oleObj name="Equation" r:id="rId3" imgW="134604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636912"/>
                        <a:ext cx="2447925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5522618" y="3538250"/>
          <a:ext cx="1800373" cy="423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5" imgW="863280" imgH="203040" progId="Equation.3">
                  <p:embed/>
                </p:oleObj>
              </mc:Choice>
              <mc:Fallback>
                <p:oleObj name="Equation" r:id="rId5" imgW="86328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618" y="3538250"/>
                        <a:ext cx="1800373" cy="423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5869756" y="4077072"/>
          <a:ext cx="28067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7" imgW="1346040" imgH="393480" progId="Equation.3">
                  <p:embed/>
                </p:oleObj>
              </mc:Choice>
              <mc:Fallback>
                <p:oleObj name="Equation" r:id="rId7" imgW="134604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9756" y="4077072"/>
                        <a:ext cx="2806700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539969"/>
            <a:ext cx="8964488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COMPLEXIDADE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r>
              <a:rPr lang="pt-BR" sz="2400" dirty="0" smtClean="0"/>
              <a:t>Movimentações:</a:t>
            </a:r>
          </a:p>
          <a:p>
            <a:pPr lvl="1"/>
            <a:r>
              <a:rPr lang="pt-BR" sz="2000" dirty="0" smtClean="0"/>
              <a:t>Pior Caso (dados invertidos) :</a:t>
            </a:r>
          </a:p>
          <a:p>
            <a:pPr lvl="1"/>
            <a:endParaRPr lang="pt-BR" dirty="0" smtClean="0"/>
          </a:p>
          <a:p>
            <a:pPr lvl="1"/>
            <a:r>
              <a:rPr lang="pt-BR" sz="2000" dirty="0" smtClean="0"/>
              <a:t>Melhor Caso (dados ordenados) :</a:t>
            </a:r>
          </a:p>
          <a:p>
            <a:pPr lvl="1"/>
            <a:endParaRPr lang="pt-BR" dirty="0" smtClean="0"/>
          </a:p>
          <a:p>
            <a:pPr lvl="1"/>
            <a:r>
              <a:rPr lang="pt-BR" sz="2000" dirty="0" smtClean="0"/>
              <a:t>Caso médio (dados desordenados) :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148411" y="1474387"/>
          <a:ext cx="24479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3" imgW="1346040" imgH="393480" progId="Equation.3">
                  <p:embed/>
                </p:oleObj>
              </mc:Choice>
              <mc:Fallback>
                <p:oleObj name="Equation" r:id="rId3" imgW="134604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411" y="1474387"/>
                        <a:ext cx="2447925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5494090" y="2420888"/>
          <a:ext cx="2102246" cy="454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5" imgW="939600" imgH="203040" progId="Equation.3">
                  <p:embed/>
                </p:oleObj>
              </mc:Choice>
              <mc:Fallback>
                <p:oleObj name="Equation" r:id="rId5" imgW="93960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090" y="2420888"/>
                        <a:ext cx="2102246" cy="454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5940152" y="3068960"/>
          <a:ext cx="27813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Equation" r:id="rId7" imgW="1333440" imgH="393480" progId="Equation.3">
                  <p:embed/>
                </p:oleObj>
              </mc:Choice>
              <mc:Fallback>
                <p:oleObj name="Equation" r:id="rId7" imgW="133344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068960"/>
                        <a:ext cx="2781300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5585"/>
            <a:ext cx="8534400" cy="1200329"/>
          </a:xfrm>
        </p:spPr>
        <p:txBody>
          <a:bodyPr/>
          <a:lstStyle/>
          <a:p>
            <a:pPr eaLnBrk="1" hangingPunct="1"/>
            <a:r>
              <a:rPr lang="pt-BR" sz="4000" dirty="0" smtClean="0"/>
              <a:t>TESTES </a:t>
            </a:r>
            <a:br>
              <a:rPr lang="pt-BR" sz="4000" dirty="0" smtClean="0"/>
            </a:br>
            <a:r>
              <a:rPr lang="pt-BR" dirty="0" smtClean="0"/>
              <a:t>(tempo em </a:t>
            </a:r>
            <a:r>
              <a:rPr lang="pt-BR" dirty="0" err="1" smtClean="0"/>
              <a:t>seg</a:t>
            </a:r>
            <a:r>
              <a:rPr lang="pt-BR" dirty="0" smtClean="0"/>
              <a:t>:</a:t>
            </a:r>
            <a:r>
              <a:rPr lang="pt-BR" dirty="0" err="1" smtClean="0"/>
              <a:t>miliseg</a:t>
            </a:r>
            <a:r>
              <a:rPr lang="pt-BR" dirty="0" smtClean="0"/>
              <a:t>)</a:t>
            </a:r>
          </a:p>
        </p:txBody>
      </p:sp>
      <p:sp>
        <p:nvSpPr>
          <p:cNvPr id="8" name="Text Box 163"/>
          <p:cNvSpPr txBox="1">
            <a:spLocks noChangeArrowheads="1"/>
          </p:cNvSpPr>
          <p:nvPr/>
        </p:nvSpPr>
        <p:spPr bwMode="auto">
          <a:xfrm>
            <a:off x="6372225" y="3212976"/>
            <a:ext cx="259715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800" b="1" dirty="0"/>
              <a:t>Características da máquina:</a:t>
            </a:r>
          </a:p>
          <a:p>
            <a:pPr algn="ctr"/>
            <a:endParaRPr lang="pt-BR" sz="1800" b="1" dirty="0"/>
          </a:p>
          <a:p>
            <a:pPr>
              <a:buFontTx/>
              <a:buChar char="•"/>
            </a:pPr>
            <a:r>
              <a:rPr lang="pt-BR" sz="1800" dirty="0"/>
              <a:t> AMD </a:t>
            </a:r>
            <a:r>
              <a:rPr lang="pt-BR" sz="1800" dirty="0" err="1"/>
              <a:t>Athlon</a:t>
            </a:r>
            <a:r>
              <a:rPr lang="pt-BR" sz="1800" dirty="0"/>
              <a:t> 64 X2</a:t>
            </a:r>
          </a:p>
          <a:p>
            <a:pPr>
              <a:buFontTx/>
              <a:buChar char="•"/>
            </a:pPr>
            <a:r>
              <a:rPr lang="pt-BR" sz="1800" dirty="0"/>
              <a:t> 1.6 GHz – 2GB RAM</a:t>
            </a:r>
          </a:p>
          <a:p>
            <a:endParaRPr lang="pt-BR" dirty="0"/>
          </a:p>
        </p:txBody>
      </p:sp>
      <p:pic>
        <p:nvPicPr>
          <p:cNvPr id="6" name="Picture 3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268760"/>
            <a:ext cx="7272337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Object 329"/>
          <p:cNvGraphicFramePr>
            <a:graphicFrameLocks noGrp="1" noChangeAspect="1"/>
          </p:cNvGraphicFramePr>
          <p:nvPr>
            <p:ph idx="1"/>
          </p:nvPr>
        </p:nvGraphicFramePr>
        <p:xfrm>
          <a:off x="395536" y="2492722"/>
          <a:ext cx="5616575" cy="394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Gráfico" r:id="rId4" imgW="4905375" imgH="3448050" progId="Excel.Chart.8">
                  <p:embed/>
                </p:oleObj>
              </mc:Choice>
              <mc:Fallback>
                <p:oleObj name="Gráfico" r:id="rId4" imgW="4905375" imgH="3448050" progId="Excel.Char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492722"/>
                        <a:ext cx="5616575" cy="394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ANIMAÇÕES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Vídeo com copos</a:t>
            </a:r>
            <a:endParaRPr lang="pt-BR" sz="2400" dirty="0" smtClean="0"/>
          </a:p>
          <a:p>
            <a:pPr lvl="1">
              <a:lnSpc>
                <a:spcPct val="90000"/>
              </a:lnSpc>
            </a:pPr>
            <a:r>
              <a:rPr lang="pt-BR" dirty="0">
                <a:hlinkClick r:id="rId2"/>
              </a:rPr>
              <a:t>http://www.youtube.com/watch?v=DFG-XuyPYUQ</a:t>
            </a:r>
            <a:endParaRPr lang="pt-BR" dirty="0" smtClean="0"/>
          </a:p>
          <a:p>
            <a:pPr>
              <a:lnSpc>
                <a:spcPct val="90000"/>
              </a:lnSpc>
            </a:pPr>
            <a:r>
              <a:rPr lang="pt-BR" sz="2400" dirty="0" smtClean="0"/>
              <a:t>Vídeo com cartas</a:t>
            </a:r>
          </a:p>
          <a:p>
            <a:pPr lvl="1">
              <a:lnSpc>
                <a:spcPct val="90000"/>
              </a:lnSpc>
            </a:pPr>
            <a:r>
              <a:rPr lang="pt-BR" dirty="0" smtClean="0">
                <a:hlinkClick r:id="rId3"/>
              </a:rPr>
              <a:t>http://www.tagdin.com/watch/Fr0SmtN0IJM/algorithms-2-insertion-sort.html</a:t>
            </a:r>
            <a:endParaRPr lang="pt-BR" dirty="0" smtClean="0"/>
          </a:p>
          <a:p>
            <a:pPr lvl="1"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</a:pPr>
            <a:r>
              <a:rPr lang="pt-BR" sz="2400" dirty="0" err="1" smtClean="0"/>
              <a:t>Insert-sort</a:t>
            </a:r>
            <a:r>
              <a:rPr lang="pt-BR" sz="2400" dirty="0" smtClean="0"/>
              <a:t> dançando</a:t>
            </a:r>
            <a:endParaRPr lang="pt-BR" sz="2400" dirty="0" smtClean="0"/>
          </a:p>
          <a:p>
            <a:pPr lvl="1">
              <a:lnSpc>
                <a:spcPct val="90000"/>
              </a:lnSpc>
            </a:pPr>
            <a:r>
              <a:rPr lang="pt-BR" dirty="0">
                <a:hlinkClick r:id="rId4"/>
              </a:rPr>
              <a:t>http://www.youtube.com/watch?v=ROalU379l3U</a:t>
            </a: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Comparação BubbleSort x Ordenação por Inserção</a:t>
            </a:r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>
            <p:ph idx="1"/>
          </p:nvPr>
        </p:nvGraphicFramePr>
        <p:xfrm>
          <a:off x="755650" y="1700213"/>
          <a:ext cx="7777163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Gráfico" r:id="rId3" imgW="4905375" imgH="2695575" progId="Excel.Chart.8">
                  <p:embed/>
                </p:oleObj>
              </mc:Choice>
              <mc:Fallback>
                <p:oleObj name="Gráfico" r:id="rId3" imgW="4905375" imgH="269557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00213"/>
                        <a:ext cx="7777163" cy="427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65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EXERCÍCIO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r>
              <a:rPr lang="pt-BR" sz="2400" dirty="0" smtClean="0"/>
              <a:t>1) Crie um programa para gerar um arquivo de </a:t>
            </a:r>
            <a:r>
              <a:rPr lang="pt-BR" sz="2400" dirty="0" err="1" smtClean="0"/>
              <a:t>numeros</a:t>
            </a:r>
            <a:r>
              <a:rPr lang="pt-BR" sz="2400" dirty="0" smtClean="0"/>
              <a:t> (ordenados, </a:t>
            </a:r>
            <a:r>
              <a:rPr lang="pt-BR" sz="2400" dirty="0" err="1" smtClean="0"/>
              <a:t>inveridos</a:t>
            </a:r>
            <a:r>
              <a:rPr lang="pt-BR" sz="2400" dirty="0" smtClean="0"/>
              <a:t> e randômicos), com o tamanho escolhido pelo usuário</a:t>
            </a:r>
          </a:p>
          <a:p>
            <a:r>
              <a:rPr lang="pt-BR" sz="2400" dirty="0" smtClean="0"/>
              <a:t>2) </a:t>
            </a:r>
            <a:r>
              <a:rPr lang="pt-BR" sz="2400" dirty="0" smtClean="0"/>
              <a:t>Implemente um programa em C que contenha menu principal e funções para</a:t>
            </a:r>
            <a:r>
              <a:rPr lang="pt-BR" sz="2400" dirty="0" smtClean="0"/>
              <a:t>:</a:t>
            </a:r>
          </a:p>
          <a:p>
            <a:pPr lvl="1"/>
            <a:r>
              <a:rPr lang="pt-BR" sz="2000" dirty="0"/>
              <a:t>a</a:t>
            </a:r>
            <a:r>
              <a:rPr lang="pt-BR" sz="2000" dirty="0" smtClean="0"/>
              <a:t>) Ler um arquivo escolhido criado no exercício 1</a:t>
            </a:r>
            <a:endParaRPr lang="pt-BR" sz="2000" dirty="0" smtClean="0"/>
          </a:p>
          <a:p>
            <a:pPr lvl="1"/>
            <a:r>
              <a:rPr lang="pt-BR" sz="2000" dirty="0" smtClean="0"/>
              <a:t>b) </a:t>
            </a:r>
            <a:r>
              <a:rPr lang="pt-BR" sz="2000" dirty="0" smtClean="0"/>
              <a:t>Executar a ordenação </a:t>
            </a:r>
            <a:r>
              <a:rPr lang="pt-BR" sz="2000" dirty="0" smtClean="0"/>
              <a:t>do arquivo usando </a:t>
            </a:r>
            <a:r>
              <a:rPr lang="pt-BR" sz="2000" dirty="0" smtClean="0"/>
              <a:t>o </a:t>
            </a:r>
            <a:r>
              <a:rPr lang="pt-BR" sz="2000" dirty="0" err="1" smtClean="0"/>
              <a:t>Bubble</a:t>
            </a:r>
            <a:r>
              <a:rPr lang="pt-BR" sz="2000" dirty="0" smtClean="0"/>
              <a:t> </a:t>
            </a:r>
            <a:r>
              <a:rPr lang="pt-BR" sz="2000" dirty="0" err="1" smtClean="0"/>
              <a:t>Sort</a:t>
            </a:r>
            <a:r>
              <a:rPr lang="pt-BR" sz="2000" dirty="0" smtClean="0"/>
              <a:t>.</a:t>
            </a:r>
          </a:p>
          <a:p>
            <a:pPr lvl="1"/>
            <a:r>
              <a:rPr lang="pt-BR" sz="2000" dirty="0" smtClean="0"/>
              <a:t>c</a:t>
            </a:r>
            <a:r>
              <a:rPr lang="pt-BR" sz="2000" b="0" dirty="0" smtClean="0"/>
              <a:t>) </a:t>
            </a:r>
            <a:r>
              <a:rPr lang="pt-BR" sz="2000" dirty="0" smtClean="0"/>
              <a:t>Executar a ordenação </a:t>
            </a:r>
            <a:r>
              <a:rPr lang="pt-BR" sz="2000" dirty="0" smtClean="0"/>
              <a:t>do arquivo usando </a:t>
            </a:r>
            <a:r>
              <a:rPr lang="pt-BR" sz="2000" dirty="0" smtClean="0"/>
              <a:t>o </a:t>
            </a:r>
            <a:r>
              <a:rPr lang="pt-BR" sz="2000" dirty="0" err="1" smtClean="0"/>
              <a:t>Insertion</a:t>
            </a:r>
            <a:r>
              <a:rPr lang="pt-BR" sz="2000" dirty="0" smtClean="0"/>
              <a:t> </a:t>
            </a:r>
            <a:r>
              <a:rPr lang="pt-BR" sz="2000" dirty="0" err="1" smtClean="0"/>
              <a:t>Sort</a:t>
            </a:r>
            <a:r>
              <a:rPr lang="pt-BR" sz="2000" dirty="0" smtClean="0"/>
              <a:t>.</a:t>
            </a: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396300"/>
            <a:ext cx="8534400" cy="584775"/>
          </a:xfrm>
        </p:spPr>
        <p:txBody>
          <a:bodyPr/>
          <a:lstStyle/>
          <a:p>
            <a:r>
              <a:rPr lang="pt-BR" dirty="0" smtClean="0"/>
              <a:t>Definições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/>
              <a:t>Na prática os termos a serem ordenados raramente são valores isolados e sim registros</a:t>
            </a:r>
          </a:p>
          <a:p>
            <a:r>
              <a:rPr lang="pt-BR" b="0" dirty="0"/>
              <a:t>Os registros tem chaves e estas devem ser ordenadas, trazendo os outros dados</a:t>
            </a:r>
          </a:p>
          <a:p>
            <a:r>
              <a:rPr lang="pt-BR" b="0" dirty="0"/>
              <a:t>O fato de ordenarmos números ou registros, enquanto algoritmo, é irrelevante para o método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2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OBJETIVOS DAS PRÓXIMAS AULAS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r>
              <a:rPr lang="pt-BR" sz="2400" dirty="0" smtClean="0"/>
              <a:t>Métodos elementares:</a:t>
            </a:r>
          </a:p>
          <a:p>
            <a:pPr lvl="1"/>
            <a:r>
              <a:rPr lang="pt-BR" sz="2000" dirty="0" err="1" smtClean="0"/>
              <a:t>Bubble</a:t>
            </a:r>
            <a:r>
              <a:rPr lang="pt-BR" sz="2000" dirty="0" smtClean="0"/>
              <a:t> </a:t>
            </a:r>
            <a:r>
              <a:rPr lang="pt-BR" sz="2000" dirty="0" err="1" smtClean="0"/>
              <a:t>sort</a:t>
            </a:r>
            <a:r>
              <a:rPr lang="pt-BR" sz="2000" dirty="0" smtClean="0"/>
              <a:t> (ordenação por bolha/flutuação)</a:t>
            </a:r>
          </a:p>
          <a:p>
            <a:pPr lvl="1"/>
            <a:r>
              <a:rPr lang="pt-BR" sz="2000" dirty="0" err="1" smtClean="0"/>
              <a:t>Insertion</a:t>
            </a:r>
            <a:r>
              <a:rPr lang="pt-BR" sz="2000" dirty="0" smtClean="0"/>
              <a:t> </a:t>
            </a:r>
            <a:r>
              <a:rPr lang="pt-BR" sz="2000" dirty="0" err="1" smtClean="0"/>
              <a:t>sort</a:t>
            </a:r>
            <a:r>
              <a:rPr lang="pt-BR" sz="2000" dirty="0" smtClean="0"/>
              <a:t> (ordenação por inserção)</a:t>
            </a:r>
          </a:p>
          <a:p>
            <a:pPr lvl="3"/>
            <a:endParaRPr lang="pt-BR" dirty="0" smtClean="0"/>
          </a:p>
          <a:p>
            <a:r>
              <a:rPr lang="pt-BR" sz="2400" dirty="0" smtClean="0"/>
              <a:t>Métodos avançados:</a:t>
            </a:r>
          </a:p>
          <a:p>
            <a:pPr lvl="1"/>
            <a:r>
              <a:rPr lang="pt-BR" sz="2000" dirty="0" err="1" smtClean="0"/>
              <a:t>Quick</a:t>
            </a:r>
            <a:r>
              <a:rPr lang="pt-BR" sz="2000" dirty="0" smtClean="0"/>
              <a:t> </a:t>
            </a:r>
            <a:r>
              <a:rPr lang="pt-BR" sz="2000" dirty="0" err="1" smtClean="0"/>
              <a:t>sort</a:t>
            </a:r>
            <a:r>
              <a:rPr lang="pt-BR" sz="2000" dirty="0" smtClean="0"/>
              <a:t> (ordenação rápida)</a:t>
            </a:r>
          </a:p>
          <a:p>
            <a:pPr lvl="1"/>
            <a:r>
              <a:rPr lang="pt-BR" sz="2000" dirty="0" smtClean="0"/>
              <a:t>Merge </a:t>
            </a:r>
            <a:r>
              <a:rPr lang="pt-BR" sz="2000" dirty="0" err="1" smtClean="0"/>
              <a:t>sort</a:t>
            </a:r>
            <a:r>
              <a:rPr lang="pt-BR" sz="2000" dirty="0" smtClean="0"/>
              <a:t> (ordenação por intercalação)</a:t>
            </a:r>
          </a:p>
          <a:p>
            <a:pPr lvl="1"/>
            <a:r>
              <a:rPr lang="pt-BR" sz="2000" dirty="0" err="1" smtClean="0"/>
              <a:t>Heapsort</a:t>
            </a:r>
            <a:r>
              <a:rPr lang="pt-BR" sz="2000" dirty="0" smtClean="0"/>
              <a:t> </a:t>
            </a:r>
            <a:r>
              <a:rPr lang="pt-BR" sz="2000" dirty="0" smtClean="0"/>
              <a:t>(ordenação baseada em árvore </a:t>
            </a:r>
            <a:r>
              <a:rPr lang="pt-BR" sz="2000" dirty="0" err="1" smtClean="0"/>
              <a:t>heap</a:t>
            </a:r>
            <a:r>
              <a:rPr lang="pt-BR" sz="2000" dirty="0" smtClean="0"/>
              <a:t>)</a:t>
            </a:r>
          </a:p>
          <a:p>
            <a:pPr lvl="1"/>
            <a:endParaRPr lang="pt-BR" sz="2000" dirty="0" smtClean="0"/>
          </a:p>
          <a:p>
            <a:r>
              <a:rPr lang="pt-BR" sz="2400" dirty="0" smtClean="0"/>
              <a:t>Comparação entre os métodos.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O QUE ORDENAR?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r>
              <a:rPr lang="pt-BR" sz="2400" b="0" dirty="0" smtClean="0"/>
              <a:t>Na prática os termos a serem ordenados raramente são valores isolados, e sim registros.</a:t>
            </a:r>
          </a:p>
          <a:p>
            <a:pPr lvl="3"/>
            <a:endParaRPr lang="pt-BR" dirty="0" smtClean="0"/>
          </a:p>
          <a:p>
            <a:r>
              <a:rPr lang="pt-BR" sz="2400" b="0" dirty="0" smtClean="0"/>
              <a:t>Os registros têm </a:t>
            </a:r>
            <a:r>
              <a:rPr lang="pt-BR" sz="2400" dirty="0" smtClean="0"/>
              <a:t>chaves </a:t>
            </a:r>
            <a:r>
              <a:rPr lang="pt-BR" sz="2400" b="0" dirty="0" smtClean="0"/>
              <a:t>(atributo identificador) e estas devem ser ordenadas, representando assim que os registros estarão ordenados.</a:t>
            </a:r>
          </a:p>
          <a:p>
            <a:pPr lvl="3"/>
            <a:endParaRPr lang="pt-BR" dirty="0" smtClean="0"/>
          </a:p>
          <a:p>
            <a:r>
              <a:rPr lang="pt-BR" sz="2400" b="0" dirty="0" smtClean="0"/>
              <a:t>O fato de ordenarmos números ou registros, enquanto algoritmo, é irrelevante para o método.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MÉTODOS ELEMENTARES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r>
              <a:rPr lang="pt-BR" sz="2400" b="0" dirty="0" smtClean="0"/>
              <a:t>Forma “fácil” de entender o mecanismo e os termos da ordenação.</a:t>
            </a:r>
          </a:p>
          <a:p>
            <a:pPr lvl="3"/>
            <a:endParaRPr lang="pt-BR" dirty="0" smtClean="0"/>
          </a:p>
          <a:p>
            <a:r>
              <a:rPr lang="pt-BR" sz="2400" b="0" dirty="0" smtClean="0"/>
              <a:t>São apropriados para pequenos volumes de dados.</a:t>
            </a:r>
          </a:p>
          <a:p>
            <a:pPr lvl="1"/>
            <a:endParaRPr lang="pt-BR" sz="2000" b="0" dirty="0" smtClean="0"/>
          </a:p>
          <a:p>
            <a:r>
              <a:rPr lang="pt-BR" sz="2400" b="0" dirty="0" smtClean="0"/>
              <a:t>Eficiência razoável, sendo superados pelos métodos avançados.</a:t>
            </a:r>
            <a:endParaRPr lang="pt-BR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endParaRPr lang="pt-BR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pPr algn="ctr">
              <a:buNone/>
            </a:pP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BUBBLE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BUBBLE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r>
              <a:rPr lang="pt-BR" sz="2400" dirty="0" smtClean="0"/>
              <a:t>Traduzido como “ordenação por bolha/flutuação”.</a:t>
            </a:r>
          </a:p>
          <a:p>
            <a:pPr lvl="4"/>
            <a:endParaRPr lang="pt-BR" sz="1600" dirty="0" smtClean="0"/>
          </a:p>
          <a:p>
            <a:r>
              <a:rPr lang="pt-BR" sz="2400" dirty="0" smtClean="0"/>
              <a:t>Vantagens:</a:t>
            </a:r>
          </a:p>
          <a:p>
            <a:pPr lvl="1"/>
            <a:r>
              <a:rPr lang="pt-BR" sz="2000" dirty="0" smtClean="0"/>
              <a:t>Popular pela simplicidade</a:t>
            </a:r>
          </a:p>
          <a:p>
            <a:pPr lvl="1"/>
            <a:r>
              <a:rPr lang="pt-BR" sz="2000" dirty="0" smtClean="0"/>
              <a:t>Um dos métodos mais conhecidos e difundidos</a:t>
            </a:r>
          </a:p>
          <a:p>
            <a:pPr lvl="5"/>
            <a:endParaRPr lang="pt-BR" sz="1600" dirty="0" smtClean="0"/>
          </a:p>
          <a:p>
            <a:r>
              <a:rPr lang="pt-BR" sz="2400" dirty="0" smtClean="0"/>
              <a:t>Desvantagens:</a:t>
            </a:r>
          </a:p>
          <a:p>
            <a:pPr lvl="1"/>
            <a:r>
              <a:rPr lang="pt-BR" sz="2000" dirty="0" smtClean="0"/>
              <a:t>Uma das ordenações mais lentas</a:t>
            </a:r>
          </a:p>
          <a:p>
            <a:pPr lvl="4"/>
            <a:endParaRPr lang="pt-BR" sz="1600" dirty="0" smtClean="0"/>
          </a:p>
          <a:p>
            <a:r>
              <a:rPr lang="pt-BR" sz="2400" dirty="0" smtClean="0"/>
              <a:t>Ideia:</a:t>
            </a:r>
          </a:p>
          <a:p>
            <a:pPr lvl="1"/>
            <a:r>
              <a:rPr lang="pt-BR" sz="2000" dirty="0" smtClean="0"/>
              <a:t>Troca de valores entre posições consecutivas, fazendo com que os valores mais altos "borbulhem" para o final do arranjo (daí o nome </a:t>
            </a:r>
            <a:r>
              <a:rPr lang="pt-BR" sz="2000" dirty="0" err="1" smtClean="0"/>
              <a:t>Bubble</a:t>
            </a:r>
            <a:r>
              <a:rPr lang="pt-BR" sz="2000" dirty="0" smtClean="0"/>
              <a:t> </a:t>
            </a:r>
            <a:r>
              <a:rPr lang="pt-BR" sz="2000" dirty="0" err="1" smtClean="0"/>
              <a:t>sort</a:t>
            </a:r>
            <a:r>
              <a:rPr lang="pt-BR" sz="2000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BUBBLE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r>
              <a:rPr lang="pt-BR" sz="2400" dirty="0" smtClean="0"/>
              <a:t>Funcionamento:</a:t>
            </a:r>
          </a:p>
        </p:txBody>
      </p:sp>
      <p:pic>
        <p:nvPicPr>
          <p:cNvPr id="4" name="Picture 4" descr="bubbl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704" y="1872342"/>
            <a:ext cx="2732088" cy="560388"/>
          </a:xfrm>
          <a:prstGeom prst="rect">
            <a:avLst/>
          </a:prstGeom>
          <a:noFill/>
        </p:spPr>
      </p:pic>
      <p:pic>
        <p:nvPicPr>
          <p:cNvPr id="5" name="Picture 5" descr="bubbl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617" y="2481942"/>
            <a:ext cx="2732087" cy="857250"/>
          </a:xfrm>
          <a:prstGeom prst="rect">
            <a:avLst/>
          </a:prstGeom>
          <a:noFill/>
        </p:spPr>
      </p:pic>
      <p:pic>
        <p:nvPicPr>
          <p:cNvPr id="6" name="Picture 6" descr="bubble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504" y="3396342"/>
            <a:ext cx="2732088" cy="857250"/>
          </a:xfrm>
          <a:prstGeom prst="rect">
            <a:avLst/>
          </a:prstGeom>
          <a:noFill/>
        </p:spPr>
      </p:pic>
      <p:pic>
        <p:nvPicPr>
          <p:cNvPr id="7" name="Picture 7" descr="bubble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5504" y="4310742"/>
            <a:ext cx="2732088" cy="857250"/>
          </a:xfrm>
          <a:prstGeom prst="rect">
            <a:avLst/>
          </a:prstGeom>
          <a:noFill/>
        </p:spPr>
      </p:pic>
      <p:pic>
        <p:nvPicPr>
          <p:cNvPr id="8" name="Picture 8" descr="bubble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5504" y="5225142"/>
            <a:ext cx="2732088" cy="857250"/>
          </a:xfrm>
          <a:prstGeom prst="rect">
            <a:avLst/>
          </a:prstGeom>
          <a:noFill/>
        </p:spPr>
      </p:pic>
      <p:pic>
        <p:nvPicPr>
          <p:cNvPr id="9" name="Picture 9" descr="bubble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93504" y="1872342"/>
            <a:ext cx="2720975" cy="560388"/>
          </a:xfrm>
          <a:prstGeom prst="rect">
            <a:avLst/>
          </a:prstGeom>
          <a:noFill/>
        </p:spPr>
      </p:pic>
      <p:pic>
        <p:nvPicPr>
          <p:cNvPr id="10" name="Picture 10" descr="bubble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15729" y="2481942"/>
            <a:ext cx="2720975" cy="868363"/>
          </a:xfrm>
          <a:prstGeom prst="rect">
            <a:avLst/>
          </a:prstGeom>
          <a:noFill/>
        </p:spPr>
      </p:pic>
      <p:pic>
        <p:nvPicPr>
          <p:cNvPr id="11" name="Picture 11" descr="bubble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14142" y="3396342"/>
            <a:ext cx="2720975" cy="857250"/>
          </a:xfrm>
          <a:prstGeom prst="rect">
            <a:avLst/>
          </a:prstGeom>
          <a:noFill/>
        </p:spPr>
      </p:pic>
      <p:pic>
        <p:nvPicPr>
          <p:cNvPr id="12" name="Picture 12" descr="bubble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93504" y="4310742"/>
            <a:ext cx="2720975" cy="846138"/>
          </a:xfrm>
          <a:prstGeom prst="rect">
            <a:avLst/>
          </a:prstGeom>
          <a:noFill/>
        </p:spPr>
      </p:pic>
      <p:pic>
        <p:nvPicPr>
          <p:cNvPr id="13" name="Picture 13" descr="bubble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06204" y="5529942"/>
            <a:ext cx="2720975" cy="560388"/>
          </a:xfrm>
          <a:prstGeom prst="rect">
            <a:avLst/>
          </a:prstGeom>
          <a:noFill/>
        </p:spPr>
      </p:pic>
      <p:pic>
        <p:nvPicPr>
          <p:cNvPr id="14" name="Picture 14" descr="bubble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87529" y="1604055"/>
            <a:ext cx="2720975" cy="868362"/>
          </a:xfrm>
          <a:prstGeom prst="rect">
            <a:avLst/>
          </a:prstGeom>
          <a:noFill/>
        </p:spPr>
      </p:pic>
      <p:pic>
        <p:nvPicPr>
          <p:cNvPr id="15" name="Picture 15" descr="bubble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87529" y="2481942"/>
            <a:ext cx="2720975" cy="868363"/>
          </a:xfrm>
          <a:prstGeom prst="rect">
            <a:avLst/>
          </a:prstGeom>
          <a:noFill/>
        </p:spPr>
      </p:pic>
      <p:pic>
        <p:nvPicPr>
          <p:cNvPr id="16" name="Picture 16" descr="bubble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379592" y="3701142"/>
            <a:ext cx="2720975" cy="560388"/>
          </a:xfrm>
          <a:prstGeom prst="rect">
            <a:avLst/>
          </a:prstGeom>
          <a:noFill/>
        </p:spPr>
      </p:pic>
      <p:pic>
        <p:nvPicPr>
          <p:cNvPr id="17" name="Picture 17" descr="bubble1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387529" y="4239305"/>
            <a:ext cx="2720975" cy="868362"/>
          </a:xfrm>
          <a:prstGeom prst="rect">
            <a:avLst/>
          </a:prstGeom>
          <a:noFill/>
        </p:spPr>
      </p:pic>
      <p:pic>
        <p:nvPicPr>
          <p:cNvPr id="18" name="Picture 18" descr="bubble1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379592" y="5529942"/>
            <a:ext cx="2720975" cy="560388"/>
          </a:xfrm>
          <a:prstGeom prst="rect">
            <a:avLst/>
          </a:prstGeom>
          <a:noFill/>
        </p:spPr>
      </p:pic>
      <p:cxnSp>
        <p:nvCxnSpPr>
          <p:cNvPr id="20" name="Conector de seta reta 19"/>
          <p:cNvCxnSpPr/>
          <p:nvPr/>
        </p:nvCxnSpPr>
        <p:spPr bwMode="auto">
          <a:xfrm>
            <a:off x="251520" y="1916832"/>
            <a:ext cx="0" cy="237626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stras">
  <a:themeElements>
    <a:clrScheme name="Listra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Listra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istra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tra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stra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stra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Office\Templates\Estruturas de apresentação\Listras.pot</Template>
  <TotalTime>10323</TotalTime>
  <Words>773</Words>
  <Application>Microsoft Office PowerPoint</Application>
  <PresentationFormat>Apresentação na tela (4:3)</PresentationFormat>
  <Paragraphs>175</Paragraphs>
  <Slides>26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Listras</vt:lpstr>
      <vt:lpstr>Equation</vt:lpstr>
      <vt:lpstr>Gráfico</vt:lpstr>
      <vt:lpstr>Gráfico do Microsoft Office Excel</vt:lpstr>
      <vt:lpstr>Univ. Tecnológica Federal do Paraná Campus Medianeira Disciplina: Estrut. Dados, Pesquisa e Ordenação</vt:lpstr>
      <vt:lpstr>O QUE SÃO?</vt:lpstr>
      <vt:lpstr>Definições</vt:lpstr>
      <vt:lpstr>OBJETIVOS DAS PRÓXIMAS AULAS</vt:lpstr>
      <vt:lpstr>O QUE ORDENAR?</vt:lpstr>
      <vt:lpstr>MÉTODOS ELEMENTARES</vt:lpstr>
      <vt:lpstr>Apresentação do PowerPoint</vt:lpstr>
      <vt:lpstr>BUBBLE SORT</vt:lpstr>
      <vt:lpstr>BUBBLE SORT</vt:lpstr>
      <vt:lpstr>ALGORITMO BUBBLE SORT</vt:lpstr>
      <vt:lpstr>COMPLEXIDADE</vt:lpstr>
      <vt:lpstr>TESTES  (tempo em seg:miliseg)</vt:lpstr>
      <vt:lpstr>ANIMAÇÕES</vt:lpstr>
      <vt:lpstr>Dúvidas por enquanto ???</vt:lpstr>
      <vt:lpstr>Apresentação do PowerPoint</vt:lpstr>
      <vt:lpstr>INSERTION SORT</vt:lpstr>
      <vt:lpstr>Ordenação por Inserção</vt:lpstr>
      <vt:lpstr>INSERTION SORT</vt:lpstr>
      <vt:lpstr>INSERTION SORT</vt:lpstr>
      <vt:lpstr>ALGORITMO INSERTION SORT</vt:lpstr>
      <vt:lpstr>COMPLEXIDADE</vt:lpstr>
      <vt:lpstr>COMPLEXIDADE</vt:lpstr>
      <vt:lpstr>TESTES  (tempo em seg:miliseg)</vt:lpstr>
      <vt:lpstr>ANIMAÇÕES</vt:lpstr>
      <vt:lpstr>Comparação BubbleSort x Ordenação por Inserção</vt:lpstr>
      <vt:lpstr>EXERCÍCIO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ALAN</dc:creator>
  <cp:lastModifiedBy>Pedro</cp:lastModifiedBy>
  <cp:revision>805</cp:revision>
  <dcterms:created xsi:type="dcterms:W3CDTF">2003-01-25T00:18:35Z</dcterms:created>
  <dcterms:modified xsi:type="dcterms:W3CDTF">2013-05-07T21:40:04Z</dcterms:modified>
</cp:coreProperties>
</file>