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A875F73-1BD4-4995-AED2-00956A5A807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E987022-7B33-4D2E-A02B-AB4E98147C8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6296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5F73-1BD4-4995-AED2-00956A5A807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022-7B33-4D2E-A02B-AB4E98147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89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5F73-1BD4-4995-AED2-00956A5A807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022-7B33-4D2E-A02B-AB4E98147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647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5F73-1BD4-4995-AED2-00956A5A807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022-7B33-4D2E-A02B-AB4E98147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66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5F73-1BD4-4995-AED2-00956A5A807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022-7B33-4D2E-A02B-AB4E98147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48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5F73-1BD4-4995-AED2-00956A5A807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022-7B33-4D2E-A02B-AB4E98147C8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500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5F73-1BD4-4995-AED2-00956A5A807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022-7B33-4D2E-A02B-AB4E98147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67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5F73-1BD4-4995-AED2-00956A5A807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022-7B33-4D2E-A02B-AB4E98147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08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5F73-1BD4-4995-AED2-00956A5A807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022-7B33-4D2E-A02B-AB4E98147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93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5F73-1BD4-4995-AED2-00956A5A807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022-7B33-4D2E-A02B-AB4E98147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83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5F73-1BD4-4995-AED2-00956A5A807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022-7B33-4D2E-A02B-AB4E98147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04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5F73-1BD4-4995-AED2-00956A5A807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022-7B33-4D2E-A02B-AB4E98147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69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A875F73-1BD4-4995-AED2-00956A5A807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E987022-7B33-4D2E-A02B-AB4E98147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44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rchitecture/patterns/competing-consumers" TargetMode="External"/><Relationship Id="rId2" Type="http://schemas.openxmlformats.org/officeDocument/2006/relationships/hyperlink" Target="https://learn.microsoft.com/en-us/azure/architecture/patterns/queue-based-load-leveling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learn.microsoft.com/en-us/azure/architecture/patterns/publisher-subscrib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DAEFD-DCBB-6F33-AAF5-6624EDB77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Azure Service Bus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5A868-DDF2-5C80-DDDE-D3C7F4BFC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Antariksh Kalita</a:t>
            </a:r>
          </a:p>
        </p:txBody>
      </p:sp>
    </p:spTree>
    <p:extLst>
      <p:ext uri="{BB962C8B-B14F-4D97-AF65-F5344CB8AC3E}">
        <p14:creationId xmlns:p14="http://schemas.microsoft.com/office/powerpoint/2010/main" val="298456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B3CB-EFBA-B05D-5B92-D0A7521D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91588"/>
            <a:ext cx="9692640" cy="132556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Subscriber Application: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97EB4-E543-45FB-5C6D-2B681FD0E4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618155"/>
            <a:ext cx="10363826" cy="3424107"/>
          </a:xfrm>
        </p:spPr>
        <p:txBody>
          <a:bodyPr/>
          <a:lstStyle/>
          <a:p>
            <a:r>
              <a:rPr lang="en-IN" dirty="0"/>
              <a:t>Built using Azure SDK and python.</a:t>
            </a:r>
          </a:p>
          <a:p>
            <a:r>
              <a:rPr lang="en-IN"/>
              <a:t>Polls into </a:t>
            </a:r>
            <a:r>
              <a:rPr lang="en-IN" dirty="0"/>
              <a:t>the Azure service bus topics.</a:t>
            </a:r>
          </a:p>
          <a:p>
            <a:r>
              <a:rPr lang="en-IN" dirty="0"/>
              <a:t>Triggers emails to the subscribed users with the content published</a:t>
            </a:r>
          </a:p>
          <a:p>
            <a:r>
              <a:rPr lang="en-IN" dirty="0"/>
              <a:t>Does not required publisher service to be up and running simultaneously or concurrently.</a:t>
            </a:r>
          </a:p>
          <a:p>
            <a:r>
              <a:rPr lang="en-IN" dirty="0"/>
              <a:t>For the demonstration, Gmail SMPT service are used to serve emails.</a:t>
            </a:r>
          </a:p>
        </p:txBody>
      </p:sp>
    </p:spTree>
    <p:extLst>
      <p:ext uri="{BB962C8B-B14F-4D97-AF65-F5344CB8AC3E}">
        <p14:creationId xmlns:p14="http://schemas.microsoft.com/office/powerpoint/2010/main" val="24494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890C-E6EC-F250-BD88-CD601B47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F19AA-9487-09A5-137F-D63FE60271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34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2B07-8E93-EEBF-6B52-8921885E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egoe UI" panose="020B0502040204020203" pitchFamily="34" charset="0"/>
              </a:rPr>
              <a:t>What is Azure Service Bus?</a:t>
            </a:r>
            <a:br>
              <a:rPr lang="en-US" b="1" i="0" dirty="0"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CC34-3A2F-7F33-B33B-B10B5F7767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Azure Service Bus is a fully managed enterprise message broker with message queues and publish-subscribe topics (in a namespace). Service Bus is used to decouple applications and services from each other, providing the following benefits: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Load-balancing work across competing workers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Safely routing and transferring data and control across service and application boundaries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Coordinating transactional work that requires a high-degree of reliability</a:t>
            </a:r>
          </a:p>
        </p:txBody>
      </p:sp>
    </p:spTree>
    <p:extLst>
      <p:ext uri="{BB962C8B-B14F-4D97-AF65-F5344CB8AC3E}">
        <p14:creationId xmlns:p14="http://schemas.microsoft.com/office/powerpoint/2010/main" val="229513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040F-A823-AF33-C9FE-F8B69FC8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418010"/>
            <a:ext cx="9935609" cy="48083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BB5FC-4002-6639-DAA0-F8777DD31C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1583" y="898841"/>
            <a:ext cx="10363826" cy="5959159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is transferred between different applications and services using </a:t>
            </a:r>
            <a:r>
              <a:rPr lang="en-US" sz="1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 message is a container decorated with metadata, and contains data. The data can be any kind of information, including structured data encoded with the common formats such as the following ones: JSON, XML, Apache Avro, Plain Text.</a:t>
            </a:r>
          </a:p>
          <a:p>
            <a:pPr algn="l"/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Some common messaging scenarios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Messaging</a:t>
            </a: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Transfer business data, such as sales or purchase orders, journals, or inventory movements.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Decouple applications</a:t>
            </a: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Improve reliability and scalability of applications and services. Producer and consumer don't have to be online or readily available at the same time. The </a:t>
            </a:r>
            <a:r>
              <a:rPr lang="en-US" sz="12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load is leveled</a:t>
            </a: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such that traffic spikes don't overtax a service.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Load balancing</a:t>
            </a: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Allow for multiple </a:t>
            </a:r>
            <a:r>
              <a:rPr lang="en-US" sz="12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competing consumers</a:t>
            </a: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to read from a queue at the same time, each safely obtaining exclusive ownership to specific messages.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Topics and subscriptions</a:t>
            </a: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Enable 1:</a:t>
            </a:r>
            <a:r>
              <a:rPr lang="en-US" sz="12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relationships between </a:t>
            </a:r>
            <a:r>
              <a:rPr lang="en-US" sz="12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publishers and subscribers</a:t>
            </a: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allowing subscribers to select particular messages from a published message stream.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Transactions</a:t>
            </a: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Allows you to do several operations, all in the scope of an atomic transaction. For example, the following operations can be done in the scope of a transaction.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Obtain a message from one queue.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 results of processing to one or more different queues.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Move the input message from the original queue.</a:t>
            </a:r>
          </a:p>
        </p:txBody>
      </p:sp>
    </p:spTree>
    <p:extLst>
      <p:ext uri="{BB962C8B-B14F-4D97-AF65-F5344CB8AC3E}">
        <p14:creationId xmlns:p14="http://schemas.microsoft.com/office/powerpoint/2010/main" val="217559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F50C-A193-6A1B-BF9F-198D1AD7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13211"/>
            <a:ext cx="9692640" cy="1325562"/>
          </a:xfrm>
        </p:spPr>
        <p:txBody>
          <a:bodyPr/>
          <a:lstStyle/>
          <a:p>
            <a:r>
              <a:rPr lang="en-US" sz="4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Azure takes care of those chores for you.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7379-D0E9-1C95-AB40-A18B53640B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Worrying about hardware failures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Keeping the operating systems or the products patched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Placing logs and managing disk space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Handling backups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Failing over to a reserve machine</a:t>
            </a:r>
          </a:p>
          <a:p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8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2A2D-802A-F8B3-E806-3AEB0126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529588"/>
            <a:ext cx="10162032" cy="1419496"/>
          </a:xfrm>
        </p:spPr>
        <p:txBody>
          <a:bodyPr>
            <a:normAutofit fontScale="90000"/>
          </a:bodyPr>
          <a:lstStyle/>
          <a:p>
            <a:r>
              <a:rPr lang="en-US" sz="49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Queues</a:t>
            </a:r>
            <a:b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b="1" i="0" dirty="0"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5619E-C1C3-519F-20F1-55E5C11344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6354" y="834384"/>
            <a:ext cx="10363826" cy="428625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Messages are sent to and received from </a:t>
            </a:r>
            <a:r>
              <a:rPr lang="en-US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queues</a:t>
            </a: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Queues store messages until the receiving application is available to receive and process them.</a:t>
            </a:r>
          </a:p>
          <a:p>
            <a:pPr algn="l"/>
            <a:endParaRPr lang="en-US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Messages in queues are ordered and timestamped on arrival. Once the broker accepts the message, the message is always held durably in triple-redundant storage, spread across availability zones if the namespace is zone-enabled. Service Bus keeps messages in memory or volatile storage until they've been reported by the client as accepted.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Messages are delivered in pull mode, only delivering messages when requested. Unlike the busy-polling model of some other cloud queues, the pull operation can be long-lived and only complete once a message is available.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9D9E7E-1A50-215E-8ACE-2C150C6FD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20" y="1644288"/>
            <a:ext cx="76104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0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606F-925E-4847-752E-0DB9CCAB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10249118" cy="1158240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8B035-E30E-1E11-3AAF-DC0E672754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3440" y="1158240"/>
            <a:ext cx="10424160" cy="46329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 can also use </a:t>
            </a:r>
            <a:r>
              <a:rPr lang="en-US" sz="1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topics</a:t>
            </a: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to send and receive messages. While a queue is often used for point-to-point communication, topics are useful in publish/subscribe scenarios.</a:t>
            </a:r>
          </a:p>
          <a:p>
            <a:pPr marL="0" indent="0"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2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2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2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2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Topics can have multiple, independent subscriptions, which attach to the topic and otherwise work exactly like queues from the receiver side. A subscriber to a topic can receive a copy of each message sent to that topic. Subscriptions are named entities. Subscriptions are durable by default, but can be configured to expire and then be automatically deleted.</a:t>
            </a:r>
          </a:p>
          <a:p>
            <a:pPr marL="0" indent="0">
              <a:buNone/>
            </a:pP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 can define rules on a subscription. A subscription rule has a filter to define a condition for the message to be copied into the subscription and an optional action that can modify message metadata.</a:t>
            </a:r>
          </a:p>
          <a:p>
            <a:pPr marL="0" indent="0">
              <a:buNone/>
            </a:pP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E69D4-D4A7-5113-6295-77483D34A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12323"/>
            <a:ext cx="76390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1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F1D4-5F5A-8FF4-752D-16F1041B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23" y="60960"/>
            <a:ext cx="9692640" cy="1005841"/>
          </a:xfrm>
        </p:spPr>
        <p:txBody>
          <a:bodyPr>
            <a:normAutofit fontScale="90000"/>
          </a:bodyPr>
          <a:lstStyle/>
          <a:p>
            <a:r>
              <a:rPr lang="en-IN" sz="36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Publishing System: Overview</a:t>
            </a:r>
            <a:br>
              <a:rPr lang="en-IN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DEA13-E2B4-1028-3503-492694E7D1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4523" y="616669"/>
            <a:ext cx="10363826" cy="3424107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consists of a 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Publisher, </a:t>
            </a: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lask application, a platform that allows users to subscribe to topics, publish articles.  </a:t>
            </a:r>
            <a:b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subscriber service that triggers notifications via Email when a message is published into a topic.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contains two services independently interacting with Azure Service Bus.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Publisher Application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python, flask application that allows users to: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registration and login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 to multiple topics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Publishing articles to topics</a:t>
            </a:r>
          </a:p>
          <a:p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Subscriber Application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python script that triggers email notification whenever an event is published not a topic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114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5CA0-0965-AB29-0176-49F9448E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2" y="60960"/>
            <a:ext cx="9692640" cy="1325562"/>
          </a:xfrm>
        </p:spPr>
        <p:txBody>
          <a:bodyPr>
            <a:normAutofit/>
          </a:bodyPr>
          <a:lstStyle/>
          <a:p>
            <a:r>
              <a:rPr lang="en-IN" sz="32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High Level Design:</a:t>
            </a:r>
            <a:br>
              <a:rPr lang="en-IN" sz="32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E309AC-B8D4-5B1C-A748-A8B584DF2AF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168" y="1386522"/>
            <a:ext cx="6182344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2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F715-1CB8-95D1-C482-9306DCA9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94" y="0"/>
            <a:ext cx="10040738" cy="132556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Publisher Application :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B21DA-CA01-4A73-3673-8D9CEC87F1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1854" y="1358757"/>
            <a:ext cx="10363826" cy="5155254"/>
          </a:xfrm>
        </p:spPr>
        <p:txBody>
          <a:bodyPr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User Registration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user can register using their email in to the application.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User login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user can only access the application if they are logged in.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Topic Subscription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user can subscribe and unsubscribe to topics.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Publishing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user can publish into a topic they subscribe to and trigger a notification to all the subscribed users to the specific topic into Azure service bus topics.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055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69</TotalTime>
  <Words>841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Century Schoolbook</vt:lpstr>
      <vt:lpstr>Segoe UI</vt:lpstr>
      <vt:lpstr>Wingdings 2</vt:lpstr>
      <vt:lpstr>View</vt:lpstr>
      <vt:lpstr>Azure Service Bus</vt:lpstr>
      <vt:lpstr>What is Azure Service Bus? </vt:lpstr>
      <vt:lpstr>Overview</vt:lpstr>
      <vt:lpstr>Azure takes care of those chores for you.</vt:lpstr>
      <vt:lpstr>Queues  </vt:lpstr>
      <vt:lpstr>Topics</vt:lpstr>
      <vt:lpstr>Event Publishing System: Overview </vt:lpstr>
      <vt:lpstr>Project High Level Design: </vt:lpstr>
      <vt:lpstr>Publisher Application : Features</vt:lpstr>
      <vt:lpstr>Subscriber Application: Features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Service Bus</dc:title>
  <dc:creator>Antariksh Kalita</dc:creator>
  <cp:lastModifiedBy>Antariksh Kalita</cp:lastModifiedBy>
  <cp:revision>31</cp:revision>
  <dcterms:created xsi:type="dcterms:W3CDTF">2023-08-16T09:33:22Z</dcterms:created>
  <dcterms:modified xsi:type="dcterms:W3CDTF">2023-08-16T16:53:19Z</dcterms:modified>
</cp:coreProperties>
</file>