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2A9B5E-9151-4F96-8716-BE6993FE13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AC9046-4413-4630-8E1A-751BDE438B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89160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89160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89160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44792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3891600"/>
            <a:ext cx="26496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89160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891600"/>
            <a:ext cx="8229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10243e"/>
                </a:solidFill>
                <a:latin typeface="Verdana"/>
                <a:ea typeface="Verdan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7010280" y="65052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AEF590-ABD9-4B05-8156-6332219FBF27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0663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010280" y="65052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4C4F2F-E555-45DF-A855-FA16A708A967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youtu.be/iQSFJLGOfmA" TargetMode="External"/><Relationship Id="rId2" Type="http://schemas.openxmlformats.org/officeDocument/2006/relationships/hyperlink" Target="https://youtu.be/iQSFJLGOfmA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en.radzio.dxp.pl/bitmap_converter/" TargetMode="External"/><Relationship Id="rId2" Type="http://schemas.openxmlformats.org/officeDocument/2006/relationships/hyperlink" Target="http://en.radzio.dxp.pl/bitmap_converter/" TargetMode="External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10243e"/>
                </a:solidFill>
                <a:latin typeface="Verdana"/>
                <a:ea typeface="Verdana"/>
              </a:rPr>
              <a:t>EGR425 – Real-Time &amp; Embedded Development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Verdana"/>
                <a:ea typeface="Verdana"/>
              </a:rPr>
              <a:t>Kyungsoo Im, PhD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Verdana"/>
                <a:ea typeface="Verdana"/>
              </a:rPr>
              <a:t>California Baptist University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6320" y="6172200"/>
            <a:ext cx="1066320" cy="68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0" y="0"/>
            <a:ext cx="9143640" cy="88596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SPI Bus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47840" y="106668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Data transmission between master and slave happens through the use of shift registers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Same size shift register for master &amp; slave (8-bit)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Example: 10100000 clocked in one bit at a time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At each clock pulse, the data in the register is shifted by one bit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After 8 clock pulses, the register contains the 8-bit data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D3DDFF-7EDB-42F5-9332-0BC479162169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2362320" y="2743200"/>
            <a:ext cx="3962160" cy="228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6320" y="6172200"/>
            <a:ext cx="1066320" cy="68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0" y="0"/>
            <a:ext cx="9143640" cy="53316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SPI Bus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57200" y="597240"/>
            <a:ext cx="8229240" cy="633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Master and slave both have a shift register of the same size, and linked together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181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Each shift register is loaded with the data they want to transmit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181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At each clock pulse, bits are shifted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After 8 pulses, all 8-bits have traded places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Master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would have received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Slave’s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data, and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Slave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would have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Master’s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data. And that’s why this is a full-duplex communication.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B05DDE-8DB4-4044-9948-B4DFF5AE6AFD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943280" y="1295280"/>
            <a:ext cx="5067000" cy="27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Using SPI – SPCR Register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0880" y="2688840"/>
            <a:ext cx="8229240" cy="3230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ff0000"/>
                </a:solidFill>
                <a:uFillTx/>
                <a:latin typeface="Verdana"/>
                <a:ea typeface="Verdana"/>
              </a:rPr>
              <a:t>SPCR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controls SPI: Used to </a:t>
            </a:r>
            <a:r>
              <a:rPr b="0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enable &amp; configure SPI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SPCR |= 1&lt;&lt;SPE | 1&lt;&lt;MSTR | 1&lt;&lt;SPR0;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SPE: enable SPI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MSTR: SPI in Master mode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SPR0: Clock rate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Sets to 16MHz / 16 = 1MHz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E662EC-28B5-4A7D-8675-4D1527DB4823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0" y="1138680"/>
            <a:ext cx="8991360" cy="133740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1889280" y="5679000"/>
            <a:ext cx="6162480" cy="10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Using SPI – SPDR Register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3276720"/>
            <a:ext cx="8229240" cy="28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Verdana"/>
                <a:ea typeface="Verdana"/>
              </a:rPr>
              <a:t>SPDR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 is a read/write register used for data transfer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Writing SPDR sends data out MOSI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Reading SPDR gets the data that was clocked into MISO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Simply set this register with data to send to slave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SPDR = byte;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62B0F1-2FB1-49CC-9D2F-71212DBD0FB6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76320" y="1295280"/>
            <a:ext cx="8915040" cy="11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Using SPI – SPSR Register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04920" y="2939040"/>
            <a:ext cx="8610120" cy="338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Verdana"/>
                <a:ea typeface="Verdana"/>
              </a:rPr>
              <a:t>SPSR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is used to check if data transfer is complete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50"/>
                </a:solidFill>
                <a:latin typeface="Verdana"/>
                <a:ea typeface="Verdana"/>
              </a:rPr>
              <a:t>SPIF</a:t>
            </a:r>
            <a:r>
              <a:rPr b="0" lang="en-US" sz="2400" spc="-1" strike="noStrike">
                <a:solidFill>
                  <a:srgbClr val="00b050"/>
                </a:solidFill>
                <a:latin typeface="Verdana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bit is set if when serial transfer is complete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In prev slide, you loaded the data to send in SPDR register: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SPDR = byte;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Now how to wait until the data has completed transfer?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70c0"/>
                </a:solidFill>
                <a:latin typeface="Verdana"/>
                <a:ea typeface="Verdana"/>
              </a:rPr>
              <a:t>while ( ! (SPSR &amp; (1&lt;&lt;SPIF)) );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7D20F7-996E-4D9F-84DA-0515BB6225B3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0" y="1332720"/>
            <a:ext cx="9219960" cy="13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34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Using SPI Summary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Step 1) Enable SPI (Just once)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SPCR |= 1&lt;&lt;SPE | 1&lt;&lt;MSTR | 1&lt;&lt;SPR0;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Step 2) Load the data you want to transmit to slave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SPDR = bytes;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Step 3) Wait until data transfer is complete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while ( !(SPSR &amp; (1&lt;&lt;SPIF)) );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79740C-EEF2-4B06-AFD5-3287502705E6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Using SPI with 48x84 pixels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C42D24-0503-4D1D-80EA-1B3D161C80CC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331640" y="3581280"/>
            <a:ext cx="8040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48 x 84 Dot LCD Display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Total of 4032 pixels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Serial Bus Interface with maximum high speed 4 Mbits/s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Manufactured by Philips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LED Back-Light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 at 3.3 Volt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 power consumption; it is suitable for battery 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4" name="Content Placeholder 7" descr=""/>
          <p:cNvPicPr/>
          <p:nvPr/>
        </p:nvPicPr>
        <p:blipFill>
          <a:blip r:embed="rId1"/>
          <a:stretch/>
        </p:blipFill>
        <p:spPr>
          <a:xfrm>
            <a:off x="1769760" y="1176120"/>
            <a:ext cx="2361960" cy="2405160"/>
          </a:xfrm>
          <a:prstGeom prst="rect">
            <a:avLst/>
          </a:prstGeom>
          <a:ln>
            <a:noFill/>
          </a:ln>
        </p:spPr>
      </p:pic>
      <p:pic>
        <p:nvPicPr>
          <p:cNvPr id="145" name="Picture 8" descr=""/>
          <p:cNvPicPr/>
          <p:nvPr/>
        </p:nvPicPr>
        <p:blipFill>
          <a:blip r:embed="rId2"/>
          <a:stretch/>
        </p:blipFill>
        <p:spPr>
          <a:xfrm>
            <a:off x="4724280" y="1176120"/>
            <a:ext cx="2409480" cy="24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48x84 Pixels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4" descr=""/>
          <p:cNvPicPr/>
          <p:nvPr/>
        </p:nvPicPr>
        <p:blipFill>
          <a:blip r:embed="rId1"/>
          <a:stretch/>
        </p:blipFill>
        <p:spPr>
          <a:xfrm>
            <a:off x="2209680" y="1198800"/>
            <a:ext cx="4428720" cy="288576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28E119-723E-4B3D-8CE7-73AAC83AD378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85840" y="4084920"/>
            <a:ext cx="696708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Total of 4032 pixels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504 addresses total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address is a byte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504 x 8 bits = 4032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fill up the LCD, send 504 bytes total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48x84 Pixels LCD – Writing 1 byte of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2193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write_data(0xFF);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Writes 1 byte of data to LCD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8 bits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5ED4E2-9CE5-4AF7-98B2-53DA545770EC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209680" y="2666880"/>
            <a:ext cx="5105160" cy="40381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2514600" y="2819520"/>
            <a:ext cx="609120" cy="30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48x84 Pixels LCD – Writing bytes horizontally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16604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for (x=0; x&lt;84; x++) {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    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write_data(0xFF);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Writes 1 byte of data to LCD x 84 times horizontally across LCD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8 bits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AC818D-6772-4678-B647-A01EFB8354BF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819520" y="3505320"/>
            <a:ext cx="4114440" cy="3364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2971800" y="3581280"/>
            <a:ext cx="3809520" cy="59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...........................................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45684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Lab3 Review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1E3B42-591F-4B50-8916-D26A9FE44EFA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52280" y="5867280"/>
            <a:ext cx="1142640" cy="91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Shape 4"/>
          <p:cNvSpPr txBox="1"/>
          <p:nvPr/>
        </p:nvSpPr>
        <p:spPr>
          <a:xfrm>
            <a:off x="609480" y="533520"/>
            <a:ext cx="8152920" cy="556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struct State {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uint8_t Out;  // 6-bit pattern to output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uint16_t Time; // delay in 10ms units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uint8_t Next[4]; // next state for inputs 0,1,2,3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};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struct State FSM[8]={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{0x21,2000,{GO_N,WAIT_N,GO_N,WAIT_N}},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{0x22,1000,{GO_E,GO_E,GO_E,GO_E}},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{0x0C,2000,{GO_E,GO_E,WAIT_E,WAIT_E}},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{0x14,1000,{GO_N,GO_N,GO_N,GO_N}},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{0x22,1000,{WALK_N,WALK_N,WALK_N,WALK_N}},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{0x14,1000,{WALK_E,WALK_E,WALK_E,WALK_E}},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{0x64,2000,{GO_E,GO_E,GO_E,GO_E}},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{0x64,2000,{GO_N,GO_N,GO_N,GO_N}}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504 bytes = 4032 pixels = 48x84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16604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//fill up the entire screen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for (y=0; y&lt;6; y++) {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for (x=0; x&lt;84; x++) {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 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write_data(0xFF);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  <a:ea typeface="Verdan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C9C70B-E848-483F-8AA2-CC5917A0B971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2819520" y="3505320"/>
            <a:ext cx="4114440" cy="3364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2971800" y="3581280"/>
            <a:ext cx="3809520" cy="59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...........................................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2971800" y="4546800"/>
            <a:ext cx="3809520" cy="59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...........................................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2971800" y="5537520"/>
            <a:ext cx="3809520" cy="59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...........................................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18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…………………………………………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Pixel Representation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0xFF = 11111111 = 8 dots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0x7E = 01111110 = 6 dots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0x11 = 00010001 = 2 dots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Character ‘A’ = { 0x7e, 0x11, 0x11, 0x11, 0x7e }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Hex codes with all ASCII characters given in lcd_chars.h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ED8B42-57F2-431A-8352-E4022318E62D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486400" y="129528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476320" y="366912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5522040" y="234684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8039160" y="449568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8191440" y="440100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8338680" y="440100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8443080" y="440100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8569800" y="4495680"/>
            <a:ext cx="6091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76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176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1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3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Just a matter of sending bytes to LCD...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Use SPI to send bytes to SPI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AVR is master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LCD is slave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Only send data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Not receiving data from slave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A7E17C-1B72-47BD-9A0C-AE8891137281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Lab 4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2"/>
              </a:rPr>
              <a:t>youtu.be/iQSFJLGOfmA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B2DFA6A-9CBA-4B5C-8D84-D3C5C8B2AF48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Take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12DAAB-A813-4B04-B0C5-269C95D5BAA7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Functions of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CE7A3F-CBB4-42DC-B8E5-CC3A786FEE55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7214040" y="1241640"/>
            <a:ext cx="3859920" cy="3852720"/>
          </a:xfrm>
          <a:prstGeom prst="rect">
            <a:avLst/>
          </a:prstGeom>
          <a:ln>
            <a:noFill/>
          </a:ln>
        </p:spPr>
      </p:pic>
      <p:sp>
        <p:nvSpPr>
          <p:cNvPr id="190" name="TextShape 3"/>
          <p:cNvSpPr txBox="1"/>
          <p:nvPr/>
        </p:nvSpPr>
        <p:spPr>
          <a:xfrm>
            <a:off x="457200" y="4952880"/>
            <a:ext cx="8229240" cy="1172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91" name="Content Placeholder 4" descr=""/>
          <p:cNvPicPr/>
          <p:nvPr/>
        </p:nvPicPr>
        <p:blipFill>
          <a:blip r:embed="rId2"/>
          <a:stretch/>
        </p:blipFill>
        <p:spPr>
          <a:xfrm>
            <a:off x="46080" y="1365840"/>
            <a:ext cx="6992280" cy="903240"/>
          </a:xfrm>
          <a:prstGeom prst="rect">
            <a:avLst/>
          </a:prstGeom>
          <a:ln>
            <a:noFill/>
          </a:ln>
        </p:spPr>
      </p:pic>
      <p:pic>
        <p:nvPicPr>
          <p:cNvPr id="192" name="Picture 7" descr=""/>
          <p:cNvPicPr/>
          <p:nvPr/>
        </p:nvPicPr>
        <p:blipFill>
          <a:blip r:embed="rId3"/>
          <a:stretch/>
        </p:blipFill>
        <p:spPr>
          <a:xfrm>
            <a:off x="199080" y="2269440"/>
            <a:ext cx="681084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Hardware Wiring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38586B-FBDB-4135-8274-B8F4FE5E4A83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457200" y="130860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Some must use specific ports defined in datasheet for SPI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Pin 10 (PB2) = default for chip select (Slave select)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Pin 11 (PB3) = Serial Data In to slave (MOSI)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Pin 13 (PB5) = Clock line always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Pin 12 (PB4) = Slave out data into master (not using)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96" name="Picture 8" descr=""/>
          <p:cNvPicPr/>
          <p:nvPr/>
        </p:nvPicPr>
        <p:blipFill>
          <a:blip r:embed="rId1"/>
          <a:stretch/>
        </p:blipFill>
        <p:spPr>
          <a:xfrm>
            <a:off x="457200" y="4112280"/>
            <a:ext cx="3407040" cy="1904760"/>
          </a:xfrm>
          <a:prstGeom prst="rect">
            <a:avLst/>
          </a:prstGeom>
          <a:ln>
            <a:noFill/>
          </a:ln>
        </p:spPr>
      </p:pic>
      <p:pic>
        <p:nvPicPr>
          <p:cNvPr id="197" name="Picture 9" descr=""/>
          <p:cNvPicPr/>
          <p:nvPr/>
        </p:nvPicPr>
        <p:blipFill>
          <a:blip r:embed="rId2"/>
          <a:stretch/>
        </p:blipFill>
        <p:spPr>
          <a:xfrm>
            <a:off x="4366080" y="3809880"/>
            <a:ext cx="3859920" cy="3852720"/>
          </a:xfrm>
          <a:prstGeom prst="rect">
            <a:avLst/>
          </a:prstGeom>
          <a:ln>
            <a:noFill/>
          </a:ln>
        </p:spPr>
      </p:pic>
      <p:sp>
        <p:nvSpPr>
          <p:cNvPr id="198" name="Line 4"/>
          <p:cNvSpPr/>
          <p:nvPr/>
        </p:nvSpPr>
        <p:spPr>
          <a:xfrm flipH="1" flipV="1">
            <a:off x="2666880" y="4428360"/>
            <a:ext cx="2014920" cy="804960"/>
          </a:xfrm>
          <a:prstGeom prst="line">
            <a:avLst/>
          </a:prstGeom>
          <a:ln w="3816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5"/>
          <p:cNvSpPr/>
          <p:nvPr/>
        </p:nvSpPr>
        <p:spPr>
          <a:xfrm flipH="1" flipV="1">
            <a:off x="3200400" y="5796360"/>
            <a:ext cx="1481400" cy="226080"/>
          </a:xfrm>
          <a:prstGeom prst="line">
            <a:avLst/>
          </a:prstGeom>
          <a:ln w="3816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6"/>
          <p:cNvSpPr/>
          <p:nvPr/>
        </p:nvSpPr>
        <p:spPr>
          <a:xfrm flipH="1" flipV="1">
            <a:off x="3276360" y="5410080"/>
            <a:ext cx="1405440" cy="9360"/>
          </a:xfrm>
          <a:prstGeom prst="line">
            <a:avLst/>
          </a:prstGeom>
          <a:ln w="3816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7"/>
          <p:cNvSpPr/>
          <p:nvPr/>
        </p:nvSpPr>
        <p:spPr>
          <a:xfrm flipH="1">
            <a:off x="4190760" y="6471000"/>
            <a:ext cx="464400" cy="25380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8"/>
          <p:cNvSpPr/>
          <p:nvPr/>
        </p:nvSpPr>
        <p:spPr>
          <a:xfrm flipH="1">
            <a:off x="3979080" y="6241680"/>
            <a:ext cx="664560" cy="439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9"/>
          <p:cNvSpPr/>
          <p:nvPr/>
        </p:nvSpPr>
        <p:spPr>
          <a:xfrm flipH="1">
            <a:off x="3173040" y="5819400"/>
            <a:ext cx="1492200" cy="6645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2755080" y="6473160"/>
            <a:ext cx="77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Pin8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Line 11"/>
          <p:cNvSpPr/>
          <p:nvPr/>
        </p:nvSpPr>
        <p:spPr>
          <a:xfrm flipH="1">
            <a:off x="2282400" y="5636520"/>
            <a:ext cx="2382840" cy="7340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1899360" y="6386760"/>
            <a:ext cx="77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Pin9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Line 13"/>
          <p:cNvSpPr/>
          <p:nvPr/>
        </p:nvSpPr>
        <p:spPr>
          <a:xfrm flipH="1" flipV="1">
            <a:off x="3905280" y="4187520"/>
            <a:ext cx="759960" cy="8136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2098800" y="3611520"/>
            <a:ext cx="2320560" cy="819720"/>
          </a:xfrm>
          <a:prstGeom prst="rect">
            <a:avLst/>
          </a:prstGeom>
          <a:noFill/>
          <a:ln w="381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backlight, any output pin but use w/ 1K resistor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76320" y="6095880"/>
            <a:ext cx="1218960" cy="60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From Datasheet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FD315B-30B7-4804-B3DB-F29B40CBF332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12" name="Content Placeholder 4" descr=""/>
          <p:cNvPicPr/>
          <p:nvPr/>
        </p:nvPicPr>
        <p:blipFill>
          <a:blip r:embed="rId1"/>
          <a:stretch/>
        </p:blipFill>
        <p:spPr>
          <a:xfrm>
            <a:off x="1295280" y="1219320"/>
            <a:ext cx="7171920" cy="52855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1523880" y="4648320"/>
            <a:ext cx="761760" cy="6091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1523880" y="4038480"/>
            <a:ext cx="761760" cy="6091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1523880" y="3012480"/>
            <a:ext cx="761760" cy="6091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Configuring the LCD – init()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Verdana"/>
                <a:ea typeface="Verdana"/>
              </a:rPr>
              <a:t>Step 1)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Set data direction register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DDR_LCD |=   1&lt;&lt;LCD_SCE | 1&lt;&lt;LCD_RST 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 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| 1&lt;&lt;LCD_DC | 1&lt;&lt;LCD_DIN  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| 1&lt;&lt;LCD_CLK;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Because we are using more 3 different ports and 15 pins, names can become confusing. Avoid hardcoding from here on.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0A1751B-7EFE-45EB-B0EF-5809E48DE970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Use #define to give meaningful names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219320"/>
            <a:ext cx="8229240" cy="528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PORT_LCD PORTB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DDR_LCD DDRB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Verdana"/>
              </a:rPr>
              <a:t>//SERIAL CHIP ENABLE to SLAVE SELECT : default pin 10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LCD_SCE 2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Verdana"/>
              </a:rPr>
              <a:t>//SIGNAL RESET for operation of LCD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LCD_RST 0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Verdana"/>
              </a:rPr>
              <a:t>//DATA OR COMMAND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LCD_DC 1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Verdana"/>
              </a:rPr>
              <a:t>//DATA IN TO SLAVE always pin 11 (MOSI)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LCD_DIN 3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Verdana"/>
              </a:rPr>
              <a:t>//clock line always pin 13 (SERIAL CLOCK)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#define LCD_CLK 5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C77D92-87DE-4B7F-B30D-C44D6568999B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9143640" cy="45684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Lab3 Review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1A8411-7913-4B3C-9B33-0B1D9790E6B4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52280" y="5867280"/>
            <a:ext cx="1142640" cy="91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609480" y="917280"/>
            <a:ext cx="8152920" cy="556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int main() {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//initialization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DDRD = ...; //LEDs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DDRC = ...; //buzzer and button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PORTC |= (1&lt;&lt;5); //enable pull up resistor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Configuring the LCD – init()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Verdana"/>
                <a:ea typeface="Verdana"/>
              </a:rPr>
              <a:t>Step 2)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Reset the LCD display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0444A4-2A79-49AA-987A-182F12F8E4DA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152280" y="2408400"/>
            <a:ext cx="8412120" cy="427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0"/>
            <a:ext cx="9143640" cy="6091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Configuring the LCD – init()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04920" y="609480"/>
            <a:ext cx="8229240" cy="320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Verdana"/>
                <a:ea typeface="Verdana"/>
              </a:rPr>
              <a:t>Step 2)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Reset the LCD display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PORT_LCD |= (1 &lt;&lt; LCD_RST);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PORT_LCD &amp;= ~(1 &lt;&lt; LCD_SCE);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_delay_ms(50);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PORT_LCD &amp;= ~(1 &lt;&lt; LCD_RST);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_delay_ms(100);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PORT_LCD |= (1 &lt;&lt; LCD_RST);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D8DF95B-D747-449C-AC8F-1DC897E6FF61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/>
        </p:blipFill>
        <p:spPr>
          <a:xfrm>
            <a:off x="3352680" y="3947400"/>
            <a:ext cx="5745240" cy="29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Configuring the LCD – init()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Verdana"/>
                <a:ea typeface="Verdana"/>
              </a:rPr>
              <a:t>Step 3)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Enable SPI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  <a:ea typeface="Verdana"/>
              </a:rPr>
              <a:t>SPCR |= 1&lt;&lt;SPE | 1&lt;&lt;MSTR | 1&lt;&lt;SPR0;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A97EF3-BAB3-4E48-9955-963FB4F43FDE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Sending data to LCD– writecmd(), writedata()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67280" y="10771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Now we are ready to transmit data to LCD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Idea is to send a byte at a time to the LCD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By setting the appropriate port with correct signals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And use SPI to actually transmit a byte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57F331B-31DA-4425-A14C-99C95B6A0163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20160" y="2781360"/>
            <a:ext cx="8229240" cy="408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Sending data to LCD – writecmd(), writedata()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7621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D/C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= Data or Command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LOW = command, HIGH = Data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SCE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= LOW during transmission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Use SPI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to load data to register and wait until transmission is complete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SCE = HIGH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after transmission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C9BD5A-7DD8-499B-BE6B-37C824AA4812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152280" y="3034080"/>
            <a:ext cx="7695720" cy="38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LCD Commands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Commands to configure LCD is given in lab4.c file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/* -LCD Extended Commands mode- */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write_cmd(0x21);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/* LCD bias mode 1:48 */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write_cmd(0x13);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... ...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Need to have correct values for LCD to work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93CB54-93E0-4952-85EA-6224A8030FCC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LCD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8B3A4F-EC81-4EAA-BC90-379F7EABEAD7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To display on LCD screen, transmit bytes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From Master (AVR) to Slave (LCD)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Total 504 bytes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To clear the LCD screen: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ourier New"/>
                <a:ea typeface="Verdana"/>
              </a:rPr>
              <a:t>for (i = 0; i &lt; 504; i++)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ourier New"/>
                <a:ea typeface="Verdana"/>
              </a:rPr>
              <a:t>    </a:t>
            </a:r>
            <a:r>
              <a:rPr b="1" lang="en-US" sz="1800" spc="-1" strike="noStrike">
                <a:solidFill>
                  <a:srgbClr val="0070c0"/>
                </a:solidFill>
                <a:latin typeface="Courier New"/>
                <a:ea typeface="Verdana"/>
              </a:rPr>
              <a:t>write_data(0x00);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47" name="Content Placeholder 4" descr=""/>
          <p:cNvPicPr/>
          <p:nvPr/>
        </p:nvPicPr>
        <p:blipFill>
          <a:blip r:embed="rId1"/>
          <a:stretch/>
        </p:blipFill>
        <p:spPr>
          <a:xfrm>
            <a:off x="3276720" y="2209680"/>
            <a:ext cx="3142440" cy="20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Displaying Images to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53B3A0-6C3F-4D04-AB16-F7446CC4C0A9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Many tools that will take a Bitmap image and convert to bytes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Input = Bitmap in 48 x 84 pixels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Output = 504 bytes (each byte in hex)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Simply send each byte to LCD to draw the image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1"/>
              </a:rPr>
              <a:t>http://en.radzio.dxp.pl/bitmap_converter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2"/>
              </a:rPr>
              <a:t>/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6320" y="6095880"/>
            <a:ext cx="1218960" cy="60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2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Lab4 –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FD40C7-F6CE-4DC1-A0D6-CD57645EF0A5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380880" y="1295280"/>
            <a:ext cx="83055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Will add to your traffic light system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make space for LCD (all of PortB)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 your LEDs to PortD and button/buzzer to empty pins (PortC)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1905120" y="2774880"/>
            <a:ext cx="5409720" cy="39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Port Name Mapping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1A4ED1-F6B9-4896-937E-52B1A342B2E6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58" name="Picture 4" descr=""/>
          <p:cNvPicPr/>
          <p:nvPr/>
        </p:nvPicPr>
        <p:blipFill>
          <a:blip r:embed="rId1"/>
          <a:stretch/>
        </p:blipFill>
        <p:spPr>
          <a:xfrm>
            <a:off x="380880" y="1447920"/>
            <a:ext cx="8381520" cy="34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D3540A-2AD2-4877-AA31-E5173CF43364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2280" y="5867280"/>
            <a:ext cx="1142640" cy="91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152280" y="38160"/>
            <a:ext cx="8762760" cy="556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 = GO_N; //initial state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uint8_t i = 0; 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while(1) {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for (i=0; i&lt;4; i++) {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PORTD = FSM[S].Out;  // set lights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delay_ms(FSM[S].Time);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while (((PINC &amp; (1&lt;&lt;5)) == 0) &amp;&amp; (S == WALK_N || S == WALK_E) );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 = FSM[S].Next[i];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if ((PINC &amp; (1&lt;&lt;5)) == 0) {      /* button is pressed now */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_delay_ms(5);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playNote(A6, NOTE_DURATION);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if ((PINC &amp; (1&lt;&lt;5)) == 0) {    /* still pressed */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if (S == GO_N || S == WAIT_N) { //simplified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 = WALKWAIT_N;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else if (S == GO_E || S == WAIT_E) {  //simplified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S = WALKWAIT_E;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	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      </a:t>
            </a: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f497d"/>
                </a:solidFill>
                <a:latin typeface="Courier New"/>
                <a:ea typeface="Verdana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Check LCD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7F0103-4F03-452B-BF67-925ABA70766A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Today’s Topics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SPI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LCD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010B28-05F0-4AA0-B76C-DFA8C10E4922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Recall Serial Communication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USART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Used baud rate: rate at which to transmit and receive data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Both devices have to agree to this rate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Overhead: for every 8 bits of data, 10 signals need to be sent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812BD5-009D-4A6E-BAF9-141CD1FA648D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800640" y="4267080"/>
            <a:ext cx="7542360" cy="9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SPI : Modern Serial Protocol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9480" y="12193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Serial Peripheral Interface (SPI)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Protocol developed by Motorola which is used to communicate between microcontrollers and peripheral devices such as SD cards, Serial LCDs, ADC/DAC ICs, shift registers, etc.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Devices communicate in master/slave mode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Used primarily for synchronous serial communication between devices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Synchronous = uses a shared clock supplied by master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Full duplex communication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Transmit and receive data at the same time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8D1ED4-FD57-4B0A-874A-029C437116F3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1909800" y="5802120"/>
            <a:ext cx="5324040" cy="9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9143640" cy="106632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Advantages of SPI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Full duplex communication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Devices communicate using a master/slave relationship. When the master generates a clock and selects a slave device, data may be transferred in either or both directions simultaneously.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Transfer data quickly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Data rates can range up to several megabits per second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Clock line synchronizes the 2 communicating devices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Devices agree to read and write data on the positive voltage transition (for instance). Then the bit rate can be as fast as the clock pulse at a particular frequency.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Usually starts at 1MHz and 10 MHz is standard. Up to 100MHz possible.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Simple protocol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But requires lots of lines (at least 4)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9B6FFC-7BCA-4D92-8D71-08A4AD562176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6320" y="6172200"/>
            <a:ext cx="1066320" cy="68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"/>
          <p:cNvSpPr txBox="1"/>
          <p:nvPr/>
        </p:nvSpPr>
        <p:spPr>
          <a:xfrm>
            <a:off x="0" y="0"/>
            <a:ext cx="9143640" cy="896040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  <a:ea typeface="Verdana"/>
              </a:rPr>
              <a:t>Inside SPI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685800" y="2753640"/>
            <a:ext cx="8229240" cy="393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Synchronous communication between master and slave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Master device responsible for generating the clock signal that the slave device receives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MOSI: Master Out Slave In: Send data to slave through the serial data out port.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MISO: Master In Slave Out: Receive the output from the slave through the serial data in port.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SS: Slave Select: Controls which slave device is currently active.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Can have multiple slaves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7010280" y="65052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D227A9-C240-458C-8E33-BECCE30A93B0}" type="slidenum">
              <a:rPr b="0" lang="en-US" sz="1000" spc="-1" strike="noStrike">
                <a:solidFill>
                  <a:srgbClr val="8b8b8b"/>
                </a:solidFill>
                <a:latin typeface="Lucida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4" name="Picture 5" descr=""/>
          <p:cNvPicPr/>
          <p:nvPr/>
        </p:nvPicPr>
        <p:blipFill>
          <a:blip r:embed="rId1"/>
          <a:stretch/>
        </p:blipFill>
        <p:spPr>
          <a:xfrm>
            <a:off x="2057400" y="946800"/>
            <a:ext cx="5486040" cy="172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29411</TotalTime>
  <Application>LibreOffice/5.4.2.2$Linux_X86_64 LibreOffice_project/40m0$Build-2</Application>
  <Words>1653</Words>
  <Paragraphs>462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2013-08-26T22:16:19Z</dcterms:created>
  <dc:creator>hdesk</dc:creator>
  <dc:description/>
  <dc:language>en-US</dc:language>
  <cp:lastModifiedBy>Kyungsoo Im</cp:lastModifiedBy>
  <dcterms:modified xsi:type="dcterms:W3CDTF">2018-02-12T06:54:00Z</dcterms:modified>
  <cp:revision>2674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