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Bold" charset="1" panose="00000000000000000000"/>
      <p:regular r:id="rId16"/>
    </p:embeddedFont>
    <p:embeddedFont>
      <p:font typeface="DM Sans" charset="1" panose="00000000000000000000"/>
      <p:regular r:id="rId17"/>
    </p:embeddedFont>
    <p:embeddedFont>
      <p:font typeface="DM Sans Bold Italics" charset="1" panose="00000000000000000000"/>
      <p:regular r:id="rId18"/>
    </p:embeddedFont>
    <p:embeddedFont>
      <p:font typeface="DM Sans Italics" charset="1" panose="00000000000000000000"/>
      <p:regular r:id="rId19"/>
    </p:embeddedFont>
    <p:embeddedFont>
      <p:font typeface="Canva Sans Italic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2.pn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7.png" Type="http://schemas.openxmlformats.org/officeDocument/2006/relationships/image"/><Relationship Id="rId8"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 Id="rId5" Target="../media/image41.png" Type="http://schemas.openxmlformats.org/officeDocument/2006/relationships/image"/><Relationship Id="rId6" Target="../media/image4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166164" y="5448939"/>
            <a:ext cx="11795527" cy="504654"/>
          </a:xfrm>
          <a:prstGeom prst="rect">
            <a:avLst/>
          </a:prstGeom>
        </p:spPr>
        <p:txBody>
          <a:bodyPr anchor="t" rtlCol="false" tIns="0" lIns="0" bIns="0" rIns="0">
            <a:spAutoFit/>
          </a:bodyPr>
          <a:lstStyle/>
          <a:p>
            <a:pPr algn="ctr">
              <a:lnSpc>
                <a:spcPts val="3791"/>
              </a:lnSpc>
            </a:pPr>
            <a:r>
              <a:rPr lang="en-US" sz="4033">
                <a:solidFill>
                  <a:srgbClr val="004AAD"/>
                </a:solidFill>
                <a:latin typeface="DM Sans Bold"/>
              </a:rPr>
              <a:t>CD19651  :  </a:t>
            </a:r>
            <a:r>
              <a:rPr lang="en-US" sz="4033">
                <a:solidFill>
                  <a:srgbClr val="004AAD"/>
                </a:solidFill>
                <a:latin typeface="DM Sans"/>
              </a:rPr>
              <a:t>Mini-Project</a:t>
            </a:r>
            <a:r>
              <a:rPr lang="en-US" sz="4033">
                <a:solidFill>
                  <a:srgbClr val="004AAD"/>
                </a:solidFill>
                <a:latin typeface="DM Sans Bold Italics"/>
              </a:rPr>
              <a:t> </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3166164" y="2223794"/>
            <a:ext cx="11795527" cy="2191080"/>
          </a:xfrm>
          <a:prstGeom prst="rect">
            <a:avLst/>
          </a:prstGeom>
        </p:spPr>
        <p:txBody>
          <a:bodyPr anchor="t" rtlCol="false" tIns="0" lIns="0" bIns="0" rIns="0">
            <a:spAutoFit/>
          </a:bodyPr>
          <a:lstStyle/>
          <a:p>
            <a:pPr algn="ctr">
              <a:lnSpc>
                <a:spcPts val="9111"/>
              </a:lnSpc>
            </a:pPr>
            <a:r>
              <a:rPr lang="en-US" sz="4533">
                <a:solidFill>
                  <a:srgbClr val="000000"/>
                </a:solidFill>
                <a:latin typeface="DM Sans Bold"/>
              </a:rPr>
              <a:t>Product-Market Fit Analytics using Big Data Processing with PySpark</a:t>
            </a:r>
          </a:p>
        </p:txBody>
      </p:sp>
      <p:grpSp>
        <p:nvGrpSpPr>
          <p:cNvPr name="Group 20" id="20"/>
          <p:cNvGrpSpPr/>
          <p:nvPr/>
        </p:nvGrpSpPr>
        <p:grpSpPr>
          <a:xfrm rot="0">
            <a:off x="2059266" y="6998658"/>
            <a:ext cx="14919372" cy="663666"/>
            <a:chOff x="0" y="0"/>
            <a:chExt cx="19892496" cy="884888"/>
          </a:xfrm>
        </p:grpSpPr>
        <p:sp>
          <p:nvSpPr>
            <p:cNvPr name="TextBox 21" id="21"/>
            <p:cNvSpPr txBox="true"/>
            <p:nvPr/>
          </p:nvSpPr>
          <p:spPr>
            <a:xfrm rot="0">
              <a:off x="0" y="85725"/>
              <a:ext cx="10784427" cy="799163"/>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a:t>
              </a:r>
            </a:p>
          </p:txBody>
        </p:sp>
        <p:sp>
          <p:nvSpPr>
            <p:cNvPr name="TextBox 22" id="22"/>
            <p:cNvSpPr txBox="true"/>
            <p:nvPr/>
          </p:nvSpPr>
          <p:spPr>
            <a:xfrm rot="0">
              <a:off x="4165127" y="164391"/>
              <a:ext cx="15727369" cy="707797"/>
            </a:xfrm>
            <a:prstGeom prst="rect">
              <a:avLst/>
            </a:prstGeom>
          </p:spPr>
          <p:txBody>
            <a:bodyPr anchor="t" rtlCol="false" tIns="0" lIns="0" bIns="0" rIns="0">
              <a:spAutoFit/>
            </a:bodyPr>
            <a:lstStyle/>
            <a:p>
              <a:pPr algn="ctr">
                <a:lnSpc>
                  <a:spcPts val="3791"/>
                </a:lnSpc>
              </a:pPr>
              <a:r>
                <a:rPr lang="en-US" sz="4033">
                  <a:solidFill>
                    <a:srgbClr val="004AAD"/>
                  </a:solidFill>
                  <a:latin typeface="DM Sans Bold Italics"/>
                </a:rPr>
                <a:t>:  V Rishabh (211701044)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119787"/>
            <a:ext cx="7848753" cy="784803"/>
          </a:xfrm>
          <a:prstGeom prst="rect">
            <a:avLst/>
          </a:prstGeom>
        </p:spPr>
        <p:txBody>
          <a:bodyPr anchor="t" rtlCol="false" tIns="0" lIns="0" bIns="0" rIns="0">
            <a:spAutoFit/>
          </a:bodyPr>
          <a:lstStyle/>
          <a:p>
            <a:pPr algn="l">
              <a:lnSpc>
                <a:spcPts val="5820"/>
              </a:lnSpc>
            </a:pPr>
            <a:r>
              <a:rPr lang="en-US" sz="6000">
                <a:solidFill>
                  <a:srgbClr val="000000"/>
                </a:solidFill>
                <a:latin typeface="DM Sans Bold"/>
              </a:rPr>
              <a:t>Problem Statement</a:t>
            </a:r>
          </a:p>
        </p:txBody>
      </p:sp>
      <p:sp>
        <p:nvSpPr>
          <p:cNvPr name="TextBox 5" id="5"/>
          <p:cNvSpPr txBox="true"/>
          <p:nvPr/>
        </p:nvSpPr>
        <p:spPr>
          <a:xfrm rot="0">
            <a:off x="1504950" y="3435112"/>
            <a:ext cx="7707571" cy="6560395"/>
          </a:xfrm>
          <a:prstGeom prst="rect">
            <a:avLst/>
          </a:prstGeom>
        </p:spPr>
        <p:txBody>
          <a:bodyPr anchor="t" rtlCol="false" tIns="0" lIns="0" bIns="0" rIns="0">
            <a:spAutoFit/>
          </a:bodyPr>
          <a:lstStyle/>
          <a:p>
            <a:pPr algn="l">
              <a:lnSpc>
                <a:spcPts val="3509"/>
              </a:lnSpc>
            </a:pPr>
            <a:r>
              <a:rPr lang="en-US" sz="2599" spc="155">
                <a:solidFill>
                  <a:srgbClr val="000000"/>
                </a:solidFill>
                <a:latin typeface="DM Sans Italics"/>
              </a:rPr>
              <a:t>   To assist a prospective entrant into the e-commerce marketplace in identifying the optimal product-market fit, this project aims to leverage PySpark for big data analytics. The goal is to process large volumes of user data from various sources and create insightful visualizations and dashboards.</a:t>
            </a:r>
          </a:p>
          <a:p>
            <a:pPr algn="l">
              <a:lnSpc>
                <a:spcPts val="3509"/>
              </a:lnSpc>
            </a:pPr>
          </a:p>
          <a:p>
            <a:pPr algn="l">
              <a:lnSpc>
                <a:spcPts val="3509"/>
              </a:lnSpc>
            </a:pPr>
            <a:r>
              <a:rPr lang="en-US" sz="2599" spc="155">
                <a:solidFill>
                  <a:srgbClr val="000000"/>
                </a:solidFill>
                <a:latin typeface="DM Sans Italics"/>
              </a:rPr>
              <a:t>   By doing so, the project seeks to provide data-driven recommendations on the types of products that align with market demands and consumer preferences, ultimately guiding the client's investment decisions.</a:t>
            </a:r>
          </a:p>
          <a:p>
            <a:pPr algn="l" marL="0" indent="0" lvl="0">
              <a:lnSpc>
                <a:spcPts val="350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270380" y="777704"/>
            <a:ext cx="8366955" cy="1433065"/>
          </a:xfrm>
          <a:prstGeom prst="rect">
            <a:avLst/>
          </a:prstGeom>
        </p:spPr>
        <p:txBody>
          <a:bodyPr anchor="t" rtlCol="false" tIns="0" lIns="0" bIns="0" rIns="0">
            <a:spAutoFit/>
          </a:bodyPr>
          <a:lstStyle/>
          <a:p>
            <a:pPr algn="ctr">
              <a:lnSpc>
                <a:spcPts val="5521"/>
              </a:lnSpc>
            </a:pPr>
            <a:r>
              <a:rPr lang="en-US" sz="5691">
                <a:solidFill>
                  <a:srgbClr val="000000"/>
                </a:solidFill>
                <a:latin typeface="DM Sans Bold"/>
              </a:rPr>
              <a:t>Proposed Technology &amp; Solution </a:t>
            </a:r>
          </a:p>
        </p:txBody>
      </p:sp>
      <p:sp>
        <p:nvSpPr>
          <p:cNvPr name="TextBox 4" id="4"/>
          <p:cNvSpPr txBox="true"/>
          <p:nvPr/>
        </p:nvSpPr>
        <p:spPr>
          <a:xfrm rot="0">
            <a:off x="1086902" y="3553567"/>
            <a:ext cx="6840253" cy="6346740"/>
          </a:xfrm>
          <a:prstGeom prst="rect">
            <a:avLst/>
          </a:prstGeom>
        </p:spPr>
        <p:txBody>
          <a:bodyPr anchor="t" rtlCol="false" tIns="0" lIns="0" bIns="0" rIns="0">
            <a:spAutoFit/>
          </a:bodyPr>
          <a:lstStyle/>
          <a:p>
            <a:pPr algn="l">
              <a:lnSpc>
                <a:spcPts val="3971"/>
              </a:lnSpc>
            </a:pPr>
            <a:r>
              <a:rPr lang="en-US" sz="2941" spc="176">
                <a:solidFill>
                  <a:srgbClr val="000000"/>
                </a:solidFill>
                <a:latin typeface="DM Sans Bold Italics"/>
              </a:rPr>
              <a:t>Data Processing and Integration</a:t>
            </a:r>
            <a:r>
              <a:rPr lang="en-US" sz="2941" spc="176">
                <a:solidFill>
                  <a:srgbClr val="000000"/>
                </a:solidFill>
                <a:latin typeface="DM Sans Italics"/>
              </a:rPr>
              <a:t>:</a:t>
            </a:r>
          </a:p>
          <a:p>
            <a:pPr algn="l">
              <a:lnSpc>
                <a:spcPts val="3971"/>
              </a:lnSpc>
            </a:pPr>
          </a:p>
          <a:p>
            <a:pPr algn="l">
              <a:lnSpc>
                <a:spcPts val="3971"/>
              </a:lnSpc>
            </a:pPr>
            <a:r>
              <a:rPr lang="en-US" sz="2941" spc="176">
                <a:solidFill>
                  <a:srgbClr val="000000"/>
                </a:solidFill>
                <a:latin typeface="DM Sans Bold Italics"/>
              </a:rPr>
              <a:t>Objective</a:t>
            </a:r>
            <a:r>
              <a:rPr lang="en-US" sz="2941" spc="176">
                <a:solidFill>
                  <a:srgbClr val="000000"/>
                </a:solidFill>
                <a:latin typeface="DM Sans Italics"/>
              </a:rPr>
              <a:t>: Develop a robust data processing pipeline using PySpark instead of Pandas, etc. to efficiently collect, clean, and integrate diverse data sources related to market trends, user behavior, and competitor analysis.</a:t>
            </a:r>
          </a:p>
          <a:p>
            <a:pPr algn="l">
              <a:lnSpc>
                <a:spcPts val="3971"/>
              </a:lnSpc>
            </a:pPr>
          </a:p>
          <a:p>
            <a:pPr algn="l">
              <a:lnSpc>
                <a:spcPts val="3971"/>
              </a:lnSpc>
            </a:pPr>
          </a:p>
          <a:p>
            <a:pPr algn="l">
              <a:lnSpc>
                <a:spcPts val="3971"/>
              </a:lnSpc>
            </a:pPr>
          </a:p>
          <a:p>
            <a:pPr algn="l" marL="0" indent="0" lvl="0">
              <a:lnSpc>
                <a:spcPts val="3971"/>
              </a:lnSpc>
              <a:spcBef>
                <a:spcPct val="0"/>
              </a:spcBef>
            </a:pPr>
          </a:p>
        </p:txBody>
      </p:sp>
      <p:sp>
        <p:nvSpPr>
          <p:cNvPr name="Freeform 5" id="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9" id="9"/>
          <p:cNvSpPr txBox="true"/>
          <p:nvPr/>
        </p:nvSpPr>
        <p:spPr>
          <a:xfrm rot="0">
            <a:off x="9453857" y="3563092"/>
            <a:ext cx="6476278" cy="6410701"/>
          </a:xfrm>
          <a:prstGeom prst="rect">
            <a:avLst/>
          </a:prstGeom>
        </p:spPr>
        <p:txBody>
          <a:bodyPr anchor="t" rtlCol="false" tIns="0" lIns="0" bIns="0" rIns="0">
            <a:spAutoFit/>
          </a:bodyPr>
          <a:lstStyle/>
          <a:p>
            <a:pPr algn="l">
              <a:lnSpc>
                <a:spcPts val="3971"/>
              </a:lnSpc>
            </a:pPr>
          </a:p>
          <a:p>
            <a:pPr algn="l">
              <a:lnSpc>
                <a:spcPts val="3971"/>
              </a:lnSpc>
            </a:pPr>
          </a:p>
          <a:p>
            <a:pPr algn="l">
              <a:lnSpc>
                <a:spcPts val="3971"/>
              </a:lnSpc>
            </a:pPr>
            <a:r>
              <a:rPr lang="en-US" sz="2941" spc="176">
                <a:solidFill>
                  <a:srgbClr val="000000"/>
                </a:solidFill>
                <a:latin typeface="DM Sans Bold Italics"/>
              </a:rPr>
              <a:t>Key Results: </a:t>
            </a:r>
            <a:r>
              <a:rPr lang="en-US" sz="2941" spc="176">
                <a:solidFill>
                  <a:srgbClr val="000000"/>
                </a:solidFill>
                <a:latin typeface="DM Sans Italics"/>
              </a:rPr>
              <a:t>Achieve a streamlined data processing workflow that ensures data accuracy, completeness, and timeliness, enabling comprehensive insights into the e-commerce landscape.</a:t>
            </a:r>
          </a:p>
          <a:p>
            <a:pPr algn="l">
              <a:lnSpc>
                <a:spcPts val="3971"/>
              </a:lnSpc>
            </a:pPr>
            <a:r>
              <a:rPr lang="en-US" sz="2941" spc="176">
                <a:solidFill>
                  <a:srgbClr val="000000"/>
                </a:solidFill>
                <a:latin typeface="DM Sans Italics"/>
              </a:rPr>
              <a:t> </a:t>
            </a:r>
          </a:p>
          <a:p>
            <a:pPr algn="l">
              <a:lnSpc>
                <a:spcPts val="3971"/>
              </a:lnSpc>
            </a:pPr>
          </a:p>
          <a:p>
            <a:pPr algn="l">
              <a:lnSpc>
                <a:spcPts val="3971"/>
              </a:lnSpc>
            </a:pPr>
          </a:p>
          <a:p>
            <a:pPr algn="l" marL="0" indent="0" lvl="0">
              <a:lnSpc>
                <a:spcPts val="3971"/>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270380" y="777704"/>
            <a:ext cx="8366955" cy="1433065"/>
          </a:xfrm>
          <a:prstGeom prst="rect">
            <a:avLst/>
          </a:prstGeom>
        </p:spPr>
        <p:txBody>
          <a:bodyPr anchor="t" rtlCol="false" tIns="0" lIns="0" bIns="0" rIns="0">
            <a:spAutoFit/>
          </a:bodyPr>
          <a:lstStyle/>
          <a:p>
            <a:pPr algn="ctr">
              <a:lnSpc>
                <a:spcPts val="5521"/>
              </a:lnSpc>
            </a:pPr>
            <a:r>
              <a:rPr lang="en-US" sz="5691">
                <a:solidFill>
                  <a:srgbClr val="000000"/>
                </a:solidFill>
                <a:latin typeface="DM Sans Bold"/>
              </a:rPr>
              <a:t>Proposed Technology &amp; Solution </a:t>
            </a:r>
          </a:p>
        </p:txBody>
      </p:sp>
      <p:sp>
        <p:nvSpPr>
          <p:cNvPr name="TextBox 4" id="4"/>
          <p:cNvSpPr txBox="true"/>
          <p:nvPr/>
        </p:nvSpPr>
        <p:spPr>
          <a:xfrm rot="0">
            <a:off x="1637832" y="2399541"/>
            <a:ext cx="6840253" cy="7327386"/>
          </a:xfrm>
          <a:prstGeom prst="rect">
            <a:avLst/>
          </a:prstGeom>
        </p:spPr>
        <p:txBody>
          <a:bodyPr anchor="t" rtlCol="false" tIns="0" lIns="0" bIns="0" rIns="0">
            <a:spAutoFit/>
          </a:bodyPr>
          <a:lstStyle/>
          <a:p>
            <a:pPr algn="l">
              <a:lnSpc>
                <a:spcPts val="3971"/>
              </a:lnSpc>
            </a:pPr>
            <a:r>
              <a:rPr lang="en-US" sz="2941" spc="176">
                <a:solidFill>
                  <a:srgbClr val="000000"/>
                </a:solidFill>
                <a:latin typeface="DM Sans Bold Italics"/>
              </a:rPr>
              <a:t>Product-Market Fit Recommendations:</a:t>
            </a:r>
          </a:p>
          <a:p>
            <a:pPr algn="l">
              <a:lnSpc>
                <a:spcPts val="3971"/>
              </a:lnSpc>
            </a:pPr>
          </a:p>
          <a:p>
            <a:pPr algn="l">
              <a:lnSpc>
                <a:spcPts val="3971"/>
              </a:lnSpc>
            </a:pPr>
            <a:r>
              <a:rPr lang="en-US" sz="2941" spc="176">
                <a:solidFill>
                  <a:srgbClr val="000000"/>
                </a:solidFill>
                <a:latin typeface="DM Sans Bold Italics"/>
              </a:rPr>
              <a:t>Objective</a:t>
            </a:r>
            <a:r>
              <a:rPr lang="en-US" sz="2941" spc="176">
                <a:solidFill>
                  <a:srgbClr val="000000"/>
                </a:solidFill>
                <a:latin typeface="DM Sans Italics"/>
              </a:rPr>
              <a:t>: Utilize the processed data to generate actionable recommendations for the client regarding the optimal product-market fit. This includes identifying high-demand product categories, understanding consumer preferences, and offering insights into potential market niches.</a:t>
            </a:r>
          </a:p>
          <a:p>
            <a:pPr algn="l">
              <a:lnSpc>
                <a:spcPts val="3971"/>
              </a:lnSpc>
            </a:pPr>
          </a:p>
          <a:p>
            <a:pPr algn="l" marL="0" indent="0" lvl="0">
              <a:lnSpc>
                <a:spcPts val="3971"/>
              </a:lnSpc>
              <a:spcBef>
                <a:spcPct val="0"/>
              </a:spcBef>
            </a:pPr>
          </a:p>
        </p:txBody>
      </p:sp>
      <p:sp>
        <p:nvSpPr>
          <p:cNvPr name="Freeform 5" id="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9" id="9"/>
          <p:cNvSpPr txBox="true"/>
          <p:nvPr/>
        </p:nvSpPr>
        <p:spPr>
          <a:xfrm rot="0">
            <a:off x="9453857" y="3848370"/>
            <a:ext cx="6476278" cy="4429728"/>
          </a:xfrm>
          <a:prstGeom prst="rect">
            <a:avLst/>
          </a:prstGeom>
        </p:spPr>
        <p:txBody>
          <a:bodyPr anchor="t" rtlCol="false" tIns="0" lIns="0" bIns="0" rIns="0">
            <a:spAutoFit/>
          </a:bodyPr>
          <a:lstStyle/>
          <a:p>
            <a:pPr algn="l" marL="0" indent="0" lvl="0">
              <a:lnSpc>
                <a:spcPts val="3971"/>
              </a:lnSpc>
              <a:spcBef>
                <a:spcPct val="0"/>
              </a:spcBef>
            </a:pPr>
            <a:r>
              <a:rPr lang="en-US" sz="2941" spc="176">
                <a:solidFill>
                  <a:srgbClr val="000000"/>
                </a:solidFill>
                <a:latin typeface="DM Sans Bold Italics"/>
              </a:rPr>
              <a:t>Key Results</a:t>
            </a:r>
            <a:r>
              <a:rPr lang="en-US" sz="2941" spc="176">
                <a:solidFill>
                  <a:srgbClr val="000000"/>
                </a:solidFill>
                <a:latin typeface="DM Sans Italics"/>
              </a:rPr>
              <a:t>: Provide the client with a set of well-documented and data-backed recommendations, supported by visualizations and analytics, to guide their investment decisions in manufacturing and selling products within the e-commerce marketplace.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270380" y="777704"/>
            <a:ext cx="8366955" cy="1433065"/>
          </a:xfrm>
          <a:prstGeom prst="rect">
            <a:avLst/>
          </a:prstGeom>
        </p:spPr>
        <p:txBody>
          <a:bodyPr anchor="t" rtlCol="false" tIns="0" lIns="0" bIns="0" rIns="0">
            <a:spAutoFit/>
          </a:bodyPr>
          <a:lstStyle/>
          <a:p>
            <a:pPr algn="ctr">
              <a:lnSpc>
                <a:spcPts val="5521"/>
              </a:lnSpc>
            </a:pPr>
            <a:r>
              <a:rPr lang="en-US" sz="5691">
                <a:solidFill>
                  <a:srgbClr val="000000"/>
                </a:solidFill>
                <a:latin typeface="DM Sans Bold"/>
              </a:rPr>
              <a:t>Proposed Technology &amp; Solution </a:t>
            </a:r>
          </a:p>
        </p:txBody>
      </p:sp>
      <p:sp>
        <p:nvSpPr>
          <p:cNvPr name="TextBox 4" id="4"/>
          <p:cNvSpPr txBox="true"/>
          <p:nvPr/>
        </p:nvSpPr>
        <p:spPr>
          <a:xfrm rot="0">
            <a:off x="1850253" y="2430762"/>
            <a:ext cx="6840253" cy="6837063"/>
          </a:xfrm>
          <a:prstGeom prst="rect">
            <a:avLst/>
          </a:prstGeom>
        </p:spPr>
        <p:txBody>
          <a:bodyPr anchor="t" rtlCol="false" tIns="0" lIns="0" bIns="0" rIns="0">
            <a:spAutoFit/>
          </a:bodyPr>
          <a:lstStyle/>
          <a:p>
            <a:pPr algn="l">
              <a:lnSpc>
                <a:spcPts val="3971"/>
              </a:lnSpc>
            </a:pPr>
            <a:r>
              <a:rPr lang="en-US" sz="2941" spc="176">
                <a:solidFill>
                  <a:srgbClr val="000000"/>
                </a:solidFill>
                <a:latin typeface="DM Sans Bold Italics"/>
              </a:rPr>
              <a:t>Insightful Visualizations and Dashboards:</a:t>
            </a:r>
          </a:p>
          <a:p>
            <a:pPr algn="l">
              <a:lnSpc>
                <a:spcPts val="3971"/>
              </a:lnSpc>
            </a:pPr>
          </a:p>
          <a:p>
            <a:pPr algn="l">
              <a:lnSpc>
                <a:spcPts val="3971"/>
              </a:lnSpc>
            </a:pPr>
            <a:r>
              <a:rPr lang="en-US" sz="2941" spc="176">
                <a:solidFill>
                  <a:srgbClr val="000000"/>
                </a:solidFill>
                <a:latin typeface="DM Sans Bold Italics"/>
              </a:rPr>
              <a:t>Objective</a:t>
            </a:r>
            <a:r>
              <a:rPr lang="en-US" sz="2941" spc="176">
                <a:solidFill>
                  <a:srgbClr val="000000"/>
                </a:solidFill>
                <a:latin typeface="DM Sans Italics"/>
              </a:rPr>
              <a:t>: Create interactive and insightful visualizations and dashboards that translate the processed data into actionable insights. Focus on user-friendly interfaces that facilitate easy interpretation of complex analytics for non-technical stakeholders.</a:t>
            </a:r>
          </a:p>
          <a:p>
            <a:pPr algn="l">
              <a:lnSpc>
                <a:spcPts val="3971"/>
              </a:lnSpc>
            </a:pPr>
          </a:p>
          <a:p>
            <a:pPr algn="l" marL="0" indent="0" lvl="0">
              <a:lnSpc>
                <a:spcPts val="3971"/>
              </a:lnSpc>
              <a:spcBef>
                <a:spcPct val="0"/>
              </a:spcBef>
            </a:pPr>
          </a:p>
        </p:txBody>
      </p:sp>
      <p:sp>
        <p:nvSpPr>
          <p:cNvPr name="Freeform 5" id="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9" id="9"/>
          <p:cNvSpPr txBox="true"/>
          <p:nvPr/>
        </p:nvSpPr>
        <p:spPr>
          <a:xfrm rot="0">
            <a:off x="9741206" y="3901101"/>
            <a:ext cx="6476278" cy="3934484"/>
          </a:xfrm>
          <a:prstGeom prst="rect">
            <a:avLst/>
          </a:prstGeom>
        </p:spPr>
        <p:txBody>
          <a:bodyPr anchor="t" rtlCol="false" tIns="0" lIns="0" bIns="0" rIns="0">
            <a:spAutoFit/>
          </a:bodyPr>
          <a:lstStyle/>
          <a:p>
            <a:pPr algn="l" marL="0" indent="0" lvl="0">
              <a:lnSpc>
                <a:spcPts val="3971"/>
              </a:lnSpc>
              <a:spcBef>
                <a:spcPct val="0"/>
              </a:spcBef>
            </a:pPr>
            <a:r>
              <a:rPr lang="en-US" sz="2941" spc="176">
                <a:solidFill>
                  <a:srgbClr val="000000"/>
                </a:solidFill>
                <a:latin typeface="DM Sans Bold Italics"/>
              </a:rPr>
              <a:t>Key Results</a:t>
            </a:r>
            <a:r>
              <a:rPr lang="en-US" sz="2941" spc="176">
                <a:solidFill>
                  <a:srgbClr val="000000"/>
                </a:solidFill>
                <a:latin typeface="DM Sans Italics"/>
              </a:rPr>
              <a:t>: Deliver visually compelling dashboards that effectively communicate trends, patterns, and correlations within the data, empowering the client to make informed decisions about potential product offerings.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270380" y="1125399"/>
            <a:ext cx="8366955" cy="737676"/>
          </a:xfrm>
          <a:prstGeom prst="rect">
            <a:avLst/>
          </a:prstGeom>
        </p:spPr>
        <p:txBody>
          <a:bodyPr anchor="t" rtlCol="false" tIns="0" lIns="0" bIns="0" rIns="0">
            <a:spAutoFit/>
          </a:bodyPr>
          <a:lstStyle/>
          <a:p>
            <a:pPr algn="ctr">
              <a:lnSpc>
                <a:spcPts val="5521"/>
              </a:lnSpc>
            </a:pPr>
            <a:r>
              <a:rPr lang="en-US" sz="5691">
                <a:solidFill>
                  <a:srgbClr val="000000"/>
                </a:solidFill>
                <a:latin typeface="DM Sans Bold"/>
              </a:rPr>
              <a:t>Relevant Diagrams</a:t>
            </a:r>
          </a:p>
        </p:txBody>
      </p:sp>
      <p:sp>
        <p:nvSpPr>
          <p:cNvPr name="Freeform 4" id="4"/>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04390" y="2530141"/>
            <a:ext cx="10617908" cy="3618937"/>
          </a:xfrm>
          <a:custGeom>
            <a:avLst/>
            <a:gdLst/>
            <a:ahLst/>
            <a:cxnLst/>
            <a:rect r="r" b="b" t="t" l="l"/>
            <a:pathLst>
              <a:path h="3618937" w="10617908">
                <a:moveTo>
                  <a:pt x="0" y="0"/>
                </a:moveTo>
                <a:lnTo>
                  <a:pt x="10617908" y="0"/>
                </a:lnTo>
                <a:lnTo>
                  <a:pt x="10617908" y="3618937"/>
                </a:lnTo>
                <a:lnTo>
                  <a:pt x="0" y="3618937"/>
                </a:lnTo>
                <a:lnTo>
                  <a:pt x="0" y="0"/>
                </a:lnTo>
                <a:close/>
              </a:path>
            </a:pathLst>
          </a:custGeom>
          <a:blipFill>
            <a:blip r:embed="rId11"/>
            <a:stretch>
              <a:fillRect l="0" t="0" r="0" b="0"/>
            </a:stretch>
          </a:blipFill>
        </p:spPr>
      </p:sp>
      <p:sp>
        <p:nvSpPr>
          <p:cNvPr name="Freeform 9" id="9"/>
          <p:cNvSpPr/>
          <p:nvPr/>
        </p:nvSpPr>
        <p:spPr>
          <a:xfrm flipH="false" flipV="false" rot="0">
            <a:off x="1724296" y="6625328"/>
            <a:ext cx="10178097" cy="666051"/>
          </a:xfrm>
          <a:custGeom>
            <a:avLst/>
            <a:gdLst/>
            <a:ahLst/>
            <a:cxnLst/>
            <a:rect r="r" b="b" t="t" l="l"/>
            <a:pathLst>
              <a:path h="666051" w="10178097">
                <a:moveTo>
                  <a:pt x="0" y="0"/>
                </a:moveTo>
                <a:lnTo>
                  <a:pt x="10178096" y="0"/>
                </a:lnTo>
                <a:lnTo>
                  <a:pt x="10178096" y="666051"/>
                </a:lnTo>
                <a:lnTo>
                  <a:pt x="0" y="666051"/>
                </a:lnTo>
                <a:lnTo>
                  <a:pt x="0" y="0"/>
                </a:lnTo>
                <a:close/>
              </a:path>
            </a:pathLst>
          </a:custGeom>
          <a:blipFill>
            <a:blip r:embed="rId12"/>
            <a:stretch>
              <a:fillRect l="0" t="0" r="0" b="0"/>
            </a:stretch>
          </a:blipFill>
        </p:spPr>
      </p:sp>
      <p:sp>
        <p:nvSpPr>
          <p:cNvPr name="Freeform 10" id="10"/>
          <p:cNvSpPr/>
          <p:nvPr/>
        </p:nvSpPr>
        <p:spPr>
          <a:xfrm flipH="false" flipV="false" rot="0">
            <a:off x="13224409" y="2530141"/>
            <a:ext cx="3792904" cy="6928975"/>
          </a:xfrm>
          <a:custGeom>
            <a:avLst/>
            <a:gdLst/>
            <a:ahLst/>
            <a:cxnLst/>
            <a:rect r="r" b="b" t="t" l="l"/>
            <a:pathLst>
              <a:path h="6928975" w="3792904">
                <a:moveTo>
                  <a:pt x="0" y="0"/>
                </a:moveTo>
                <a:lnTo>
                  <a:pt x="3792904" y="0"/>
                </a:lnTo>
                <a:lnTo>
                  <a:pt x="3792904" y="6928975"/>
                </a:lnTo>
                <a:lnTo>
                  <a:pt x="0" y="6928975"/>
                </a:lnTo>
                <a:lnTo>
                  <a:pt x="0" y="0"/>
                </a:lnTo>
                <a:close/>
              </a:path>
            </a:pathLst>
          </a:custGeom>
          <a:blipFill>
            <a:blip r:embed="rId13"/>
            <a:stretch>
              <a:fillRect l="-5547" t="0" r="-2218"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594091" y="3249345"/>
            <a:ext cx="7740369" cy="1300300"/>
          </a:xfrm>
          <a:custGeom>
            <a:avLst/>
            <a:gdLst/>
            <a:ahLst/>
            <a:cxnLst/>
            <a:rect r="r" b="b" t="t" l="l"/>
            <a:pathLst>
              <a:path h="1300300" w="7740369">
                <a:moveTo>
                  <a:pt x="0" y="0"/>
                </a:moveTo>
                <a:lnTo>
                  <a:pt x="7740369" y="0"/>
                </a:lnTo>
                <a:lnTo>
                  <a:pt x="7740369" y="1300300"/>
                </a:lnTo>
                <a:lnTo>
                  <a:pt x="0" y="1300300"/>
                </a:lnTo>
                <a:lnTo>
                  <a:pt x="0" y="0"/>
                </a:lnTo>
                <a:close/>
              </a:path>
            </a:pathLst>
          </a:custGeom>
          <a:blipFill>
            <a:blip r:embed="rId7"/>
            <a:stretch>
              <a:fillRect l="0" t="0" r="0" b="0"/>
            </a:stretch>
          </a:blipFill>
        </p:spPr>
      </p:sp>
      <p:sp>
        <p:nvSpPr>
          <p:cNvPr name="Freeform 6" id="6"/>
          <p:cNvSpPr/>
          <p:nvPr/>
        </p:nvSpPr>
        <p:spPr>
          <a:xfrm flipH="false" flipV="false" rot="0">
            <a:off x="8594091" y="4670939"/>
            <a:ext cx="8921371" cy="4421897"/>
          </a:xfrm>
          <a:custGeom>
            <a:avLst/>
            <a:gdLst/>
            <a:ahLst/>
            <a:cxnLst/>
            <a:rect r="r" b="b" t="t" l="l"/>
            <a:pathLst>
              <a:path h="4421897" w="8921371">
                <a:moveTo>
                  <a:pt x="0" y="0"/>
                </a:moveTo>
                <a:lnTo>
                  <a:pt x="8921371" y="0"/>
                </a:lnTo>
                <a:lnTo>
                  <a:pt x="8921371" y="4421897"/>
                </a:lnTo>
                <a:lnTo>
                  <a:pt x="0" y="4421897"/>
                </a:lnTo>
                <a:lnTo>
                  <a:pt x="0" y="0"/>
                </a:lnTo>
                <a:close/>
              </a:path>
            </a:pathLst>
          </a:custGeom>
          <a:blipFill>
            <a:blip r:embed="rId8"/>
            <a:stretch>
              <a:fillRect l="0" t="0" r="0" b="0"/>
            </a:stretch>
          </a:blipFill>
        </p:spPr>
      </p:sp>
      <p:sp>
        <p:nvSpPr>
          <p:cNvPr name="TextBox 7" id="7"/>
          <p:cNvSpPr txBox="true"/>
          <p:nvPr/>
        </p:nvSpPr>
        <p:spPr>
          <a:xfrm rot="0">
            <a:off x="8659015" y="1268626"/>
            <a:ext cx="8600285" cy="1575976"/>
          </a:xfrm>
          <a:prstGeom prst="rect">
            <a:avLst/>
          </a:prstGeom>
        </p:spPr>
        <p:txBody>
          <a:bodyPr anchor="t" rtlCol="false" tIns="0" lIns="0" bIns="0" rIns="0">
            <a:spAutoFit/>
          </a:bodyPr>
          <a:lstStyle/>
          <a:p>
            <a:pPr algn="l">
              <a:lnSpc>
                <a:spcPts val="6035"/>
              </a:lnSpc>
            </a:pPr>
            <a:r>
              <a:rPr lang="en-US" sz="6221">
                <a:solidFill>
                  <a:srgbClr val="000000"/>
                </a:solidFill>
                <a:latin typeface="DM Sans Bold"/>
              </a:rPr>
              <a:t>Research &amp; Industry Perspectives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2987462"/>
            <a:ext cx="8115300" cy="1161994"/>
          </a:xfrm>
          <a:custGeom>
            <a:avLst/>
            <a:gdLst/>
            <a:ahLst/>
            <a:cxnLst/>
            <a:rect r="r" b="b" t="t" l="l"/>
            <a:pathLst>
              <a:path h="1161994" w="8115300">
                <a:moveTo>
                  <a:pt x="0" y="0"/>
                </a:moveTo>
                <a:lnTo>
                  <a:pt x="8115300" y="0"/>
                </a:lnTo>
                <a:lnTo>
                  <a:pt x="8115300" y="1161994"/>
                </a:lnTo>
                <a:lnTo>
                  <a:pt x="0" y="1161994"/>
                </a:lnTo>
                <a:lnTo>
                  <a:pt x="0" y="0"/>
                </a:lnTo>
                <a:close/>
              </a:path>
            </a:pathLst>
          </a:custGeom>
          <a:blipFill>
            <a:blip r:embed="rId3"/>
            <a:stretch>
              <a:fillRect l="0" t="-1664" r="0" b="-1664"/>
            </a:stretch>
          </a:blipFill>
        </p:spPr>
      </p:sp>
      <p:sp>
        <p:nvSpPr>
          <p:cNvPr name="Freeform 4" id="4"/>
          <p:cNvSpPr/>
          <p:nvPr/>
        </p:nvSpPr>
        <p:spPr>
          <a:xfrm flipH="false" flipV="false" rot="0">
            <a:off x="897367" y="4516660"/>
            <a:ext cx="8246633" cy="3537262"/>
          </a:xfrm>
          <a:custGeom>
            <a:avLst/>
            <a:gdLst/>
            <a:ahLst/>
            <a:cxnLst/>
            <a:rect r="r" b="b" t="t" l="l"/>
            <a:pathLst>
              <a:path h="3537262" w="8246633">
                <a:moveTo>
                  <a:pt x="0" y="0"/>
                </a:moveTo>
                <a:lnTo>
                  <a:pt x="8246633" y="0"/>
                </a:lnTo>
                <a:lnTo>
                  <a:pt x="8246633" y="3537261"/>
                </a:lnTo>
                <a:lnTo>
                  <a:pt x="0" y="3537261"/>
                </a:lnTo>
                <a:lnTo>
                  <a:pt x="0" y="0"/>
                </a:lnTo>
                <a:close/>
              </a:path>
            </a:pathLst>
          </a:custGeom>
          <a:blipFill>
            <a:blip r:embed="rId4"/>
            <a:stretch>
              <a:fillRect l="0" t="0" r="0" b="0"/>
            </a:stretch>
          </a:blipFill>
        </p:spPr>
      </p:sp>
      <p:sp>
        <p:nvSpPr>
          <p:cNvPr name="Freeform 5" id="5"/>
          <p:cNvSpPr/>
          <p:nvPr/>
        </p:nvSpPr>
        <p:spPr>
          <a:xfrm flipH="false" flipV="false" rot="0">
            <a:off x="9275333" y="3012862"/>
            <a:ext cx="8662358" cy="1138876"/>
          </a:xfrm>
          <a:custGeom>
            <a:avLst/>
            <a:gdLst/>
            <a:ahLst/>
            <a:cxnLst/>
            <a:rect r="r" b="b" t="t" l="l"/>
            <a:pathLst>
              <a:path h="1138876" w="8662358">
                <a:moveTo>
                  <a:pt x="0" y="0"/>
                </a:moveTo>
                <a:lnTo>
                  <a:pt x="8662358" y="0"/>
                </a:lnTo>
                <a:lnTo>
                  <a:pt x="8662358" y="1138876"/>
                </a:lnTo>
                <a:lnTo>
                  <a:pt x="0" y="1138876"/>
                </a:lnTo>
                <a:lnTo>
                  <a:pt x="0" y="0"/>
                </a:lnTo>
                <a:close/>
              </a:path>
            </a:pathLst>
          </a:custGeom>
          <a:blipFill>
            <a:blip r:embed="rId5"/>
            <a:stretch>
              <a:fillRect l="0" t="0" r="0" b="0"/>
            </a:stretch>
          </a:blipFill>
        </p:spPr>
      </p:sp>
      <p:sp>
        <p:nvSpPr>
          <p:cNvPr name="Freeform 6" id="6"/>
          <p:cNvSpPr/>
          <p:nvPr/>
        </p:nvSpPr>
        <p:spPr>
          <a:xfrm flipH="false" flipV="false" rot="0">
            <a:off x="9275333" y="4516660"/>
            <a:ext cx="8662358" cy="4142867"/>
          </a:xfrm>
          <a:custGeom>
            <a:avLst/>
            <a:gdLst/>
            <a:ahLst/>
            <a:cxnLst/>
            <a:rect r="r" b="b" t="t" l="l"/>
            <a:pathLst>
              <a:path h="4142867" w="8662358">
                <a:moveTo>
                  <a:pt x="0" y="0"/>
                </a:moveTo>
                <a:lnTo>
                  <a:pt x="8662358" y="0"/>
                </a:lnTo>
                <a:lnTo>
                  <a:pt x="8662358" y="4142866"/>
                </a:lnTo>
                <a:lnTo>
                  <a:pt x="0" y="4142866"/>
                </a:lnTo>
                <a:lnTo>
                  <a:pt x="0" y="0"/>
                </a:lnTo>
                <a:close/>
              </a:path>
            </a:pathLst>
          </a:custGeom>
          <a:blipFill>
            <a:blip r:embed="rId6"/>
            <a:stretch>
              <a:fillRect l="0" t="0" r="0" b="0"/>
            </a:stretch>
          </a:blipFill>
        </p:spPr>
      </p:sp>
      <p:sp>
        <p:nvSpPr>
          <p:cNvPr name="TextBox 7" id="7"/>
          <p:cNvSpPr txBox="true"/>
          <p:nvPr/>
        </p:nvSpPr>
        <p:spPr>
          <a:xfrm rot="0">
            <a:off x="1028700" y="1162050"/>
            <a:ext cx="8600285" cy="1575976"/>
          </a:xfrm>
          <a:prstGeom prst="rect">
            <a:avLst/>
          </a:prstGeom>
        </p:spPr>
        <p:txBody>
          <a:bodyPr anchor="t" rtlCol="false" tIns="0" lIns="0" bIns="0" rIns="0">
            <a:spAutoFit/>
          </a:bodyPr>
          <a:lstStyle/>
          <a:p>
            <a:pPr algn="l">
              <a:lnSpc>
                <a:spcPts val="6035"/>
              </a:lnSpc>
            </a:pPr>
            <a:r>
              <a:rPr lang="en-US" sz="6221">
                <a:solidFill>
                  <a:srgbClr val="000000"/>
                </a:solidFill>
                <a:latin typeface="DM Sans Bold"/>
              </a:rPr>
              <a:t>Research &amp; Industry Perspectives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7085196" y="2752300"/>
            <a:ext cx="4117609" cy="3266861"/>
            <a:chOff x="0" y="0"/>
            <a:chExt cx="5490145" cy="4355814"/>
          </a:xfrm>
        </p:grpSpPr>
        <p:sp>
          <p:nvSpPr>
            <p:cNvPr name="Freeform 4" id="4"/>
            <p:cNvSpPr/>
            <p:nvPr/>
          </p:nvSpPr>
          <p:spPr>
            <a:xfrm flipH="false" flipV="false" rot="0">
              <a:off x="431027" y="0"/>
              <a:ext cx="3217512" cy="3247031"/>
            </a:xfrm>
            <a:custGeom>
              <a:avLst/>
              <a:gdLst/>
              <a:ahLst/>
              <a:cxnLst/>
              <a:rect r="r" b="b" t="t" l="l"/>
              <a:pathLst>
                <a:path h="3247031" w="3217512">
                  <a:moveTo>
                    <a:pt x="0" y="0"/>
                  </a:moveTo>
                  <a:lnTo>
                    <a:pt x="3217512" y="0"/>
                  </a:lnTo>
                  <a:lnTo>
                    <a:pt x="3217512" y="3247031"/>
                  </a:lnTo>
                  <a:lnTo>
                    <a:pt x="0" y="32470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0" y="526438"/>
              <a:ext cx="5490145" cy="3829376"/>
            </a:xfrm>
            <a:custGeom>
              <a:avLst/>
              <a:gdLst/>
              <a:ahLst/>
              <a:cxnLst/>
              <a:rect r="r" b="b" t="t" l="l"/>
              <a:pathLst>
                <a:path h="3829376" w="5490145">
                  <a:moveTo>
                    <a:pt x="0" y="0"/>
                  </a:moveTo>
                  <a:lnTo>
                    <a:pt x="5490145" y="0"/>
                  </a:lnTo>
                  <a:lnTo>
                    <a:pt x="5490145" y="3829376"/>
                  </a:lnTo>
                  <a:lnTo>
                    <a:pt x="0" y="38293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6" id="6"/>
          <p:cNvSpPr txBox="true"/>
          <p:nvPr/>
        </p:nvSpPr>
        <p:spPr>
          <a:xfrm rot="0">
            <a:off x="1923249" y="1652197"/>
            <a:ext cx="15336051" cy="927694"/>
          </a:xfrm>
          <a:prstGeom prst="rect">
            <a:avLst/>
          </a:prstGeom>
        </p:spPr>
        <p:txBody>
          <a:bodyPr anchor="t" rtlCol="false" tIns="0" lIns="0" bIns="0" rIns="0">
            <a:spAutoFit/>
          </a:bodyPr>
          <a:lstStyle/>
          <a:p>
            <a:pPr algn="l">
              <a:lnSpc>
                <a:spcPts val="6833"/>
              </a:lnSpc>
            </a:pPr>
            <a:r>
              <a:rPr lang="en-US" sz="7044">
                <a:solidFill>
                  <a:srgbClr val="000000"/>
                </a:solidFill>
                <a:latin typeface="DM Sans Bold"/>
              </a:rPr>
              <a:t>Final reflections and future steps</a:t>
            </a:r>
          </a:p>
        </p:txBody>
      </p:sp>
      <p:sp>
        <p:nvSpPr>
          <p:cNvPr name="TextBox 7" id="7"/>
          <p:cNvSpPr txBox="true"/>
          <p:nvPr/>
        </p:nvSpPr>
        <p:spPr>
          <a:xfrm rot="0">
            <a:off x="3214349" y="6133460"/>
            <a:ext cx="11304242" cy="3798530"/>
          </a:xfrm>
          <a:prstGeom prst="rect">
            <a:avLst/>
          </a:prstGeom>
        </p:spPr>
        <p:txBody>
          <a:bodyPr anchor="t" rtlCol="false" tIns="0" lIns="0" bIns="0" rIns="0">
            <a:spAutoFit/>
          </a:bodyPr>
          <a:lstStyle/>
          <a:p>
            <a:pPr algn="just">
              <a:lnSpc>
                <a:spcPts val="3782"/>
              </a:lnSpc>
            </a:pPr>
            <a:r>
              <a:rPr lang="en-US" sz="2701">
                <a:solidFill>
                  <a:srgbClr val="000000"/>
                </a:solidFill>
                <a:latin typeface="Canva Sans Italics"/>
              </a:rPr>
              <a:t> Deliver visually compelling dashboards that effectively communicate trends, patterns, and correlations within the data, empowering the client to make informed decisions about potential product offerings using PySpark. </a:t>
            </a:r>
          </a:p>
          <a:p>
            <a:pPr algn="just">
              <a:lnSpc>
                <a:spcPts val="3782"/>
              </a:lnSpc>
            </a:pPr>
          </a:p>
          <a:p>
            <a:pPr algn="just">
              <a:lnSpc>
                <a:spcPts val="3782"/>
              </a:lnSpc>
            </a:pPr>
            <a:r>
              <a:rPr lang="en-US" sz="2701">
                <a:solidFill>
                  <a:srgbClr val="000000"/>
                </a:solidFill>
                <a:latin typeface="Canva Sans Italics"/>
              </a:rPr>
              <a:t>We can also use GPUs and Large Language Models for novel data processing methods that can compete with the speed, scale and efficiency of PySpark.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DAGGNEQGvns</dc:identifier>
  <dcterms:modified xsi:type="dcterms:W3CDTF">2011-08-01T06:04:30Z</dcterms:modified>
  <cp:revision>1</cp:revision>
  <dc:title>Mini-Project Presentation</dc:title>
</cp:coreProperties>
</file>