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58" r:id="rId8"/>
    <p:sldId id="260" r:id="rId9"/>
    <p:sldId id="261" r:id="rId10"/>
    <p:sldId id="25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358440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80825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DF0D06-BE5C-4FA1-BAD2-5CE4568F4D3D}"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77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107860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DF0D06-BE5C-4FA1-BAD2-5CE4568F4D3D}"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906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3487124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1022956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246233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38321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B7F9B5-AB06-49EA-A320-73D42A62124C}" type="datetimeFigureOut">
              <a:rPr lang="es-MX" smtClean="0"/>
              <a:t>11/05/2020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416650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289302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B7F9B5-AB06-49EA-A320-73D42A62124C}" type="datetimeFigureOut">
              <a:rPr lang="es-MX" smtClean="0"/>
              <a:t>11/05/2020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419610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B7F9B5-AB06-49EA-A320-73D42A62124C}" type="datetimeFigureOut">
              <a:rPr lang="es-MX" smtClean="0"/>
              <a:t>11/05/2020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45252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7F9B5-AB06-49EA-A320-73D42A62124C}" type="datetimeFigureOut">
              <a:rPr lang="es-MX" smtClean="0"/>
              <a:t>11/05/2020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34995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296007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B7F9B5-AB06-49EA-A320-73D42A62124C}" type="datetimeFigureOut">
              <a:rPr lang="es-MX" smtClean="0"/>
              <a:t>11/05/2020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DF0D06-BE5C-4FA1-BAD2-5CE4568F4D3D}" type="slidenum">
              <a:rPr lang="es-MX" smtClean="0"/>
              <a:t>‹Nº›</a:t>
            </a:fld>
            <a:endParaRPr lang="es-MX"/>
          </a:p>
        </p:txBody>
      </p:sp>
    </p:spTree>
    <p:extLst>
      <p:ext uri="{BB962C8B-B14F-4D97-AF65-F5344CB8AC3E}">
        <p14:creationId xmlns:p14="http://schemas.microsoft.com/office/powerpoint/2010/main" val="75849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B7F9B5-AB06-49EA-A320-73D42A62124C}" type="datetimeFigureOut">
              <a:rPr lang="es-MX" smtClean="0"/>
              <a:t>11/05/2020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DF0D06-BE5C-4FA1-BAD2-5CE4568F4D3D}" type="slidenum">
              <a:rPr lang="es-MX" smtClean="0"/>
              <a:t>‹Nº›</a:t>
            </a:fld>
            <a:endParaRPr lang="es-MX"/>
          </a:p>
        </p:txBody>
      </p:sp>
    </p:spTree>
    <p:extLst>
      <p:ext uri="{BB962C8B-B14F-4D97-AF65-F5344CB8AC3E}">
        <p14:creationId xmlns:p14="http://schemas.microsoft.com/office/powerpoint/2010/main" val="2205843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34DD4-C221-40D6-BA78-C580E6427820}"/>
              </a:ext>
            </a:extLst>
          </p:cNvPr>
          <p:cNvSpPr>
            <a:spLocks noGrp="1"/>
          </p:cNvSpPr>
          <p:nvPr>
            <p:ph type="ctrTitle"/>
          </p:nvPr>
        </p:nvSpPr>
        <p:spPr/>
        <p:txBody>
          <a:bodyPr/>
          <a:lstStyle/>
          <a:p>
            <a:r>
              <a:rPr lang="es-MX" dirty="0"/>
              <a:t>Proyecto final: Fase 1</a:t>
            </a:r>
          </a:p>
        </p:txBody>
      </p:sp>
      <p:sp>
        <p:nvSpPr>
          <p:cNvPr id="3" name="Subtítulo 2">
            <a:extLst>
              <a:ext uri="{FF2B5EF4-FFF2-40B4-BE49-F238E27FC236}">
                <a16:creationId xmlns:a16="http://schemas.microsoft.com/office/drawing/2014/main" xmlns="" id="{A5945BEC-0017-413D-83E8-D003D6297144}"/>
              </a:ext>
            </a:extLst>
          </p:cNvPr>
          <p:cNvSpPr>
            <a:spLocks noGrp="1"/>
          </p:cNvSpPr>
          <p:nvPr>
            <p:ph type="subTitle" idx="1"/>
          </p:nvPr>
        </p:nvSpPr>
        <p:spPr/>
        <p:txBody>
          <a:bodyPr/>
          <a:lstStyle/>
          <a:p>
            <a:r>
              <a:rPr lang="es-MX" dirty="0"/>
              <a:t>Equipo 2</a:t>
            </a:r>
          </a:p>
          <a:p>
            <a:r>
              <a:rPr lang="es-MX" dirty="0"/>
              <a:t>Seminario de arquitectura de computadoras</a:t>
            </a:r>
          </a:p>
        </p:txBody>
      </p:sp>
    </p:spTree>
    <p:extLst>
      <p:ext uri="{BB962C8B-B14F-4D97-AF65-F5344CB8AC3E}">
        <p14:creationId xmlns:p14="http://schemas.microsoft.com/office/powerpoint/2010/main" val="3303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2B00AEB-B377-460A-9F94-0F1E3E0AFD3B}"/>
              </a:ext>
            </a:extLst>
          </p:cNvPr>
          <p:cNvSpPr>
            <a:spLocks noGrp="1"/>
          </p:cNvSpPr>
          <p:nvPr>
            <p:ph type="title"/>
          </p:nvPr>
        </p:nvSpPr>
        <p:spPr/>
        <p:txBody>
          <a:bodyPr/>
          <a:lstStyle/>
          <a:p>
            <a:r>
              <a:rPr lang="es-MX" dirty="0"/>
              <a:t>Programa </a:t>
            </a:r>
            <a:r>
              <a:rPr lang="es-MX" dirty="0" smtClean="0"/>
              <a:t>ensamblador (Ordenamiento burbuja)</a:t>
            </a:r>
            <a:endParaRPr lang="es-MX" dirty="0"/>
          </a:p>
        </p:txBody>
      </p:sp>
      <p:sp>
        <p:nvSpPr>
          <p:cNvPr id="3" name="Marcador de contenido 2">
            <a:extLst>
              <a:ext uri="{FF2B5EF4-FFF2-40B4-BE49-F238E27FC236}">
                <a16:creationId xmlns:a16="http://schemas.microsoft.com/office/drawing/2014/main" xmlns="" id="{804C1C0E-1BA6-4150-953F-9A428FB4EB20}"/>
              </a:ext>
            </a:extLst>
          </p:cNvPr>
          <p:cNvSpPr>
            <a:spLocks noGrp="1"/>
          </p:cNvSpPr>
          <p:nvPr>
            <p:ph idx="1"/>
          </p:nvPr>
        </p:nvSpPr>
        <p:spPr/>
        <p:txBody>
          <a:bodyPr/>
          <a:lstStyle/>
          <a:p>
            <a:r>
              <a:rPr lang="es-MX" dirty="0" smtClean="0"/>
              <a:t>El algoritmo de ordenamiento burbuja (</a:t>
            </a:r>
            <a:r>
              <a:rPr lang="es-MX" dirty="0" err="1" smtClean="0"/>
              <a:t>bubble</a:t>
            </a:r>
            <a:r>
              <a:rPr lang="es-MX" dirty="0" smtClean="0"/>
              <a:t> </a:t>
            </a:r>
            <a:r>
              <a:rPr lang="es-MX" dirty="0" err="1" smtClean="0"/>
              <a:t>sort</a:t>
            </a:r>
            <a:r>
              <a:rPr lang="es-MX" dirty="0" smtClean="0"/>
              <a:t>) hace una serie de pasadas a través de la lista de elementos adyacentes. Si están desordenados , los intercambia.</a:t>
            </a:r>
          </a:p>
          <a:p>
            <a:pPr marL="0" indent="0">
              <a:buNone/>
            </a:pPr>
            <a:r>
              <a:rPr lang="es-MX" dirty="0" smtClean="0"/>
              <a:t>Burbuja (A[0…n-1])</a:t>
            </a:r>
          </a:p>
          <a:p>
            <a:pPr marL="0" indent="0">
              <a:buNone/>
            </a:pPr>
            <a:r>
              <a:rPr lang="es-MX" dirty="0" smtClean="0"/>
              <a:t>//Ordena un arreglo por el método burbuja</a:t>
            </a:r>
          </a:p>
          <a:p>
            <a:pPr marL="0" indent="0">
              <a:buNone/>
            </a:pPr>
            <a:r>
              <a:rPr lang="es-MX" dirty="0" smtClean="0"/>
              <a:t>//Entrada: Un arreglo A[0…n-1] de elementos ordenables</a:t>
            </a:r>
          </a:p>
          <a:p>
            <a:pPr marL="0" indent="0">
              <a:buNone/>
            </a:pPr>
            <a:r>
              <a:rPr lang="es-MX" dirty="0" smtClean="0"/>
              <a:t>//Salida: Arreglo A[0…n-1] ordenados de forma no decreciente</a:t>
            </a:r>
          </a:p>
          <a:p>
            <a:pPr marL="0" indent="0">
              <a:buNone/>
            </a:pPr>
            <a:r>
              <a:rPr lang="es-MX" dirty="0" smtClean="0"/>
              <a:t>Desde I     0 hasta n – 2 hacer</a:t>
            </a:r>
          </a:p>
          <a:p>
            <a:pPr marL="457200" lvl="1" indent="0">
              <a:buNone/>
            </a:pPr>
            <a:r>
              <a:rPr lang="es-MX" dirty="0" smtClean="0"/>
              <a:t>Desde J      0 hasta n – 2 hacer</a:t>
            </a:r>
          </a:p>
          <a:p>
            <a:pPr marL="457200" lvl="1" indent="0">
              <a:buNone/>
            </a:pPr>
            <a:r>
              <a:rPr lang="es-MX" dirty="0"/>
              <a:t>	</a:t>
            </a:r>
            <a:r>
              <a:rPr lang="es-MX" dirty="0" smtClean="0"/>
              <a:t>si A[J + 1] &lt; A[J] intercambiar A[J] y A[J + 1]</a:t>
            </a:r>
            <a:endParaRPr lang="es-MX" dirty="0"/>
          </a:p>
        </p:txBody>
      </p:sp>
      <p:cxnSp>
        <p:nvCxnSpPr>
          <p:cNvPr id="6" name="Conector recto de flecha 5"/>
          <p:cNvCxnSpPr/>
          <p:nvPr/>
        </p:nvCxnSpPr>
        <p:spPr>
          <a:xfrm flipH="1">
            <a:off x="3525078" y="4876800"/>
            <a:ext cx="251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a:off x="3916017" y="5267739"/>
            <a:ext cx="251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9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4B5EF3-4666-4CC4-9223-37ADEF645031}"/>
              </a:ext>
            </a:extLst>
          </p:cNvPr>
          <p:cNvSpPr>
            <a:spLocks noGrp="1"/>
          </p:cNvSpPr>
          <p:nvPr>
            <p:ph type="title"/>
          </p:nvPr>
        </p:nvSpPr>
        <p:spPr/>
        <p:txBody>
          <a:bodyPr/>
          <a:lstStyle/>
          <a:p>
            <a:r>
              <a:rPr lang="es-MX" dirty="0"/>
              <a:t>Reuniones</a:t>
            </a:r>
          </a:p>
        </p:txBody>
      </p:sp>
      <p:graphicFrame>
        <p:nvGraphicFramePr>
          <p:cNvPr id="4" name="Tabla 4">
            <a:extLst>
              <a:ext uri="{FF2B5EF4-FFF2-40B4-BE49-F238E27FC236}">
                <a16:creationId xmlns:a16="http://schemas.microsoft.com/office/drawing/2014/main" xmlns="" id="{21820C18-361E-46B0-B6E7-D08B30094681}"/>
              </a:ext>
            </a:extLst>
          </p:cNvPr>
          <p:cNvGraphicFramePr>
            <a:graphicFrameLocks noGrp="1"/>
          </p:cNvGraphicFramePr>
          <p:nvPr>
            <p:ph idx="1"/>
            <p:extLst>
              <p:ext uri="{D42A27DB-BD31-4B8C-83A1-F6EECF244321}">
                <p14:modId xmlns:p14="http://schemas.microsoft.com/office/powerpoint/2010/main" val="53314567"/>
              </p:ext>
            </p:extLst>
          </p:nvPr>
        </p:nvGraphicFramePr>
        <p:xfrm>
          <a:off x="2589212" y="2566063"/>
          <a:ext cx="8915400" cy="20218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xmlns="" val="1517748298"/>
                    </a:ext>
                  </a:extLst>
                </a:gridCol>
                <a:gridCol w="1783080">
                  <a:extLst>
                    <a:ext uri="{9D8B030D-6E8A-4147-A177-3AD203B41FA5}">
                      <a16:colId xmlns:a16="http://schemas.microsoft.com/office/drawing/2014/main" xmlns="" val="3612563900"/>
                    </a:ext>
                  </a:extLst>
                </a:gridCol>
                <a:gridCol w="1783080">
                  <a:extLst>
                    <a:ext uri="{9D8B030D-6E8A-4147-A177-3AD203B41FA5}">
                      <a16:colId xmlns:a16="http://schemas.microsoft.com/office/drawing/2014/main" xmlns="" val="2472083561"/>
                    </a:ext>
                  </a:extLst>
                </a:gridCol>
                <a:gridCol w="1783080">
                  <a:extLst>
                    <a:ext uri="{9D8B030D-6E8A-4147-A177-3AD203B41FA5}">
                      <a16:colId xmlns:a16="http://schemas.microsoft.com/office/drawing/2014/main" xmlns="" val="675540168"/>
                    </a:ext>
                  </a:extLst>
                </a:gridCol>
                <a:gridCol w="1783080">
                  <a:extLst>
                    <a:ext uri="{9D8B030D-6E8A-4147-A177-3AD203B41FA5}">
                      <a16:colId xmlns:a16="http://schemas.microsoft.com/office/drawing/2014/main" xmlns="" val="3062168540"/>
                    </a:ext>
                  </a:extLst>
                </a:gridCol>
              </a:tblGrid>
              <a:tr h="370840">
                <a:tc>
                  <a:txBody>
                    <a:bodyPr/>
                    <a:lstStyle/>
                    <a:p>
                      <a:r>
                        <a:rPr lang="es-MX" dirty="0"/>
                        <a:t>HORARIO</a:t>
                      </a:r>
                    </a:p>
                  </a:txBody>
                  <a:tcPr/>
                </a:tc>
                <a:tc>
                  <a:txBody>
                    <a:bodyPr/>
                    <a:lstStyle/>
                    <a:p>
                      <a:r>
                        <a:rPr lang="es-MX" dirty="0"/>
                        <a:t>VICTOR</a:t>
                      </a:r>
                    </a:p>
                  </a:txBody>
                  <a:tcPr/>
                </a:tc>
                <a:tc>
                  <a:txBody>
                    <a:bodyPr/>
                    <a:lstStyle/>
                    <a:p>
                      <a:r>
                        <a:rPr lang="es-MX" dirty="0"/>
                        <a:t>ANDER</a:t>
                      </a:r>
                    </a:p>
                  </a:txBody>
                  <a:tcPr/>
                </a:tc>
                <a:tc>
                  <a:txBody>
                    <a:bodyPr/>
                    <a:lstStyle/>
                    <a:p>
                      <a:r>
                        <a:rPr lang="es-MX" dirty="0"/>
                        <a:t>CHOLICO</a:t>
                      </a:r>
                    </a:p>
                  </a:txBody>
                  <a:tcPr/>
                </a:tc>
                <a:tc>
                  <a:txBody>
                    <a:bodyPr/>
                    <a:lstStyle/>
                    <a:p>
                      <a:r>
                        <a:rPr lang="es-MX" dirty="0"/>
                        <a:t>DANIEL</a:t>
                      </a:r>
                    </a:p>
                  </a:txBody>
                  <a:tcPr/>
                </a:tc>
                <a:extLst>
                  <a:ext uri="{0D108BD9-81ED-4DB2-BD59-A6C34878D82A}">
                    <a16:rowId xmlns:a16="http://schemas.microsoft.com/office/drawing/2014/main" xmlns="" val="4196381469"/>
                  </a:ext>
                </a:extLst>
              </a:tr>
              <a:tr h="370840">
                <a:tc>
                  <a:txBody>
                    <a:bodyPr/>
                    <a:lstStyle/>
                    <a:p>
                      <a:r>
                        <a:rPr lang="es-MX" dirty="0"/>
                        <a:t>Viernes -11:00</a:t>
                      </a:r>
                    </a:p>
                  </a:txBody>
                  <a:tcPr/>
                </a:tc>
                <a:tc>
                  <a:txBody>
                    <a:bodyPr/>
                    <a:lstStyle/>
                    <a:p>
                      <a:r>
                        <a:rPr lang="es-MX" dirty="0"/>
                        <a:t>Código</a:t>
                      </a:r>
                    </a:p>
                  </a:txBody>
                  <a:tcPr/>
                </a:tc>
                <a:tc>
                  <a:txBody>
                    <a:bodyPr/>
                    <a:lstStyle/>
                    <a:p>
                      <a:r>
                        <a:rPr lang="es-MX" dirty="0"/>
                        <a:t>Código</a:t>
                      </a:r>
                    </a:p>
                  </a:txBody>
                  <a:tcPr/>
                </a:tc>
                <a:tc>
                  <a:txBody>
                    <a:bodyPr/>
                    <a:lstStyle/>
                    <a:p>
                      <a:r>
                        <a:rPr lang="es-MX" dirty="0"/>
                        <a:t>Código</a:t>
                      </a:r>
                    </a:p>
                  </a:txBody>
                  <a:tcPr/>
                </a:tc>
                <a:tc>
                  <a:txBody>
                    <a:bodyPr/>
                    <a:lstStyle/>
                    <a:p>
                      <a:r>
                        <a:rPr lang="es-MX" dirty="0"/>
                        <a:t>Código</a:t>
                      </a:r>
                    </a:p>
                  </a:txBody>
                  <a:tcPr/>
                </a:tc>
                <a:extLst>
                  <a:ext uri="{0D108BD9-81ED-4DB2-BD59-A6C34878D82A}">
                    <a16:rowId xmlns:a16="http://schemas.microsoft.com/office/drawing/2014/main" xmlns="" val="226193832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dirty="0"/>
                        <a:t>Sábado- 11:00</a:t>
                      </a:r>
                    </a:p>
                    <a:p>
                      <a:endParaRPr lang="es-MX" dirty="0"/>
                    </a:p>
                  </a:txBody>
                  <a:tcPr/>
                </a:tc>
                <a:tc>
                  <a:txBody>
                    <a:bodyPr/>
                    <a:lstStyle/>
                    <a:p>
                      <a:r>
                        <a:rPr lang="es-MX" dirty="0"/>
                        <a:t>Código</a:t>
                      </a:r>
                    </a:p>
                  </a:txBody>
                  <a:tcPr/>
                </a:tc>
                <a:tc>
                  <a:txBody>
                    <a:bodyPr/>
                    <a:lstStyle/>
                    <a:p>
                      <a:r>
                        <a:rPr lang="es-MX" dirty="0"/>
                        <a:t>Reporte</a:t>
                      </a:r>
                    </a:p>
                  </a:txBody>
                  <a:tcPr/>
                </a:tc>
                <a:tc>
                  <a:txBody>
                    <a:bodyPr/>
                    <a:lstStyle/>
                    <a:p>
                      <a:r>
                        <a:rPr lang="es-MX" dirty="0"/>
                        <a:t>Código</a:t>
                      </a:r>
                    </a:p>
                  </a:txBody>
                  <a:tcPr/>
                </a:tc>
                <a:tc>
                  <a:txBody>
                    <a:bodyPr/>
                    <a:lstStyle/>
                    <a:p>
                      <a:r>
                        <a:rPr lang="es-MX" dirty="0"/>
                        <a:t>Reporte</a:t>
                      </a:r>
                    </a:p>
                  </a:txBody>
                  <a:tcPr/>
                </a:tc>
                <a:extLst>
                  <a:ext uri="{0D108BD9-81ED-4DB2-BD59-A6C34878D82A}">
                    <a16:rowId xmlns:a16="http://schemas.microsoft.com/office/drawing/2014/main" xmlns="" val="37041167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dirty="0"/>
                        <a:t>Lunes- 11:00</a:t>
                      </a:r>
                    </a:p>
                    <a:p>
                      <a:endParaRPr lang="es-MX" dirty="0"/>
                    </a:p>
                  </a:txBody>
                  <a:tcPr/>
                </a:tc>
                <a:tc>
                  <a:txBody>
                    <a:bodyPr/>
                    <a:lstStyle/>
                    <a:p>
                      <a:r>
                        <a:rPr lang="es-MX" dirty="0"/>
                        <a:t>Código</a:t>
                      </a:r>
                    </a:p>
                  </a:txBody>
                  <a:tcPr/>
                </a:tc>
                <a:tc>
                  <a:txBody>
                    <a:bodyPr/>
                    <a:lstStyle/>
                    <a:p>
                      <a:r>
                        <a:rPr lang="es-MX" dirty="0"/>
                        <a:t>Reporte</a:t>
                      </a:r>
                    </a:p>
                  </a:txBody>
                  <a:tcPr/>
                </a:tc>
                <a:tc>
                  <a:txBody>
                    <a:bodyPr/>
                    <a:lstStyle/>
                    <a:p>
                      <a:r>
                        <a:rPr lang="es-MX" dirty="0"/>
                        <a:t>Código</a:t>
                      </a:r>
                    </a:p>
                  </a:txBody>
                  <a:tcPr/>
                </a:tc>
                <a:tc>
                  <a:txBody>
                    <a:bodyPr/>
                    <a:lstStyle/>
                    <a:p>
                      <a:r>
                        <a:rPr lang="es-MX" dirty="0"/>
                        <a:t>Reporte</a:t>
                      </a:r>
                    </a:p>
                  </a:txBody>
                  <a:tcPr/>
                </a:tc>
                <a:extLst>
                  <a:ext uri="{0D108BD9-81ED-4DB2-BD59-A6C34878D82A}">
                    <a16:rowId xmlns:a16="http://schemas.microsoft.com/office/drawing/2014/main" xmlns="" val="2820052796"/>
                  </a:ext>
                </a:extLst>
              </a:tr>
            </a:tbl>
          </a:graphicData>
        </a:graphic>
      </p:graphicFrame>
      <p:sp>
        <p:nvSpPr>
          <p:cNvPr id="6" name="CuadroTexto 5">
            <a:extLst>
              <a:ext uri="{FF2B5EF4-FFF2-40B4-BE49-F238E27FC236}">
                <a16:creationId xmlns:a16="http://schemas.microsoft.com/office/drawing/2014/main" xmlns="" id="{5A437AC1-B170-4E5C-86B4-617C1526EC55}"/>
              </a:ext>
            </a:extLst>
          </p:cNvPr>
          <p:cNvSpPr txBox="1"/>
          <p:nvPr/>
        </p:nvSpPr>
        <p:spPr>
          <a:xfrm>
            <a:off x="2589212" y="1417695"/>
            <a:ext cx="8587408" cy="646331"/>
          </a:xfrm>
          <a:prstGeom prst="rect">
            <a:avLst/>
          </a:prstGeom>
          <a:noFill/>
        </p:spPr>
        <p:txBody>
          <a:bodyPr wrap="square" rtlCol="0">
            <a:spAutoFit/>
          </a:bodyPr>
          <a:lstStyle/>
          <a:p>
            <a:r>
              <a:rPr lang="es-MX" dirty="0"/>
              <a:t>Las reuniones se llevaron por medio de </a:t>
            </a:r>
            <a:r>
              <a:rPr lang="es-MX" dirty="0" err="1"/>
              <a:t>Discord</a:t>
            </a:r>
            <a:r>
              <a:rPr lang="es-MX" dirty="0"/>
              <a:t> en las cuales nos pusimos de acuerdo para organizarnos y así poder asignar los roles.</a:t>
            </a:r>
          </a:p>
        </p:txBody>
      </p:sp>
    </p:spTree>
    <p:extLst>
      <p:ext uri="{BB962C8B-B14F-4D97-AF65-F5344CB8AC3E}">
        <p14:creationId xmlns:p14="http://schemas.microsoft.com/office/powerpoint/2010/main" val="35476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DA3346-5A91-4477-A18B-DD6803C73302}"/>
              </a:ext>
            </a:extLst>
          </p:cNvPr>
          <p:cNvSpPr>
            <a:spLocks noGrp="1"/>
          </p:cNvSpPr>
          <p:nvPr>
            <p:ph type="title"/>
          </p:nvPr>
        </p:nvSpPr>
        <p:spPr/>
        <p:txBody>
          <a:bodyPr/>
          <a:lstStyle/>
          <a:p>
            <a:r>
              <a:rPr lang="es-MX" dirty="0"/>
              <a:t>Código </a:t>
            </a:r>
            <a:r>
              <a:rPr lang="es-MX" dirty="0" err="1"/>
              <a:t>Verilog</a:t>
            </a:r>
            <a:endParaRPr lang="es-MX" dirty="0"/>
          </a:p>
        </p:txBody>
      </p:sp>
      <p:sp>
        <p:nvSpPr>
          <p:cNvPr id="3" name="Marcador de contenido 2">
            <a:extLst>
              <a:ext uri="{FF2B5EF4-FFF2-40B4-BE49-F238E27FC236}">
                <a16:creationId xmlns:a16="http://schemas.microsoft.com/office/drawing/2014/main" xmlns="" id="{58B69048-4745-4BF1-B521-CE64F916593F}"/>
              </a:ext>
            </a:extLst>
          </p:cNvPr>
          <p:cNvSpPr>
            <a:spLocks noGrp="1"/>
          </p:cNvSpPr>
          <p:nvPr>
            <p:ph idx="1"/>
          </p:nvPr>
        </p:nvSpPr>
        <p:spPr/>
        <p:txBody>
          <a:bodyPr/>
          <a:lstStyle/>
          <a:p>
            <a:pPr marL="0" indent="0">
              <a:buNone/>
            </a:pPr>
            <a:r>
              <a:rPr lang="es-MX" dirty="0"/>
              <a:t>En la fase 1 debemos hacer un single </a:t>
            </a:r>
            <a:r>
              <a:rPr lang="es-MX" dirty="0" err="1"/>
              <a:t>datapath</a:t>
            </a:r>
            <a:r>
              <a:rPr lang="es-MX" dirty="0"/>
              <a:t> en donde nomas se ejecutaran instrucciones de tipo R que son las aritméticas-lógicas </a:t>
            </a:r>
          </a:p>
          <a:p>
            <a:pPr marL="0" indent="0">
              <a:buNone/>
            </a:pPr>
            <a:r>
              <a:rPr lang="es-MX" dirty="0"/>
              <a:t>En la fase 1 consta de conectar un conjunto de módulos que tienen la finalidad de realizar instrucciones de tipo R. Para esto es necesario los siguientes módulos: Ciclo </a:t>
            </a:r>
            <a:r>
              <a:rPr lang="es-MX" dirty="0" err="1"/>
              <a:t>fetch</a:t>
            </a:r>
            <a:r>
              <a:rPr lang="es-MX" dirty="0"/>
              <a:t>, la memoria de instrucciones, un banco de registros , una unidad de control, una ALU de control y por ultimo una ALU.</a:t>
            </a:r>
          </a:p>
          <a:p>
            <a:pPr marL="0" indent="0">
              <a:buNone/>
            </a:pPr>
            <a:r>
              <a:rPr lang="es-MX" dirty="0"/>
              <a:t>Además de unos cuantos multiplexores y buffers.</a:t>
            </a:r>
          </a:p>
          <a:p>
            <a:pPr marL="0" indent="0">
              <a:buNone/>
            </a:pPr>
            <a:r>
              <a:rPr lang="es-MX" dirty="0"/>
              <a:t>Iniciamos con el modulo FETCH:</a:t>
            </a:r>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422684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197C31FD-C692-4345-8CE7-84D102219B39}"/>
              </a:ext>
            </a:extLst>
          </p:cNvPr>
          <p:cNvSpPr>
            <a:spLocks noGrp="1"/>
          </p:cNvSpPr>
          <p:nvPr>
            <p:ph idx="1"/>
          </p:nvPr>
        </p:nvSpPr>
        <p:spPr>
          <a:xfrm>
            <a:off x="2589212" y="272954"/>
            <a:ext cx="8915400" cy="6585045"/>
          </a:xfrm>
        </p:spPr>
        <p:txBody>
          <a:bodyPr>
            <a:normAutofit/>
          </a:bodyPr>
          <a:lstStyle/>
          <a:p>
            <a:pPr marL="0" indent="0">
              <a:buNone/>
            </a:pPr>
            <a:r>
              <a:rPr lang="es-MX" dirty="0"/>
              <a:t>El modulo </a:t>
            </a:r>
            <a:r>
              <a:rPr lang="es-MX" dirty="0" err="1"/>
              <a:t>fetch</a:t>
            </a:r>
            <a:r>
              <a:rPr lang="es-MX" dirty="0"/>
              <a:t> cuenta con un contador, un sumador y la memoria de instrucciones. El PC es una memoria que esta inicializado con -4 para que el primer ciclo este en 0 y cada que pase un ciclo ir sumándole 4, la memoria de instrucciones es donde se guardan las instrucciones. Esta es una memoria de ancho de palabra de 8 bits y un largo de 129 bits. En esta memoria es donde se guardarán las instrucciones que vamos a ingresar, esto con un $</a:t>
            </a:r>
            <a:r>
              <a:rPr lang="es-MX" dirty="0" err="1"/>
              <a:t>readmemb</a:t>
            </a:r>
            <a:r>
              <a:rPr lang="es-MX" dirty="0"/>
              <a:t> en donde leerá un archivo de texto en donde están las instrucciones, como las instrucciones son de 32 bits la memoria guarda cada una de estas cada cuatro lugares por lo que en el ciclo </a:t>
            </a:r>
            <a:r>
              <a:rPr lang="es-MX" dirty="0" err="1"/>
              <a:t>fetch</a:t>
            </a:r>
            <a:r>
              <a:rPr lang="es-MX" dirty="0"/>
              <a:t> cada que pasa un ciclo se le suma cuatro. </a:t>
            </a:r>
          </a:p>
          <a:p>
            <a:pPr marL="0" indent="0">
              <a:buNone/>
            </a:pPr>
            <a:r>
              <a:rPr lang="es-MX" dirty="0"/>
              <a:t>Después de esto la instrucción pasa por el primer buffer y de aquí esta se divide, los bits 31:26 se van a la unidad de control, aquí dependiendo del </a:t>
            </a:r>
            <a:r>
              <a:rPr lang="es-MX" dirty="0" err="1"/>
              <a:t>Opcode</a:t>
            </a:r>
            <a:r>
              <a:rPr lang="es-MX" dirty="0"/>
              <a:t> que sea, esta manda una señal a los módulos de la fase, del bit 25:21 estos siendo el RS se dirigen hacia el </a:t>
            </a:r>
            <a:r>
              <a:rPr lang="es-MX" dirty="0" err="1"/>
              <a:t>Read</a:t>
            </a:r>
            <a:r>
              <a:rPr lang="es-MX" dirty="0"/>
              <a:t> </a:t>
            </a:r>
            <a:r>
              <a:rPr lang="es-MX" dirty="0" err="1"/>
              <a:t>register</a:t>
            </a:r>
            <a:r>
              <a:rPr lang="es-MX" dirty="0"/>
              <a:t> 1 del banco de memoria, del bit 20:16 se van hacia el </a:t>
            </a:r>
            <a:r>
              <a:rPr lang="es-MX" dirty="0" err="1"/>
              <a:t>Read</a:t>
            </a:r>
            <a:r>
              <a:rPr lang="es-MX" dirty="0"/>
              <a:t> </a:t>
            </a:r>
            <a:r>
              <a:rPr lang="es-MX" dirty="0" err="1"/>
              <a:t>register</a:t>
            </a:r>
            <a:r>
              <a:rPr lang="es-MX" dirty="0"/>
              <a:t> 2 siendo este el RT y hacia un multiplexor, del bit 15:11 siendo este el RD se dirige hacia el multiplexor y dependiendo del tipo de instrucción que sea pasa un dato o el </a:t>
            </a:r>
            <a:r>
              <a:rPr lang="es-MX" dirty="0" err="1"/>
              <a:t>otro,el</a:t>
            </a:r>
            <a:r>
              <a:rPr lang="es-MX" dirty="0"/>
              <a:t> </a:t>
            </a:r>
            <a:r>
              <a:rPr lang="es-MX" dirty="0" err="1"/>
              <a:t>RegDst</a:t>
            </a:r>
            <a:r>
              <a:rPr lang="es-MX" dirty="0"/>
              <a:t> de la unidad de control mandara un 1 por lo que los bits de RD pasarán al </a:t>
            </a:r>
            <a:r>
              <a:rPr lang="es-MX" dirty="0" err="1"/>
              <a:t>Write</a:t>
            </a:r>
            <a:r>
              <a:rPr lang="es-MX" dirty="0"/>
              <a:t> </a:t>
            </a:r>
            <a:r>
              <a:rPr lang="es-MX" dirty="0" err="1"/>
              <a:t>register</a:t>
            </a:r>
            <a:r>
              <a:rPr lang="es-MX" dirty="0"/>
              <a:t>. Por último los bits 5:0 se dirigirán hacia la ALU control, aquí la unidad de control mandara la señal de 3 bits hacia la ALU.</a:t>
            </a:r>
          </a:p>
          <a:p>
            <a:pPr marL="0" indent="0">
              <a:buNone/>
            </a:pPr>
            <a:endParaRPr lang="es-MX" dirty="0"/>
          </a:p>
        </p:txBody>
      </p:sp>
    </p:spTree>
    <p:extLst>
      <p:ext uri="{BB962C8B-B14F-4D97-AF65-F5344CB8AC3E}">
        <p14:creationId xmlns:p14="http://schemas.microsoft.com/office/powerpoint/2010/main" val="66495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49BC839E-C93E-4E6B-AA75-A8266CCAAE3E}"/>
              </a:ext>
            </a:extLst>
          </p:cNvPr>
          <p:cNvSpPr>
            <a:spLocks noGrp="1"/>
          </p:cNvSpPr>
          <p:nvPr>
            <p:ph idx="1"/>
          </p:nvPr>
        </p:nvSpPr>
        <p:spPr>
          <a:xfrm>
            <a:off x="2589212" y="291548"/>
            <a:ext cx="8915400" cy="5619674"/>
          </a:xfrm>
        </p:spPr>
        <p:txBody>
          <a:bodyPr/>
          <a:lstStyle/>
          <a:p>
            <a:pPr marL="0" indent="0">
              <a:buNone/>
            </a:pPr>
            <a:r>
              <a:rPr lang="es-MX" dirty="0"/>
              <a:t>Después se obtendrán los resultados en la salida del banco de registros, el </a:t>
            </a:r>
            <a:r>
              <a:rPr lang="es-MX" dirty="0" err="1"/>
              <a:t>Read</a:t>
            </a:r>
            <a:r>
              <a:rPr lang="es-MX" dirty="0"/>
              <a:t> data 1 será de 32 bits e ira directamente a la ALU, el dato de </a:t>
            </a:r>
            <a:r>
              <a:rPr lang="es-MX" dirty="0" err="1"/>
              <a:t>Read</a:t>
            </a:r>
            <a:r>
              <a:rPr lang="es-MX" dirty="0"/>
              <a:t> data 2 pasara a un multiplexor donde se decidirá si pasa hacia la otra entrada de la ALU, la ALU control es la que determinara que operación hará la ALU Por último el resultado de la operación realizado en la ALU pasa a otro multiplexor, que este al estar en 0, manda el dato hacia el banco de registros en donde se guardará dependiendo de la dirección que contuviera la dirección. </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304175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33E6BAB9-4088-4977-AAD8-D7461B9A47D2}"/>
              </a:ext>
            </a:extLst>
          </p:cNvPr>
          <p:cNvSpPr>
            <a:spLocks noGrp="1"/>
          </p:cNvSpPr>
          <p:nvPr>
            <p:ph idx="1"/>
          </p:nvPr>
        </p:nvSpPr>
        <p:spPr>
          <a:xfrm>
            <a:off x="2589212" y="436728"/>
            <a:ext cx="8915400" cy="5474494"/>
          </a:xfrm>
        </p:spPr>
        <p:txBody>
          <a:bodyPr/>
          <a:lstStyle/>
          <a:p>
            <a:pPr marL="0" indent="0">
              <a:buNone/>
            </a:pPr>
            <a:r>
              <a:rPr lang="es-MX" dirty="0"/>
              <a:t>Finalmente para comprobar que nuestra fase 1 estuviera bien utilizamos los archivos que subió el profesor para que viera que nos da los mismos números.</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(Resultados)</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(Memoria)</a:t>
            </a:r>
          </a:p>
        </p:txBody>
      </p:sp>
      <p:pic>
        <p:nvPicPr>
          <p:cNvPr id="3078" name="Picture 6">
            <a:extLst>
              <a:ext uri="{FF2B5EF4-FFF2-40B4-BE49-F238E27FC236}">
                <a16:creationId xmlns:a16="http://schemas.microsoft.com/office/drawing/2014/main" xmlns="" id="{AB7A79AB-7ED1-4E35-AE44-823BB49D2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1230005"/>
            <a:ext cx="8915399" cy="145860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xmlns="" id="{96B47196-0A59-441C-AFDE-2BB371C30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1" y="3456297"/>
            <a:ext cx="8915398" cy="135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0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A6CA858C-4565-4284-8421-83587C4118C8}"/>
              </a:ext>
            </a:extLst>
          </p:cNvPr>
          <p:cNvPicPr>
            <a:picLocks noChangeAspect="1"/>
          </p:cNvPicPr>
          <p:nvPr/>
        </p:nvPicPr>
        <p:blipFill rotWithShape="1">
          <a:blip r:embed="rId2"/>
          <a:srcRect l="21087" t="27820" r="1087" b="25475"/>
          <a:stretch/>
        </p:blipFill>
        <p:spPr>
          <a:xfrm>
            <a:off x="1656522" y="169873"/>
            <a:ext cx="9598113" cy="3338401"/>
          </a:xfrm>
          <a:prstGeom prst="rect">
            <a:avLst/>
          </a:prstGeom>
        </p:spPr>
      </p:pic>
      <p:pic>
        <p:nvPicPr>
          <p:cNvPr id="5" name="Imagen 4">
            <a:extLst>
              <a:ext uri="{FF2B5EF4-FFF2-40B4-BE49-F238E27FC236}">
                <a16:creationId xmlns:a16="http://schemas.microsoft.com/office/drawing/2014/main" xmlns="" id="{FA94B943-2307-4D77-BE0F-8D0A71B45F5A}"/>
              </a:ext>
            </a:extLst>
          </p:cNvPr>
          <p:cNvPicPr>
            <a:picLocks noChangeAspect="1"/>
          </p:cNvPicPr>
          <p:nvPr/>
        </p:nvPicPr>
        <p:blipFill rotWithShape="1">
          <a:blip r:embed="rId3"/>
          <a:srcRect l="42719" t="28228" r="2065" b="34244"/>
          <a:stretch/>
        </p:blipFill>
        <p:spPr>
          <a:xfrm>
            <a:off x="1656523" y="3538046"/>
            <a:ext cx="9598112" cy="2908160"/>
          </a:xfrm>
          <a:prstGeom prst="rect">
            <a:avLst/>
          </a:prstGeom>
        </p:spPr>
      </p:pic>
    </p:spTree>
    <p:extLst>
      <p:ext uri="{BB962C8B-B14F-4D97-AF65-F5344CB8AC3E}">
        <p14:creationId xmlns:p14="http://schemas.microsoft.com/office/powerpoint/2010/main" val="139414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C50BE4-7646-4B93-86C4-99EE22B3D841}"/>
              </a:ext>
            </a:extLst>
          </p:cNvPr>
          <p:cNvSpPr>
            <a:spLocks noGrp="1"/>
          </p:cNvSpPr>
          <p:nvPr>
            <p:ph type="title"/>
          </p:nvPr>
        </p:nvSpPr>
        <p:spPr/>
        <p:txBody>
          <a:bodyPr/>
          <a:lstStyle/>
          <a:p>
            <a:r>
              <a:rPr lang="es-MX" dirty="0"/>
              <a:t>Reporte</a:t>
            </a:r>
          </a:p>
        </p:txBody>
      </p:sp>
      <p:sp>
        <p:nvSpPr>
          <p:cNvPr id="3" name="Marcador de contenido 2">
            <a:extLst>
              <a:ext uri="{FF2B5EF4-FFF2-40B4-BE49-F238E27FC236}">
                <a16:creationId xmlns:a16="http://schemas.microsoft.com/office/drawing/2014/main" xmlns="" id="{696607C6-FC2A-4B46-8EE3-CFBF8D5DD005}"/>
              </a:ext>
            </a:extLst>
          </p:cNvPr>
          <p:cNvSpPr>
            <a:spLocks noGrp="1"/>
          </p:cNvSpPr>
          <p:nvPr>
            <p:ph idx="1"/>
          </p:nvPr>
        </p:nvSpPr>
        <p:spPr/>
        <p:txBody>
          <a:bodyPr/>
          <a:lstStyle/>
          <a:p>
            <a:pPr marL="0" indent="0">
              <a:buNone/>
            </a:pPr>
            <a:r>
              <a:rPr lang="es-MX" dirty="0"/>
              <a:t>En esta primera fase lo que debe de llevar el reporte o lo que corresponde a la primera parte es una breve investigación sobre el procesador MIPS, la investigación trata de las características y los elementos generales de los procesadores MIPS donde encontramos que MIPS es RISC esto quiere decir que es un computador con repertorio de instrucciones reducidos.</a:t>
            </a:r>
          </a:p>
          <a:p>
            <a:pPr marL="0" indent="0">
              <a:buNone/>
            </a:pPr>
            <a:r>
              <a:rPr lang="es-MX" dirty="0"/>
              <a:t>El ancho de la palabra en los procesadores MIPS es de 32 bits</a:t>
            </a:r>
          </a:p>
          <a:p>
            <a:pPr marL="0" indent="0">
              <a:buNone/>
            </a:pPr>
            <a:r>
              <a:rPr lang="es-MX" dirty="0"/>
              <a:t>El tamaño de los datos de instrucciones varían entre los 8,16,32 y 64 bits.</a:t>
            </a:r>
          </a:p>
          <a:p>
            <a:pPr marL="0" indent="0">
              <a:buNone/>
            </a:pPr>
            <a:r>
              <a:rPr lang="es-MX" dirty="0"/>
              <a:t>Su arquitectura es de carga y almacenamiento </a:t>
            </a:r>
          </a:p>
          <a:p>
            <a:pPr marL="0" indent="0">
              <a:buNone/>
            </a:pPr>
            <a:r>
              <a:rPr lang="es-MX" dirty="0"/>
              <a:t>En MIPS tiene una serie de nombres para su identificación rápida los cuales son los siguientes:</a:t>
            </a:r>
          </a:p>
        </p:txBody>
      </p:sp>
    </p:spTree>
    <p:extLst>
      <p:ext uri="{BB962C8B-B14F-4D97-AF65-F5344CB8AC3E}">
        <p14:creationId xmlns:p14="http://schemas.microsoft.com/office/powerpoint/2010/main" val="3870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CE453F87-8884-4B0F-A41F-71C83F093C22}"/>
              </a:ext>
            </a:extLst>
          </p:cNvPr>
          <p:cNvSpPr>
            <a:spLocks noGrp="1"/>
          </p:cNvSpPr>
          <p:nvPr>
            <p:ph idx="1"/>
          </p:nvPr>
        </p:nvSpPr>
        <p:spPr>
          <a:xfrm>
            <a:off x="2589212" y="689113"/>
            <a:ext cx="8915400" cy="5222109"/>
          </a:xfrm>
        </p:spPr>
        <p:txBody>
          <a:bodyPr/>
          <a:lstStyle/>
          <a:p>
            <a:r>
              <a:rPr lang="es-MX" dirty="0" err="1"/>
              <a:t>Op</a:t>
            </a:r>
            <a:r>
              <a:rPr lang="es-MX" dirty="0"/>
              <a:t> operación básica, llamada “</a:t>
            </a:r>
            <a:r>
              <a:rPr lang="es-MX" dirty="0" err="1"/>
              <a:t>opcode</a:t>
            </a:r>
            <a:endParaRPr lang="es-MX" dirty="0"/>
          </a:p>
          <a:p>
            <a:r>
              <a:rPr lang="es-MX" dirty="0"/>
              <a:t>RS El registro origen para el primer operando</a:t>
            </a:r>
          </a:p>
          <a:p>
            <a:r>
              <a:rPr lang="es-MX" dirty="0"/>
              <a:t>RT El registro origen para el segundo operando</a:t>
            </a:r>
          </a:p>
          <a:p>
            <a:r>
              <a:rPr lang="es-MX" dirty="0"/>
              <a:t>RD El registro de destino, obtiene el resultado</a:t>
            </a:r>
          </a:p>
          <a:p>
            <a:r>
              <a:rPr lang="es-MX" dirty="0"/>
              <a:t>SHAMT Usado para instrucciones de desplazamiento.</a:t>
            </a:r>
          </a:p>
          <a:p>
            <a:r>
              <a:rPr lang="es-MX" dirty="0"/>
              <a:t>FUNCT Función, este campo (código de función) es usado para seleccionar la variante específica del “</a:t>
            </a:r>
            <a:r>
              <a:rPr lang="es-MX" dirty="0" err="1"/>
              <a:t>opcode</a:t>
            </a:r>
            <a:r>
              <a:rPr lang="es-MX" dirty="0"/>
              <a:t>”</a:t>
            </a:r>
          </a:p>
          <a:p>
            <a:pPr marL="0" indent="0">
              <a:buNone/>
            </a:pPr>
            <a:r>
              <a:rPr lang="es-MX" dirty="0"/>
              <a:t>En MIPS tiene 3 instrucciones básicas las cuales son:</a:t>
            </a:r>
          </a:p>
          <a:p>
            <a:pPr marL="0" indent="0">
              <a:buNone/>
            </a:pPr>
            <a:r>
              <a:rPr lang="es-MX" dirty="0"/>
              <a:t>	R, I, j</a:t>
            </a:r>
          </a:p>
          <a:p>
            <a:pPr marL="0" indent="0">
              <a:buNone/>
            </a:pPr>
            <a:endParaRPr lang="es-MX" dirty="0"/>
          </a:p>
        </p:txBody>
      </p:sp>
    </p:spTree>
    <p:extLst>
      <p:ext uri="{BB962C8B-B14F-4D97-AF65-F5344CB8AC3E}">
        <p14:creationId xmlns:p14="http://schemas.microsoft.com/office/powerpoint/2010/main" val="3330805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ACB0C721-363D-4505-B113-9CAF30C0F156}"/>
              </a:ext>
            </a:extLst>
          </p:cNvPr>
          <p:cNvSpPr>
            <a:spLocks noGrp="1"/>
          </p:cNvSpPr>
          <p:nvPr>
            <p:ph idx="1"/>
          </p:nvPr>
        </p:nvSpPr>
        <p:spPr>
          <a:xfrm>
            <a:off x="2589212" y="450574"/>
            <a:ext cx="8915400" cy="5460648"/>
          </a:xfrm>
        </p:spPr>
        <p:txBody>
          <a:bodyPr>
            <a:normAutofit/>
          </a:bodyPr>
          <a:lstStyle/>
          <a:p>
            <a:r>
              <a:rPr lang="es-MX" dirty="0"/>
              <a:t>Este es el set de instrucciones que llevara nuestro diseño</a:t>
            </a:r>
          </a:p>
          <a:p>
            <a:pPr marL="0" indent="0">
              <a:buNone/>
            </a:pPr>
            <a:r>
              <a:rPr lang="es-MX" dirty="0"/>
              <a:t>Las cuales serán de tipo R las cuales serian:</a:t>
            </a:r>
          </a:p>
          <a:p>
            <a:r>
              <a:rPr lang="es-MX" dirty="0"/>
              <a:t>SUMA</a:t>
            </a:r>
          </a:p>
          <a:p>
            <a:r>
              <a:rPr lang="es-MX" dirty="0"/>
              <a:t>RESTA</a:t>
            </a:r>
          </a:p>
          <a:p>
            <a:r>
              <a:rPr lang="es-MX" dirty="0"/>
              <a:t>MULTIPLICACION </a:t>
            </a:r>
          </a:p>
          <a:p>
            <a:r>
              <a:rPr lang="es-MX" dirty="0"/>
              <a:t>DIVISION 	</a:t>
            </a:r>
          </a:p>
          <a:p>
            <a:r>
              <a:rPr lang="es-MX" dirty="0"/>
              <a:t>AND</a:t>
            </a:r>
          </a:p>
          <a:p>
            <a:r>
              <a:rPr lang="es-MX" dirty="0"/>
              <a:t>OR</a:t>
            </a:r>
          </a:p>
          <a:p>
            <a:r>
              <a:rPr lang="es-MX" dirty="0"/>
              <a:t>SLT</a:t>
            </a:r>
          </a:p>
          <a:p>
            <a:r>
              <a:rPr lang="es-MX" dirty="0"/>
              <a:t>NOOP</a:t>
            </a:r>
          </a:p>
        </p:txBody>
      </p:sp>
      <p:graphicFrame>
        <p:nvGraphicFramePr>
          <p:cNvPr id="6" name="Tabla 5">
            <a:extLst>
              <a:ext uri="{FF2B5EF4-FFF2-40B4-BE49-F238E27FC236}">
                <a16:creationId xmlns:a16="http://schemas.microsoft.com/office/drawing/2014/main" xmlns="" id="{0A7A16ED-5934-40DA-BEEA-EAEF409A527F}"/>
              </a:ext>
            </a:extLst>
          </p:cNvPr>
          <p:cNvGraphicFramePr>
            <a:graphicFrameLocks noGrp="1"/>
          </p:cNvGraphicFramePr>
          <p:nvPr>
            <p:extLst>
              <p:ext uri="{D42A27DB-BD31-4B8C-83A1-F6EECF244321}">
                <p14:modId xmlns:p14="http://schemas.microsoft.com/office/powerpoint/2010/main" val="1756791104"/>
              </p:ext>
            </p:extLst>
          </p:nvPr>
        </p:nvGraphicFramePr>
        <p:xfrm>
          <a:off x="5784711" y="1645333"/>
          <a:ext cx="5719901" cy="3174327"/>
        </p:xfrm>
        <a:graphic>
          <a:graphicData uri="http://schemas.openxmlformats.org/drawingml/2006/table">
            <a:tbl>
              <a:tblPr/>
              <a:tblGrid>
                <a:gridCol w="958156">
                  <a:extLst>
                    <a:ext uri="{9D8B030D-6E8A-4147-A177-3AD203B41FA5}">
                      <a16:colId xmlns:a16="http://schemas.microsoft.com/office/drawing/2014/main" xmlns="" val="84647621"/>
                    </a:ext>
                  </a:extLst>
                </a:gridCol>
                <a:gridCol w="938799">
                  <a:extLst>
                    <a:ext uri="{9D8B030D-6E8A-4147-A177-3AD203B41FA5}">
                      <a16:colId xmlns:a16="http://schemas.microsoft.com/office/drawing/2014/main" xmlns="" val="495240698"/>
                    </a:ext>
                  </a:extLst>
                </a:gridCol>
                <a:gridCol w="948478">
                  <a:extLst>
                    <a:ext uri="{9D8B030D-6E8A-4147-A177-3AD203B41FA5}">
                      <a16:colId xmlns:a16="http://schemas.microsoft.com/office/drawing/2014/main" xmlns="" val="1655410305"/>
                    </a:ext>
                  </a:extLst>
                </a:gridCol>
                <a:gridCol w="948478">
                  <a:extLst>
                    <a:ext uri="{9D8B030D-6E8A-4147-A177-3AD203B41FA5}">
                      <a16:colId xmlns:a16="http://schemas.microsoft.com/office/drawing/2014/main" xmlns="" val="2962213232"/>
                    </a:ext>
                  </a:extLst>
                </a:gridCol>
                <a:gridCol w="958156">
                  <a:extLst>
                    <a:ext uri="{9D8B030D-6E8A-4147-A177-3AD203B41FA5}">
                      <a16:colId xmlns:a16="http://schemas.microsoft.com/office/drawing/2014/main" xmlns="" val="4188682593"/>
                    </a:ext>
                  </a:extLst>
                </a:gridCol>
                <a:gridCol w="967834">
                  <a:extLst>
                    <a:ext uri="{9D8B030D-6E8A-4147-A177-3AD203B41FA5}">
                      <a16:colId xmlns:a16="http://schemas.microsoft.com/office/drawing/2014/main" xmlns="" val="3698690458"/>
                    </a:ext>
                  </a:extLst>
                </a:gridCol>
              </a:tblGrid>
              <a:tr h="352703">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Opcode</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RS</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RT</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RD</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Shamt</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1" i="0" u="none" strike="noStrike">
                          <a:solidFill>
                            <a:srgbClr val="000000"/>
                          </a:solidFill>
                          <a:effectLst/>
                          <a:latin typeface="Arial" panose="020B0604020202020204" pitchFamily="34" charset="0"/>
                        </a:rPr>
                        <a:t>Funct</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4231618920"/>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dirty="0">
                          <a:solidFill>
                            <a:srgbClr val="0070C0"/>
                          </a:solidFill>
                          <a:effectLst/>
                          <a:latin typeface="Arial" panose="020B0604020202020204" pitchFamily="34" charset="0"/>
                        </a:rPr>
                        <a:t>10000</a:t>
                      </a:r>
                      <a:endParaRPr lang="es-MX" dirty="0">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1650546967"/>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00100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10001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100001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990044156"/>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4273322328"/>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01110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dirty="0">
                          <a:solidFill>
                            <a:srgbClr val="70AD47"/>
                          </a:solidFill>
                          <a:effectLst/>
                          <a:latin typeface="Arial" panose="020B0604020202020204" pitchFamily="34" charset="0"/>
                        </a:rPr>
                        <a:t>00111</a:t>
                      </a:r>
                      <a:endParaRPr lang="es-MX" dirty="0">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55894180"/>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10100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100100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1434836491"/>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10101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100101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274173387"/>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00101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01010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10111</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tc>
                  <a:txBody>
                    <a:bodyPr/>
                    <a:lstStyle/>
                    <a:p>
                      <a:pPr algn="ctr" rtl="0" fontAlgn="t">
                        <a:spcBef>
                          <a:spcPts val="1200"/>
                        </a:spcBef>
                        <a:spcAft>
                          <a:spcPts val="0"/>
                        </a:spcAft>
                      </a:pPr>
                      <a:r>
                        <a:rPr lang="es-MX" sz="1400" b="0" i="0" u="none" strike="noStrike">
                          <a:solidFill>
                            <a:srgbClr val="ED7D31"/>
                          </a:solidFill>
                          <a:effectLst/>
                          <a:latin typeface="Arial" panose="020B0604020202020204" pitchFamily="34" charset="0"/>
                        </a:rPr>
                        <a:t>101010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458151551"/>
                  </a:ext>
                </a:extLst>
              </a:tr>
              <a:tr h="352703">
                <a:tc>
                  <a:txBody>
                    <a:bodyPr/>
                    <a:lstStyle/>
                    <a:p>
                      <a:pPr algn="ctr" rtl="0" fontAlgn="t">
                        <a:spcBef>
                          <a:spcPts val="1200"/>
                        </a:spcBef>
                        <a:spcAft>
                          <a:spcPts val="0"/>
                        </a:spcAft>
                      </a:pPr>
                      <a:r>
                        <a:rPr lang="es-MX" sz="1400" b="1" i="0" u="none" strike="noStrike">
                          <a:solidFill>
                            <a:srgbClr val="FF0000"/>
                          </a:solidFill>
                          <a:effectLst/>
                          <a:latin typeface="Arial" panose="020B0604020202020204" pitchFamily="34" charset="0"/>
                        </a:rPr>
                        <a:t>000000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70AD47"/>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70C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a:solidFill>
                            <a:srgbClr val="000000"/>
                          </a:solidFill>
                          <a:effectLst/>
                          <a:latin typeface="Arial" panose="020B0604020202020204" pitchFamily="34" charset="0"/>
                        </a:rPr>
                        <a:t>00000</a:t>
                      </a:r>
                      <a:endParaRPr lang="es-MX">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tc>
                  <a:txBody>
                    <a:bodyPr/>
                    <a:lstStyle/>
                    <a:p>
                      <a:pPr algn="ctr" rtl="0" fontAlgn="t">
                        <a:spcBef>
                          <a:spcPts val="1200"/>
                        </a:spcBef>
                        <a:spcAft>
                          <a:spcPts val="0"/>
                        </a:spcAft>
                      </a:pPr>
                      <a:r>
                        <a:rPr lang="es-MX" sz="1400" b="0" i="0" u="none" strike="noStrike" dirty="0">
                          <a:solidFill>
                            <a:srgbClr val="ED7D31"/>
                          </a:solidFill>
                          <a:effectLst/>
                          <a:latin typeface="Arial" panose="020B0604020202020204" pitchFamily="34" charset="0"/>
                        </a:rPr>
                        <a:t>000000</a:t>
                      </a:r>
                      <a:endParaRPr lang="es-MX" dirty="0">
                        <a:effectLst/>
                      </a:endParaRPr>
                    </a:p>
                  </a:txBody>
                  <a:tcPr marL="63500" marR="63500" marT="63500" marB="63500">
                    <a:lnL w="12649" cap="flat" cmpd="sng" algn="ctr">
                      <a:solidFill>
                        <a:srgbClr val="BFBFBF"/>
                      </a:solidFill>
                      <a:prstDash val="solid"/>
                      <a:round/>
                      <a:headEnd type="none" w="med" len="med"/>
                      <a:tailEnd type="none" w="med" len="med"/>
                    </a:lnL>
                    <a:lnR w="12649" cap="flat" cmpd="sng" algn="ctr">
                      <a:solidFill>
                        <a:srgbClr val="BFBFBF"/>
                      </a:solidFill>
                      <a:prstDash val="solid"/>
                      <a:round/>
                      <a:headEnd type="none" w="med" len="med"/>
                      <a:tailEnd type="none" w="med" len="med"/>
                    </a:lnR>
                    <a:lnT w="12649" cap="flat" cmpd="sng" algn="ctr">
                      <a:solidFill>
                        <a:srgbClr val="BFBFBF"/>
                      </a:solidFill>
                      <a:prstDash val="solid"/>
                      <a:round/>
                      <a:headEnd type="none" w="med" len="med"/>
                      <a:tailEnd type="none" w="med" len="med"/>
                    </a:lnT>
                    <a:lnB w="12649"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4102976469"/>
                  </a:ext>
                </a:extLst>
              </a:tr>
            </a:tbl>
          </a:graphicData>
        </a:graphic>
      </p:graphicFrame>
      <p:sp>
        <p:nvSpPr>
          <p:cNvPr id="7" name="Rectangle 2">
            <a:extLst>
              <a:ext uri="{FF2B5EF4-FFF2-40B4-BE49-F238E27FC236}">
                <a16:creationId xmlns:a16="http://schemas.microsoft.com/office/drawing/2014/main" xmlns="" id="{D7AC1ED6-1A35-48FE-97E3-E3B1A86F9B7C}"/>
              </a:ext>
            </a:extLst>
          </p:cNvPr>
          <p:cNvSpPr>
            <a:spLocks noChangeArrowheads="1"/>
          </p:cNvSpPr>
          <p:nvPr/>
        </p:nvSpPr>
        <p:spPr bwMode="auto">
          <a:xfrm>
            <a:off x="2589212" y="722003"/>
            <a:ext cx="12388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800" b="0" i="0" u="none" strike="noStrike" cap="none" normalizeH="0" baseline="0">
                <a:ln>
                  <a:noFill/>
                </a:ln>
                <a:solidFill>
                  <a:schemeClr val="tx1"/>
                </a:solidFill>
                <a:effectLst/>
                <a:latin typeface="Arial" panose="020B0604020202020204" pitchFamily="34" charset="0"/>
              </a:rPr>
              <a:t/>
            </a: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47680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124</TotalTime>
  <Words>783</Words>
  <Application>Microsoft Office PowerPoint</Application>
  <PresentationFormat>Panorámica</PresentationFormat>
  <Paragraphs>133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Espiral</vt:lpstr>
      <vt:lpstr>Proyecto final: Fase 1</vt:lpstr>
      <vt:lpstr>Código Verilog</vt:lpstr>
      <vt:lpstr>Presentación de PowerPoint</vt:lpstr>
      <vt:lpstr>Presentación de PowerPoint</vt:lpstr>
      <vt:lpstr>Presentación de PowerPoint</vt:lpstr>
      <vt:lpstr>Presentación de PowerPoint</vt:lpstr>
      <vt:lpstr>Reporte</vt:lpstr>
      <vt:lpstr>Presentación de PowerPoint</vt:lpstr>
      <vt:lpstr>Presentación de PowerPoint</vt:lpstr>
      <vt:lpstr>Programa ensamblador (Ordenamiento burbuja)</vt:lpstr>
      <vt:lpstr>Reuniones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Fase 1</dc:title>
  <dc:creator>Daniel León</dc:creator>
  <cp:lastModifiedBy>Victor Manuel Pacheco Romero</cp:lastModifiedBy>
  <cp:revision>12</cp:revision>
  <dcterms:created xsi:type="dcterms:W3CDTF">2020-05-12T00:43:24Z</dcterms:created>
  <dcterms:modified xsi:type="dcterms:W3CDTF">2020-05-12T03:46:24Z</dcterms:modified>
</cp:coreProperties>
</file>