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47" r:id="rId4"/>
    <p:sldId id="359" r:id="rId5"/>
    <p:sldId id="281" r:id="rId6"/>
    <p:sldId id="319" r:id="rId7"/>
    <p:sldId id="284" r:id="rId8"/>
    <p:sldId id="348" r:id="rId9"/>
    <p:sldId id="297" r:id="rId10"/>
    <p:sldId id="300" r:id="rId11"/>
    <p:sldId id="362" r:id="rId12"/>
    <p:sldId id="358" r:id="rId13"/>
    <p:sldId id="259" r:id="rId14"/>
    <p:sldId id="280" r:id="rId15"/>
    <p:sldId id="320" r:id="rId16"/>
    <p:sldId id="289" r:id="rId17"/>
    <p:sldId id="292" r:id="rId18"/>
    <p:sldId id="293" r:id="rId19"/>
    <p:sldId id="361" r:id="rId20"/>
    <p:sldId id="288" r:id="rId21"/>
    <p:sldId id="311" r:id="rId22"/>
    <p:sldId id="312" r:id="rId23"/>
    <p:sldId id="365" r:id="rId24"/>
    <p:sldId id="321" r:id="rId25"/>
    <p:sldId id="314" r:id="rId26"/>
    <p:sldId id="349" r:id="rId27"/>
    <p:sldId id="315" r:id="rId28"/>
    <p:sldId id="360" r:id="rId29"/>
    <p:sldId id="267" r:id="rId30"/>
    <p:sldId id="316" r:id="rId31"/>
    <p:sldId id="317" r:id="rId32"/>
    <p:sldId id="318" r:id="rId33"/>
    <p:sldId id="269" r:id="rId34"/>
    <p:sldId id="323" r:id="rId35"/>
    <p:sldId id="324" r:id="rId36"/>
    <p:sldId id="270" r:id="rId37"/>
    <p:sldId id="271" r:id="rId38"/>
    <p:sldId id="325" r:id="rId39"/>
    <p:sldId id="350" r:id="rId40"/>
    <p:sldId id="363" r:id="rId41"/>
    <p:sldId id="302" r:id="rId42"/>
    <p:sldId id="331" r:id="rId43"/>
    <p:sldId id="353" r:id="rId44"/>
    <p:sldId id="352" r:id="rId45"/>
    <p:sldId id="354" r:id="rId46"/>
    <p:sldId id="337" r:id="rId47"/>
    <p:sldId id="338" r:id="rId48"/>
    <p:sldId id="333" r:id="rId49"/>
    <p:sldId id="334" r:id="rId50"/>
    <p:sldId id="366" r:id="rId51"/>
    <p:sldId id="303" r:id="rId52"/>
    <p:sldId id="330" r:id="rId53"/>
    <p:sldId id="355" r:id="rId54"/>
    <p:sldId id="305" r:id="rId55"/>
    <p:sldId id="356" r:id="rId56"/>
    <p:sldId id="306" r:id="rId57"/>
    <p:sldId id="307" r:id="rId58"/>
    <p:sldId id="342" r:id="rId59"/>
    <p:sldId id="343" r:id="rId60"/>
    <p:sldId id="309" r:id="rId61"/>
    <p:sldId id="35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24"/>
    <p:restoredTop sz="97835"/>
  </p:normalViewPr>
  <p:slideViewPr>
    <p:cSldViewPr snapToGrid="0" snapToObjects="1">
      <p:cViewPr varScale="1">
        <p:scale>
          <a:sx n="107" d="100"/>
          <a:sy n="107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AC15-303C-D941-9381-BCA4461A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EE80B-6497-DF40-BF7E-46195FC5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64FA6-C603-F346-B15C-44C608D0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9A9A-93D7-394A-8E41-744470A2DD63}" type="datetimeFigureOut"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4A5B-7AD8-FB46-8744-D4B687F9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200D-00ED-AF44-87CC-9E5779DE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B6E9-02ED-0A45-8C17-F17DDD9AC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4DA7-55E9-304F-804E-155C9C74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604AA-08A9-AF4B-910D-4D2FFAD2B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77274-E39C-3E47-82F6-C6329258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9A9A-93D7-394A-8E41-744470A2DD63}" type="datetimeFigureOut"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DED05-4589-BE4D-AC5E-792DBE22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0CA6-045B-854F-969B-06ACDC4C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B6E9-02ED-0A45-8C17-F17DDD9AC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E7921-6B6C-2145-9D74-887679326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D9FF8-4B2A-8D46-9A5A-7826D71F1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1AB6-BBAD-0A46-B750-5C2CC804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9A9A-93D7-394A-8E41-744470A2DD63}" type="datetimeFigureOut"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11E-2F30-484F-9007-DAD14C6F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404C1-3460-B740-854F-EF836619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B6E9-02ED-0A45-8C17-F17DDD9AC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9757-4452-DA4A-8760-2D578C6F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D1C8-A11C-8642-A33F-2CFEE0402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CB9D-A772-864F-BCD6-12928210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9A9A-93D7-394A-8E41-744470A2DD63}" type="datetimeFigureOut"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A893-ACBC-A548-AC9E-5CB645EB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76CE-8BEC-4B43-94CA-6922FDDD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B6E9-02ED-0A45-8C17-F17DDD9AC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E89C-480A-5049-B677-4067C073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47DF-34EF-D340-90FE-EE9C22C2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F4F5-BCC8-B044-856A-014EC812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9A9A-93D7-394A-8E41-744470A2DD63}" type="datetimeFigureOut"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F0B3-A65F-C84C-9BEB-F2D2D74E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FFE1-47DC-0C47-8861-19D4CD3B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B6E9-02ED-0A45-8C17-F17DDD9AC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9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EBE9-E52A-0449-AD72-B148C888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16F2-7EB5-6745-B999-50DB82C6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49B27-3FCF-3546-9AFD-73A4D50F8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1E45A-5DA3-2A4A-AA23-4573DC5F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9A9A-93D7-394A-8E41-744470A2DD63}" type="datetimeFigureOut"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752C0-F87B-A64F-81A2-78E42D0E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49B9-C206-0145-B6E0-4A10557E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B6E9-02ED-0A45-8C17-F17DDD9AC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E5BC-FBBC-9541-9C88-8C58778E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5FE87-FB04-DB47-AEBA-0E147210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087A4-78DA-D34C-B1C8-8E3D7CB6E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26B54-CCCE-994B-BE9A-E9F36012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F5824-7351-8046-87E1-AC936838E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55EEE-412D-0046-8CCB-88254768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9A9A-93D7-394A-8E41-744470A2DD63}" type="datetimeFigureOut"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D4ECB-2FE4-5D4E-89AD-A47F29B3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6A31F-A301-F447-978D-49E8195E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B6E9-02ED-0A45-8C17-F17DDD9AC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6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B652-BCA7-A04B-B68E-BAA46468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6B44C-A3DB-A34A-855A-78FC8F99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9A9A-93D7-394A-8E41-744470A2DD63}" type="datetimeFigureOut"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FF6CB-4320-C448-A3D5-810922BB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F3BDD-00EB-8042-9DFE-706801CD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B6E9-02ED-0A45-8C17-F17DDD9AC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7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1C6D6-5B35-B24B-A8B7-7462ED64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9A9A-93D7-394A-8E41-744470A2DD63}" type="datetimeFigureOut"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1420C-532B-D84A-9F38-DCDABA26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92A50-6AFF-D049-817C-A53CCCBB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B6E9-02ED-0A45-8C17-F17DDD9AC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AC46-F76C-5D42-A51D-DEA42D14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5BB9-A0B6-554D-B24B-5C7AE079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DAE5A-6108-2340-977F-B321CD575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AE3EC-5559-D749-9546-B4B21380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9A9A-93D7-394A-8E41-744470A2DD63}" type="datetimeFigureOut"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72BF5-5664-D742-A015-50D30AB2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80DC7-25FD-E943-B433-833A2D77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B6E9-02ED-0A45-8C17-F17DDD9AC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3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17CC-1251-0C49-A0B3-89EB490E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CE620-59B2-5C4E-BBCB-C393D0107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32085-6A9C-C04B-8F47-AADC600A6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6477-6C08-0E42-A721-1E9BFADE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9A9A-93D7-394A-8E41-744470A2DD63}" type="datetimeFigureOut"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0ADFC-0EC4-3A46-A630-F6EED482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64899-5E95-2A49-82A5-5CBC0E1D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EB6E9-02ED-0A45-8C17-F17DDD9AC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112E-596C-6249-9F6A-D6153BBE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0745A-301B-1E46-B8D9-973AF7157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4CA1-CE69-BD42-9359-C0502703D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29A9A-93D7-394A-8E41-744470A2DD63}" type="datetimeFigureOut"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858F-C4FE-294F-A20B-53CC84F07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E351-6B6C-7C4B-8F92-1A350BE0A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EB6E9-02ED-0A45-8C17-F17DDD9AC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4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402065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Cartesian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</a:t>
            </a:r>
            <a:r>
              <a:rPr lang="en-US" dirty="0">
                <a:ea typeface="Cambria Math"/>
              </a:rPr>
              <a:t>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,</a:t>
            </a:r>
            <a:r>
              <a:rPr lang="en-US" dirty="0">
                <a:ea typeface="Cambria Math"/>
              </a:rPr>
              <a:t> … ,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m</a:t>
            </a:r>
            <a:r>
              <a:rPr lang="en-US" dirty="0"/>
              <a:t> are finite sets, then the number of elements in the Cartesian product of these sets is the product of the number of elements of each set.</a:t>
            </a:r>
          </a:p>
          <a:p>
            <a:pPr marL="0" indent="0">
              <a:buNone/>
            </a:pPr>
            <a:r>
              <a:rPr lang="en-US" b="1" dirty="0"/>
              <a:t>Proof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The task of choosing an element in the Cartesian product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⨉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⨉ ∙∙∙ ⨉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m</a:t>
            </a:r>
            <a:r>
              <a:rPr lang="en-US" dirty="0"/>
              <a:t> is done by </a:t>
            </a:r>
            <a:br>
              <a:rPr lang="en-US" dirty="0"/>
            </a:br>
            <a:r>
              <a:rPr lang="en-US" dirty="0"/>
              <a:t>	choosing an element in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</a:t>
            </a:r>
            <a:br>
              <a:rPr lang="en-US" dirty="0">
                <a:ea typeface="Cambria Math" pitchFamily="18" charset="0"/>
              </a:rPr>
            </a:br>
            <a:r>
              <a:rPr lang="en-US" dirty="0">
                <a:ea typeface="Cambria Math" pitchFamily="18" charset="0"/>
              </a:rPr>
              <a:t>	then an element in</a:t>
            </a:r>
            <a:r>
              <a:rPr lang="en-US" i="1" dirty="0"/>
              <a:t> 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, …, and finally an element in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By the product rule, it follows that:</a:t>
            </a:r>
            <a:br>
              <a:rPr lang="en-US" dirty="0"/>
            </a:br>
            <a:r>
              <a:rPr lang="en-US" dirty="0"/>
              <a:t>	|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⨉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⨉ ∙∙∙ ⨉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m</a:t>
            </a:r>
            <a:r>
              <a:rPr lang="en-US" dirty="0"/>
              <a:t> |= |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|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|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|</a:t>
            </a:r>
            <a:r>
              <a:rPr lang="en-US" dirty="0"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 ∙∙∙  ∙ </a:t>
            </a:r>
            <a:r>
              <a:rPr lang="en-US" dirty="0"/>
              <a:t>|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m</a:t>
            </a:r>
            <a:r>
              <a:rPr lang="en-US" dirty="0"/>
              <a:t>|. </a:t>
            </a:r>
            <a:r>
              <a:rPr lang="en-US" i="1" dirty="0">
                <a:ea typeface="Cambria Math" pitchFamily="18" charset="0"/>
              </a:rPr>
              <a:t> 	</a:t>
            </a:r>
            <a:r>
              <a:rPr lang="en-US" dirty="0"/>
              <a:t>◀︎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4669" y="576146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ea typeface="Cambria Math" pitchFamily="18" charset="0"/>
              </a:rPr>
              <a:t>             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5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7444-69B3-1349-BBB3-3AFE451E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37BC-7D9C-E644-B617-A49A1AA5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Product Rule</a:t>
            </a:r>
          </a:p>
          <a:p>
            <a:r>
              <a:rPr lang="en-US"/>
              <a:t>Applications of the Product Rule</a:t>
            </a:r>
          </a:p>
          <a:p>
            <a:pPr lvl="1"/>
            <a:r>
              <a:rPr lang="en-US"/>
              <a:t>Counting functions</a:t>
            </a:r>
          </a:p>
          <a:p>
            <a:pPr lvl="1"/>
            <a:r>
              <a:rPr lang="en-US"/>
              <a:t>Counting subsets</a:t>
            </a:r>
          </a:p>
          <a:p>
            <a:pPr lvl="1"/>
            <a:r>
              <a:rPr lang="en-US"/>
              <a:t>Counting tuples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4A13-D6AD-8C46-9DE8-1224544D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62: The Sum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9D79-6379-054B-B1A7-8E2865AB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Sum Rule</a:t>
            </a:r>
          </a:p>
          <a:p>
            <a:r>
              <a:rPr lang="en-US"/>
              <a:t>Subtraction Rule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Counting Principles:  The Sum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The Sum Rule</a:t>
            </a:r>
            <a:r>
              <a:rPr lang="en-US" dirty="0"/>
              <a:t>: Assume there are two tasks A and B. There are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/>
              <a:t>ways to do A and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/>
              <a:t>ways to do B and none of the set of</a:t>
            </a:r>
            <a:r>
              <a:rPr lang="en-US" i="1" dirty="0"/>
              <a:t> 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ways is the same as any of the set of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ways. Then there are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+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ways to do task A or B.</a:t>
            </a:r>
          </a:p>
          <a:p>
            <a:pPr>
              <a:buNone/>
            </a:pPr>
            <a:r>
              <a:rPr lang="en-US" b="1" dirty="0"/>
              <a:t>  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GB"/>
              <a:t>A student can choose a semester project from one of three laboratories. The three laboratories offer 5, 3, and 7 possible projects, respectively. No project is offered by several laboratories. How many possible projects are there to choose from? </a:t>
            </a:r>
          </a:p>
          <a:p>
            <a:pPr>
              <a:buNone/>
            </a:pPr>
            <a:r>
              <a:rPr lang="en-US" dirty="0"/>
              <a:t>By the sum rule it follows that there are 5+3+7 = 15 ways to choose a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2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Sum Rule in Terms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sum rule can be phrased as</a:t>
            </a:r>
          </a:p>
          <a:p>
            <a:pPr marL="0" indent="0">
              <a:buNone/>
            </a:pPr>
            <a:r>
              <a:rPr lang="en-US" dirty="0"/>
              <a:t>	|</a:t>
            </a:r>
            <a:r>
              <a:rPr lang="en-US" i="1" dirty="0"/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∪ </a:t>
            </a:r>
            <a:r>
              <a:rPr lang="en-US" i="1" dirty="0"/>
              <a:t>B</a:t>
            </a:r>
            <a:r>
              <a:rPr lang="en-US" dirty="0"/>
              <a:t>|= |</a:t>
            </a:r>
            <a:r>
              <a:rPr lang="en-US" i="1" dirty="0"/>
              <a:t>A</a:t>
            </a:r>
            <a:r>
              <a:rPr lang="en-US" dirty="0"/>
              <a:t>| + |</a:t>
            </a:r>
            <a:r>
              <a:rPr lang="en-US" i="1" dirty="0"/>
              <a:t>B</a:t>
            </a:r>
            <a:r>
              <a:rPr lang="en-US" dirty="0"/>
              <a:t>| as long as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disjoint sets.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 more generally, </a:t>
            </a:r>
            <a:br>
              <a:rPr lang="en-US" dirty="0"/>
            </a:br>
            <a:r>
              <a:rPr lang="en-US" dirty="0"/>
              <a:t>	|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∪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∪ ∙∙∙ ∪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m</a:t>
            </a:r>
            <a:r>
              <a:rPr lang="en-US" dirty="0"/>
              <a:t> |= |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| + |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| +</a:t>
            </a:r>
            <a:r>
              <a:rPr lang="en-US" dirty="0">
                <a:latin typeface="Cambria Math"/>
                <a:ea typeface="Cambria Math"/>
              </a:rPr>
              <a:t> ∙∙∙ +</a:t>
            </a:r>
            <a:r>
              <a:rPr lang="en-US" dirty="0"/>
              <a:t> |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m</a:t>
            </a:r>
            <a:r>
              <a:rPr lang="en-US" dirty="0"/>
              <a:t>| </a:t>
            </a:r>
            <a:r>
              <a:rPr lang="en-US" i="1" dirty="0">
                <a:ea typeface="Cambria Math" pitchFamily="18" charset="0"/>
              </a:rPr>
              <a:t> </a:t>
            </a:r>
            <a:br>
              <a:rPr lang="en-US" i="1" dirty="0">
                <a:ea typeface="Cambria Math" pitchFamily="18" charset="0"/>
              </a:rPr>
            </a:br>
            <a:r>
              <a:rPr lang="en-US" i="1" dirty="0">
                <a:ea typeface="Cambria Math" pitchFamily="18" charset="0"/>
              </a:rPr>
              <a:t>	</a:t>
            </a:r>
            <a:r>
              <a:rPr lang="en-US" dirty="0">
                <a:ea typeface="Cambria Math" pitchFamily="18" charset="0"/>
              </a:rPr>
              <a:t>when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i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∩ </a:t>
            </a:r>
            <a:r>
              <a:rPr lang="en-US" i="1" dirty="0" err="1"/>
              <a:t>A</a:t>
            </a:r>
            <a:r>
              <a:rPr lang="en-US" i="1" baseline="-25000" dirty="0" err="1">
                <a:ea typeface="Cambria Math" pitchFamily="18" charset="0"/>
              </a:rPr>
              <a:t>j</a:t>
            </a:r>
            <a:r>
              <a:rPr lang="en-US" dirty="0">
                <a:latin typeface="Cambria Math"/>
                <a:ea typeface="Cambria Math"/>
              </a:rPr>
              <a:t>  = ∅ </a:t>
            </a:r>
            <a:r>
              <a:rPr lang="en-US" dirty="0">
                <a:ea typeface="Cambria Math"/>
              </a:rPr>
              <a:t>for all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j</a:t>
            </a:r>
            <a:r>
              <a:rPr lang="en-US" dirty="0">
                <a:ea typeface="Cambria Math"/>
              </a:rPr>
              <a:t>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case where the sets have elements in common is different!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9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Sum and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Suppose variable names in a programming language can be either a single letter or a letter followed by a digit. Find the number of possible names.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Use the product rule.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ea typeface="Cambria Math" pitchFamily="18" charset="0"/>
              </a:rPr>
              <a:t>26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26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286</a:t>
            </a:r>
          </a:p>
        </p:txBody>
      </p:sp>
    </p:spTree>
    <p:extLst>
      <p:ext uri="{BB962C8B-B14F-4D97-AF65-F5344CB8AC3E}">
        <p14:creationId xmlns:p14="http://schemas.microsoft.com/office/powerpoint/2010/main" val="90748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Each user on a computer system has a password, which is six to eight characters long, where each character is an uppercase letter or a digit. Each password must contain at least one digit. </a:t>
            </a:r>
          </a:p>
          <a:p>
            <a:pPr marL="0" indent="0">
              <a:buNone/>
            </a:pPr>
            <a:r>
              <a:rPr lang="en-US" dirty="0"/>
              <a:t>How many possible passwords are there?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the total number of passwords, and let 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6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7</a:t>
            </a:r>
            <a:r>
              <a:rPr lang="en-US" dirty="0"/>
              <a:t>, and 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8</a:t>
            </a:r>
            <a:r>
              <a:rPr lang="en-US" dirty="0"/>
              <a:t> be the passwords of length </a:t>
            </a:r>
            <a:r>
              <a:rPr lang="en-US" dirty="0">
                <a:ea typeface="Cambria Math" pitchFamily="18" charset="0"/>
              </a:rPr>
              <a:t>6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7</a:t>
            </a:r>
            <a:r>
              <a:rPr lang="en-US" dirty="0"/>
              <a:t>, and 8. </a:t>
            </a:r>
          </a:p>
          <a:p>
            <a:pPr lvl="1"/>
            <a:r>
              <a:rPr lang="en-US" dirty="0"/>
              <a:t>By the sum rule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6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7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8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To find each of 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6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7</a:t>
            </a:r>
            <a:r>
              <a:rPr lang="en-US" dirty="0"/>
              <a:t>, and 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8</a:t>
            </a:r>
            <a:r>
              <a:rPr lang="en-US" dirty="0"/>
              <a:t>, we find the number of passwords of the specified length composed of letters and digits and subtract the number composed only of letters</a:t>
            </a:r>
          </a:p>
          <a:p>
            <a:pPr marL="914400" lvl="2" indent="0">
              <a:buNone/>
            </a:pP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6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36</a:t>
            </a:r>
            <a:r>
              <a:rPr lang="en-US" baseline="30000" dirty="0"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26</a:t>
            </a:r>
            <a:r>
              <a:rPr lang="en-US" baseline="30000" dirty="0">
                <a:ea typeface="Cambria Math" pitchFamily="18" charset="0"/>
              </a:rPr>
              <a:t>6</a:t>
            </a:r>
            <a:endParaRPr lang="en-US" dirty="0">
              <a:ea typeface="Cambria Math" pitchFamily="18" charset="0"/>
            </a:endParaRPr>
          </a:p>
          <a:p>
            <a:pPr lvl="2">
              <a:buNone/>
            </a:pP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36</a:t>
            </a:r>
            <a:r>
              <a:rPr lang="en-US" baseline="30000" dirty="0">
                <a:ea typeface="Cambria Math" pitchFamily="18" charset="0"/>
              </a:rPr>
              <a:t>7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26</a:t>
            </a:r>
            <a:r>
              <a:rPr lang="en-US" baseline="30000" dirty="0">
                <a:ea typeface="Cambria Math" pitchFamily="18" charset="0"/>
              </a:rPr>
              <a:t>7</a:t>
            </a:r>
            <a:r>
              <a:rPr lang="en-US" dirty="0"/>
              <a:t> </a:t>
            </a:r>
          </a:p>
          <a:p>
            <a:pPr lvl="2">
              <a:buNone/>
            </a:pP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8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36</a:t>
            </a:r>
            <a:r>
              <a:rPr lang="en-US" baseline="30000" dirty="0">
                <a:ea typeface="Cambria Math" pitchFamily="18" charset="0"/>
              </a:rPr>
              <a:t>8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26</a:t>
            </a:r>
            <a:r>
              <a:rPr lang="en-US" baseline="30000" dirty="0">
                <a:ea typeface="Cambria Math" pitchFamily="18" charset="0"/>
              </a:rPr>
              <a:t>8</a:t>
            </a:r>
            <a:endParaRPr lang="en-US" dirty="0"/>
          </a:p>
          <a:p>
            <a:pPr lvl="1">
              <a:buNone/>
            </a:pPr>
            <a:r>
              <a:rPr lang="en-US" dirty="0"/>
              <a:t>Consequently,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6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7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baseline="-25000" dirty="0">
                <a:ea typeface="Cambria Math" pitchFamily="18" charset="0"/>
              </a:rPr>
              <a:t>8</a:t>
            </a:r>
            <a:r>
              <a:rPr lang="en-US" dirty="0"/>
              <a:t> = (</a:t>
            </a:r>
            <a:r>
              <a:rPr lang="en-US" dirty="0">
                <a:ea typeface="Cambria Math" pitchFamily="18" charset="0"/>
              </a:rPr>
              <a:t>36</a:t>
            </a:r>
            <a:r>
              <a:rPr lang="en-US" baseline="30000" dirty="0"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26</a:t>
            </a:r>
            <a:r>
              <a:rPr lang="en-US" baseline="30000" dirty="0">
                <a:ea typeface="Cambria Math" pitchFamily="18" charset="0"/>
              </a:rPr>
              <a:t>6</a:t>
            </a:r>
            <a:r>
              <a:rPr lang="en-US" dirty="0">
                <a:ea typeface="Cambria Math" pitchFamily="18" charset="0"/>
              </a:rPr>
              <a:t>) + (36</a:t>
            </a:r>
            <a:r>
              <a:rPr lang="en-US" baseline="30000" dirty="0">
                <a:ea typeface="Cambria Math" pitchFamily="18" charset="0"/>
              </a:rPr>
              <a:t>7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26</a:t>
            </a:r>
            <a:r>
              <a:rPr lang="en-US" baseline="30000" dirty="0">
                <a:ea typeface="Cambria Math" pitchFamily="18" charset="0"/>
              </a:rPr>
              <a:t>7</a:t>
            </a:r>
            <a:r>
              <a:rPr lang="en-US" dirty="0"/>
              <a:t>) + (</a:t>
            </a:r>
            <a:r>
              <a:rPr lang="en-US" dirty="0">
                <a:ea typeface="Cambria Math" pitchFamily="18" charset="0"/>
              </a:rPr>
              <a:t>36</a:t>
            </a:r>
            <a:r>
              <a:rPr lang="en-US" baseline="30000" dirty="0">
                <a:ea typeface="Cambria Math" pitchFamily="18" charset="0"/>
              </a:rPr>
              <a:t>8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26</a:t>
            </a:r>
            <a:r>
              <a:rPr lang="en-US" baseline="30000" dirty="0">
                <a:ea typeface="Cambria Math" pitchFamily="18" charset="0"/>
              </a:rPr>
              <a:t>8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GB"/>
              <a:t>2</a:t>
            </a:r>
            <a:r>
              <a:rPr lang="en-GB" i="1"/>
              <a:t>,</a:t>
            </a:r>
            <a:r>
              <a:rPr lang="en-GB"/>
              <a:t>684</a:t>
            </a:r>
            <a:r>
              <a:rPr lang="en-GB" i="1"/>
              <a:t>,</a:t>
            </a:r>
            <a:r>
              <a:rPr lang="en-GB"/>
              <a:t>483</a:t>
            </a:r>
            <a:r>
              <a:rPr lang="en-GB" i="1"/>
              <a:t>,</a:t>
            </a:r>
            <a:r>
              <a:rPr lang="en-GB"/>
              <a:t>063</a:t>
            </a:r>
            <a:r>
              <a:rPr lang="en-GB" i="1"/>
              <a:t>,</a:t>
            </a:r>
            <a:r>
              <a:rPr lang="en-GB"/>
              <a:t>360 </a:t>
            </a:r>
          </a:p>
        </p:txBody>
      </p:sp>
    </p:spTree>
    <p:extLst>
      <p:ext uri="{BB962C8B-B14F-4D97-AF65-F5344CB8AC3E}">
        <p14:creationId xmlns:p14="http://schemas.microsoft.com/office/powerpoint/2010/main" val="4323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Counting Principles: Subtraction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Subtraction Rule</a:t>
            </a:r>
            <a:r>
              <a:rPr lang="en-US" dirty="0"/>
              <a:t>: If a task can be done either in one of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ways or in one of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ways, then the total number of ways to do the task is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/>
              </a:rPr>
              <a:t>+</a:t>
            </a:r>
            <a:r>
              <a:rPr lang="en-US" i="1" dirty="0"/>
              <a:t> 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minus the number of ways  to do the task that are common to the two different ways.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known as, the </a:t>
            </a:r>
            <a:r>
              <a:rPr lang="en-US" b="1" dirty="0"/>
              <a:t>principle of inclusion-exclusion</a:t>
            </a:r>
            <a:r>
              <a:rPr lang="en-US" dirty="0"/>
              <a:t>: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46764" y="4544291"/>
            <a:ext cx="4812030" cy="3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6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Bit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9529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How many bit strings of length eight either start with a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bit or end with the two bits </a:t>
            </a:r>
            <a:r>
              <a:rPr lang="en-US" dirty="0">
                <a:ea typeface="Cambria Math" pitchFamily="18" charset="0"/>
              </a:rPr>
              <a:t>00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Use the principle of inclusion-exclusion.</a:t>
            </a:r>
          </a:p>
          <a:p>
            <a:pPr lvl="1"/>
            <a:r>
              <a:rPr lang="en-US" dirty="0"/>
              <a:t>Number of bit strings of length eight that start with a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bit: 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128</a:t>
            </a:r>
          </a:p>
          <a:p>
            <a:pPr lvl="1"/>
            <a:r>
              <a:rPr lang="en-US" dirty="0"/>
              <a:t>Number of bit strings of length eight that end with bits </a:t>
            </a:r>
            <a:r>
              <a:rPr lang="en-US" dirty="0">
                <a:ea typeface="Cambria Math" pitchFamily="18" charset="0"/>
              </a:rPr>
              <a:t>00</a:t>
            </a:r>
            <a:r>
              <a:rPr lang="en-US" dirty="0"/>
              <a:t>: 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6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64</a:t>
            </a:r>
          </a:p>
          <a:p>
            <a:pPr lvl="1"/>
            <a:r>
              <a:rPr lang="en-US" dirty="0"/>
              <a:t>Number of bit strings of length eight that start with a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bit and end with bits </a:t>
            </a:r>
            <a:r>
              <a:rPr lang="en-US" dirty="0">
                <a:ea typeface="Cambria Math" pitchFamily="18" charset="0"/>
              </a:rPr>
              <a:t>00 </a:t>
            </a:r>
            <a:r>
              <a:rPr lang="en-US" dirty="0"/>
              <a:t>: 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5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32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Hence, the number is 128 + 64 </a:t>
            </a:r>
            <a:r>
              <a:rPr lang="en-US" dirty="0">
                <a:ea typeface="Cambria Math"/>
              </a:rPr>
              <a:t>− </a:t>
            </a:r>
            <a:r>
              <a:rPr lang="en-US" dirty="0">
                <a:ea typeface="Cambria Math" pitchFamily="18" charset="0"/>
              </a:rPr>
              <a:t>32 = 160.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05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67910" y="3159497"/>
            <a:ext cx="2128243" cy="22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7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BAE7-F915-D94C-BC38-96159D69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0455-063A-F142-869F-27C9FA06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Sum Rule</a:t>
            </a:r>
          </a:p>
          <a:p>
            <a:r>
              <a:rPr lang="en-US"/>
              <a:t>Subtraction Rule</a:t>
            </a:r>
          </a:p>
          <a:p>
            <a:r>
              <a:rPr lang="en-US"/>
              <a:t>Applications to counting strings</a:t>
            </a:r>
          </a:p>
        </p:txBody>
      </p:sp>
    </p:spTree>
    <p:extLst>
      <p:ext uri="{BB962C8B-B14F-4D97-AF65-F5344CB8AC3E}">
        <p14:creationId xmlns:p14="http://schemas.microsoft.com/office/powerpoint/2010/main" val="403978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.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744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6.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085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63: The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  <a:p>
            <a:r>
              <a:rPr lang="en-US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3879631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a flock of </a:t>
            </a:r>
            <a:r>
              <a:rPr lang="en-US" dirty="0">
                <a:ea typeface="Cambria Math" pitchFamily="18" charset="0"/>
              </a:rPr>
              <a:t>13</a:t>
            </a:r>
            <a:r>
              <a:rPr lang="en-US" dirty="0"/>
              <a:t> pigeons lives in a set of </a:t>
            </a:r>
            <a:r>
              <a:rPr lang="en-US" dirty="0">
                <a:ea typeface="Cambria Math" pitchFamily="18" charset="0"/>
              </a:rPr>
              <a:t>12 </a:t>
            </a:r>
            <a:r>
              <a:rPr lang="en-US" dirty="0"/>
              <a:t>pigeonholes, one of the pigeonholes must have more than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pigeon.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0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8312" y="3216166"/>
            <a:ext cx="7117765" cy="23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55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5A80-1C3F-7049-9B01-5E94CAF5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0391-2ACC-5541-9351-80252F043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Pigeonhole Principle</a:t>
            </a:r>
            <a:r>
              <a:rPr lang="en-US" dirty="0"/>
              <a:t>: If </a:t>
            </a:r>
            <a:r>
              <a:rPr lang="en-US" i="1" dirty="0"/>
              <a:t>k</a:t>
            </a:r>
            <a:r>
              <a:rPr lang="en-US" dirty="0"/>
              <a:t> is a positive integer and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objects are placed into </a:t>
            </a:r>
            <a:r>
              <a:rPr lang="en-US" i="1" dirty="0"/>
              <a:t>k </a:t>
            </a:r>
            <a:r>
              <a:rPr lang="en-US" dirty="0"/>
              <a:t>boxes, then at least one box contains two or more objects. 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We use a proof  by contraposition. </a:t>
            </a:r>
          </a:p>
          <a:p>
            <a:r>
              <a:rPr lang="en-US" dirty="0"/>
              <a:t>Suppose none of the </a:t>
            </a:r>
            <a:r>
              <a:rPr lang="en-US" i="1" dirty="0"/>
              <a:t>k</a:t>
            </a:r>
            <a:r>
              <a:rPr lang="en-US" dirty="0"/>
              <a:t> boxes has more than one object. </a:t>
            </a:r>
          </a:p>
          <a:p>
            <a:r>
              <a:rPr lang="en-US" dirty="0"/>
              <a:t>Then the total number of objects would be at most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r>
              <a:rPr lang="en-US" dirty="0"/>
              <a:t>This contradicts the assumption that we have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objects. </a:t>
            </a:r>
            <a:r>
              <a:rPr lang="en-US" i="1" dirty="0">
                <a:ea typeface="Cambria Math" pitchFamily="18" charset="0"/>
              </a:rPr>
              <a:t>	</a:t>
            </a:r>
            <a:r>
              <a:rPr lang="en-US" dirty="0"/>
              <a:t>◀︎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4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Corollary</a:t>
            </a:r>
            <a:r>
              <a:rPr lang="en-US" dirty="0"/>
              <a:t>: A function </a:t>
            </a:r>
            <a:r>
              <a:rPr lang="en-US" i="1" dirty="0"/>
              <a:t>f</a:t>
            </a:r>
            <a:r>
              <a:rPr lang="en-US" dirty="0"/>
              <a:t> from a set with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elements to a set with </a:t>
            </a:r>
            <a:r>
              <a:rPr lang="en-US" i="1" dirty="0"/>
              <a:t>k</a:t>
            </a:r>
            <a:r>
              <a:rPr lang="en-US" dirty="0"/>
              <a:t> elements is not one-to-one.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Use the pigeonhole principle.</a:t>
            </a:r>
          </a:p>
          <a:p>
            <a:r>
              <a:rPr lang="en-US" dirty="0"/>
              <a:t>Create a box for each element </a:t>
            </a:r>
            <a:r>
              <a:rPr lang="en-US" i="1" dirty="0"/>
              <a:t>y</a:t>
            </a:r>
            <a:r>
              <a:rPr lang="en-US" dirty="0"/>
              <a:t> in the </a:t>
            </a:r>
            <a:r>
              <a:rPr lang="en-US" dirty="0" err="1"/>
              <a:t>codomain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 .</a:t>
            </a:r>
          </a:p>
          <a:p>
            <a:r>
              <a:rPr lang="en-US" dirty="0"/>
              <a:t>Put in the box for </a:t>
            </a:r>
            <a:r>
              <a:rPr lang="en-US" i="1" dirty="0"/>
              <a:t>y</a:t>
            </a:r>
            <a:r>
              <a:rPr lang="en-US" dirty="0"/>
              <a:t> all of the elements </a:t>
            </a:r>
            <a:r>
              <a:rPr lang="en-US" i="1" dirty="0"/>
              <a:t>x</a:t>
            </a:r>
            <a:r>
              <a:rPr lang="en-US" dirty="0"/>
              <a:t> from the domain such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y</a:t>
            </a:r>
            <a:r>
              <a:rPr lang="en-US" dirty="0"/>
              <a:t>.  </a:t>
            </a:r>
          </a:p>
          <a:p>
            <a:r>
              <a:rPr lang="en-US" dirty="0"/>
              <a:t>Because there are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elements and only </a:t>
            </a:r>
            <a:r>
              <a:rPr lang="en-US" i="1" dirty="0"/>
              <a:t>k</a:t>
            </a:r>
            <a:r>
              <a:rPr lang="en-US" dirty="0"/>
              <a:t> boxes, at least one box has two or more elements. </a:t>
            </a:r>
          </a:p>
          <a:p>
            <a:pPr>
              <a:buNone/>
            </a:pPr>
            <a:r>
              <a:rPr lang="en-US" dirty="0"/>
              <a:t>Hence, </a:t>
            </a:r>
            <a:r>
              <a:rPr lang="en-US" i="1" dirty="0"/>
              <a:t>f </a:t>
            </a:r>
            <a:r>
              <a:rPr lang="en-US" dirty="0"/>
              <a:t>can’t be one-to-one.</a:t>
            </a:r>
            <a:r>
              <a:rPr lang="en-US" i="1" dirty="0">
                <a:ea typeface="Cambria Math" pitchFamily="18" charset="0"/>
              </a:rPr>
              <a:t> 	</a:t>
            </a:r>
            <a:r>
              <a:rPr lang="en-US" dirty="0"/>
              <a:t>◀︎ </a:t>
            </a:r>
          </a:p>
        </p:txBody>
      </p:sp>
    </p:spTree>
    <p:extLst>
      <p:ext uri="{BB962C8B-B14F-4D97-AF65-F5344CB8AC3E}">
        <p14:creationId xmlns:p14="http://schemas.microsoft.com/office/powerpoint/2010/main" val="1619739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Generalized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The Generalized Pigeonhole Principle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objects are placed into </a:t>
            </a:r>
            <a:r>
              <a:rPr lang="en-US" i="1" dirty="0"/>
              <a:t>k</a:t>
            </a:r>
            <a:r>
              <a:rPr lang="en-US" dirty="0"/>
              <a:t> boxes, then there is at least one box containing at least </a:t>
            </a:r>
            <a:r>
              <a:rPr lang="en-US" dirty="0">
                <a:ea typeface="Cambria Math"/>
              </a:rPr>
              <a:t>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k</a:t>
            </a:r>
            <a:r>
              <a:rPr lang="en-US" dirty="0">
                <a:ea typeface="Cambria Math"/>
              </a:rPr>
              <a:t>⌉</a:t>
            </a:r>
            <a:r>
              <a:rPr lang="en-US" dirty="0"/>
              <a:t> objects.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We use a proof by contraposition. </a:t>
            </a:r>
          </a:p>
          <a:p>
            <a:r>
              <a:rPr lang="en-US" dirty="0"/>
              <a:t>Suppose that none of the boxes contains more than </a:t>
            </a:r>
            <a:r>
              <a:rPr lang="en-US" dirty="0">
                <a:ea typeface="Cambria Math"/>
              </a:rPr>
              <a:t>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k</a:t>
            </a:r>
            <a:r>
              <a:rPr lang="en-US" dirty="0">
                <a:ea typeface="Cambria Math"/>
              </a:rPr>
              <a:t>⌉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− 1 objects.</a:t>
            </a:r>
          </a:p>
          <a:p>
            <a:r>
              <a:rPr lang="en-US" dirty="0">
                <a:ea typeface="Cambria Math"/>
              </a:rPr>
              <a:t>Since 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k</a:t>
            </a:r>
            <a:r>
              <a:rPr lang="en-US" dirty="0">
                <a:ea typeface="Cambria Math"/>
              </a:rPr>
              <a:t>⌉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1, </a:t>
            </a:r>
            <a:r>
              <a:rPr lang="en-US" dirty="0">
                <a:ea typeface="Cambria Math"/>
              </a:rPr>
              <a:t>the total number of objects is at most</a:t>
            </a:r>
          </a:p>
          <a:p>
            <a:pPr>
              <a:buNone/>
            </a:pPr>
            <a:endParaRPr lang="en-US" dirty="0">
              <a:ea typeface="Cambria Math"/>
            </a:endParaRPr>
          </a:p>
          <a:p>
            <a:pPr>
              <a:buNone/>
            </a:pPr>
            <a:endParaRPr lang="en-US" dirty="0">
              <a:ea typeface="Cambria Math"/>
            </a:endParaRPr>
          </a:p>
          <a:p>
            <a:r>
              <a:rPr lang="en-US" dirty="0"/>
              <a:t>This is a contradiction because there are a total of N objects .</a:t>
            </a:r>
            <a:r>
              <a:rPr lang="en-US" i="1" dirty="0">
                <a:ea typeface="Cambria Math" pitchFamily="18" charset="0"/>
              </a:rPr>
              <a:t> 	</a:t>
            </a:r>
            <a:r>
              <a:rPr lang="en-US" dirty="0"/>
              <a:t>◀︎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676350" y="4469314"/>
            <a:ext cx="4580437" cy="60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8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BC30-90BD-5E4D-8ED5-E009FB74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9D28-3400-E140-B81F-B00067C4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Among 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 people there are at least </a:t>
            </a:r>
            <a:r>
              <a:rPr lang="en-US" dirty="0">
                <a:ea typeface="Cambria Math"/>
              </a:rPr>
              <a:t>⌈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/</a:t>
            </a:r>
            <a:r>
              <a:rPr lang="en-US" dirty="0">
                <a:ea typeface="Cambria Math" pitchFamily="18" charset="0"/>
              </a:rPr>
              <a:t>12</a:t>
            </a:r>
            <a:r>
              <a:rPr lang="en-US" dirty="0">
                <a:ea typeface="Cambria Math"/>
              </a:rPr>
              <a:t>⌉ = 9</a:t>
            </a:r>
            <a:r>
              <a:rPr lang="en-US" dirty="0"/>
              <a:t> who were born in the same month.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5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How many cards must be selected from a standard deck of </a:t>
            </a:r>
            <a:r>
              <a:rPr lang="en-US" dirty="0">
                <a:ea typeface="Cambria Math" pitchFamily="18" charset="0"/>
              </a:rPr>
              <a:t>52</a:t>
            </a:r>
            <a:r>
              <a:rPr lang="en-US" dirty="0"/>
              <a:t> cards to guarantee that at least three cards of the same suit are chosen?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assume four boxes; one for each suit. </a:t>
            </a:r>
          </a:p>
          <a:p>
            <a:pPr>
              <a:buNone/>
            </a:pPr>
            <a:r>
              <a:rPr lang="en-US" dirty="0"/>
              <a:t>Using the generalized pigeonhole principle, at least one box contains at least </a:t>
            </a:r>
            <a:r>
              <a:rPr lang="en-US" dirty="0">
                <a:ea typeface="Cambria Math"/>
              </a:rPr>
              <a:t>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dirty="0">
                <a:ea typeface="Cambria Math" pitchFamily="18" charset="0"/>
              </a:rPr>
              <a:t>4</a:t>
            </a:r>
            <a:r>
              <a:rPr lang="en-US" dirty="0">
                <a:ea typeface="Cambria Math"/>
              </a:rPr>
              <a:t>⌉</a:t>
            </a:r>
            <a:r>
              <a:rPr lang="en-US" dirty="0"/>
              <a:t> cards. </a:t>
            </a:r>
          </a:p>
          <a:p>
            <a:pPr>
              <a:buNone/>
            </a:pPr>
            <a:r>
              <a:rPr lang="en-US" dirty="0"/>
              <a:t>At least three cards of one suit are selected if </a:t>
            </a:r>
            <a:r>
              <a:rPr lang="en-US" dirty="0">
                <a:ea typeface="Cambria Math"/>
              </a:rPr>
              <a:t>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dirty="0">
                <a:ea typeface="Cambria Math" pitchFamily="18" charset="0"/>
              </a:rPr>
              <a:t>4</a:t>
            </a:r>
            <a:r>
              <a:rPr lang="en-US" dirty="0">
                <a:ea typeface="Cambria Math"/>
              </a:rPr>
              <a:t>⌉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≥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The smallest integer </a:t>
            </a:r>
            <a:r>
              <a:rPr lang="en-US" i="1" dirty="0"/>
              <a:t>N</a:t>
            </a:r>
            <a:r>
              <a:rPr lang="en-US" dirty="0"/>
              <a:t> such that </a:t>
            </a:r>
            <a:r>
              <a:rPr lang="en-US" dirty="0">
                <a:ea typeface="Cambria Math"/>
              </a:rPr>
              <a:t>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dirty="0">
                <a:ea typeface="Cambria Math" pitchFamily="18" charset="0"/>
              </a:rPr>
              <a:t>4</a:t>
            </a:r>
            <a:r>
              <a:rPr lang="en-US" dirty="0">
                <a:ea typeface="Cambria Math"/>
              </a:rPr>
              <a:t>⌉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≥ </a:t>
            </a:r>
            <a:r>
              <a:rPr lang="en-US" dirty="0">
                <a:ea typeface="Cambria Math" pitchFamily="18" charset="0"/>
              </a:rPr>
              <a:t>3 is 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= 2 </a:t>
            </a:r>
            <a:r>
              <a:rPr lang="en-US" dirty="0">
                <a:ea typeface="Cambria Math"/>
              </a:rPr>
              <a:t>∙ </a:t>
            </a:r>
            <a:r>
              <a:rPr lang="en-US" dirty="0">
                <a:ea typeface="Cambria Math" pitchFamily="18" charset="0"/>
              </a:rPr>
              <a:t>4 + 1 = 9.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E3016-29ED-3547-9818-0CF24BE6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441" y="5086207"/>
            <a:ext cx="4259118" cy="1771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A9EAAA-A25D-2846-B66A-F51DD2912F32}"/>
              </a:ext>
            </a:extLst>
          </p:cNvPr>
          <p:cNvSpPr txBox="1"/>
          <p:nvPr/>
        </p:nvSpPr>
        <p:spPr>
          <a:xfrm>
            <a:off x="5031739" y="6332815"/>
            <a:ext cx="198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4 suits of cards</a:t>
            </a:r>
          </a:p>
        </p:txBody>
      </p:sp>
    </p:spTree>
    <p:extLst>
      <p:ext uri="{BB962C8B-B14F-4D97-AF65-F5344CB8AC3E}">
        <p14:creationId xmlns:p14="http://schemas.microsoft.com/office/powerpoint/2010/main" val="3703122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4AE6-2819-4545-B023-15C94D38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1F31-FF54-0046-A712-E629B47D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  <a:p>
            <a:pPr lvl="1"/>
            <a:r>
              <a:rPr lang="en-US" dirty="0"/>
              <a:t>Counting functions</a:t>
            </a:r>
          </a:p>
          <a:p>
            <a:r>
              <a:rPr lang="en-US" dirty="0"/>
              <a:t>The Generalized Pigeonhole Principle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3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Permutations and Combinations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6.3</a:t>
            </a:r>
          </a:p>
        </p:txBody>
      </p:sp>
    </p:spTree>
    <p:extLst>
      <p:ext uri="{BB962C8B-B14F-4D97-AF65-F5344CB8AC3E}">
        <p14:creationId xmlns:p14="http://schemas.microsoft.com/office/powerpoint/2010/main" val="204464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8AC6-F081-5B4C-AF6B-25BBA461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C3A7-9C44-ED44-BD25-13929398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different passwords exist?</a:t>
            </a:r>
          </a:p>
          <a:p>
            <a:r>
              <a:rPr lang="en-US"/>
              <a:t>How many outcomes does an experiment have?</a:t>
            </a:r>
          </a:p>
          <a:p>
            <a:r>
              <a:rPr lang="en-US"/>
              <a:t>How many steps an algorithm performs?</a:t>
            </a:r>
          </a:p>
          <a:p>
            <a:r>
              <a:rPr lang="en-US"/>
              <a:t>How many moves are possible in a game?</a:t>
            </a:r>
          </a:p>
          <a:p>
            <a:endParaRPr lang="en-US"/>
          </a:p>
          <a:p>
            <a:r>
              <a:rPr lang="en-US"/>
              <a:t>Counting is ubiquitous in computer science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2378198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64: Permutations and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  <a:p>
            <a:r>
              <a:rPr lang="en-US" dirty="0"/>
              <a:t>Combinations</a:t>
            </a:r>
          </a:p>
        </p:txBody>
      </p:sp>
    </p:spTree>
    <p:extLst>
      <p:ext uri="{BB962C8B-B14F-4D97-AF65-F5344CB8AC3E}">
        <p14:creationId xmlns:p14="http://schemas.microsoft.com/office/powerpoint/2010/main" val="2565319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b="1" dirty="0"/>
              <a:t>permutation</a:t>
            </a:r>
            <a:r>
              <a:rPr lang="en-US" dirty="0"/>
              <a:t> of a set of distinct objects is an ordered arrangement of these objects. An ordered arrangement of r elements of a set is called an </a:t>
            </a:r>
            <a:r>
              <a:rPr lang="en-US" b="1" dirty="0"/>
              <a:t>r-</a:t>
            </a:r>
            <a:r>
              <a:rPr lang="en-US" b="1" dirty="0" err="1"/>
              <a:t>permutation</a:t>
            </a:r>
            <a:r>
              <a:rPr lang="en-US" dirty="0"/>
              <a:t>.</a:t>
            </a:r>
            <a:endParaRPr lang="en-US" b="1" dirty="0"/>
          </a:p>
          <a:p>
            <a:pPr>
              <a:buNone/>
            </a:pPr>
            <a:r>
              <a:rPr lang="en-US" dirty="0"/>
              <a:t>The number of </a:t>
            </a:r>
            <a:r>
              <a:rPr lang="en-US" i="1" dirty="0"/>
              <a:t>r</a:t>
            </a:r>
            <a:r>
              <a:rPr lang="en-US" dirty="0"/>
              <a:t>-</a:t>
            </a:r>
            <a:r>
              <a:rPr lang="en-US" dirty="0" err="1"/>
              <a:t>permutations</a:t>
            </a:r>
            <a:r>
              <a:rPr lang="en-US" dirty="0"/>
              <a:t> of a set with </a:t>
            </a:r>
            <a:r>
              <a:rPr lang="en-US" i="1" dirty="0"/>
              <a:t>n</a:t>
            </a:r>
            <a:r>
              <a:rPr lang="en-US" dirty="0"/>
              <a:t> elements is denoted by </a:t>
            </a:r>
            <a:r>
              <a:rPr lang="en-US" b="1" dirty="0"/>
              <a:t>P(</a:t>
            </a:r>
            <a:r>
              <a:rPr lang="en-US" b="1" dirty="0" err="1"/>
              <a:t>n, r</a:t>
            </a:r>
            <a:r>
              <a:rPr lang="en-US" b="1" dirty="0"/>
              <a:t>).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Let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}. </a:t>
            </a:r>
          </a:p>
          <a:p>
            <a:pPr lvl="1"/>
            <a:r>
              <a:rPr lang="en-US" dirty="0"/>
              <a:t>The ordered arrangement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,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is a permutation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ordered arrangement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,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is a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-permutation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885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Counting the Number of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Theorem 1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is a positive integer and </a:t>
            </a:r>
            <a:r>
              <a:rPr lang="en-US" i="1" dirty="0"/>
              <a:t>r</a:t>
            </a:r>
            <a:r>
              <a:rPr lang="en-US" dirty="0"/>
              <a:t> is an integer with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, then there are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)(</a:t>
            </a:r>
            <a:r>
              <a:rPr lang="en-US" i="1" dirty="0"/>
              <a:t>n </a:t>
            </a:r>
            <a:r>
              <a:rPr lang="en-US" i="1" dirty="0"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) </a:t>
            </a:r>
            <a:r>
              <a:rPr lang="en-US" dirty="0">
                <a:ea typeface="Cambria Math"/>
              </a:rPr>
              <a:t>∙∙∙</a:t>
            </a:r>
            <a:r>
              <a:rPr lang="en-US" dirty="0"/>
              <a:t> 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i="1" dirty="0"/>
              <a:t>r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i="1" dirty="0"/>
              <a:t>    r</a:t>
            </a:r>
            <a:r>
              <a:rPr lang="en-US" dirty="0"/>
              <a:t>-permutations of a set with n distinct elements.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Use the product rule. The first element can be chosen in </a:t>
            </a:r>
            <a:r>
              <a:rPr lang="en-US" i="1" dirty="0"/>
              <a:t>n</a:t>
            </a:r>
            <a:r>
              <a:rPr lang="en-US" dirty="0"/>
              <a:t> ways. The second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ea typeface="Cambria Math" pitchFamily="18" charset="0"/>
              </a:rPr>
              <a:t>1 ways, and so on until there are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(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1)) ways to choose the last element. Note that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, 0) = 1, since there is only one way to order zero elements</a:t>
            </a:r>
            <a:r>
              <a:rPr lang="en-US" dirty="0"/>
              <a:t>. </a:t>
            </a:r>
            <a:r>
              <a:rPr lang="en-US" i="1" dirty="0">
                <a:ea typeface="Cambria Math" pitchFamily="18" charset="0"/>
              </a:rPr>
              <a:t>	</a:t>
            </a:r>
            <a:r>
              <a:rPr lang="en-US" dirty="0"/>
              <a:t>◀︎ 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b="1" dirty="0">
                <a:ea typeface="Cambria Math" pitchFamily="18" charset="0"/>
              </a:rPr>
              <a:t>Corollary</a:t>
            </a:r>
            <a:r>
              <a:rPr lang="en-US" dirty="0">
                <a:ea typeface="Cambria Math" pitchFamily="18" charset="0"/>
              </a:rPr>
              <a:t>: If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and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are integers with 1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n, </a:t>
            </a:r>
            <a:r>
              <a:rPr lang="en-US" dirty="0"/>
              <a:t>then</a:t>
            </a:r>
          </a:p>
          <a:p>
            <a:endParaRPr lang="en-US" i="1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502511" y="5388687"/>
            <a:ext cx="2608898" cy="5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8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How many ways are there to select a first-prize winner, a second prize winner, and a third-prize winner from 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 different people who have entered a contest?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P(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,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) = 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99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98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970,200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9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How many permutations of the letters </a:t>
            </a:r>
            <a:r>
              <a:rPr lang="en-US" i="1" dirty="0"/>
              <a:t>ABCDEFGH</a:t>
            </a:r>
            <a:r>
              <a:rPr lang="en-US" dirty="0"/>
              <a:t> contain the string </a:t>
            </a:r>
            <a:r>
              <a:rPr lang="en-US" i="1" dirty="0"/>
              <a:t>ABC</a:t>
            </a:r>
            <a:r>
              <a:rPr lang="en-US" dirty="0"/>
              <a:t> 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count the permutations of six objects, </a:t>
            </a:r>
            <a:r>
              <a:rPr lang="en-US" i="1" dirty="0"/>
              <a:t>ABC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and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>
                <a:ea typeface="Cambria Math" pitchFamily="18" charset="0"/>
              </a:rPr>
              <a:t>6!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5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4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720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: An </a:t>
                </a:r>
                <a:r>
                  <a:rPr lang="en-US" b="1" dirty="0"/>
                  <a:t>r-combination </a:t>
                </a:r>
                <a:r>
                  <a:rPr lang="en-US" dirty="0"/>
                  <a:t>of elements of a set is an unordered selection of </a:t>
                </a:r>
                <a:r>
                  <a:rPr lang="en-US" i="1" dirty="0"/>
                  <a:t>r</a:t>
                </a:r>
                <a:r>
                  <a:rPr lang="en-US" dirty="0"/>
                  <a:t> elements from the set. Thus, an </a:t>
                </a:r>
                <a:r>
                  <a:rPr lang="en-US" i="1" dirty="0"/>
                  <a:t>r</a:t>
                </a:r>
                <a:r>
                  <a:rPr lang="en-US" dirty="0"/>
                  <a:t>-combination is simply a subset of the set with </a:t>
                </a:r>
                <a:r>
                  <a:rPr lang="en-US" i="1" dirty="0"/>
                  <a:t>r</a:t>
                </a:r>
                <a:r>
                  <a:rPr lang="en-US" dirty="0"/>
                  <a:t> elements.</a:t>
                </a:r>
              </a:p>
              <a:p>
                <a:pPr marL="0" indent="0">
                  <a:buNone/>
                </a:pPr>
                <a:r>
                  <a:rPr lang="en-US" dirty="0"/>
                  <a:t>The number of </a:t>
                </a:r>
                <a:r>
                  <a:rPr lang="en-US" i="1" dirty="0"/>
                  <a:t>r</a:t>
                </a:r>
                <a:r>
                  <a:rPr lang="en-US" dirty="0"/>
                  <a:t>-combinations of a set with n distinct elements is denoted by </a:t>
                </a:r>
                <a:r>
                  <a:rPr lang="en-US" b="1" dirty="0"/>
                  <a:t>C(n, r) </a:t>
                </a:r>
                <a:r>
                  <a:rPr lang="en-US" dirty="0"/>
                  <a:t>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Let </a:t>
                </a:r>
                <a:r>
                  <a:rPr lang="en-US" i="1" dirty="0"/>
                  <a:t>S</a:t>
                </a:r>
                <a:r>
                  <a:rPr lang="en-US" dirty="0"/>
                  <a:t> be the set {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/>
                  <a:t>c</a:t>
                </a:r>
                <a:r>
                  <a:rPr lang="en-US" dirty="0"/>
                  <a:t>, </a:t>
                </a:r>
                <a:r>
                  <a:rPr lang="en-US" i="1" dirty="0"/>
                  <a:t>d</a:t>
                </a:r>
                <a:r>
                  <a:rPr lang="en-US" dirty="0"/>
                  <a:t>}. </a:t>
                </a:r>
              </a:p>
              <a:p>
                <a:pPr marL="0" indent="0">
                  <a:buNone/>
                </a:pPr>
                <a:r>
                  <a:rPr lang="en-US" dirty="0"/>
                  <a:t>	{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c</a:t>
                </a:r>
                <a:r>
                  <a:rPr lang="en-US" dirty="0"/>
                  <a:t>, </a:t>
                </a:r>
                <a:r>
                  <a:rPr lang="en-US" i="1" dirty="0"/>
                  <a:t>d</a:t>
                </a:r>
                <a:r>
                  <a:rPr lang="en-US" dirty="0"/>
                  <a:t>} is a </a:t>
                </a:r>
                <a:r>
                  <a:rPr lang="en-US" dirty="0">
                    <a:ea typeface="Cambria Math" pitchFamily="18" charset="0"/>
                  </a:rPr>
                  <a:t>3</a:t>
                </a:r>
                <a:r>
                  <a:rPr lang="en-US" dirty="0"/>
                  <a:t>-combination from S. </a:t>
                </a:r>
              </a:p>
              <a:p>
                <a:pPr marL="0" indent="0">
                  <a:buNone/>
                </a:pPr>
                <a:r>
                  <a:rPr lang="en-US" dirty="0"/>
                  <a:t>	It is the same as {</a:t>
                </a:r>
                <a:r>
                  <a:rPr lang="en-US" i="1" dirty="0"/>
                  <a:t>d</a:t>
                </a:r>
                <a:r>
                  <a:rPr lang="en-US" dirty="0"/>
                  <a:t>, </a:t>
                </a:r>
                <a:r>
                  <a:rPr lang="en-US" i="1" dirty="0"/>
                  <a:t>c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dirty="0"/>
                  <a:t>} since the order does not matter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724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506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Combinations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Theorem 2</a:t>
            </a:r>
            <a:r>
              <a:rPr lang="en-US" dirty="0"/>
              <a:t>: The number of </a:t>
            </a:r>
            <a:r>
              <a:rPr lang="en-US" i="1" dirty="0"/>
              <a:t>r</a:t>
            </a:r>
            <a:r>
              <a:rPr lang="en-US" dirty="0"/>
              <a:t>-combinations of a set with </a:t>
            </a:r>
            <a:r>
              <a:rPr lang="en-US" i="1" dirty="0"/>
              <a:t>n</a:t>
            </a:r>
            <a:r>
              <a:rPr lang="en-US" dirty="0"/>
              <a:t> elements, where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>
                <a:ea typeface="Cambria Math"/>
              </a:rPr>
              <a:t> ≥ 0, equals</a:t>
            </a:r>
          </a:p>
          <a:p>
            <a:pPr>
              <a:buNone/>
            </a:pPr>
            <a:endParaRPr lang="en-US" dirty="0">
              <a:ea typeface="Cambria Math"/>
            </a:endParaRPr>
          </a:p>
          <a:p>
            <a:pPr>
              <a:buNone/>
            </a:pPr>
            <a:endParaRPr lang="en-US" dirty="0">
              <a:ea typeface="Cambria Math"/>
            </a:endParaRPr>
          </a:p>
          <a:p>
            <a:pPr>
              <a:buNone/>
            </a:pPr>
            <a:r>
              <a:rPr lang="en-US" b="1" dirty="0">
                <a:ea typeface="Cambria Math"/>
              </a:rPr>
              <a:t>Proof</a:t>
            </a:r>
            <a:r>
              <a:rPr lang="en-US" dirty="0">
                <a:ea typeface="Cambria Math"/>
              </a:rPr>
              <a:t>:  By the product rule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) =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n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 ∙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). Therefore,</a:t>
            </a:r>
          </a:p>
          <a:p>
            <a:pPr>
              <a:buNone/>
            </a:pPr>
            <a:endParaRPr lang="en-US" dirty="0">
              <a:ea typeface="Cambria Math"/>
            </a:endParaRPr>
          </a:p>
          <a:p>
            <a:pPr>
              <a:buNone/>
            </a:pPr>
            <a:endParaRPr lang="en-US" dirty="0">
              <a:ea typeface="Cambria Math"/>
            </a:endParaRPr>
          </a:p>
          <a:p>
            <a:pPr>
              <a:buNone/>
            </a:pPr>
            <a:endParaRPr lang="en-US" dirty="0">
              <a:ea typeface="Cambria Math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	</a:t>
            </a:r>
            <a:r>
              <a:rPr lang="en-US" dirty="0"/>
              <a:t>◀︎</a:t>
            </a:r>
            <a:r>
              <a:rPr lang="en-US" dirty="0">
                <a:ea typeface="Cambria Math"/>
              </a:rPr>
              <a:t>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43957" y="4845269"/>
            <a:ext cx="7296659" cy="658949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343402" y="2869324"/>
            <a:ext cx="3031694" cy="55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26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How many poker hands of five cards can be dealt from a standard deck of </a:t>
            </a:r>
            <a:r>
              <a:rPr lang="en-US" dirty="0">
                <a:ea typeface="Cambria Math" pitchFamily="18" charset="0"/>
              </a:rPr>
              <a:t>52</a:t>
            </a:r>
            <a:r>
              <a:rPr lang="en-US" dirty="0"/>
              <a:t> cards? </a:t>
            </a:r>
          </a:p>
          <a:p>
            <a:pPr>
              <a:buNone/>
            </a:pPr>
            <a:r>
              <a:rPr lang="en-US" dirty="0"/>
              <a:t>Since the order in which the cards are dealt does not matter, the number of five card hands is: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ways are there to select </a:t>
            </a:r>
            <a:r>
              <a:rPr lang="en-US" dirty="0">
                <a:ea typeface="Cambria Math" pitchFamily="18" charset="0"/>
              </a:rPr>
              <a:t>47</a:t>
            </a:r>
            <a:r>
              <a:rPr lang="en-US" dirty="0"/>
              <a:t> cards from a deck of </a:t>
            </a:r>
            <a:r>
              <a:rPr lang="en-US" dirty="0">
                <a:ea typeface="Cambria Math" pitchFamily="18" charset="0"/>
              </a:rPr>
              <a:t>52</a:t>
            </a:r>
            <a:r>
              <a:rPr lang="en-US" dirty="0"/>
              <a:t> cards?</a:t>
            </a:r>
          </a:p>
          <a:p>
            <a:pPr marL="0" indent="0">
              <a:buNone/>
            </a:pPr>
            <a:r>
              <a:rPr lang="en-US" dirty="0"/>
              <a:t>The number of different ways to select </a:t>
            </a:r>
            <a:r>
              <a:rPr lang="en-US" dirty="0">
                <a:ea typeface="Cambria Math" pitchFamily="18" charset="0"/>
              </a:rPr>
              <a:t>47</a:t>
            </a:r>
            <a:r>
              <a:rPr lang="en-US" dirty="0"/>
              <a:t> cards from </a:t>
            </a:r>
            <a:r>
              <a:rPr lang="en-US" dirty="0">
                <a:ea typeface="Cambria Math" pitchFamily="18" charset="0"/>
              </a:rPr>
              <a:t>52</a:t>
            </a:r>
            <a:r>
              <a:rPr lang="en-US" dirty="0"/>
              <a:t> is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467269" y="3443324"/>
            <a:ext cx="2078831" cy="39766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715288" y="3450468"/>
            <a:ext cx="6672263" cy="3905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82883" y="5458692"/>
            <a:ext cx="5676900" cy="3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62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Corollary</a:t>
            </a:r>
            <a:r>
              <a:rPr lang="en-US" dirty="0"/>
              <a:t>: Let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be nonnegative integers with </a:t>
            </a:r>
            <a:r>
              <a:rPr lang="en-US" i="1" dirty="0"/>
              <a:t>r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Then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pPr>
              <a:buNone/>
            </a:pPr>
            <a:r>
              <a:rPr lang="en-US" b="1" dirty="0">
                <a:ea typeface="Cambria Math"/>
              </a:rPr>
              <a:t>Proof</a:t>
            </a:r>
            <a:r>
              <a:rPr lang="en-US" dirty="0">
                <a:ea typeface="Cambria Math"/>
              </a:rPr>
              <a:t>: From Theorem 2, it follows that</a:t>
            </a:r>
          </a:p>
          <a:p>
            <a:endParaRPr lang="en-US" dirty="0">
              <a:ea typeface="Cambria Math"/>
            </a:endParaRPr>
          </a:p>
          <a:p>
            <a:pPr>
              <a:buNone/>
            </a:pPr>
            <a:r>
              <a:rPr lang="en-US" dirty="0">
                <a:ea typeface="Cambria Math"/>
              </a:rPr>
              <a:t>     and </a:t>
            </a:r>
          </a:p>
          <a:p>
            <a:endParaRPr lang="en-US" dirty="0">
              <a:ea typeface="Cambria Math"/>
            </a:endParaRPr>
          </a:p>
          <a:p>
            <a:pPr>
              <a:buNone/>
            </a:pPr>
            <a:r>
              <a:rPr lang="en-US" dirty="0"/>
              <a:t>   Hence,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)</a:t>
            </a:r>
            <a:r>
              <a:rPr lang="en-US" dirty="0"/>
              <a:t>. 				</a:t>
            </a:r>
            <a:r>
              <a:rPr lang="en-US" i="1" dirty="0">
                <a:ea typeface="Cambria Math" pitchFamily="18" charset="0"/>
              </a:rPr>
              <a:t>	</a:t>
            </a:r>
            <a:r>
              <a:rPr lang="en-US" dirty="0"/>
              <a:t>◀︎ </a:t>
            </a:r>
            <a:endParaRPr lang="en-US" dirty="0">
              <a:ea typeface="Cambria Math"/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429001"/>
            <a:ext cx="2369344" cy="44767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4187429"/>
            <a:ext cx="5622131" cy="4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6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E3BD-3742-DB4E-A9A2-1D2A3B3C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Full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F46F-460E-104A-8DF7-CAC0CC32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How many </a:t>
            </a:r>
            <a:r>
              <a:rPr lang="en-US" dirty="0"/>
              <a:t>poker hands of five cards with a full house (</a:t>
            </a:r>
            <a:r>
              <a:rPr lang="en-GB"/>
              <a:t>three of a kind and a pair</a:t>
            </a:r>
            <a:r>
              <a:rPr lang="en-US" dirty="0"/>
              <a:t>) can be dealt?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13 kind of cards to select the three, e.g. Aces</a:t>
            </a:r>
          </a:p>
          <a:p>
            <a:pPr marL="0" indent="0">
              <a:buNone/>
            </a:pPr>
            <a:r>
              <a:rPr lang="en-US"/>
              <a:t>	4 ways to select three Aces (we have to skip one color)</a:t>
            </a:r>
          </a:p>
          <a:p>
            <a:pPr marL="0" indent="0">
              <a:buNone/>
            </a:pPr>
            <a:r>
              <a:rPr lang="en-US"/>
              <a:t>	12 kind of cards left for the pair</a:t>
            </a:r>
          </a:p>
          <a:p>
            <a:pPr marL="0" indent="0">
              <a:buNone/>
            </a:pPr>
            <a:r>
              <a:rPr lang="en-US"/>
              <a:t>	6 ways to select two cards out of 4 – (1,2)(1,3)(1,4)(2,3)(2,4)(3,4)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So in total 13 · 4 · 12 · 6 = 3744 ways to select a full house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FE4E-C8FE-A94F-BDCB-5B06AC34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61: The Product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FEDE-F475-844A-9275-F8F53A87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Product Rule</a:t>
            </a:r>
          </a:p>
          <a:p>
            <a:r>
              <a:rPr lang="en-US"/>
              <a:t>Applications of the Product Rule</a:t>
            </a:r>
          </a:p>
        </p:txBody>
      </p:sp>
    </p:spTree>
    <p:extLst>
      <p:ext uri="{BB962C8B-B14F-4D97-AF65-F5344CB8AC3E}">
        <p14:creationId xmlns:p14="http://schemas.microsoft.com/office/powerpoint/2010/main" val="50643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756-70EF-F04B-B39F-3424381B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8361C-1AC9-6245-929F-CA250848B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Permutations n!</a:t>
                </a:r>
              </a:p>
              <a:p>
                <a:r>
                  <a:rPr lang="en-US" dirty="0"/>
                  <a:t>Combinations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8361C-1AC9-6245-929F-CA250848B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21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Binomial Coefficients and Identities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6.4</a:t>
            </a:r>
          </a:p>
        </p:txBody>
      </p:sp>
    </p:spTree>
    <p:extLst>
      <p:ext uri="{BB962C8B-B14F-4D97-AF65-F5344CB8AC3E}">
        <p14:creationId xmlns:p14="http://schemas.microsoft.com/office/powerpoint/2010/main" val="109148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65: The Binomial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Binomial Theorem </a:t>
            </a:r>
          </a:p>
          <a:p>
            <a:r>
              <a:rPr lang="en-US" dirty="0"/>
              <a:t>Pascal’s Identity and Triangle</a:t>
            </a:r>
          </a:p>
        </p:txBody>
      </p:sp>
    </p:spTree>
    <p:extLst>
      <p:ext uri="{BB962C8B-B14F-4D97-AF65-F5344CB8AC3E}">
        <p14:creationId xmlns:p14="http://schemas.microsoft.com/office/powerpoint/2010/main" val="2331688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AADF-5061-AE43-A32D-6D594C3F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EAC4C-D083-944D-AD60-F775EE47C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793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Expanding (</a:t>
                </a:r>
                <a:r>
                  <a:rPr lang="en-US" i="1" dirty="0"/>
                  <a:t>x </a:t>
                </a:r>
                <a:r>
                  <a:rPr lang="en-US" dirty="0"/>
                  <a:t>+ </a:t>
                </a:r>
                <a:r>
                  <a:rPr lang="en-US" i="1" dirty="0"/>
                  <a:t>y</a:t>
                </a:r>
                <a:r>
                  <a:rPr lang="en-US" dirty="0"/>
                  <a:t>)</a:t>
                </a:r>
                <a:r>
                  <a:rPr lang="en-US" baseline="30000" dirty="0">
                    <a:ea typeface="Cambria Math" pitchFamily="18" charset="0"/>
                  </a:rPr>
                  <a:t>3</a:t>
                </a:r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 </a:t>
                </a:r>
                <a:r>
                  <a:rPr lang="en-US" dirty="0"/>
                  <a:t>+ </a:t>
                </a:r>
                <a:r>
                  <a:rPr lang="en-US" i="1" dirty="0"/>
                  <a:t>y</a:t>
                </a:r>
                <a:r>
                  <a:rPr lang="en-US" dirty="0"/>
                  <a:t>)</a:t>
                </a:r>
                <a:r>
                  <a:rPr lang="en-US" dirty="0">
                    <a:ea typeface="Cambria Math" pitchFamily="18" charset="0"/>
                  </a:rPr>
                  <a:t> </a:t>
                </a:r>
                <a:r>
                  <a:rPr lang="en-US" dirty="0"/>
                  <a:t>(</a:t>
                </a:r>
                <a:r>
                  <a:rPr lang="en-US" i="1" dirty="0"/>
                  <a:t>x </a:t>
                </a:r>
                <a:r>
                  <a:rPr lang="en-US" dirty="0"/>
                  <a:t>+ </a:t>
                </a:r>
                <a:r>
                  <a:rPr lang="en-US" i="1" dirty="0"/>
                  <a:t>y</a:t>
                </a:r>
                <a:r>
                  <a:rPr lang="en-US" dirty="0"/>
                  <a:t>) (</a:t>
                </a:r>
                <a:r>
                  <a:rPr lang="en-US" i="1" dirty="0"/>
                  <a:t>x </a:t>
                </a:r>
                <a:r>
                  <a:rPr lang="en-US" dirty="0"/>
                  <a:t>+ </a:t>
                </a:r>
                <a:r>
                  <a:rPr lang="en-US" i="1" dirty="0"/>
                  <a:t>y</a:t>
                </a:r>
                <a:r>
                  <a:rPr lang="en-US" dirty="0"/>
                  <a:t>) expands  into a sum of terms that are the product of a term from each of the three sums.</a:t>
                </a:r>
                <a:endParaRPr lang="en-US" baseline="30000" dirty="0"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itchFamily="18" charset="0"/>
                  </a:rPr>
                  <a:t>Terms of the form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baseline="30000" dirty="0">
                    <a:ea typeface="Cambria Math" pitchFamily="18" charset="0"/>
                  </a:rPr>
                  <a:t>3</a:t>
                </a:r>
                <a:r>
                  <a:rPr lang="en-US" dirty="0">
                    <a:ea typeface="Cambria Math" pitchFamily="18" charset="0"/>
                  </a:rPr>
                  <a:t>,</a:t>
                </a:r>
                <a:r>
                  <a:rPr lang="en-US" i="1" dirty="0">
                    <a:ea typeface="Cambria Math" pitchFamily="18" charset="0"/>
                  </a:rPr>
                  <a:t> x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i="1" dirty="0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, </a:t>
                </a:r>
                <a:r>
                  <a:rPr lang="en-US" i="1" dirty="0">
                    <a:ea typeface="Cambria Math" pitchFamily="18" charset="0"/>
                  </a:rPr>
                  <a:t>x y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i="1" dirty="0">
                    <a:ea typeface="Cambria Math" pitchFamily="18" charset="0"/>
                  </a:rPr>
                  <a:t>,</a:t>
                </a:r>
                <a:r>
                  <a:rPr lang="en-US" dirty="0">
                    <a:ea typeface="Cambria Math" pitchFamily="18" charset="0"/>
                  </a:rPr>
                  <a:t> </a:t>
                </a:r>
                <a:r>
                  <a:rPr lang="en-US" i="1" dirty="0">
                    <a:ea typeface="Cambria Math" pitchFamily="18" charset="0"/>
                  </a:rPr>
                  <a:t>y</a:t>
                </a:r>
                <a:r>
                  <a:rPr lang="en-US" baseline="30000" dirty="0">
                    <a:ea typeface="Cambria Math" pitchFamily="18" charset="0"/>
                  </a:rPr>
                  <a:t>3</a:t>
                </a:r>
                <a:r>
                  <a:rPr lang="en-US" dirty="0">
                    <a:ea typeface="Cambria Math" pitchFamily="18" charset="0"/>
                  </a:rPr>
                  <a:t> arise.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itchFamily="18" charset="0"/>
                  </a:rPr>
                  <a:t>What are the coefficients?</a:t>
                </a:r>
              </a:p>
              <a:p>
                <a:pPr lvl="1"/>
                <a:r>
                  <a:rPr lang="en-US" dirty="0">
                    <a:ea typeface="Cambria Math" pitchFamily="18" charset="0"/>
                  </a:rPr>
                  <a:t>To obtain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baseline="30000" dirty="0">
                    <a:ea typeface="Cambria Math" pitchFamily="18" charset="0"/>
                  </a:rPr>
                  <a:t>3 </a:t>
                </a:r>
                <a:r>
                  <a:rPr lang="en-US" dirty="0">
                    <a:ea typeface="Cambria Math" pitchFamily="18" charset="0"/>
                  </a:rPr>
                  <a:t>, an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dirty="0">
                    <a:ea typeface="Cambria Math" pitchFamily="18" charset="0"/>
                  </a:rPr>
                  <a:t> must be chosen from each of the sums. There is only one way to do this. So, the coefficient of</a:t>
                </a:r>
                <a:r>
                  <a:rPr lang="en-US" i="1" dirty="0">
                    <a:ea typeface="Cambria Math" pitchFamily="18" charset="0"/>
                  </a:rPr>
                  <a:t> x</a:t>
                </a:r>
                <a:r>
                  <a:rPr lang="en-US" baseline="30000" dirty="0">
                    <a:ea typeface="Cambria Math" pitchFamily="18" charset="0"/>
                  </a:rPr>
                  <a:t>3 </a:t>
                </a:r>
                <a:r>
                  <a:rPr lang="en-US" dirty="0">
                    <a:ea typeface="Cambria Math" pitchFamily="18" charset="0"/>
                  </a:rPr>
                  <a:t>  is 1. </a:t>
                </a:r>
              </a:p>
              <a:p>
                <a:pPr lvl="1"/>
                <a:r>
                  <a:rPr lang="en-US" dirty="0">
                    <a:ea typeface="Cambria Math" pitchFamily="18" charset="0"/>
                  </a:rPr>
                  <a:t>To obtain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i="1" dirty="0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, an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dirty="0">
                    <a:ea typeface="Cambria Math" pitchFamily="18" charset="0"/>
                  </a:rPr>
                  <a:t> must be chosen from two of the sums and a </a:t>
                </a:r>
                <a:r>
                  <a:rPr lang="en-US" i="1" dirty="0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  from the other. There 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itchFamily="18" charset="0"/>
                  </a:rPr>
                  <a:t>  ways to do this, so the coefficient of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i="1" dirty="0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 is 3. </a:t>
                </a:r>
              </a:p>
              <a:p>
                <a:pPr lvl="1"/>
                <a:r>
                  <a:rPr lang="en-US" dirty="0">
                    <a:ea typeface="Cambria Math" pitchFamily="18" charset="0"/>
                  </a:rPr>
                  <a:t>To obtain </a:t>
                </a:r>
                <a:r>
                  <a:rPr lang="en-US" i="1" dirty="0">
                    <a:ea typeface="Cambria Math" pitchFamily="18" charset="0"/>
                  </a:rPr>
                  <a:t>xy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>
                    <a:ea typeface="Cambria Math" pitchFamily="18" charset="0"/>
                  </a:rPr>
                  <a:t>, an </a:t>
                </a:r>
                <a:r>
                  <a:rPr lang="en-US" i="1" dirty="0">
                    <a:ea typeface="Cambria Math" pitchFamily="18" charset="0"/>
                  </a:rPr>
                  <a:t>x</a:t>
                </a:r>
                <a:r>
                  <a:rPr lang="en-US" dirty="0">
                    <a:ea typeface="Cambria Math" pitchFamily="18" charset="0"/>
                  </a:rPr>
                  <a:t> must be chosen from  of the sums and a </a:t>
                </a:r>
                <a:r>
                  <a:rPr lang="en-US" i="1" dirty="0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  from the other two . There 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itchFamily="18" charset="0"/>
                  </a:rPr>
                  <a:t>  ways to do this and so the coefficient of</a:t>
                </a:r>
                <a:r>
                  <a:rPr lang="en-US" i="1" dirty="0">
                    <a:ea typeface="Cambria Math" pitchFamily="18" charset="0"/>
                  </a:rPr>
                  <a:t> xy</a:t>
                </a:r>
                <a:r>
                  <a:rPr lang="en-US" baseline="30000" dirty="0">
                    <a:ea typeface="Cambria Math" pitchFamily="18" charset="0"/>
                  </a:rPr>
                  <a:t>2</a:t>
                </a:r>
                <a:r>
                  <a:rPr lang="en-US" dirty="0">
                    <a:ea typeface="Cambria Math" pitchFamily="18" charset="0"/>
                  </a:rPr>
                  <a:t>  is 3. </a:t>
                </a:r>
              </a:p>
              <a:p>
                <a:pPr lvl="1"/>
                <a:r>
                  <a:rPr lang="en-US" dirty="0">
                    <a:ea typeface="Cambria Math" pitchFamily="18" charset="0"/>
                  </a:rPr>
                  <a:t>To obtain </a:t>
                </a:r>
                <a:r>
                  <a:rPr lang="en-US" i="1" dirty="0">
                    <a:ea typeface="Cambria Math" pitchFamily="18" charset="0"/>
                  </a:rPr>
                  <a:t>y</a:t>
                </a:r>
                <a:r>
                  <a:rPr lang="en-US" baseline="30000" dirty="0">
                    <a:ea typeface="Cambria Math" pitchFamily="18" charset="0"/>
                  </a:rPr>
                  <a:t>3 </a:t>
                </a:r>
                <a:r>
                  <a:rPr lang="en-US" dirty="0">
                    <a:ea typeface="Cambria Math" pitchFamily="18" charset="0"/>
                  </a:rPr>
                  <a:t>, a </a:t>
                </a:r>
                <a:r>
                  <a:rPr lang="en-US" i="1" dirty="0">
                    <a:ea typeface="Cambria Math" pitchFamily="18" charset="0"/>
                  </a:rPr>
                  <a:t>y</a:t>
                </a:r>
                <a:r>
                  <a:rPr lang="en-US" dirty="0">
                    <a:ea typeface="Cambria Math" pitchFamily="18" charset="0"/>
                  </a:rPr>
                  <a:t> must be chosen from each of the sums. There is only one way to do this. So, the coefficient of</a:t>
                </a:r>
                <a:r>
                  <a:rPr lang="en-US" i="1" dirty="0">
                    <a:ea typeface="Cambria Math" pitchFamily="18" charset="0"/>
                  </a:rPr>
                  <a:t> y</a:t>
                </a:r>
                <a:r>
                  <a:rPr lang="en-US" baseline="30000" dirty="0">
                    <a:ea typeface="Cambria Math" pitchFamily="18" charset="0"/>
                  </a:rPr>
                  <a:t>3</a:t>
                </a:r>
                <a:r>
                  <a:rPr lang="en-US" dirty="0">
                    <a:ea typeface="Cambria Math" pitchFamily="18" charset="0"/>
                  </a:rPr>
                  <a:t>  is 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EAC4C-D083-944D-AD60-F775EE47C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7934"/>
              </a:xfrm>
              <a:blipFill>
                <a:blip r:embed="rId2"/>
                <a:stretch>
                  <a:fillRect l="-965" t="-2625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027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3747-8290-FB4D-A70B-BB508E99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Binomial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8AA7-9F93-644C-BEED-BE4FEB8C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Binomial Theorem</a:t>
            </a:r>
            <a:r>
              <a:rPr lang="en-US" dirty="0"/>
              <a:t>: Let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be variables, and </a:t>
            </a:r>
            <a:r>
              <a:rPr lang="en-US" i="1" dirty="0"/>
              <a:t>n</a:t>
            </a:r>
            <a:r>
              <a:rPr lang="en-US" dirty="0"/>
              <a:t> a nonnegative integer. Then: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 coefficients of the expansion of the powers of (x+y) are thus related to the number of combinations</a:t>
            </a:r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23B63D61-F4A3-0F41-8181-27DA91C08E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13642" y="2853799"/>
            <a:ext cx="8897249" cy="6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5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BC3D-4B77-F048-8705-C45D8ED7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Binomial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FEE18-1BB8-404D-AD80-70F77BA73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Proof</a:t>
                </a:r>
                <a:r>
                  <a:rPr lang="en-US" dirty="0"/>
                  <a:t>: We use combinatorial reasoning.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The terms in the expansion of (</a:t>
                </a:r>
                <a:r>
                  <a:rPr lang="en-US" i="1" dirty="0"/>
                  <a:t>x </a:t>
                </a:r>
                <a:r>
                  <a:rPr lang="en-US" dirty="0"/>
                  <a:t>+ </a:t>
                </a:r>
                <a:r>
                  <a:rPr lang="en-US" i="1" dirty="0"/>
                  <a:t>y</a:t>
                </a:r>
                <a:r>
                  <a:rPr lang="en-US" dirty="0"/>
                  <a:t>)</a:t>
                </a:r>
                <a:r>
                  <a:rPr lang="en-US" i="1" baseline="30000" dirty="0">
                    <a:ea typeface="Cambria Math" pitchFamily="18" charset="0"/>
                  </a:rPr>
                  <a:t>n</a:t>
                </a:r>
                <a:r>
                  <a:rPr lang="en-US" dirty="0"/>
                  <a:t> are of the form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CH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:r>
                  <a:rPr lang="en-US" i="1" dirty="0"/>
                  <a:t>j</a:t>
                </a:r>
                <a:r>
                  <a:rPr lang="en-US" dirty="0"/>
                  <a:t> = </a:t>
                </a:r>
                <a:r>
                  <a:rPr lang="en-US" dirty="0">
                    <a:ea typeface="Cambria Math" pitchFamily="18" charset="0"/>
                  </a:rPr>
                  <a:t>0</a:t>
                </a:r>
                <a:r>
                  <a:rPr lang="en-US" dirty="0"/>
                  <a:t>, </a:t>
                </a:r>
                <a:r>
                  <a:rPr lang="en-US" dirty="0">
                    <a:ea typeface="Cambria Math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>
                    <a:ea typeface="Cambria Math" pitchFamily="18" charset="0"/>
                  </a:rPr>
                  <a:t>2</a:t>
                </a:r>
                <a:r>
                  <a:rPr lang="en-US" dirty="0"/>
                  <a:t>,…, </a:t>
                </a:r>
                <a:r>
                  <a:rPr lang="en-US" i="1" dirty="0"/>
                  <a:t>n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To form the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, it is necessary to choose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H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times an </a:t>
                </a:r>
                <a14:m>
                  <m:oMath xmlns:m="http://schemas.openxmlformats.org/officeDocument/2006/math">
                    <m:r>
                      <a:rPr lang="fr-CH" b="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err="1"/>
                  <a:t> </a:t>
                </a:r>
                <a:r>
                  <a:rPr lang="en-US" dirty="0"/>
                  <a:t>from the </a:t>
                </a:r>
                <a14:m>
                  <m:oMath xmlns:m="http://schemas.openxmlformats.org/officeDocument/2006/math">
                    <m:r>
                      <a:rPr lang="fr-CH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sums. </a:t>
                </a:r>
              </a:p>
              <a:p>
                <a:pPr marL="0" indent="0">
                  <a:buNone/>
                </a:pPr>
                <a:r>
                  <a:rPr lang="en-US" dirty="0"/>
                  <a:t>Therefore, 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fr-CH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H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which equals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.      ◀︎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FEE18-1BB8-404D-AD80-70F77BA73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768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Binomial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coefficient of </a:t>
            </a:r>
            <a:r>
              <a:rPr lang="en-US" i="1" dirty="0"/>
              <a:t>x</a:t>
            </a:r>
            <a:r>
              <a:rPr lang="en-US" baseline="30000" dirty="0">
                <a:ea typeface="Cambria Math" pitchFamily="18" charset="0"/>
              </a:rPr>
              <a:t>12</a:t>
            </a:r>
            <a:r>
              <a:rPr lang="en-US" i="1" dirty="0"/>
              <a:t>y</a:t>
            </a:r>
            <a:r>
              <a:rPr lang="en-US" baseline="30000" dirty="0">
                <a:ea typeface="Cambria Math" pitchFamily="18" charset="0"/>
              </a:rPr>
              <a:t>13</a:t>
            </a:r>
            <a:r>
              <a:rPr lang="en-US" dirty="0"/>
              <a:t> in the expansion of 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baseline="30000" dirty="0">
                <a:ea typeface="Cambria Math" pitchFamily="18" charset="0"/>
              </a:rPr>
              <a:t>25</a:t>
            </a:r>
            <a:r>
              <a:rPr lang="en-US" dirty="0"/>
              <a:t>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Since 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baseline="30000" dirty="0">
                <a:ea typeface="Cambria Math" pitchFamily="18" charset="0"/>
              </a:rPr>
              <a:t>25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dirty="0"/>
              <a:t>((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x)</a:t>
            </a:r>
            <a:r>
              <a:rPr lang="en-US" dirty="0"/>
              <a:t> +(</a:t>
            </a:r>
            <a:r>
              <a:rPr lang="en-US" dirty="0">
                <a:ea typeface="Cambria Math"/>
              </a:rPr>
              <a:t>−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/>
              <a:t>y)</a:t>
            </a:r>
            <a:r>
              <a:rPr lang="en-US" dirty="0"/>
              <a:t>)</a:t>
            </a:r>
            <a:r>
              <a:rPr lang="en-US" baseline="30000" dirty="0">
                <a:ea typeface="Cambria Math" pitchFamily="18" charset="0"/>
              </a:rPr>
              <a:t>25</a:t>
            </a:r>
            <a:r>
              <a:rPr lang="en-US" dirty="0"/>
              <a:t>.        </a:t>
            </a:r>
          </a:p>
          <a:p>
            <a:pPr>
              <a:buNone/>
            </a:pPr>
            <a:r>
              <a:rPr lang="en-US" dirty="0"/>
              <a:t>by the binomial theorem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aseline="30000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Consequently, the coefficient of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ea typeface="Cambria Math" pitchFamily="18" charset="0"/>
              </a:rPr>
              <a:t>12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baseline="30000" dirty="0">
                <a:ea typeface="Cambria Math" pitchFamily="18" charset="0"/>
              </a:rPr>
              <a:t>13</a:t>
            </a:r>
            <a:r>
              <a:rPr lang="en-US" dirty="0">
                <a:ea typeface="Cambria Math" pitchFamily="18" charset="0"/>
              </a:rPr>
              <a:t> in the expansion is obtained when </a:t>
            </a:r>
            <a:r>
              <a:rPr lang="en-US" i="1" dirty="0">
                <a:ea typeface="Cambria Math" pitchFamily="18" charset="0"/>
              </a:rPr>
              <a:t>j</a:t>
            </a:r>
            <a:r>
              <a:rPr lang="en-US" dirty="0">
                <a:ea typeface="Cambria Math" pitchFamily="18" charset="0"/>
              </a:rPr>
              <a:t> = 13.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38271" y="3857297"/>
            <a:ext cx="4714116" cy="722641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38271" y="5719762"/>
            <a:ext cx="3808182" cy="5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56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Useful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Corollary </a:t>
            </a:r>
            <a:r>
              <a:rPr lang="en-US" b="1" dirty="0">
                <a:ea typeface="Cambria Math" pitchFamily="18" charset="0"/>
              </a:rPr>
              <a:t>1</a:t>
            </a:r>
            <a:r>
              <a:rPr lang="en-US" dirty="0"/>
              <a:t>: With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≥ </a:t>
            </a:r>
            <a:r>
              <a:rPr lang="en-US" dirty="0">
                <a:ea typeface="Cambria Math" pitchFamily="18" charset="0"/>
              </a:rPr>
              <a:t>0,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 (</a:t>
            </a:r>
            <a:r>
              <a:rPr lang="en-US" i="1" dirty="0"/>
              <a:t>using binomial theorem</a:t>
            </a:r>
            <a:r>
              <a:rPr lang="en-US" dirty="0"/>
              <a:t>): With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from the binomial theorem we see that: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393644" y="1690688"/>
            <a:ext cx="1702356" cy="655026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782853" y="4001294"/>
            <a:ext cx="6331892" cy="7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84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Pascal’s Identity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742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:r>
                  <a:rPr lang="en-US" sz="3400" b="1" dirty="0"/>
                  <a:t>Pascal’s Identity</a:t>
                </a:r>
                <a:r>
                  <a:rPr lang="en-US" sz="3400" dirty="0"/>
                  <a:t>: If </a:t>
                </a:r>
                <a:r>
                  <a:rPr lang="en-US" sz="3400" i="1" dirty="0"/>
                  <a:t>n</a:t>
                </a:r>
                <a:r>
                  <a:rPr lang="en-US" sz="3400" dirty="0"/>
                  <a:t> and </a:t>
                </a:r>
                <a:r>
                  <a:rPr lang="en-US" sz="3400" i="1" dirty="0"/>
                  <a:t>k</a:t>
                </a:r>
                <a:r>
                  <a:rPr lang="en-US" sz="3400" dirty="0"/>
                  <a:t>  are integers with </a:t>
                </a:r>
                <a:r>
                  <a:rPr lang="en-US" sz="3400" i="1" dirty="0"/>
                  <a:t>n</a:t>
                </a:r>
                <a:r>
                  <a:rPr lang="en-US" sz="3400" dirty="0"/>
                  <a:t> </a:t>
                </a:r>
                <a:r>
                  <a:rPr lang="en-US" sz="3400" dirty="0">
                    <a:ea typeface="Cambria Math"/>
                  </a:rPr>
                  <a:t>≥</a:t>
                </a:r>
                <a:r>
                  <a:rPr lang="en-US" sz="3400" dirty="0"/>
                  <a:t> </a:t>
                </a:r>
                <a:r>
                  <a:rPr lang="en-US" sz="3400" i="1" dirty="0"/>
                  <a:t>k</a:t>
                </a:r>
                <a:r>
                  <a:rPr lang="en-US" sz="3400" dirty="0"/>
                  <a:t> </a:t>
                </a:r>
                <a:r>
                  <a:rPr lang="en-US" sz="3400" dirty="0">
                    <a:ea typeface="Cambria Math"/>
                  </a:rPr>
                  <a:t>≥</a:t>
                </a:r>
                <a:r>
                  <a:rPr lang="en-US" sz="3400" dirty="0"/>
                  <a:t> </a:t>
                </a:r>
                <a:r>
                  <a:rPr lang="en-US" sz="3400" dirty="0">
                    <a:ea typeface="Cambria Math" pitchFamily="18" charset="0"/>
                  </a:rPr>
                  <a:t>0</a:t>
                </a:r>
                <a:r>
                  <a:rPr lang="en-US" sz="3400" dirty="0"/>
                  <a:t>, then  </a:t>
                </a:r>
              </a:p>
              <a:p>
                <a:pPr>
                  <a:buNone/>
                </a:pPr>
                <a:r>
                  <a:rPr lang="en-US" sz="3400" b="1" dirty="0"/>
                  <a:t>Proof </a:t>
                </a:r>
                <a:r>
                  <a:rPr lang="en-US" sz="3400" dirty="0"/>
                  <a:t>(</a:t>
                </a:r>
                <a:r>
                  <a:rPr lang="en-US" sz="3400" i="1" dirty="0"/>
                  <a:t>algebraic</a:t>
                </a:r>
                <a:r>
                  <a:rPr lang="en-US" sz="3400" dirty="0"/>
                  <a:t>):</a:t>
                </a:r>
              </a:p>
              <a:p>
                <a:pPr>
                  <a:lnSpc>
                    <a:spcPct val="2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fr-CH" b="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fr-CH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H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fr-CH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fr-CH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fr-CH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H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fr-CH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fr-CH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fr-CH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fr-CH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2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fr-CH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CH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fr-CH" b="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fr-CH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H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220000"/>
                  </a:lnSpc>
                  <a:buNone/>
                </a:pPr>
                <a:r>
                  <a:rPr lang="en-US" dirty="0"/>
                  <a:t>	</a:t>
                </a:r>
                <a:r>
                  <a:rPr lang="en-US" i="1" dirty="0">
                    <a:ea typeface="Cambria Math" pitchFamily="18" charset="0"/>
                  </a:rPr>
                  <a:t>	</a:t>
                </a:r>
                <a:r>
                  <a:rPr lang="en-US" dirty="0"/>
                  <a:t>◀︎ 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7423"/>
              </a:xfrm>
              <a:blipFill>
                <a:blip r:embed="rId3"/>
                <a:stretch>
                  <a:fillRect l="-844"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8384629" y="1690688"/>
            <a:ext cx="3159707" cy="49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68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Triangle</a:t>
            </a:r>
          </a:p>
        </p:txBody>
      </p:sp>
      <p:pic>
        <p:nvPicPr>
          <p:cNvPr id="4" name="Content Placeholder 3" descr="05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56491" y="606862"/>
            <a:ext cx="7467344" cy="465882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7111" y="2290422"/>
                <a:ext cx="4540469" cy="129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i="1" dirty="0"/>
                  <a:t>n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row in the triangle consists of the binomial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sz="2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H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i="1" dirty="0"/>
                  <a:t>k</a:t>
                </a:r>
                <a:r>
                  <a:rPr lang="en-US" sz="2400" dirty="0"/>
                  <a:t> = </a:t>
                </a:r>
                <a:r>
                  <a:rPr lang="en-US" sz="2400" dirty="0">
                    <a:ea typeface="Cambria Math" pitchFamily="18" charset="0"/>
                  </a:rPr>
                  <a:t>0</a:t>
                </a:r>
                <a:r>
                  <a:rPr lang="en-US" sz="2400" dirty="0"/>
                  <a:t>,</a:t>
                </a:r>
                <a:r>
                  <a:rPr lang="en-US" sz="2400" dirty="0">
                    <a:ea typeface="Cambria Math" pitchFamily="18" charset="0"/>
                  </a:rPr>
                  <a:t>1</a:t>
                </a:r>
                <a:r>
                  <a:rPr lang="en-US" sz="2400" dirty="0"/>
                  <a:t>,….,</a:t>
                </a:r>
                <a:r>
                  <a:rPr lang="en-US" sz="2400" i="1" dirty="0"/>
                  <a:t>n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2290422"/>
                <a:ext cx="4540469" cy="1291700"/>
              </a:xfrm>
              <a:prstGeom prst="rect">
                <a:avLst/>
              </a:prstGeom>
              <a:blipFill>
                <a:blip r:embed="rId3"/>
                <a:stretch>
                  <a:fillRect l="-2235" t="-3922" r="-1117"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38600" y="5367113"/>
            <a:ext cx="81534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Pascal’s identity, adding two adjacent </a:t>
            </a:r>
            <a:r>
              <a:rPr lang="en-US" sz="2400" dirty="0" err="1"/>
              <a:t>binomial</a:t>
            </a:r>
            <a:r>
              <a:rPr lang="en-US" sz="2400" dirty="0"/>
              <a:t> coefficients results is the binomial coefficient in the next row between these two coefficients. </a:t>
            </a:r>
          </a:p>
        </p:txBody>
      </p:sp>
    </p:spTree>
    <p:extLst>
      <p:ext uri="{BB962C8B-B14F-4D97-AF65-F5344CB8AC3E}">
        <p14:creationId xmlns:p14="http://schemas.microsoft.com/office/powerpoint/2010/main" val="338673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Basic Counting Principles: The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The Product Rule</a:t>
            </a:r>
            <a:r>
              <a:rPr lang="en-US" dirty="0"/>
              <a:t>: Assume there are two tasks A and B. There are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/>
              <a:t>ways to do A and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/>
              <a:t>ways to do B. Then there are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i="1" dirty="0"/>
              <a:t>∙ 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ways to do </a:t>
            </a:r>
            <a:r>
              <a:rPr lang="en-US" b="1" dirty="0"/>
              <a:t>both</a:t>
            </a:r>
            <a:r>
              <a:rPr lang="en-US" dirty="0"/>
              <a:t> tasks.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How many pairs of dices can be rolled?</a:t>
            </a:r>
          </a:p>
          <a:p>
            <a:pPr>
              <a:buNone/>
            </a:pPr>
            <a:r>
              <a:rPr lang="en-US" dirty="0"/>
              <a:t>Since each dice has 6 faces, we can roll 6 * 6 = 36 pairs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74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FF81-947A-094C-9CB0-C5932A2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50C2-156A-C545-976F-A0DB7D37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Binomial Theorem</a:t>
            </a:r>
          </a:p>
          <a:p>
            <a:pPr lvl="1"/>
            <a:r>
              <a:rPr lang="en-US" dirty="0"/>
              <a:t>Binomial expansion </a:t>
            </a:r>
          </a:p>
          <a:p>
            <a:r>
              <a:rPr lang="en-US" dirty="0"/>
              <a:t>Pascal’s Identity and Triangle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8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Permutations and Combinations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ea typeface="Cambria Math" pitchFamily="18" charset="0"/>
              </a:rPr>
              <a:t>6.5</a:t>
            </a:r>
          </a:p>
        </p:txBody>
      </p:sp>
    </p:spTree>
    <p:extLst>
      <p:ext uri="{BB962C8B-B14F-4D97-AF65-F5344CB8AC3E}">
        <p14:creationId xmlns:p14="http://schemas.microsoft.com/office/powerpoint/2010/main" val="3325512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66: Counting with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Permutations with Repetition</a:t>
            </a:r>
          </a:p>
          <a:p>
            <a:r>
              <a:rPr lang="en-US" dirty="0"/>
              <a:t>Combinations with Repetition</a:t>
            </a:r>
          </a:p>
          <a:p>
            <a:r>
              <a:rPr lang="en-US" dirty="0"/>
              <a:t>Permutations with Indistinguishable Objects</a:t>
            </a:r>
          </a:p>
        </p:txBody>
      </p:sp>
    </p:spTree>
    <p:extLst>
      <p:ext uri="{BB962C8B-B14F-4D97-AF65-F5344CB8AC3E}">
        <p14:creationId xmlns:p14="http://schemas.microsoft.com/office/powerpoint/2010/main" val="2820759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BD52-ED0F-3545-B5D4-4A6F7849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4AF7-A6D2-2840-895D-F075EE3E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An </a:t>
            </a:r>
            <a:r>
              <a:rPr lang="en-US" b="1" dirty="0"/>
              <a:t>r-permutation </a:t>
            </a:r>
            <a:r>
              <a:rPr lang="en-US" dirty="0"/>
              <a:t>with repetition of a set of distinct objects is an ordered arrangement of r elements from the set, where elements can occur multiple times.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Theorem </a:t>
            </a:r>
            <a:r>
              <a:rPr lang="en-US" b="1" dirty="0">
                <a:ea typeface="Cambria Math" pitchFamily="18" charset="0"/>
              </a:rPr>
              <a:t>3</a:t>
            </a:r>
            <a:r>
              <a:rPr lang="en-US" dirty="0"/>
              <a:t>: The number of </a:t>
            </a:r>
            <a:r>
              <a:rPr lang="en-US" i="1" dirty="0"/>
              <a:t>r</a:t>
            </a:r>
            <a:r>
              <a:rPr lang="en-US" dirty="0"/>
              <a:t>-permutations of a set of </a:t>
            </a:r>
            <a:r>
              <a:rPr lang="en-US" i="1" dirty="0"/>
              <a:t>n</a:t>
            </a:r>
            <a:r>
              <a:rPr lang="en-US" dirty="0"/>
              <a:t> objects with repetition allowed is </a:t>
            </a:r>
            <a:r>
              <a:rPr lang="en-US" i="1" dirty="0"/>
              <a:t>n</a:t>
            </a:r>
            <a:r>
              <a:rPr lang="en-US" i="1" baseline="30000" dirty="0"/>
              <a:t>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There are </a:t>
            </a:r>
            <a:r>
              <a:rPr lang="en-US" i="1" dirty="0"/>
              <a:t>n</a:t>
            </a:r>
            <a:r>
              <a:rPr lang="en-US" dirty="0"/>
              <a:t> ways to select an element of the set for each of the </a:t>
            </a:r>
            <a:r>
              <a:rPr lang="en-US" i="1" dirty="0"/>
              <a:t>r</a:t>
            </a:r>
            <a:r>
              <a:rPr lang="en-US" dirty="0"/>
              <a:t> positions in the </a:t>
            </a:r>
            <a:r>
              <a:rPr lang="en-US" i="1" dirty="0"/>
              <a:t>r</a:t>
            </a:r>
            <a:r>
              <a:rPr lang="en-US" dirty="0"/>
              <a:t>-permutation when repetition is allowed. </a:t>
            </a:r>
          </a:p>
          <a:p>
            <a:pPr>
              <a:buNone/>
            </a:pPr>
            <a:r>
              <a:rPr lang="en-US" dirty="0"/>
              <a:t>Hence, by the product rule there are </a:t>
            </a:r>
            <a:r>
              <a:rPr lang="en-US" i="1" dirty="0"/>
              <a:t>n</a:t>
            </a:r>
            <a:r>
              <a:rPr lang="en-US" i="1" baseline="30000" dirty="0"/>
              <a:t>r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-permutations with repetition. </a:t>
            </a:r>
          </a:p>
          <a:p>
            <a:pPr>
              <a:buNone/>
            </a:pPr>
            <a:r>
              <a:rPr lang="en-US" dirty="0"/>
              <a:t>											◀︎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49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How many strings of length </a:t>
            </a:r>
            <a:r>
              <a:rPr lang="en-US" i="1" dirty="0"/>
              <a:t>r</a:t>
            </a:r>
            <a:r>
              <a:rPr lang="en-US" dirty="0"/>
              <a:t> can be formed from the uppercase letters of the English alphabet?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number of such strings is 26</a:t>
            </a:r>
            <a:r>
              <a:rPr lang="en-US" i="1" baseline="40000" dirty="0"/>
              <a:t>r</a:t>
            </a:r>
            <a:r>
              <a:rPr lang="en-US" dirty="0"/>
              <a:t>, which is the number of </a:t>
            </a:r>
            <a:r>
              <a:rPr lang="en-US" i="1" dirty="0"/>
              <a:t>r</a:t>
            </a:r>
            <a:r>
              <a:rPr lang="en-US" dirty="0"/>
              <a:t>-permutations of a set with </a:t>
            </a:r>
            <a:r>
              <a:rPr lang="en-US" dirty="0">
                <a:ea typeface="Cambria Math" pitchFamily="18" charset="0"/>
              </a:rPr>
              <a:t>26</a:t>
            </a:r>
            <a:r>
              <a:rPr lang="en-US" dirty="0"/>
              <a:t> elements. </a:t>
            </a:r>
            <a:endParaRPr lang="en-US" i="1" baseline="40000" dirty="0"/>
          </a:p>
        </p:txBody>
      </p:sp>
    </p:spTree>
    <p:extLst>
      <p:ext uri="{BB962C8B-B14F-4D97-AF65-F5344CB8AC3E}">
        <p14:creationId xmlns:p14="http://schemas.microsoft.com/office/powerpoint/2010/main" val="2981832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5654-C2EE-A241-8D95-D474839F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r-combinations with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6B65-59B4-4C4F-BD7D-582CEF25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An </a:t>
            </a:r>
            <a:r>
              <a:rPr lang="en-US" b="1" dirty="0"/>
              <a:t>r-combination </a:t>
            </a:r>
            <a:r>
              <a:rPr lang="en-US" dirty="0"/>
              <a:t>with repetition of elements of a set is an unordered selection of </a:t>
            </a:r>
            <a:r>
              <a:rPr lang="en-US" i="1" dirty="0"/>
              <a:t>r</a:t>
            </a:r>
            <a:r>
              <a:rPr lang="en-US" dirty="0"/>
              <a:t> elements from the set, where elements can occur multiple times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Example: </a:t>
            </a:r>
            <a:r>
              <a:rPr lang="en-GB"/>
              <a:t>How many ways are there to select four pieces of apples, oranges, and pears if the order does not matter and the fruit are indistinguishable?</a:t>
            </a:r>
          </a:p>
          <a:p>
            <a:pPr marL="0" indent="0">
              <a:buNone/>
            </a:pP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886B8-E52D-5048-A00F-A4A102A1D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4983163"/>
            <a:ext cx="7289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531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r-Combinations with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How many ways are there to select five bills of the following denominations: </a:t>
            </a:r>
            <a:r>
              <a:rPr lang="en-US" sz="3200" dirty="0"/>
              <a:t>$</a:t>
            </a:r>
            <a:r>
              <a:rPr lang="en-US" dirty="0"/>
              <a:t>1, </a:t>
            </a:r>
            <a:r>
              <a:rPr lang="en-US" sz="3200" dirty="0"/>
              <a:t>$</a:t>
            </a:r>
            <a:r>
              <a:rPr lang="en-US" dirty="0"/>
              <a:t>2, </a:t>
            </a:r>
            <a:r>
              <a:rPr lang="en-US" sz="3200" dirty="0"/>
              <a:t>$</a:t>
            </a:r>
            <a:r>
              <a:rPr lang="en-US" dirty="0"/>
              <a:t>5,  </a:t>
            </a:r>
            <a:r>
              <a:rPr lang="en-US" sz="3200" dirty="0"/>
              <a:t>$</a:t>
            </a:r>
            <a:r>
              <a:rPr lang="en-US" dirty="0"/>
              <a:t>10, </a:t>
            </a:r>
            <a:r>
              <a:rPr lang="en-US" sz="3200" dirty="0"/>
              <a:t>$</a:t>
            </a:r>
            <a:r>
              <a:rPr lang="en-US" dirty="0"/>
              <a:t>20, </a:t>
            </a:r>
            <a:r>
              <a:rPr lang="en-US" sz="3200" dirty="0"/>
              <a:t>$</a:t>
            </a:r>
            <a:r>
              <a:rPr lang="en-US" dirty="0"/>
              <a:t>50, and </a:t>
            </a:r>
            <a:r>
              <a:rPr lang="en-US" sz="3200" dirty="0"/>
              <a:t>$</a:t>
            </a:r>
            <a:r>
              <a:rPr lang="en-US" dirty="0"/>
              <a:t>100? </a:t>
            </a:r>
          </a:p>
          <a:p>
            <a:pPr>
              <a:buNone/>
            </a:pPr>
            <a:r>
              <a:rPr lang="en-US" dirty="0"/>
              <a:t>Place the selected bills in the appropriate position of a cash box as illustrated below:</a:t>
            </a:r>
          </a:p>
        </p:txBody>
      </p:sp>
      <p:pic>
        <p:nvPicPr>
          <p:cNvPr id="6" name="Picture 5" descr="0514.jpg">
            <a:extLst>
              <a:ext uri="{FF2B5EF4-FFF2-40B4-BE49-F238E27FC236}">
                <a16:creationId xmlns:a16="http://schemas.microsoft.com/office/drawing/2014/main" id="{448E5093-3D07-8444-B2D3-C1A272B70C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3479" y="3785062"/>
            <a:ext cx="4529051" cy="28506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BCBC9E-F56A-0043-9AAB-09754EF43970}"/>
              </a:ext>
            </a:extLst>
          </p:cNvPr>
          <p:cNvSpPr/>
          <p:nvPr/>
        </p:nvSpPr>
        <p:spPr>
          <a:xfrm>
            <a:off x="6382225" y="3785062"/>
            <a:ext cx="5731056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Seven bills need six bars to separate six bars </a:t>
            </a:r>
            <a:br>
              <a:rPr lang="en-US" sz="2400" dirty="0"/>
            </a:br>
            <a:r>
              <a:rPr lang="en-US" sz="2400" dirty="0"/>
              <a:t>and five stars in a row</a:t>
            </a:r>
          </a:p>
          <a:p>
            <a:endParaRPr lang="en-US" sz="2400" dirty="0"/>
          </a:p>
          <a:p>
            <a:r>
              <a:rPr lang="en-US" sz="2400" dirty="0"/>
              <a:t>Putting the bills corresponds to selecting </a:t>
            </a:r>
            <a:br>
              <a:rPr lang="en-US" sz="2400" dirty="0"/>
            </a:br>
            <a:r>
              <a:rPr lang="en-US" sz="2400" dirty="0"/>
              <a:t>5 stars from 11 possible positions</a:t>
            </a:r>
          </a:p>
          <a:p>
            <a:endParaRPr lang="en-US" sz="2400" dirty="0"/>
          </a:p>
          <a:p>
            <a:r>
              <a:rPr lang="en-US" sz="2400" dirty="0"/>
              <a:t>Therefore</a:t>
            </a:r>
          </a:p>
          <a:p>
            <a:r>
              <a:rPr lang="en-US" sz="2400" dirty="0"/>
              <a:t>possible ways to choose the bills </a:t>
            </a:r>
            <a:endParaRPr lang="en-US" sz="2400"/>
          </a:p>
        </p:txBody>
      </p:sp>
      <p:pic>
        <p:nvPicPr>
          <p:cNvPr id="10" name="Picture 9" descr="addin_tmp.png">
            <a:extLst>
              <a:ext uri="{FF2B5EF4-FFF2-40B4-BE49-F238E27FC236}">
                <a16:creationId xmlns:a16="http://schemas.microsoft.com/office/drawing/2014/main" id="{D73299D9-C21F-E942-BA9C-BFB95BAD2D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857434" y="5990898"/>
            <a:ext cx="2701480" cy="3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302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with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Theorem 4</a:t>
            </a:r>
            <a:r>
              <a:rPr lang="en-US" dirty="0"/>
              <a:t>: The number of </a:t>
            </a:r>
            <a:r>
              <a:rPr lang="en-US" i="1" dirty="0"/>
              <a:t>r</a:t>
            </a:r>
            <a:r>
              <a:rPr lang="en-US" dirty="0"/>
              <a:t>-combinations from a set with </a:t>
            </a:r>
            <a:r>
              <a:rPr lang="en-US" i="1" dirty="0"/>
              <a:t>n</a:t>
            </a:r>
            <a:r>
              <a:rPr lang="en-US" dirty="0"/>
              <a:t> elements when repetition of elements is allowed is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 + r – </a:t>
            </a:r>
            <a:r>
              <a:rPr lang="en-US" dirty="0"/>
              <a:t>1</a:t>
            </a:r>
            <a:r>
              <a:rPr lang="en-US" i="1" dirty="0"/>
              <a:t>, r</a:t>
            </a:r>
            <a:r>
              <a:rPr lang="en-US" dirty="0"/>
              <a:t>)</a:t>
            </a:r>
            <a:r>
              <a:rPr lang="en-US" i="1" dirty="0"/>
              <a:t> = C</a:t>
            </a:r>
            <a:r>
              <a:rPr lang="en-US" dirty="0"/>
              <a:t>(</a:t>
            </a:r>
            <a:r>
              <a:rPr lang="en-US" i="1" dirty="0"/>
              <a:t>n + r – </a:t>
            </a:r>
            <a:r>
              <a:rPr lang="en-US" dirty="0"/>
              <a:t>1</a:t>
            </a:r>
            <a:r>
              <a:rPr lang="en-US" i="1" dirty="0"/>
              <a:t>, n –</a:t>
            </a:r>
            <a:r>
              <a:rPr lang="en-US" dirty="0"/>
              <a:t>1).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Each </a:t>
            </a:r>
            <a:r>
              <a:rPr lang="en-US" i="1" dirty="0"/>
              <a:t>r</a:t>
            </a:r>
            <a:r>
              <a:rPr lang="en-US" dirty="0"/>
              <a:t>-combination of a set with </a:t>
            </a:r>
            <a:r>
              <a:rPr lang="en-US" i="1" dirty="0"/>
              <a:t>n</a:t>
            </a:r>
            <a:r>
              <a:rPr lang="en-US" dirty="0"/>
              <a:t> elements with repetition allowed can be represented by a list of </a:t>
            </a:r>
            <a:r>
              <a:rPr lang="en-US" i="1" dirty="0"/>
              <a:t>n –</a:t>
            </a:r>
            <a:r>
              <a:rPr lang="en-US" dirty="0"/>
              <a:t>1 bars and </a:t>
            </a:r>
            <a:r>
              <a:rPr lang="en-US" i="1" dirty="0"/>
              <a:t>r</a:t>
            </a:r>
            <a:r>
              <a:rPr lang="en-US" dirty="0"/>
              <a:t> stars. </a:t>
            </a:r>
          </a:p>
          <a:p>
            <a:pPr>
              <a:buNone/>
            </a:pPr>
            <a:r>
              <a:rPr lang="en-US" dirty="0"/>
              <a:t>The bars mark the </a:t>
            </a:r>
            <a:r>
              <a:rPr lang="en-US" i="1" dirty="0"/>
              <a:t>n</a:t>
            </a:r>
            <a:r>
              <a:rPr lang="en-US" dirty="0"/>
              <a:t> cells containing a star for each time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element of the set occurs in the combination.</a:t>
            </a:r>
          </a:p>
          <a:p>
            <a:pPr>
              <a:buNone/>
            </a:pPr>
            <a:r>
              <a:rPr lang="en-US" dirty="0"/>
              <a:t>The number of such lists is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 + r – </a:t>
            </a:r>
            <a:r>
              <a:rPr lang="en-US" dirty="0"/>
              <a:t>1</a:t>
            </a:r>
            <a:r>
              <a:rPr lang="en-US" i="1" dirty="0"/>
              <a:t>, r</a:t>
            </a:r>
            <a:r>
              <a:rPr lang="en-US" dirty="0"/>
              <a:t>)</a:t>
            </a:r>
            <a:r>
              <a:rPr lang="en-US" i="1" dirty="0"/>
              <a:t>: </a:t>
            </a:r>
            <a:r>
              <a:rPr lang="en-US" dirty="0"/>
              <a:t>each list is a choice of the </a:t>
            </a:r>
            <a:r>
              <a:rPr lang="en-US" i="1" dirty="0"/>
              <a:t>r</a:t>
            </a:r>
            <a:r>
              <a:rPr lang="en-US" dirty="0"/>
              <a:t> positions to place the stars, from the total of </a:t>
            </a:r>
            <a:r>
              <a:rPr lang="en-US" i="1" dirty="0"/>
              <a:t>n + r – </a:t>
            </a:r>
            <a:r>
              <a:rPr lang="en-US" dirty="0"/>
              <a:t>1</a:t>
            </a:r>
            <a:r>
              <a:rPr lang="en-US" i="1" dirty="0"/>
              <a:t> </a:t>
            </a:r>
            <a:r>
              <a:rPr lang="en-US" dirty="0"/>
              <a:t>positions to place the stars and the bars. </a:t>
            </a:r>
          </a:p>
          <a:p>
            <a:pPr>
              <a:buNone/>
            </a:pPr>
            <a:r>
              <a:rPr lang="en-US" dirty="0"/>
              <a:t>This is also equal to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 + r – </a:t>
            </a:r>
            <a:r>
              <a:rPr lang="en-US" dirty="0"/>
              <a:t>1</a:t>
            </a:r>
            <a:r>
              <a:rPr lang="en-US" i="1" dirty="0"/>
              <a:t>, n –</a:t>
            </a:r>
            <a:r>
              <a:rPr lang="en-US" dirty="0"/>
              <a:t>1), which is the number of ways to place the</a:t>
            </a:r>
            <a:r>
              <a:rPr lang="en-US" i="1" dirty="0"/>
              <a:t> n –</a:t>
            </a:r>
            <a:r>
              <a:rPr lang="en-US" dirty="0"/>
              <a:t>1 bars. 											◀︎ </a:t>
            </a:r>
          </a:p>
        </p:txBody>
      </p:sp>
    </p:spTree>
    <p:extLst>
      <p:ext uri="{BB962C8B-B14F-4D97-AF65-F5344CB8AC3E}">
        <p14:creationId xmlns:p14="http://schemas.microsoft.com/office/powerpoint/2010/main" val="127473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How many solutions does the equation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i="1" dirty="0"/>
              <a:t>x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-25000" dirty="0">
                <a:ea typeface="Cambria Math" pitchFamily="18" charset="0"/>
              </a:rPr>
              <a:t>3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11</a:t>
            </a:r>
          </a:p>
          <a:p>
            <a:pPr>
              <a:buNone/>
            </a:pPr>
            <a:r>
              <a:rPr lang="en-US" dirty="0"/>
              <a:t>have, where </a:t>
            </a:r>
            <a:r>
              <a:rPr lang="en-US" i="1" dirty="0"/>
              <a:t>x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, </a:t>
            </a:r>
            <a:r>
              <a:rPr lang="en-US" i="1" dirty="0"/>
              <a:t>x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and</a:t>
            </a:r>
            <a:r>
              <a:rPr lang="en-US" i="1" dirty="0"/>
              <a:t> x</a:t>
            </a:r>
            <a:r>
              <a:rPr lang="en-US" baseline="-25000" dirty="0">
                <a:ea typeface="Cambria Math" pitchFamily="18" charset="0"/>
              </a:rPr>
              <a:t>3</a:t>
            </a:r>
            <a:r>
              <a:rPr lang="en-US" dirty="0"/>
              <a:t> are nonnegative integers?</a:t>
            </a:r>
          </a:p>
          <a:p>
            <a:pPr>
              <a:buNone/>
            </a:pPr>
            <a:r>
              <a:rPr lang="en-US" dirty="0"/>
              <a:t>Each solution corresponds to a way to select </a:t>
            </a:r>
            <a:r>
              <a:rPr lang="en-US" dirty="0">
                <a:ea typeface="Cambria Math" pitchFamily="18" charset="0"/>
              </a:rPr>
              <a:t>11</a:t>
            </a:r>
            <a:r>
              <a:rPr lang="en-US" dirty="0"/>
              <a:t> items from a set with three elements: </a:t>
            </a:r>
            <a:r>
              <a:rPr lang="en-US" i="1" dirty="0"/>
              <a:t>x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elements of type one, </a:t>
            </a:r>
            <a:r>
              <a:rPr lang="en-US" i="1" dirty="0"/>
              <a:t>x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 of type two, and </a:t>
            </a:r>
            <a:r>
              <a:rPr lang="en-US" i="1" dirty="0"/>
              <a:t>x</a:t>
            </a:r>
            <a:r>
              <a:rPr lang="en-US" baseline="-25000" dirty="0">
                <a:ea typeface="Cambria Math" pitchFamily="18" charset="0"/>
              </a:rPr>
              <a:t>3</a:t>
            </a:r>
            <a:r>
              <a:rPr lang="en-US" dirty="0"/>
              <a:t> of type three. </a:t>
            </a:r>
          </a:p>
          <a:p>
            <a:pPr>
              <a:buNone/>
            </a:pPr>
            <a:r>
              <a:rPr lang="en-US" dirty="0"/>
              <a:t>By Theorem </a:t>
            </a:r>
            <a:r>
              <a:rPr lang="en-US" dirty="0">
                <a:ea typeface="Cambria Math" pitchFamily="18" charset="0"/>
              </a:rPr>
              <a:t>4</a:t>
            </a:r>
            <a:r>
              <a:rPr lang="en-US" dirty="0"/>
              <a:t> it follows that there are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solutions.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32066" y="5248103"/>
            <a:ext cx="5894070" cy="3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0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Permutations with Indistinguishable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2572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How many different strings can be made by reordering the letters of the word </a:t>
            </a:r>
            <a:r>
              <a:rPr lang="en-US" i="1" dirty="0"/>
              <a:t>SUCCESS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There are seven possible positions for the three Ss, two Cs, one U, and </a:t>
            </a:r>
            <a:br>
              <a:rPr lang="en-US" dirty="0"/>
            </a:br>
            <a:r>
              <a:rPr lang="en-US" dirty="0"/>
              <a:t>one E. </a:t>
            </a:r>
          </a:p>
          <a:p>
            <a:pPr lvl="1"/>
            <a:r>
              <a:rPr lang="en-US" dirty="0"/>
              <a:t>The three Ss can be placed in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7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) different ways, leaving four positions free.</a:t>
            </a:r>
          </a:p>
          <a:p>
            <a:pPr lvl="1"/>
            <a:r>
              <a:rPr lang="en-US" dirty="0"/>
              <a:t>Then the two Cs can be placed in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4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) different ways, leaving two positions free. </a:t>
            </a:r>
          </a:p>
          <a:p>
            <a:pPr lvl="1"/>
            <a:r>
              <a:rPr lang="en-US" dirty="0"/>
              <a:t>Then the U can be placed in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) different ways, leaving one position free. </a:t>
            </a:r>
          </a:p>
          <a:p>
            <a:pPr lvl="1"/>
            <a:r>
              <a:rPr lang="en-US" dirty="0"/>
              <a:t>Then the E can be placed in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) ways.</a:t>
            </a:r>
          </a:p>
          <a:p>
            <a:pPr>
              <a:buNone/>
            </a:pPr>
            <a:r>
              <a:rPr lang="en-US" dirty="0"/>
              <a:t>     By the product rule, the number of different strings is: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533843" y="5858828"/>
            <a:ext cx="10290432" cy="4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9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How many different license plates can be made if each plate contains a sequence of two uppercase letters followed by five digits?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By the product rule, </a:t>
            </a:r>
            <a:r>
              <a:rPr lang="en-US" dirty="0">
                <a:ea typeface="Cambria Math" pitchFamily="18" charset="0"/>
              </a:rPr>
              <a:t>there are 26 </a:t>
            </a:r>
            <a:r>
              <a:rPr lang="en-US" dirty="0">
                <a:ea typeface="Cambria Math"/>
              </a:rPr>
              <a:t>∙ </a:t>
            </a:r>
            <a:r>
              <a:rPr lang="en-US" dirty="0">
                <a:ea typeface="Cambria Math" pitchFamily="18" charset="0"/>
              </a:rPr>
              <a:t>26 </a:t>
            </a:r>
            <a:r>
              <a:rPr lang="en-US" dirty="0">
                <a:ea typeface="Cambria Math"/>
              </a:rPr>
              <a:t>∙ 10 ∙ 10 ∙ 10 ∙ 10 ∙ 10 = 67’600’000 different possible license plates.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8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Permutations with Indistinguishable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b="1" dirty="0"/>
              <a:t>Theorem </a:t>
            </a:r>
            <a:r>
              <a:rPr lang="en-US" b="1" dirty="0">
                <a:ea typeface="Cambria Math" pitchFamily="18" charset="0"/>
              </a:rPr>
              <a:t>5</a:t>
            </a:r>
            <a:r>
              <a:rPr lang="en-US" dirty="0"/>
              <a:t>: The number of different permutations of </a:t>
            </a:r>
            <a:r>
              <a:rPr lang="en-US" i="1" dirty="0"/>
              <a:t>n</a:t>
            </a:r>
            <a:r>
              <a:rPr lang="en-US" dirty="0"/>
              <a:t> objects, where there are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indistinguishable objects of type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indistinguishable objects of type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, …., and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indistinguishable objects of type </a:t>
            </a:r>
            <a:r>
              <a:rPr lang="en-US" i="1" dirty="0"/>
              <a:t>k</a:t>
            </a:r>
            <a:r>
              <a:rPr lang="en-US" dirty="0"/>
              <a:t>, is: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20000"/>
              </a:lnSpc>
              <a:buNone/>
            </a:pPr>
            <a:r>
              <a:rPr lang="en-US" b="1" dirty="0"/>
              <a:t>Proof</a:t>
            </a:r>
            <a:r>
              <a:rPr lang="en-US" dirty="0"/>
              <a:t>: By the product rule the total number of permutations is: 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     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)</a:t>
            </a:r>
            <a:r>
              <a:rPr lang="en-US" i="1" dirty="0"/>
              <a:t> 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dirty="0">
                <a:ea typeface="Cambria Math"/>
              </a:rPr>
              <a:t> −</a:t>
            </a:r>
            <a:r>
              <a:rPr lang="en-US" i="1" dirty="0"/>
              <a:t> 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) </a:t>
            </a:r>
            <a:r>
              <a:rPr lang="en-US" i="1" dirty="0">
                <a:ea typeface="Cambria Math"/>
              </a:rPr>
              <a:t>∙∙∙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i="1" dirty="0">
                <a:ea typeface="Cambria Math"/>
              </a:rPr>
              <a:t>−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i="1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i="1" dirty="0">
                <a:ea typeface="Cambria Math"/>
              </a:rPr>
              <a:t>− ∙∙∙ −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  since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/>
              <a:t>objects of type one can be placed in the </a:t>
            </a:r>
            <a:r>
              <a:rPr lang="en-US" i="1" dirty="0"/>
              <a:t>n</a:t>
            </a:r>
            <a:r>
              <a:rPr lang="en-US" dirty="0"/>
              <a:t> positions in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) ways, leaving  </a:t>
            </a:r>
            <a:r>
              <a:rPr lang="en-US" i="1" dirty="0"/>
              <a:t>n </a:t>
            </a:r>
            <a:r>
              <a:rPr lang="en-US" i="1" dirty="0">
                <a:ea typeface="Cambria Math"/>
              </a:rPr>
              <a:t>−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positions.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Then the</a:t>
            </a:r>
            <a:r>
              <a:rPr lang="en-US" i="1" dirty="0"/>
              <a:t> n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/>
              <a:t>objects of type two can be placed in the </a:t>
            </a:r>
            <a:r>
              <a:rPr lang="en-US" i="1" dirty="0"/>
              <a:t>n </a:t>
            </a:r>
            <a:r>
              <a:rPr lang="en-US" i="1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/>
              <a:t>positions in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i="1" dirty="0">
                <a:ea typeface="Cambria Math"/>
              </a:rPr>
              <a:t>−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) ways, leaving </a:t>
            </a:r>
            <a:r>
              <a:rPr lang="en-US" i="1" dirty="0"/>
              <a:t>n</a:t>
            </a:r>
            <a:r>
              <a:rPr lang="en-US" i="1" dirty="0">
                <a:ea typeface="Cambria Math"/>
              </a:rPr>
              <a:t> −</a:t>
            </a:r>
            <a:r>
              <a:rPr lang="en-US" i="1" dirty="0"/>
              <a:t> 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i="1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positions.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repeated, until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objects of type </a:t>
            </a:r>
            <a:r>
              <a:rPr lang="en-US" i="1" dirty="0"/>
              <a:t>k</a:t>
            </a:r>
            <a:r>
              <a:rPr lang="en-US" dirty="0"/>
              <a:t> are placed in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i="1" dirty="0">
                <a:ea typeface="Cambria Math"/>
              </a:rPr>
              <a:t>−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i="1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i="1" dirty="0">
                <a:ea typeface="Cambria Math"/>
              </a:rPr>
              <a:t>− ∙∙∙ −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 ways. 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Then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86399" y="2587075"/>
            <a:ext cx="1704441" cy="49245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107980" y="5782628"/>
            <a:ext cx="8335395" cy="5292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4A079B-D45E-004B-9BE3-CED267076BED}"/>
              </a:ext>
            </a:extLst>
          </p:cNvPr>
          <p:cNvSpPr/>
          <p:nvPr/>
        </p:nvSpPr>
        <p:spPr>
          <a:xfrm>
            <a:off x="9994132" y="5862598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◀︎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9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0612-9B8C-F54E-A601-64EDBBFE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Permutations and Combinations</a:t>
            </a:r>
          </a:p>
        </p:txBody>
      </p:sp>
      <p:pic>
        <p:nvPicPr>
          <p:cNvPr id="4" name="Content Placeholder 3" descr="table34.jpg">
            <a:extLst>
              <a:ext uri="{FF2B5EF4-FFF2-40B4-BE49-F238E27FC236}">
                <a16:creationId xmlns:a16="http://schemas.microsoft.com/office/drawing/2014/main" id="{9A6CD719-C921-AA48-90BB-95C5472928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259" y="1690688"/>
            <a:ext cx="7508562" cy="46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8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How many functions are there from a set with </a:t>
            </a:r>
            <a:r>
              <a:rPr lang="en-US" i="1" dirty="0"/>
              <a:t>m</a:t>
            </a:r>
            <a:r>
              <a:rPr lang="en-US" dirty="0"/>
              <a:t> elements to a set with </a:t>
            </a:r>
            <a:r>
              <a:rPr lang="en-US" i="1" dirty="0"/>
              <a:t>n</a:t>
            </a:r>
            <a:r>
              <a:rPr lang="en-US" dirty="0"/>
              <a:t> elements?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Since a function represents a choice of one of the </a:t>
            </a:r>
            <a:r>
              <a:rPr lang="en-US" i="1" dirty="0"/>
              <a:t>n</a:t>
            </a:r>
            <a:r>
              <a:rPr lang="en-US" dirty="0"/>
              <a:t> elements of the </a:t>
            </a:r>
            <a:r>
              <a:rPr lang="en-US" dirty="0" err="1"/>
              <a:t>codomain</a:t>
            </a:r>
            <a:r>
              <a:rPr lang="en-US" dirty="0"/>
              <a:t> for each of the </a:t>
            </a:r>
            <a:r>
              <a:rPr lang="en-US" i="1" dirty="0"/>
              <a:t>m</a:t>
            </a:r>
            <a:r>
              <a:rPr lang="en-US" dirty="0"/>
              <a:t> elements in the domain, the product rule tells us that there are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…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i="1" baseline="30000" dirty="0"/>
              <a:t>m</a:t>
            </a:r>
            <a:r>
              <a:rPr lang="en-US" dirty="0"/>
              <a:t> such functions.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D0FB-6557-B14D-80ED-74409B04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One-to-one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9077-1EF2-DA47-B144-D79B9F01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How many one-to-one functions are there from a set with </a:t>
            </a:r>
            <a:r>
              <a:rPr lang="en-US" i="1" dirty="0"/>
              <a:t>m</a:t>
            </a:r>
            <a:r>
              <a:rPr lang="en-US" dirty="0"/>
              <a:t> elements to one with </a:t>
            </a:r>
            <a:r>
              <a:rPr lang="en-US" i="1" dirty="0"/>
              <a:t>n</a:t>
            </a:r>
            <a:r>
              <a:rPr lang="en-US" dirty="0"/>
              <a:t> elements?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Suppose the elements in the domain are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,…, 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There are </a:t>
            </a:r>
            <a:r>
              <a:rPr lang="en-US" i="1" dirty="0"/>
              <a:t>n</a:t>
            </a:r>
            <a:r>
              <a:rPr lang="en-US" dirty="0"/>
              <a:t> ways to choose the value of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/>
              <a:t>n</a:t>
            </a:r>
            <a:r>
              <a:rPr lang="en-US" dirty="0">
                <a:ea typeface="Cambria Math"/>
              </a:rPr>
              <a:t>−1 </a:t>
            </a:r>
            <a:r>
              <a:rPr lang="en-US" dirty="0"/>
              <a:t>ways to choose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, etc. </a:t>
            </a:r>
          </a:p>
          <a:p>
            <a:pPr>
              <a:buNone/>
            </a:pPr>
            <a:r>
              <a:rPr lang="en-US" dirty="0"/>
              <a:t>The product rule tells us that there are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>
                <a:ea typeface="Cambria Math"/>
              </a:rPr>
              <a:t>−1)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>
                <a:ea typeface="Cambria Math"/>
              </a:rPr>
              <a:t>−2)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…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i="1" dirty="0"/>
              <a:t>n</a:t>
            </a:r>
            <a:r>
              <a:rPr lang="en-US" dirty="0">
                <a:ea typeface="Cambria Math"/>
              </a:rPr>
              <a:t>−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 +1) such functions.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Subsets of a Finite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Use the product rule to show that the number of different subsets of a finite set </a:t>
            </a:r>
            <a:r>
              <a:rPr lang="en-US" i="1" dirty="0"/>
              <a:t>S</a:t>
            </a:r>
            <a:r>
              <a:rPr lang="en-US" dirty="0"/>
              <a:t> is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/>
              <a:t>|</a:t>
            </a:r>
            <a:r>
              <a:rPr lang="en-US" i="1" baseline="30000" dirty="0"/>
              <a:t>S</a:t>
            </a:r>
            <a:r>
              <a:rPr lang="en-US" baseline="30000" dirty="0"/>
              <a:t>|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r>
              <a:rPr lang="en-US" dirty="0"/>
              <a:t>When the elements of S are listed in an arbitrary order, there is a one-to-one correspondence between subsets of </a:t>
            </a:r>
            <a:r>
              <a:rPr lang="en-US" i="1" dirty="0"/>
              <a:t>S</a:t>
            </a:r>
            <a:r>
              <a:rPr lang="en-US" dirty="0"/>
              <a:t> and bit strings of length |</a:t>
            </a:r>
            <a:r>
              <a:rPr lang="en-US" i="1" dirty="0"/>
              <a:t>S</a:t>
            </a:r>
            <a:r>
              <a:rPr lang="en-US" dirty="0"/>
              <a:t>|.  </a:t>
            </a:r>
          </a:p>
          <a:p>
            <a:r>
              <a:rPr lang="en-US" dirty="0"/>
              <a:t>When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element is in the subset, the bit string has a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in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position and a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 otherwise.</a:t>
            </a:r>
          </a:p>
          <a:p>
            <a:r>
              <a:rPr lang="en-US" dirty="0"/>
              <a:t>By the product rule, there are 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/>
              <a:t>|</a:t>
            </a:r>
            <a:r>
              <a:rPr lang="en-US" i="1" baseline="30000" dirty="0"/>
              <a:t>S</a:t>
            </a:r>
            <a:r>
              <a:rPr lang="en-US" baseline="30000" dirty="0"/>
              <a:t>|</a:t>
            </a:r>
            <a:r>
              <a:rPr lang="en-US" dirty="0"/>
              <a:t> such bit strings, and therefore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/>
              <a:t>|</a:t>
            </a:r>
            <a:r>
              <a:rPr lang="en-US" i="1" baseline="30000" dirty="0"/>
              <a:t>S</a:t>
            </a:r>
            <a:r>
              <a:rPr lang="en-US" baseline="30000" dirty="0"/>
              <a:t>|</a:t>
            </a:r>
            <a:r>
              <a:rPr lang="en-US" dirty="0"/>
              <a:t> subsets. </a:t>
            </a:r>
            <a:r>
              <a:rPr lang="en-US" dirty="0">
                <a:solidFill>
                  <a:prstClr val="black"/>
                </a:solidFill>
              </a:rPr>
              <a:t>			</a:t>
            </a:r>
            <a:r>
              <a:rPr lang="en-US" dirty="0"/>
              <a:t>						◀︎ </a:t>
            </a:r>
          </a:p>
          <a:p>
            <a:pPr>
              <a:buNone/>
            </a:pPr>
            <a:r>
              <a:rPr lang="en-US" sz="19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503277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A \cup B| = |A| + |B| - |A \cap B|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n-r)  = \frac{n!}{(n -r)! [n - (n - r)]!} = \frac{n!}{(n - r)!r!}\;.$&#10;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x + y)^n =\sum_{j = 0}^{n}\left(\begin{array}{l} n\\j\end{array}\right)x^{n-j}y^j =\left(\begin{array}{l}n\\0\end{array}\right)x^n + \left(\begin{array}{l}n\\1\end{array}\right)x^{n-1}y + \cdots + \left(\begin{array}{l}n\\n-1\end{array}\right)xy^{n-1} + \left(\begin{array}{l}n\\n\end{array}\right) y^n .&#10;$$&#10;&#10;&#10;\end{document}"/>
  <p:tag name="IGUANATEXSIZ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2x + (-3y))^{25} =\sum_{j = 0}^{25}\left(\begin{array}{l} 25\\j\end{array}\right)(2x)^{25-j}(-3y)^j.&#10;$$&#10;&#10;&#10;\end{document}"/>
  <p:tag name="IGUANATEXSIZ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l} 25\\13\end{array}\right)2^{12}(-3)^{13} = -\frac{25!}{13! 12!}2^{12}3^{13}.&#10;  $$&#10;&#10;&#10;\end{document}"/>
  <p:tag name="IGUANATEXSIZ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= 2^n.&#10;$$&#10;&#10;&#10;\end{document}"/>
  <p:tag name="IGUANATEXSIZ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2^n = (1 + 1)^n =\sum_{k = 0}^{n}\left(\begin{array}{l} n\\k\end{array}\right)1^k 1^{(n-k)} =\sum_{k = 0}^{n}\left(\begin{array}{l}n\\k\end{array}\right) .&#10;$$&#10;&#10;&#10;\end{document}"/>
  <p:tag name="IGUANATEXSIZ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c} n + 1 \\k\end{array}\right) =\left(\begin{array}{c}n\\k - 1\end{array}\right) + \left(\begin{array}{c}n\\k\end{array}\right) .&#10;$$&#10;&#10;&#10;\end{document}"/>
  <p:tag name="IGUANATEXSIZ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1,5) = \frac{11!}{5!6!} = 462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 + 11 -1,11) = C(13,11) = C(13,2) =  \frac{13 \cdot 12}{1 \cdot 2} = 78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7,3)C(4,2)C(2,1)C(1,1) =\frac{7!}{3!4!}\cdot \frac{4!}{2!2!}\cdot \frac{2!}{1! 1!}\cdot \frac{1!}{1!0!}=\frac{7!}{3!2!1!1!} = 420.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k\left( \left\lceil \frac{N}{k}\right\rceil -  1 \right) &lt; k\left(\left(\frac{N}{k} + 1\right) - 1\right) = N,$$&#10;&#10;&#10;\end{document}"/>
  <p:tag name="IGUANATEXSIZE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n!}{n_1!n_2!\cdots n_k!}\; .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n!}{n_1!(n -  n_1)!}\frac{(n - n_1)!}{n_2!(n - n_1 - n_2!)}\cdot\cdot\cdot\frac{(n - n_1 - \cdot \cdot \cdot - n_{k-1})!}{n_k!0!} =\frac{n!}{n_1!n_2!\cdots n_k!}\; .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n,r) = \frac{n!}{(n - r)!}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P(n,r)}{P(r,r)} =\frac{n!/(n - r)!}{r!/(r - r)!} = \frac{n!}{(n -r)! r!}\;.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.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5) = \frac{52!}{5!47!}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\frac{52\cdot 51 \cdot 50 \cdot 49 \cdot 48}{5\cdot 4 \cdot 3 \cdot 2 \cdot 1} = 26 \cdot 17 \cdot 10 \cdot 49 \cdot 12 = 2,598,960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47) = \frac{52!}{47!5!} = C(52,5) = 2, 598,960 .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$&#10;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3873</Words>
  <Application>Microsoft Macintosh PowerPoint</Application>
  <PresentationFormat>Widescreen</PresentationFormat>
  <Paragraphs>334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Office Theme</vt:lpstr>
      <vt:lpstr>Counting</vt:lpstr>
      <vt:lpstr>The Basics of Counting</vt:lpstr>
      <vt:lpstr>Counting</vt:lpstr>
      <vt:lpstr>Video 61: The Product Rule</vt:lpstr>
      <vt:lpstr>Basic Counting Principles: The Product Rule</vt:lpstr>
      <vt:lpstr>Example</vt:lpstr>
      <vt:lpstr>Counting Functions</vt:lpstr>
      <vt:lpstr>Counting One-to-one Functions</vt:lpstr>
      <vt:lpstr>Counting Subsets of a Finite Set</vt:lpstr>
      <vt:lpstr>Counting Cartesian Products</vt:lpstr>
      <vt:lpstr>Summary</vt:lpstr>
      <vt:lpstr>Video 62: The Sum Rule</vt:lpstr>
      <vt:lpstr>Basic Counting Principles:  The Sum Rule</vt:lpstr>
      <vt:lpstr>The Sum Rule in Terms of Sets</vt:lpstr>
      <vt:lpstr>Combining the Sum and Product Rule</vt:lpstr>
      <vt:lpstr>Counting Passwords</vt:lpstr>
      <vt:lpstr>Basic Counting Principles: Subtraction Rule</vt:lpstr>
      <vt:lpstr>Counting Bit Strings</vt:lpstr>
      <vt:lpstr>Summary</vt:lpstr>
      <vt:lpstr>The Pigeonhole Principle</vt:lpstr>
      <vt:lpstr>Video 63: The Pigeonhole Principle</vt:lpstr>
      <vt:lpstr>The Pigeonhole Principle</vt:lpstr>
      <vt:lpstr>The Pigeonhole Principle</vt:lpstr>
      <vt:lpstr>Using the Pigeonhole Principle</vt:lpstr>
      <vt:lpstr>The Generalized Pigeonhole Principle</vt:lpstr>
      <vt:lpstr>Example</vt:lpstr>
      <vt:lpstr>Example</vt:lpstr>
      <vt:lpstr>Summary</vt:lpstr>
      <vt:lpstr>Permutations and Combinations</vt:lpstr>
      <vt:lpstr>Video 64: Permutations and Combinations</vt:lpstr>
      <vt:lpstr>Permutations</vt:lpstr>
      <vt:lpstr>Counting the Number of Permutations</vt:lpstr>
      <vt:lpstr>Example</vt:lpstr>
      <vt:lpstr>Example</vt:lpstr>
      <vt:lpstr>Combinations</vt:lpstr>
      <vt:lpstr>Counting Combinations</vt:lpstr>
      <vt:lpstr>Example</vt:lpstr>
      <vt:lpstr>Combinations</vt:lpstr>
      <vt:lpstr>Example: Full House</vt:lpstr>
      <vt:lpstr>Summary</vt:lpstr>
      <vt:lpstr>Binomial Coefficients and Identities</vt:lpstr>
      <vt:lpstr>Video 65: The Binomial Theorem </vt:lpstr>
      <vt:lpstr>Example</vt:lpstr>
      <vt:lpstr>Binomial Theorem</vt:lpstr>
      <vt:lpstr>Proof of Binomial Theorem</vt:lpstr>
      <vt:lpstr>Using the Binomial Theorem</vt:lpstr>
      <vt:lpstr> A Useful Identity</vt:lpstr>
      <vt:lpstr>Pascal’s Identity </vt:lpstr>
      <vt:lpstr>Pascal’s Triangle</vt:lpstr>
      <vt:lpstr>Summary</vt:lpstr>
      <vt:lpstr>Generalized Permutations and Combinations</vt:lpstr>
      <vt:lpstr>Video 66: Counting with Repetitions</vt:lpstr>
      <vt:lpstr>Permutations with Repetition</vt:lpstr>
      <vt:lpstr>Example</vt:lpstr>
      <vt:lpstr>r-combinations with Repetition</vt:lpstr>
      <vt:lpstr>r-Combinations with Repetition</vt:lpstr>
      <vt:lpstr>Combinations with Repetition</vt:lpstr>
      <vt:lpstr>Example</vt:lpstr>
      <vt:lpstr>Permutations with Indistinguishable Objects</vt:lpstr>
      <vt:lpstr>Permutations with Indistinguishable Objects</vt:lpstr>
      <vt:lpstr>Summary: Permutations and Combinations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</dc:title>
  <dc:creator>Karl Aberer</dc:creator>
  <cp:lastModifiedBy>Karl Aberer</cp:lastModifiedBy>
  <cp:revision>35</cp:revision>
  <dcterms:created xsi:type="dcterms:W3CDTF">2020-07-29T08:58:51Z</dcterms:created>
  <dcterms:modified xsi:type="dcterms:W3CDTF">2020-10-16T09:59:11Z</dcterms:modified>
</cp:coreProperties>
</file>