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91" r:id="rId2"/>
    <p:sldId id="294" r:id="rId3"/>
    <p:sldId id="311" r:id="rId4"/>
    <p:sldId id="456" r:id="rId5"/>
    <p:sldId id="309" r:id="rId6"/>
    <p:sldId id="295" r:id="rId7"/>
    <p:sldId id="478" r:id="rId8"/>
    <p:sldId id="479" r:id="rId9"/>
    <p:sldId id="445" r:id="rId10"/>
    <p:sldId id="480" r:id="rId11"/>
    <p:sldId id="361" r:id="rId12"/>
    <p:sldId id="475" r:id="rId13"/>
    <p:sldId id="457" r:id="rId14"/>
    <p:sldId id="300" r:id="rId15"/>
    <p:sldId id="315" r:id="rId16"/>
    <p:sldId id="446" r:id="rId17"/>
    <p:sldId id="482" r:id="rId18"/>
    <p:sldId id="301" r:id="rId19"/>
    <p:sldId id="368" r:id="rId20"/>
    <p:sldId id="485" r:id="rId21"/>
    <p:sldId id="484" r:id="rId22"/>
    <p:sldId id="458" r:id="rId23"/>
    <p:sldId id="303" r:id="rId24"/>
    <p:sldId id="486" r:id="rId25"/>
    <p:sldId id="447" r:id="rId26"/>
    <p:sldId id="371" r:id="rId27"/>
    <p:sldId id="372" r:id="rId28"/>
    <p:sldId id="374" r:id="rId29"/>
    <p:sldId id="448" r:id="rId30"/>
    <p:sldId id="487" r:id="rId31"/>
    <p:sldId id="459" r:id="rId32"/>
    <p:sldId id="362" r:id="rId33"/>
    <p:sldId id="488" r:id="rId34"/>
    <p:sldId id="489" r:id="rId35"/>
    <p:sldId id="451" r:id="rId36"/>
    <p:sldId id="363" r:id="rId37"/>
    <p:sldId id="364" r:id="rId38"/>
    <p:sldId id="490" r:id="rId39"/>
    <p:sldId id="491" r:id="rId40"/>
    <p:sldId id="400" r:id="rId41"/>
    <p:sldId id="476" r:id="rId42"/>
    <p:sldId id="460" r:id="rId43"/>
    <p:sldId id="450" r:id="rId44"/>
    <p:sldId id="454" r:id="rId45"/>
    <p:sldId id="455" r:id="rId46"/>
    <p:sldId id="462" r:id="rId47"/>
    <p:sldId id="492" r:id="rId48"/>
    <p:sldId id="493" r:id="rId49"/>
    <p:sldId id="465" r:id="rId50"/>
    <p:sldId id="466" r:id="rId51"/>
    <p:sldId id="467" r:id="rId52"/>
    <p:sldId id="468" r:id="rId53"/>
    <p:sldId id="469" r:id="rId54"/>
    <p:sldId id="494" r:id="rId55"/>
    <p:sldId id="461" r:id="rId56"/>
    <p:sldId id="470" r:id="rId57"/>
    <p:sldId id="471" r:id="rId58"/>
    <p:sldId id="472" r:id="rId59"/>
    <p:sldId id="474" r:id="rId60"/>
    <p:sldId id="453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22"/>
    <p:restoredTop sz="74863"/>
  </p:normalViewPr>
  <p:slideViewPr>
    <p:cSldViewPr snapToGrid="0" snapToObjects="1">
      <p:cViewPr varScale="1">
        <p:scale>
          <a:sx n="89" d="100"/>
          <a:sy n="89" d="100"/>
        </p:scale>
        <p:origin x="14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22CDC-BAEE-F344-902E-CAAEDCE630BB}" type="datetimeFigureOut">
              <a:t>9/20/20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EC73C-2DA4-BF4C-8621-682911C44A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7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EC73C-2DA4-BF4C-8621-682911C44A0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33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652A-BBDE-2148-9BA0-0D431577E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A6A4A-6D0A-F343-9F42-F64CD1E00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29A63-674B-D942-9B94-FE7FA956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D6819-186B-1B4B-80D5-65FD51CE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5E66E-8E9E-2F49-A6EA-B1015F10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0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7C10-CC03-5F4C-8886-BF1392C7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F987A-EB99-064E-87C8-D59124CC6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84755-C3B7-DD40-92ED-5C907C995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C74A4-1961-1944-B16B-6B154E37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39DF-5C8A-7D46-AB15-D15D7B68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7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BD297-2224-AD49-9082-E9967180F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269A9-5C25-314B-A83F-D0EE22DFB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189B9-6F44-E240-9A1F-501C47C8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76552-DD90-F044-8ECD-12B2F0C6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E23B0-DC61-3040-B49E-D47D7D43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E44E-53AA-0948-84F7-B73E73C2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DD71-9401-AC4B-A9FF-7604C81B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09A2D-6BE3-444A-8E48-EEFEAE6E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9F7A8-D7C8-7141-AE5D-881987CF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8C6FB-A158-0D4A-B439-F191999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3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34A9-986B-8F43-9291-61365423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11ED6-66B6-E24D-AF8D-6C1484E60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627D0-4193-0846-ACA8-3985B862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B96F1-2990-8346-A876-B200F0C0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99DE6-8F83-D345-8408-240BD58D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7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4615-204D-334A-91BC-6558137F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D7BD-8C8F-D548-8C4D-8C0A2F48D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40CEE-34C8-1446-9590-496235BDB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0A3DF-34F4-3149-A7AA-5AA1B596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69CDB-5254-6F44-B9B8-935792C7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CB565-2247-8A4F-9766-94FB19BD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7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4D6E-B2C5-A442-810E-DCE254C1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24AA3-2D14-2E43-B52F-B4FAF997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7461B-66EF-E641-B078-925A01F53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8BBF5-62DC-9042-B1DA-C845DB7D4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654EB-5BEB-114C-8FEF-F80DCF5BF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BEF65-4302-3D4E-8C95-6432122F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9/20/20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F941E-07ED-5149-8397-58C8254A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62397-5E24-C940-B552-A6BBD80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4735-CB12-994E-A98C-CAE3656F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D39B4-98CA-D64C-A8B3-BD0845DB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9/20/20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1BF3B-3C66-5747-8CB9-1EE15FF3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4D709-464C-7C4C-8013-108AEE91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5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67933-8000-2E4C-88CC-37DED8B2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9/20/20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A78E5-FD9F-674B-9041-459879E1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7C7EE-10E8-BA4A-9910-4FE30186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2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BA14-C0BA-B249-8755-FDF8DCB2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7BCEE-2506-FD40-98F7-5FE88D158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D01E9-9F79-AD4D-AA36-1069BD66B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A1669-FA15-B04E-B2B6-07071D78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EFC12-A580-194C-A093-BDE38305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25770-9C2A-3A47-9B50-796CF782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7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A35D-5FDC-8A47-91AD-6FC15061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7497D-640F-5E43-84C4-B6E4F902E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758DD-EF0C-6D42-9577-DAA83239D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70921-8BFE-CC4C-8B89-D1B7200E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1AF5A-9770-4A4A-8031-4A84206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9CCC1-E5C2-EA48-9B5E-AE934C3D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6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8D3D2-99F6-364B-B2B8-8900B549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3CB33-8F7B-584C-B776-4C974AA4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198FF-D905-4C48-8FFB-F23B7A9E6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340E8-210C-9F47-8C04-1656B25B1283}" type="datetimeFigureOut"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08AD3-F7E5-7146-B863-8187CDFA0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16BD4-D713-FB43-A402-450806EA4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1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2713427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8BCB-3AAF-FC48-BD57-6D24769D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052DB-A250-AB4C-B221-590BCB167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Task</a:t>
            </a:r>
            <a:r>
              <a:rPr lang="en-US" dirty="0"/>
              <a:t>: Find the maximum value in a finite sequence of integers.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Algorithm in Python: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B6A62-5517-894C-8DDD-50476D98D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722" y="3644900"/>
            <a:ext cx="4254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80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Problems Solved by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2910" indent="-514350">
              <a:buFont typeface="+mj-lt"/>
              <a:buAutoNum type="arabicPeriod"/>
            </a:pPr>
            <a:r>
              <a:rPr lang="en-US" i="1" dirty="0"/>
              <a:t>Searching problems</a:t>
            </a:r>
            <a:r>
              <a:rPr lang="en-US" dirty="0"/>
              <a:t>: finding the position of a particular element in </a:t>
            </a:r>
            <a:r>
              <a:rPr lang="en-US"/>
              <a:t>a  list.</a:t>
            </a:r>
            <a:endParaRPr lang="en-US" dirty="0"/>
          </a:p>
          <a:p>
            <a:pPr marL="422910" indent="-514350">
              <a:buFont typeface="+mj-lt"/>
              <a:buAutoNum type="arabicPeriod"/>
            </a:pPr>
            <a:r>
              <a:rPr lang="en-US" i="1" dirty="0"/>
              <a:t>Sorting problems</a:t>
            </a:r>
            <a:r>
              <a:rPr lang="en-US" dirty="0"/>
              <a:t>: putting the elements of a list into increasing order.</a:t>
            </a:r>
          </a:p>
          <a:p>
            <a:pPr marL="422910" indent="-514350">
              <a:buFont typeface="+mj-lt"/>
              <a:buAutoNum type="arabicPeriod"/>
            </a:pPr>
            <a:r>
              <a:rPr lang="en-US" i="1" dirty="0"/>
              <a:t>Optimization Problems</a:t>
            </a:r>
            <a:r>
              <a:rPr lang="en-US" dirty="0"/>
              <a:t>: determining the optimal value (maximum or minimum) of a particular quantity over all possible inputs.</a:t>
            </a:r>
          </a:p>
        </p:txBody>
      </p:sp>
    </p:spTree>
    <p:extLst>
      <p:ext uri="{BB962C8B-B14F-4D97-AF65-F5344CB8AC3E}">
        <p14:creationId xmlns:p14="http://schemas.microsoft.com/office/powerpoint/2010/main" val="320106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B9F1-3D7C-9842-A9D9-779DA6D6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DAE3D-2856-9349-8AE5-94A2C5F8B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Algorithm</a:t>
            </a:r>
          </a:p>
          <a:p>
            <a:r>
              <a:rPr lang="en-US" dirty="0"/>
              <a:t>Pseudocode</a:t>
            </a:r>
          </a:p>
          <a:p>
            <a:r>
              <a:rPr lang="en-US" dirty="0"/>
              <a:t>Types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59521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2950-66D9-9D4E-A17B-868E43FE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31: Searching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2A59-62B8-9240-A4A9-A783105F4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Search Algorithm</a:t>
            </a:r>
          </a:p>
          <a:p>
            <a:r>
              <a:rPr lang="en-US" dirty="0"/>
              <a:t>Binary Search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50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Task</a:t>
            </a:r>
            <a:r>
              <a:rPr lang="en-US" dirty="0"/>
              <a:t>: Given a list S =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3</a:t>
            </a:r>
            <a:r>
              <a:rPr lang="en-US" dirty="0"/>
              <a:t>, …, a</a:t>
            </a:r>
            <a:r>
              <a:rPr lang="en-US" baseline="-25000" dirty="0"/>
              <a:t>n</a:t>
            </a:r>
            <a:r>
              <a:rPr lang="en-US" dirty="0"/>
              <a:t> of distinct elements and some x, if </a:t>
            </a:r>
            <a:br>
              <a:rPr lang="en-US" dirty="0"/>
            </a:br>
            <a:r>
              <a:rPr lang="en-US" dirty="0"/>
              <a:t>x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dirty="0"/>
              <a:t> S return </a:t>
            </a:r>
            <a:r>
              <a:rPr lang="en-US" dirty="0" err="1"/>
              <a:t>i</a:t>
            </a:r>
            <a:r>
              <a:rPr lang="en-US" dirty="0"/>
              <a:t> such that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 = x, else return 0.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Examples</a:t>
            </a:r>
          </a:p>
          <a:p>
            <a:pPr lvl="1"/>
            <a:r>
              <a:rPr lang="en-US" dirty="0"/>
              <a:t>Find a word in a dictionary</a:t>
            </a:r>
          </a:p>
          <a:p>
            <a:pPr lvl="1"/>
            <a:r>
              <a:rPr lang="en-US" dirty="0"/>
              <a:t>Find a name in a customer table</a:t>
            </a:r>
          </a:p>
          <a:p>
            <a:pPr lvl="1"/>
            <a:r>
              <a:rPr lang="en-US" dirty="0"/>
              <a:t>Find an amount in a bank transaction table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92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linear search algorithm locates an item in a list by examining elements in the sequence one at a time, starting at the beginning.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First compare </a:t>
            </a:r>
            <a:r>
              <a:rPr lang="en-US" sz="2800" i="1" dirty="0"/>
              <a:t>x</a:t>
            </a:r>
            <a:r>
              <a:rPr lang="en-US" sz="2800" dirty="0"/>
              <a:t> with </a:t>
            </a:r>
            <a:r>
              <a:rPr lang="en-US" sz="2800" i="1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. If they are equal, return the position </a:t>
            </a:r>
            <a:r>
              <a:rPr lang="en-US" sz="2800" dirty="0">
                <a:ea typeface="Cambria Math" pitchFamily="18" charset="0"/>
              </a:rPr>
              <a:t>1</a:t>
            </a:r>
            <a:r>
              <a:rPr lang="en-US" sz="28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not, try </a:t>
            </a:r>
            <a:r>
              <a:rPr lang="en-US" sz="2800" i="1" dirty="0"/>
              <a:t>a</a:t>
            </a:r>
            <a:r>
              <a:rPr lang="en-US" sz="2800" baseline="-25000" dirty="0"/>
              <a:t>2</a:t>
            </a:r>
            <a:r>
              <a:rPr lang="en-US" sz="2800" dirty="0"/>
              <a:t>. If </a:t>
            </a:r>
            <a:r>
              <a:rPr lang="en-US" sz="2800" i="1" dirty="0"/>
              <a:t>x = a</a:t>
            </a:r>
            <a:r>
              <a:rPr lang="en-US" sz="2800" baseline="-25000" dirty="0"/>
              <a:t>2</a:t>
            </a:r>
            <a:r>
              <a:rPr lang="en-US" sz="2800" dirty="0"/>
              <a:t>, return the position </a:t>
            </a:r>
            <a:r>
              <a:rPr lang="en-US" sz="2800" dirty="0">
                <a:ea typeface="Cambria Math" pitchFamily="18" charset="0"/>
              </a:rPr>
              <a:t>2</a:t>
            </a:r>
            <a:r>
              <a:rPr lang="en-US" sz="28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Keep going, and if no match is found when the entire list is scanned, return </a:t>
            </a:r>
            <a:r>
              <a:rPr lang="en-US" sz="2800" dirty="0">
                <a:ea typeface="Cambria Math" pitchFamily="18" charset="0"/>
              </a:rPr>
              <a:t>0</a:t>
            </a:r>
            <a:r>
              <a:rPr lang="en-US" sz="2800" dirty="0"/>
              <a:t>.</a:t>
            </a:r>
          </a:p>
          <a:p>
            <a:pPr lvl="1"/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96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31F3-3C6B-9040-8FE3-DB238B0B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Algorithm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88D779-4B38-A74B-B253-E748E207229A}"/>
              </a:ext>
            </a:extLst>
          </p:cNvPr>
          <p:cNvSpPr txBox="1">
            <a:spLocks/>
          </p:cNvSpPr>
          <p:nvPr/>
        </p:nvSpPr>
        <p:spPr>
          <a:xfrm>
            <a:off x="1248767" y="1840260"/>
            <a:ext cx="8999203" cy="29945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</a:t>
            </a:r>
            <a:r>
              <a:rPr lang="en-US" sz="2600" dirty="0"/>
              <a:t> </a:t>
            </a:r>
            <a:r>
              <a:rPr lang="en-US" sz="2600" i="1" dirty="0"/>
              <a:t>linear search</a:t>
            </a:r>
            <a:r>
              <a:rPr lang="en-US" sz="2600" dirty="0"/>
              <a:t>(</a:t>
            </a:r>
            <a:r>
              <a:rPr lang="en-US" sz="2600" i="1" dirty="0"/>
              <a:t>x</a:t>
            </a:r>
            <a:r>
              <a:rPr lang="en-US" sz="2600" dirty="0"/>
              <a:t>: integer, </a:t>
            </a:r>
            <a:r>
              <a:rPr lang="en-US" sz="2600" i="1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 </a:t>
            </a:r>
            <a:r>
              <a:rPr lang="en-US" sz="2600" i="1" dirty="0"/>
              <a:t>a</a:t>
            </a:r>
            <a:r>
              <a:rPr lang="en-US" sz="2600" baseline="-25000" dirty="0"/>
              <a:t>2</a:t>
            </a:r>
            <a:r>
              <a:rPr lang="en-US" sz="2600" dirty="0"/>
              <a:t>, …,</a:t>
            </a:r>
            <a:r>
              <a:rPr lang="en-US" sz="2600" i="1" dirty="0"/>
              <a:t>a</a:t>
            </a:r>
            <a:r>
              <a:rPr lang="en-US" sz="2600" i="1" baseline="-25000" dirty="0"/>
              <a:t>n</a:t>
            </a:r>
            <a:r>
              <a:rPr lang="en-US" sz="2600" dirty="0"/>
              <a:t>: distinct integers)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 err="1"/>
              <a:t>i</a:t>
            </a:r>
            <a:r>
              <a:rPr lang="en-US" sz="2600" dirty="0"/>
              <a:t> := </a:t>
            </a:r>
            <a:r>
              <a:rPr lang="en-US" sz="2600" dirty="0"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while</a:t>
            </a:r>
            <a:r>
              <a:rPr lang="en-US" sz="2600" dirty="0"/>
              <a:t> (</a:t>
            </a:r>
            <a:r>
              <a:rPr lang="en-US" sz="2600" i="1" dirty="0" err="1"/>
              <a:t>i</a:t>
            </a:r>
            <a:r>
              <a:rPr lang="en-US" sz="2600" dirty="0"/>
              <a:t> </a:t>
            </a:r>
            <a:r>
              <a:rPr lang="en-US" sz="2600" dirty="0">
                <a:ea typeface="Cambria Math"/>
              </a:rPr>
              <a:t>≤</a:t>
            </a:r>
            <a:r>
              <a:rPr lang="en-US" sz="2600" dirty="0"/>
              <a:t> </a:t>
            </a:r>
            <a:r>
              <a:rPr lang="en-US" sz="2600" i="1" dirty="0"/>
              <a:t>n</a:t>
            </a:r>
            <a:r>
              <a:rPr lang="en-US" sz="2600" dirty="0"/>
              <a:t> and </a:t>
            </a:r>
            <a:r>
              <a:rPr lang="en-US" sz="2600" i="1" dirty="0"/>
              <a:t>x</a:t>
            </a:r>
            <a:r>
              <a:rPr lang="en-US" sz="2600" dirty="0"/>
              <a:t> ≠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i</a:t>
            </a:r>
            <a:r>
              <a:rPr lang="en-US" sz="2600" dirty="0"/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r>
              <a:rPr lang="en-US" sz="2600" i="1" dirty="0" err="1"/>
              <a:t>i</a:t>
            </a:r>
            <a:r>
              <a:rPr lang="en-US" sz="2600" dirty="0"/>
              <a:t> := </a:t>
            </a:r>
            <a:r>
              <a:rPr lang="en-US" sz="2600" i="1" dirty="0" err="1"/>
              <a:t>i</a:t>
            </a:r>
            <a:r>
              <a:rPr lang="en-US" sz="2600" dirty="0"/>
              <a:t> + </a:t>
            </a:r>
            <a:r>
              <a:rPr lang="en-US" sz="2600" dirty="0"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b="1" dirty="0"/>
              <a:t>	if</a:t>
            </a:r>
            <a:r>
              <a:rPr lang="en-US" sz="2600" dirty="0"/>
              <a:t> </a:t>
            </a:r>
            <a:r>
              <a:rPr lang="en-US" sz="2600" i="1" dirty="0" err="1"/>
              <a:t>i</a:t>
            </a:r>
            <a:r>
              <a:rPr lang="en-US" sz="2600" dirty="0"/>
              <a:t> </a:t>
            </a:r>
            <a:r>
              <a:rPr lang="en-US" sz="2600" dirty="0">
                <a:ea typeface="Cambria Math"/>
              </a:rPr>
              <a:t>≤</a:t>
            </a:r>
            <a:r>
              <a:rPr lang="en-US" sz="2600" dirty="0"/>
              <a:t> </a:t>
            </a:r>
            <a:r>
              <a:rPr lang="en-US" sz="2600" i="1" dirty="0"/>
              <a:t>n</a:t>
            </a:r>
            <a:r>
              <a:rPr lang="en-US" sz="2600" dirty="0"/>
              <a:t> </a:t>
            </a:r>
            <a:r>
              <a:rPr lang="en-US" sz="2600" b="1" dirty="0"/>
              <a:t>then</a:t>
            </a:r>
            <a:r>
              <a:rPr lang="en-US" sz="2600" dirty="0"/>
              <a:t> </a:t>
            </a:r>
            <a:r>
              <a:rPr lang="en-US" sz="2600" i="1" dirty="0"/>
              <a:t>location</a:t>
            </a:r>
            <a:r>
              <a:rPr lang="en-US" sz="2600" dirty="0"/>
              <a:t> := </a:t>
            </a:r>
            <a:r>
              <a:rPr lang="en-US" sz="2600" i="1" dirty="0" err="1"/>
              <a:t>i</a:t>
            </a:r>
            <a:r>
              <a:rPr lang="en-US" sz="2600" i="1" dirty="0"/>
              <a:t> </a:t>
            </a:r>
            <a:r>
              <a:rPr lang="en-US" sz="2600" b="1" dirty="0"/>
              <a:t>else</a:t>
            </a:r>
            <a:r>
              <a:rPr lang="en-US" sz="2600" dirty="0"/>
              <a:t> </a:t>
            </a:r>
            <a:r>
              <a:rPr lang="en-US" sz="2600" i="1" dirty="0"/>
              <a:t>location</a:t>
            </a:r>
            <a:r>
              <a:rPr lang="en-US" sz="2600" dirty="0"/>
              <a:t> := </a:t>
            </a:r>
            <a:r>
              <a:rPr lang="en-US" sz="2600" dirty="0">
                <a:ea typeface="Cambria Math" pitchFamily="18" charset="0"/>
              </a:rPr>
              <a:t>0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return</a:t>
            </a:r>
            <a:r>
              <a:rPr lang="en-US" sz="2600" dirty="0"/>
              <a:t> </a:t>
            </a:r>
            <a:r>
              <a:rPr lang="en-US" sz="2600" i="1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154658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D99F-9DCE-4243-8147-4E7E9DAD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5520D-3BF5-6A40-BE61-3FF2FC319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002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Sequence			3	5	1	7	2	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Searching x = 2		</a:t>
            </a:r>
          </a:p>
          <a:p>
            <a:pPr marL="0" indent="0">
              <a:buNone/>
            </a:pPr>
            <a:r>
              <a:rPr lang="en-US" i="1" dirty="0"/>
              <a:t>x</a:t>
            </a:r>
            <a:r>
              <a:rPr lang="en-US" dirty="0"/>
              <a:t> ≠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i="1" baseline="-25000" dirty="0"/>
              <a:t> 	</a:t>
            </a:r>
            <a:r>
              <a:rPr lang="en-US" dirty="0"/>
              <a:t>			T	T	T	T	F</a:t>
            </a:r>
          </a:p>
          <a:p>
            <a:pPr marL="0" indent="0">
              <a:buNone/>
            </a:pPr>
            <a:r>
              <a:rPr lang="en-US" i="1" dirty="0"/>
              <a:t>location		1	2	3	4	5	5 (returned)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Searching x = 4		</a:t>
            </a:r>
          </a:p>
          <a:p>
            <a:pPr marL="0" indent="0">
              <a:buNone/>
            </a:pPr>
            <a:r>
              <a:rPr lang="en-US" i="1" dirty="0"/>
              <a:t>x</a:t>
            </a:r>
            <a:r>
              <a:rPr lang="en-US" dirty="0"/>
              <a:t> ≠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i="1" baseline="-25000" dirty="0"/>
              <a:t> 	</a:t>
            </a:r>
            <a:r>
              <a:rPr lang="en-US" dirty="0"/>
              <a:t>			T	T	T	T	T	F</a:t>
            </a:r>
          </a:p>
          <a:p>
            <a:pPr marL="0" indent="0">
              <a:buNone/>
            </a:pPr>
            <a:r>
              <a:rPr lang="en-US" i="1" dirty="0"/>
              <a:t>location		1	2	3	4	5	6	0	0 (returned)			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362182-3CB4-C24D-A6C3-4BC1B845BA38}"/>
              </a:ext>
            </a:extLst>
          </p:cNvPr>
          <p:cNvCxnSpPr/>
          <p:nvPr/>
        </p:nvCxnSpPr>
        <p:spPr>
          <a:xfrm>
            <a:off x="4593019" y="1690688"/>
            <a:ext cx="46140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695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Assume the input is a list of items in increasing order.</a:t>
            </a:r>
          </a:p>
          <a:p>
            <a:r>
              <a:rPr lang="en-US" dirty="0"/>
              <a:t>The algorithm begins by comparing the element to be found with the middle element. </a:t>
            </a:r>
          </a:p>
          <a:p>
            <a:pPr lvl="1"/>
            <a:r>
              <a:rPr lang="en-US" dirty="0"/>
              <a:t>If the middle element is lower, the search proceeds with the upper half of the list.</a:t>
            </a:r>
          </a:p>
          <a:p>
            <a:pPr lvl="1"/>
            <a:r>
              <a:rPr lang="en-US" dirty="0"/>
              <a:t>If it is not lower, the search proceeds with the lower half of the list (including the middle position).</a:t>
            </a:r>
          </a:p>
          <a:p>
            <a:r>
              <a:rPr lang="en-US" dirty="0"/>
              <a:t>Repeat this process until we have a list of size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 element we are looking for is equal to the element in the list, the position is returned.</a:t>
            </a:r>
          </a:p>
          <a:p>
            <a:pPr lvl="1"/>
            <a:r>
              <a:rPr lang="en-US" dirty="0"/>
              <a:t>Otherwise, </a:t>
            </a:r>
            <a:r>
              <a:rPr lang="en-US" dirty="0">
                <a:ea typeface="Cambria Math" pitchFamily="18" charset="0"/>
              </a:rPr>
              <a:t>0</a:t>
            </a:r>
            <a:r>
              <a:rPr lang="en-US" dirty="0"/>
              <a:t> is returned to indicate that the element was not found.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01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Binary search for </a:t>
            </a:r>
            <a:r>
              <a:rPr lang="en-US" dirty="0">
                <a:ea typeface="Cambria Math" pitchFamily="18" charset="0"/>
              </a:rPr>
              <a:t>19</a:t>
            </a:r>
            <a:r>
              <a:rPr lang="en-US" dirty="0"/>
              <a:t> in the list:</a:t>
            </a:r>
          </a:p>
          <a:p>
            <a:pPr>
              <a:buNone/>
            </a:pPr>
            <a:r>
              <a:rPr lang="en-US" dirty="0"/>
              <a:t>                    </a:t>
            </a:r>
            <a:r>
              <a:rPr lang="en-US" dirty="0">
                <a:solidFill>
                  <a:srgbClr val="FF0000"/>
                </a:solidFill>
                <a:ea typeface="Cambria Math" pitchFamily="18" charset="0"/>
              </a:rPr>
              <a:t>1  2  3  5  6  7  8  10  12  13  15  16  18  19  20  22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Cambria Math" pitchFamily="18" charset="0"/>
              </a:rPr>
              <a:t>The list has 16 elements, so the midpoint is 8. The value in the 8</a:t>
            </a:r>
            <a:r>
              <a:rPr lang="en-US" baseline="30000" dirty="0">
                <a:ea typeface="Cambria Math" pitchFamily="18" charset="0"/>
              </a:rPr>
              <a:t>th</a:t>
            </a:r>
            <a:r>
              <a:rPr lang="en-US" dirty="0">
                <a:ea typeface="Cambria Math" pitchFamily="18" charset="0"/>
              </a:rPr>
              <a:t> position is 10.  Since 19 &gt; 10,  further search is restricted to  positions 9</a:t>
            </a:r>
            <a:r>
              <a:rPr lang="en-US" baseline="30000" dirty="0"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through 16.</a:t>
            </a:r>
            <a:endParaRPr lang="en-US" dirty="0"/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                       1  2  3  5  6  7  8  10</a:t>
            </a:r>
            <a:r>
              <a:rPr lang="en-US" dirty="0">
                <a:solidFill>
                  <a:srgbClr val="FF0000"/>
                </a:solidFill>
                <a:ea typeface="Cambria Math" pitchFamily="18" charset="0"/>
              </a:rPr>
              <a:t>  12  13  15  16  18  19  20  22</a:t>
            </a:r>
            <a:endParaRPr lang="en-US" dirty="0">
              <a:ea typeface="Cambria Math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dirty="0">
                <a:ea typeface="Cambria Math" pitchFamily="18" charset="0"/>
              </a:rPr>
              <a:t>The midpoint of the current list (positions 9 through 16)  is now  the 12</a:t>
            </a:r>
            <a:r>
              <a:rPr lang="en-US" baseline="30000" dirty="0">
                <a:ea typeface="Cambria Math" pitchFamily="18" charset="0"/>
              </a:rPr>
              <a:t>th</a:t>
            </a:r>
            <a:r>
              <a:rPr lang="en-US" dirty="0">
                <a:ea typeface="Cambria Math" pitchFamily="18" charset="0"/>
              </a:rPr>
              <a:t> position with a value of  16.    Since 19 &gt; 16,  further search is restricted to the 13</a:t>
            </a:r>
            <a:r>
              <a:rPr lang="en-US" baseline="30000" dirty="0">
                <a:ea typeface="Cambria Math" pitchFamily="18" charset="0"/>
              </a:rPr>
              <a:t>th</a:t>
            </a:r>
            <a:r>
              <a:rPr lang="en-US" dirty="0">
                <a:ea typeface="Cambria Math" pitchFamily="18" charset="0"/>
              </a:rPr>
              <a:t> position and above.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                     1  2  3  5  6  7  8  10</a:t>
            </a:r>
            <a:r>
              <a:rPr lang="en-US" dirty="0">
                <a:solidFill>
                  <a:srgbClr val="FF0000"/>
                </a:solidFill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12  13  15  16  </a:t>
            </a:r>
            <a:r>
              <a:rPr lang="en-US" dirty="0">
                <a:solidFill>
                  <a:srgbClr val="FF0000"/>
                </a:solidFill>
                <a:ea typeface="Cambria Math" pitchFamily="18" charset="0"/>
              </a:rPr>
              <a:t>18  19  20  22</a:t>
            </a:r>
            <a:endParaRPr lang="en-US" dirty="0">
              <a:ea typeface="Cambria Math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dirty="0">
                <a:ea typeface="Cambria Math" pitchFamily="18" charset="0"/>
              </a:rPr>
              <a:t>The midpoint  of the current list is now the 14</a:t>
            </a:r>
            <a:r>
              <a:rPr lang="en-US" baseline="30000" dirty="0">
                <a:ea typeface="Cambria Math" pitchFamily="18" charset="0"/>
              </a:rPr>
              <a:t>th</a:t>
            </a:r>
            <a:r>
              <a:rPr lang="en-US" dirty="0">
                <a:ea typeface="Cambria Math" pitchFamily="18" charset="0"/>
              </a:rPr>
              <a:t> position with a value of 19.  Since 19 ≯ 19,  further search is restricted to the portion from  the 13</a:t>
            </a:r>
            <a:r>
              <a:rPr lang="en-US" baseline="30000" dirty="0">
                <a:ea typeface="Cambria Math" pitchFamily="18" charset="0"/>
              </a:rPr>
              <a:t>th</a:t>
            </a:r>
            <a:r>
              <a:rPr lang="en-US" dirty="0">
                <a:ea typeface="Cambria Math" pitchFamily="18" charset="0"/>
              </a:rPr>
              <a:t> through the 14</a:t>
            </a:r>
            <a:r>
              <a:rPr lang="en-US" baseline="30000" dirty="0">
                <a:ea typeface="Cambria Math" pitchFamily="18" charset="0"/>
              </a:rPr>
              <a:t>th</a:t>
            </a:r>
            <a:r>
              <a:rPr lang="en-US" dirty="0">
                <a:ea typeface="Cambria Math" pitchFamily="18" charset="0"/>
              </a:rPr>
              <a:t> positions .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                     1  2  3  5  6  7  8  10</a:t>
            </a:r>
            <a:r>
              <a:rPr lang="en-US" dirty="0">
                <a:solidFill>
                  <a:srgbClr val="FF0000"/>
                </a:solidFill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12  13  15  16  </a:t>
            </a:r>
            <a:r>
              <a:rPr lang="en-US" dirty="0">
                <a:solidFill>
                  <a:srgbClr val="FF0000"/>
                </a:solidFill>
                <a:ea typeface="Cambria Math" pitchFamily="18" charset="0"/>
              </a:rPr>
              <a:t>18  19  </a:t>
            </a:r>
            <a:r>
              <a:rPr lang="en-US" dirty="0">
                <a:ea typeface="Cambria Math" pitchFamily="18" charset="0"/>
              </a:rPr>
              <a:t>20  22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>
                <a:ea typeface="Cambria Math" pitchFamily="18" charset="0"/>
              </a:rPr>
              <a:t>The midpoint of the current list  is now the 13</a:t>
            </a:r>
            <a:r>
              <a:rPr lang="en-US" baseline="30000" dirty="0">
                <a:ea typeface="Cambria Math" pitchFamily="18" charset="0"/>
              </a:rPr>
              <a:t>th</a:t>
            </a:r>
            <a:r>
              <a:rPr lang="en-US" dirty="0">
                <a:ea typeface="Cambria Math" pitchFamily="18" charset="0"/>
              </a:rPr>
              <a:t> position with a value of 18.  Since 19 &gt; 18, search is restricted to the  portion from the 14</a:t>
            </a:r>
            <a:r>
              <a:rPr lang="en-US" baseline="30000" dirty="0">
                <a:ea typeface="Cambria Math" pitchFamily="18" charset="0"/>
              </a:rPr>
              <a:t>th</a:t>
            </a:r>
            <a:r>
              <a:rPr lang="en-US" dirty="0">
                <a:ea typeface="Cambria Math" pitchFamily="18" charset="0"/>
              </a:rPr>
              <a:t> position through the 14</a:t>
            </a:r>
            <a:r>
              <a:rPr lang="en-US" baseline="30000" dirty="0">
                <a:ea typeface="Cambria Math" pitchFamily="18" charset="0"/>
              </a:rPr>
              <a:t>th</a:t>
            </a:r>
            <a:r>
              <a:rPr lang="en-US" dirty="0">
                <a:ea typeface="Cambria Math" pitchFamily="18" charset="0"/>
              </a:rPr>
              <a:t>.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                     1  2  3  5  6  7  8  10</a:t>
            </a:r>
            <a:r>
              <a:rPr lang="en-US" dirty="0">
                <a:solidFill>
                  <a:srgbClr val="FF0000"/>
                </a:solidFill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12  13  15  16  18</a:t>
            </a:r>
            <a:r>
              <a:rPr lang="en-US" dirty="0">
                <a:solidFill>
                  <a:srgbClr val="FF0000"/>
                </a:solidFill>
                <a:ea typeface="Cambria Math" pitchFamily="18" charset="0"/>
              </a:rPr>
              <a:t>  19  </a:t>
            </a:r>
            <a:r>
              <a:rPr lang="en-US" dirty="0">
                <a:ea typeface="Cambria Math" pitchFamily="18" charset="0"/>
              </a:rPr>
              <a:t>20  22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>
                <a:ea typeface="Cambria Math" pitchFamily="18" charset="0"/>
              </a:rPr>
              <a:t>Now the list has a single element and the loop ends. Since 19 = 19, the location 14 is returned.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4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3.1</a:t>
            </a:r>
          </a:p>
        </p:txBody>
      </p:sp>
    </p:spTree>
    <p:extLst>
      <p:ext uri="{BB962C8B-B14F-4D97-AF65-F5344CB8AC3E}">
        <p14:creationId xmlns:p14="http://schemas.microsoft.com/office/powerpoint/2010/main" val="4264623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22916" y="1847927"/>
            <a:ext cx="10039815" cy="44971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</a:t>
            </a:r>
            <a:r>
              <a:rPr lang="en-US" sz="2600" dirty="0"/>
              <a:t> binary search(</a:t>
            </a:r>
            <a:r>
              <a:rPr lang="en-US" sz="2600" i="1" dirty="0"/>
              <a:t>x</a:t>
            </a:r>
            <a:r>
              <a:rPr lang="en-US" sz="2600" dirty="0"/>
              <a:t>: integer, </a:t>
            </a:r>
            <a:r>
              <a:rPr lang="en-US" sz="2600" i="1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</a:t>
            </a:r>
            <a:r>
              <a:rPr lang="en-US" sz="2600" i="1" dirty="0"/>
              <a:t>a</a:t>
            </a:r>
            <a:r>
              <a:rPr lang="en-US" sz="2600" baseline="-25000" dirty="0"/>
              <a:t>2</a:t>
            </a:r>
            <a:r>
              <a:rPr lang="en-US" sz="2600" dirty="0"/>
              <a:t>,…, </a:t>
            </a:r>
            <a:r>
              <a:rPr lang="en-US" sz="2600" i="1" dirty="0"/>
              <a:t>a</a:t>
            </a:r>
            <a:r>
              <a:rPr lang="en-US" sz="2600" i="1" baseline="-25000" dirty="0"/>
              <a:t>n</a:t>
            </a:r>
            <a:r>
              <a:rPr lang="en-US" sz="2600" dirty="0"/>
              <a:t>: increasing integers)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/>
              <a:t>    </a:t>
            </a:r>
            <a:r>
              <a:rPr lang="en-US" sz="2600" i="1" dirty="0" err="1"/>
              <a:t>i</a:t>
            </a:r>
            <a:r>
              <a:rPr lang="en-US" sz="2600" dirty="0"/>
              <a:t> := </a:t>
            </a:r>
            <a:r>
              <a:rPr lang="en-US" sz="2600" dirty="0">
                <a:ea typeface="Cambria Math" pitchFamily="18" charset="0"/>
              </a:rPr>
              <a:t>1</a:t>
            </a:r>
            <a:r>
              <a:rPr lang="en-US" sz="2600" dirty="0"/>
              <a:t> 			</a:t>
            </a:r>
            <a:r>
              <a:rPr lang="en-US" sz="2600" i="1" dirty="0"/>
              <a:t>{</a:t>
            </a:r>
            <a:r>
              <a:rPr lang="en-US" sz="2600" i="1" dirty="0" err="1"/>
              <a:t>i</a:t>
            </a:r>
            <a:r>
              <a:rPr lang="en-US" sz="2600" i="1" dirty="0"/>
              <a:t> is the left endpoint of interval}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/>
              <a:t>    j</a:t>
            </a:r>
            <a:r>
              <a:rPr lang="en-US" sz="2600" dirty="0"/>
              <a:t> := </a:t>
            </a:r>
            <a:r>
              <a:rPr lang="en-US" sz="2600" i="1" dirty="0"/>
              <a:t>n</a:t>
            </a:r>
            <a:r>
              <a:rPr lang="en-US" sz="2600" dirty="0"/>
              <a:t> 			</a:t>
            </a:r>
            <a:r>
              <a:rPr lang="en-US" sz="2600" i="1" dirty="0"/>
              <a:t>{j is right endpoint of interval}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r>
              <a:rPr lang="en-US" sz="2600" b="1" dirty="0"/>
              <a:t>while</a:t>
            </a:r>
            <a:r>
              <a:rPr lang="en-US" sz="2600" dirty="0"/>
              <a:t> </a:t>
            </a:r>
            <a:r>
              <a:rPr lang="en-US" sz="2600" i="1" dirty="0" err="1"/>
              <a:t>i</a:t>
            </a:r>
            <a:r>
              <a:rPr lang="en-US" sz="2600" dirty="0"/>
              <a:t> &lt; </a:t>
            </a:r>
            <a:r>
              <a:rPr lang="en-US" sz="2600" i="1" dirty="0"/>
              <a:t>j 			{at least two elements in the list}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  </a:t>
            </a:r>
            <a:r>
              <a:rPr lang="en-US" sz="2600" i="1" dirty="0"/>
              <a:t>m</a:t>
            </a:r>
            <a:r>
              <a:rPr lang="en-US" sz="2600" dirty="0"/>
              <a:t> := </a:t>
            </a:r>
            <a:r>
              <a:rPr lang="en-US" sz="2600" dirty="0">
                <a:ea typeface="Cambria Math"/>
              </a:rPr>
              <a:t>⌊</a:t>
            </a:r>
            <a:r>
              <a:rPr lang="en-US" sz="2600" dirty="0"/>
              <a:t>(</a:t>
            </a:r>
            <a:r>
              <a:rPr lang="en-US" sz="2600" i="1" dirty="0" err="1"/>
              <a:t>i</a:t>
            </a:r>
            <a:r>
              <a:rPr lang="en-US" sz="2600" dirty="0"/>
              <a:t> + </a:t>
            </a:r>
            <a:r>
              <a:rPr lang="en-US" sz="2600" i="1" dirty="0"/>
              <a:t>j</a:t>
            </a:r>
            <a:r>
              <a:rPr lang="en-US" sz="2600" dirty="0"/>
              <a:t>)/2</a:t>
            </a:r>
            <a:r>
              <a:rPr lang="en-US" sz="2600" dirty="0">
                <a:ea typeface="Cambria Math"/>
              </a:rPr>
              <a:t>⌋		</a:t>
            </a:r>
            <a:r>
              <a:rPr lang="en-US" sz="2600" i="1" dirty="0">
                <a:ea typeface="Cambria Math"/>
              </a:rPr>
              <a:t>{take the midpoint}</a:t>
            </a:r>
            <a:endParaRPr lang="en-US" sz="26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  </a:t>
            </a:r>
            <a:r>
              <a:rPr lang="en-US" sz="2600" b="1" dirty="0"/>
              <a:t>if</a:t>
            </a:r>
            <a:r>
              <a:rPr lang="en-US" sz="2600" dirty="0"/>
              <a:t> </a:t>
            </a:r>
            <a:r>
              <a:rPr lang="en-US" sz="2600" i="1" dirty="0"/>
              <a:t>x</a:t>
            </a:r>
            <a:r>
              <a:rPr lang="en-US" sz="2600" dirty="0"/>
              <a:t> &gt; </a:t>
            </a:r>
            <a:r>
              <a:rPr lang="en-US" sz="2600" i="1" dirty="0"/>
              <a:t>a</a:t>
            </a:r>
            <a:r>
              <a:rPr lang="en-US" sz="2600" i="1" baseline="-25000" dirty="0"/>
              <a:t>m</a:t>
            </a:r>
            <a:r>
              <a:rPr lang="en-US" sz="2600" dirty="0"/>
              <a:t> then </a:t>
            </a:r>
            <a:r>
              <a:rPr lang="en-US" sz="2600" i="1" dirty="0" err="1"/>
              <a:t>i</a:t>
            </a:r>
            <a:r>
              <a:rPr lang="en-US" sz="2600" dirty="0"/>
              <a:t> := </a:t>
            </a:r>
            <a:r>
              <a:rPr lang="en-US" sz="2600" i="1" dirty="0"/>
              <a:t>m</a:t>
            </a:r>
            <a:r>
              <a:rPr lang="en-US" sz="2600" dirty="0"/>
              <a:t> + 1 </a:t>
            </a:r>
            <a:r>
              <a:rPr lang="en-US" sz="2600" b="1" dirty="0"/>
              <a:t>else</a:t>
            </a:r>
            <a:r>
              <a:rPr lang="en-US" sz="2600" dirty="0"/>
              <a:t> </a:t>
            </a:r>
            <a:r>
              <a:rPr lang="en-US" sz="2600" i="1" dirty="0"/>
              <a:t>j</a:t>
            </a:r>
            <a:r>
              <a:rPr lang="en-US" sz="2600" dirty="0"/>
              <a:t> := </a:t>
            </a:r>
            <a:r>
              <a:rPr lang="en-US" sz="2600" i="1" dirty="0"/>
              <a:t>m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</a:t>
            </a:r>
            <a:r>
              <a:rPr lang="en-US" sz="2600" b="1" dirty="0"/>
              <a:t>if </a:t>
            </a:r>
            <a:r>
              <a:rPr lang="en-US" sz="2600" i="1" dirty="0"/>
              <a:t>x</a:t>
            </a:r>
            <a:r>
              <a:rPr lang="en-US" sz="2600" dirty="0"/>
              <a:t> =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i</a:t>
            </a:r>
            <a:r>
              <a:rPr lang="en-US" sz="2600" dirty="0"/>
              <a:t> </a:t>
            </a:r>
            <a:r>
              <a:rPr lang="en-US" sz="2600" b="1" dirty="0"/>
              <a:t>then</a:t>
            </a:r>
            <a:r>
              <a:rPr lang="en-US" sz="2600" dirty="0"/>
              <a:t> </a:t>
            </a:r>
            <a:r>
              <a:rPr lang="en-US" sz="2600" i="1" dirty="0"/>
              <a:t>location</a:t>
            </a:r>
            <a:r>
              <a:rPr lang="en-US" sz="2600" dirty="0"/>
              <a:t> := </a:t>
            </a:r>
            <a:r>
              <a:rPr lang="en-US" sz="2600" i="1" dirty="0" err="1"/>
              <a:t>i</a:t>
            </a:r>
            <a:r>
              <a:rPr lang="en-US" sz="2600" i="1" dirty="0"/>
              <a:t> </a:t>
            </a:r>
            <a:r>
              <a:rPr lang="en-US" sz="2600" b="1" dirty="0"/>
              <a:t>else </a:t>
            </a:r>
            <a:r>
              <a:rPr lang="en-US" sz="2600" i="1" dirty="0"/>
              <a:t>location</a:t>
            </a:r>
            <a:r>
              <a:rPr lang="en-US" sz="2600" dirty="0"/>
              <a:t> := </a:t>
            </a:r>
            <a:r>
              <a:rPr lang="en-US" sz="2600" dirty="0">
                <a:ea typeface="Cambria Math" pitchFamily="18" charset="0"/>
              </a:rPr>
              <a:t>0</a:t>
            </a:r>
            <a:endParaRPr lang="en-US" sz="26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     return</a:t>
            </a:r>
            <a:r>
              <a:rPr lang="en-US" sz="2600" dirty="0"/>
              <a:t> </a:t>
            </a:r>
            <a:r>
              <a:rPr lang="en-US" sz="2600" i="1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495396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B947-1CB2-B649-9BB3-60EABD23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7DA2D-5801-D749-8C8C-A5A5A233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is a fundamental operation for data</a:t>
            </a:r>
          </a:p>
          <a:p>
            <a:r>
              <a:rPr lang="en-US" dirty="0"/>
              <a:t>Linear and Binary Search</a:t>
            </a:r>
          </a:p>
          <a:p>
            <a:r>
              <a:rPr lang="en-US" dirty="0"/>
              <a:t>Binary Search is more efficient, but requires sorting</a:t>
            </a:r>
          </a:p>
        </p:txBody>
      </p:sp>
    </p:spTree>
    <p:extLst>
      <p:ext uri="{BB962C8B-B14F-4D97-AF65-F5344CB8AC3E}">
        <p14:creationId xmlns:p14="http://schemas.microsoft.com/office/powerpoint/2010/main" val="1012118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01CA-6B38-3D46-B354-86ABDDB1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32: 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03E73-E259-6843-89EA-AFD9A178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  <a:p>
            <a:r>
              <a:rPr lang="en-US" dirty="0"/>
              <a:t>Insertion Sort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45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</a:t>
            </a:r>
            <a:r>
              <a:rPr lang="en-US" dirty="0"/>
              <a:t>: Given a list S =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3</a:t>
            </a:r>
            <a:r>
              <a:rPr lang="en-US" dirty="0"/>
              <a:t>, …, a</a:t>
            </a:r>
            <a:r>
              <a:rPr lang="en-US" baseline="-25000" dirty="0"/>
              <a:t>n</a:t>
            </a:r>
            <a:r>
              <a:rPr lang="en-US" dirty="0"/>
              <a:t>, return a list where the elements are put in increasing order.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Sorting is an important problem because:</a:t>
            </a:r>
          </a:p>
          <a:p>
            <a:pPr lvl="1"/>
            <a:r>
              <a:rPr lang="en-US" dirty="0"/>
              <a:t>A nontrivial percentage of all computing resources are devoted to sorting (e.g. in large databases)</a:t>
            </a:r>
          </a:p>
          <a:p>
            <a:pPr lvl="1"/>
            <a:r>
              <a:rPr lang="en-US" dirty="0"/>
              <a:t>An amazing number of fundamentally different algorithms have been invented for sorting</a:t>
            </a:r>
          </a:p>
          <a:p>
            <a:pPr lvl="1"/>
            <a:r>
              <a:rPr lang="en-US" dirty="0"/>
              <a:t>Sorting algorithms are useful to illustrate the basic notions of computer science.</a:t>
            </a:r>
          </a:p>
        </p:txBody>
      </p:sp>
    </p:spTree>
    <p:extLst>
      <p:ext uri="{BB962C8B-B14F-4D97-AF65-F5344CB8AC3E}">
        <p14:creationId xmlns:p14="http://schemas.microsoft.com/office/powerpoint/2010/main" val="3338239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Bubble sort </a:t>
            </a:r>
            <a:r>
              <a:rPr lang="en-US" dirty="0"/>
              <a:t>makes multiple passes through a list. </a:t>
            </a:r>
          </a:p>
          <a:p>
            <a:r>
              <a:rPr lang="en-US" dirty="0"/>
              <a:t>In one pass, every pair of elements that are found to be out of order are interchanged.</a:t>
            </a:r>
          </a:p>
          <a:p>
            <a:r>
              <a:rPr lang="en-US" dirty="0"/>
              <a:t>Since the last element is guaranteed to be the largest after the first pass, in the second pass it needs no more to be inspected.</a:t>
            </a:r>
          </a:p>
          <a:p>
            <a:r>
              <a:rPr lang="en-US" dirty="0"/>
              <a:t>In every pass one more element at the end needs to be no more inspected.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7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D46B-C84D-1B4B-9F03-75A23608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0FDE-AA89-5246-A47A-2A0C8F05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56761"/>
            <a:ext cx="10515600" cy="1720201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ea typeface="Cambria Math" pitchFamily="18" charset="0"/>
              </a:rPr>
              <a:t>At the first pass the largest element has been put into the correct position</a:t>
            </a:r>
          </a:p>
          <a:p>
            <a:r>
              <a:rPr lang="en-US" dirty="0">
                <a:ea typeface="Cambria Math" pitchFamily="18" charset="0"/>
              </a:rPr>
              <a:t>At the end of the second pass, the 2</a:t>
            </a:r>
            <a:r>
              <a:rPr lang="en-US" baseline="30000" dirty="0">
                <a:ea typeface="Cambria Math" pitchFamily="18" charset="0"/>
              </a:rPr>
              <a:t>nd</a:t>
            </a:r>
            <a:r>
              <a:rPr lang="en-US" dirty="0">
                <a:ea typeface="Cambria Math" pitchFamily="18" charset="0"/>
              </a:rPr>
              <a:t> largest element has been put into the correct position.</a:t>
            </a:r>
          </a:p>
          <a:p>
            <a:r>
              <a:rPr lang="en-US" dirty="0">
                <a:ea typeface="Cambria Math" pitchFamily="18" charset="0"/>
              </a:rPr>
              <a:t>In each subsequent pass, an additional element is put in the correct position.</a:t>
            </a:r>
          </a:p>
        </p:txBody>
      </p:sp>
      <p:pic>
        <p:nvPicPr>
          <p:cNvPr id="4" name="Content Placeholder 3" descr="0302.jpg">
            <a:extLst>
              <a:ext uri="{FF2B5EF4-FFF2-40B4-BE49-F238E27FC236}">
                <a16:creationId xmlns:a16="http://schemas.microsoft.com/office/drawing/2014/main" id="{98428ED7-E8E6-744D-90BF-E929378B49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5532" y="1580298"/>
            <a:ext cx="6251024" cy="26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47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Bubble sort </a:t>
            </a:r>
            <a:r>
              <a:rPr lang="en-US" dirty="0"/>
              <a:t>makes multiple passes through a list. </a:t>
            </a:r>
          </a:p>
          <a:p>
            <a:pPr marL="0" indent="0">
              <a:buNone/>
            </a:pPr>
            <a:r>
              <a:rPr lang="en-US" dirty="0"/>
              <a:t>Every pair of elements that are found to be out of order are interchanged.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54213" y="3612912"/>
            <a:ext cx="8042564" cy="2438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 </a:t>
            </a:r>
            <a:r>
              <a:rPr lang="en-US" sz="2600" i="1" dirty="0" err="1"/>
              <a:t>bubblesort</a:t>
            </a:r>
            <a:r>
              <a:rPr lang="en-US" sz="2600" dirty="0"/>
              <a:t>(</a:t>
            </a:r>
            <a:r>
              <a:rPr lang="en-US" sz="2600" i="1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,…,</a:t>
            </a:r>
            <a:r>
              <a:rPr lang="en-US" sz="2600" i="1" dirty="0"/>
              <a:t>a</a:t>
            </a:r>
            <a:r>
              <a:rPr lang="en-US" sz="2600" i="1" baseline="-25000" dirty="0"/>
              <a:t>n</a:t>
            </a:r>
            <a:r>
              <a:rPr lang="en-US" sz="2600" dirty="0"/>
              <a:t>: real numbers with </a:t>
            </a:r>
            <a:r>
              <a:rPr lang="en-US" sz="2600" i="1" dirty="0"/>
              <a:t>n</a:t>
            </a:r>
            <a:r>
              <a:rPr lang="en-US" sz="2600" dirty="0"/>
              <a:t> ≥ </a:t>
            </a:r>
            <a:r>
              <a:rPr lang="en-US" sz="2600" dirty="0">
                <a:ea typeface="Cambria Math" pitchFamily="18" charset="0"/>
              </a:rPr>
              <a:t>2</a:t>
            </a:r>
            <a:r>
              <a:rPr lang="en-US" sz="2600" dirty="0"/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r>
              <a:rPr lang="en-US" sz="2600" b="1" dirty="0"/>
              <a:t>for</a:t>
            </a:r>
            <a:r>
              <a:rPr lang="en-US" sz="2600" dirty="0"/>
              <a:t> </a:t>
            </a:r>
            <a:r>
              <a:rPr lang="en-US" sz="2600" i="1" dirty="0"/>
              <a:t>i </a:t>
            </a:r>
            <a:r>
              <a:rPr lang="en-US" sz="2600" dirty="0"/>
              <a:t>:= </a:t>
            </a:r>
            <a:r>
              <a:rPr lang="en-US" sz="2600" dirty="0">
                <a:ea typeface="Cambria Math" pitchFamily="18" charset="0"/>
              </a:rPr>
              <a:t>1</a:t>
            </a:r>
            <a:r>
              <a:rPr lang="en-US" sz="2600" dirty="0"/>
              <a:t> to </a:t>
            </a:r>
            <a:r>
              <a:rPr lang="en-US" sz="2600" i="1" dirty="0"/>
              <a:t>n </a:t>
            </a:r>
            <a:r>
              <a:rPr lang="en-US" sz="2600" i="1" dirty="0">
                <a:ea typeface="Cambria Math"/>
              </a:rPr>
              <a:t>− </a:t>
            </a:r>
            <a:r>
              <a:rPr lang="en-US" sz="2600" dirty="0"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</a:t>
            </a:r>
            <a:r>
              <a:rPr lang="en-US" sz="2600" b="1" dirty="0"/>
              <a:t>for </a:t>
            </a:r>
            <a:r>
              <a:rPr lang="en-US" sz="2600" i="1" dirty="0"/>
              <a:t>j</a:t>
            </a:r>
            <a:r>
              <a:rPr lang="en-US" sz="2600" dirty="0"/>
              <a:t> := </a:t>
            </a:r>
            <a:r>
              <a:rPr lang="en-US" sz="2600" dirty="0">
                <a:ea typeface="Cambria Math" pitchFamily="18" charset="0"/>
              </a:rPr>
              <a:t>1</a:t>
            </a:r>
            <a:r>
              <a:rPr lang="en-US" sz="2600" dirty="0"/>
              <a:t> to </a:t>
            </a:r>
            <a:r>
              <a:rPr lang="en-US" sz="2600" i="1" dirty="0"/>
              <a:t>n</a:t>
            </a:r>
            <a:r>
              <a:rPr lang="en-US" sz="2600" i="1" dirty="0">
                <a:ea typeface="Cambria Math"/>
              </a:rPr>
              <a:t> − </a:t>
            </a:r>
            <a:r>
              <a:rPr lang="en-US" sz="2600" i="1" dirty="0" err="1"/>
              <a:t>i</a:t>
            </a:r>
            <a:endParaRPr lang="en-US" sz="26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    </a:t>
            </a:r>
            <a:r>
              <a:rPr lang="en-US" sz="2600" b="1" dirty="0"/>
              <a:t>if</a:t>
            </a:r>
            <a:r>
              <a:rPr lang="en-US" sz="2600" dirty="0"/>
              <a:t>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j</a:t>
            </a:r>
            <a:r>
              <a:rPr lang="en-US" sz="2600" dirty="0"/>
              <a:t> &gt; </a:t>
            </a:r>
            <a:r>
              <a:rPr lang="en-US" sz="2600" i="1" dirty="0"/>
              <a:t>a</a:t>
            </a:r>
            <a:r>
              <a:rPr lang="en-US" sz="2600" i="1" baseline="-25000" dirty="0"/>
              <a:t>j</a:t>
            </a:r>
            <a:r>
              <a:rPr lang="en-US" sz="2600" baseline="-25000" dirty="0"/>
              <a:t>+1</a:t>
            </a:r>
            <a:r>
              <a:rPr lang="en-US" sz="2600" dirty="0"/>
              <a:t> </a:t>
            </a:r>
            <a:r>
              <a:rPr lang="en-US" sz="2600" b="1" dirty="0"/>
              <a:t>then</a:t>
            </a:r>
            <a:r>
              <a:rPr lang="en-US" sz="2600" dirty="0"/>
              <a:t> interchange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j</a:t>
            </a:r>
            <a:r>
              <a:rPr lang="en-US" sz="2600" dirty="0"/>
              <a:t> and </a:t>
            </a:r>
            <a:r>
              <a:rPr lang="en-US" sz="2600" i="1" dirty="0"/>
              <a:t>a</a:t>
            </a:r>
            <a:r>
              <a:rPr lang="en-US" sz="2600" i="1" baseline="-25000" dirty="0"/>
              <a:t>j</a:t>
            </a:r>
            <a:r>
              <a:rPr lang="en-US" sz="2600" baseline="-25000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421703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Insertion sort </a:t>
            </a:r>
            <a:r>
              <a:rPr lang="en-US" dirty="0"/>
              <a:t>begins with the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baseline="30000" dirty="0"/>
              <a:t>nd</a:t>
            </a:r>
            <a:r>
              <a:rPr lang="en-US" dirty="0"/>
              <a:t> element. </a:t>
            </a:r>
          </a:p>
          <a:p>
            <a:r>
              <a:rPr lang="en-US" dirty="0"/>
              <a:t>It compares the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baseline="30000" dirty="0"/>
              <a:t>nd</a:t>
            </a:r>
            <a:r>
              <a:rPr lang="en-US" dirty="0"/>
              <a:t> element with the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baseline="30000" dirty="0"/>
              <a:t>st</a:t>
            </a:r>
            <a:r>
              <a:rPr lang="en-US" dirty="0"/>
              <a:t> and puts it before the first if it is not larger.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Next the 3</a:t>
            </a:r>
            <a:r>
              <a:rPr lang="en-US" baseline="30000" dirty="0"/>
              <a:t>rd</a:t>
            </a:r>
            <a:r>
              <a:rPr lang="en-US" dirty="0"/>
              <a:t> element is put into the correct position among the first 3 elements. 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In each subsequent pass, the </a:t>
            </a:r>
            <a:r>
              <a:rPr lang="en-US" i="1" dirty="0"/>
              <a:t>j</a:t>
            </a:r>
            <a:r>
              <a:rPr lang="en-US" dirty="0"/>
              <a:t>+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baseline="30000" dirty="0"/>
              <a:t>st</a:t>
            </a:r>
            <a:r>
              <a:rPr lang="en-US" dirty="0"/>
              <a:t> element is put into its correct position among the first </a:t>
            </a:r>
            <a:r>
              <a:rPr lang="en-US" i="1" dirty="0"/>
              <a:t>j</a:t>
            </a:r>
            <a:r>
              <a:rPr lang="en-US" dirty="0"/>
              <a:t>+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elements.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Linear search is used to find the correct position.</a:t>
            </a:r>
          </a:p>
          <a:p>
            <a:endParaRPr lang="en-US" dirty="0"/>
          </a:p>
          <a:p>
            <a:pPr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20352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Insertion sort with the input:  </a:t>
            </a:r>
            <a:r>
              <a:rPr lang="en-US" dirty="0">
                <a:ea typeface="Cambria Math" pitchFamily="18" charset="0"/>
              </a:rPr>
              <a:t>3  2  4  1  5</a:t>
            </a:r>
          </a:p>
          <a:p>
            <a:pPr>
              <a:buNone/>
            </a:pPr>
            <a:endParaRPr lang="en-US" dirty="0">
              <a:ea typeface="Cambria Math" pitchFamily="18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  <a:ea typeface="Cambria Math" pitchFamily="18" charset="0"/>
              </a:rPr>
              <a:t>2  3</a:t>
            </a:r>
            <a:r>
              <a:rPr lang="en-US" dirty="0">
                <a:ea typeface="Cambria Math" pitchFamily="18" charset="0"/>
              </a:rPr>
              <a:t>  4  1  5   	(</a:t>
            </a:r>
            <a:r>
              <a:rPr lang="en-US" i="1" dirty="0">
                <a:ea typeface="Cambria Math" pitchFamily="18" charset="0"/>
              </a:rPr>
              <a:t>first two positions are interchanged</a:t>
            </a:r>
            <a:r>
              <a:rPr lang="en-US" dirty="0">
                <a:ea typeface="Cambria Math" pitchFamily="18" charset="0"/>
              </a:rPr>
              <a:t>)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  <a:ea typeface="Cambria Math" pitchFamily="18" charset="0"/>
              </a:rPr>
              <a:t>2  3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 1  5   	(</a:t>
            </a:r>
            <a:r>
              <a:rPr lang="en-US" i="1" dirty="0">
                <a:ea typeface="Cambria Math" pitchFamily="18" charset="0"/>
              </a:rPr>
              <a:t>third element remains in its position</a:t>
            </a:r>
            <a:r>
              <a:rPr lang="en-US" dirty="0">
                <a:ea typeface="Cambria Math" pitchFamily="18" charset="0"/>
              </a:rPr>
              <a:t>)</a:t>
            </a:r>
            <a:r>
              <a:rPr lang="en-US" i="1" dirty="0">
                <a:ea typeface="Cambria Math" pitchFamily="18" charset="0"/>
              </a:rPr>
              <a:t>            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  <a:ea typeface="Cambria Math" pitchFamily="18" charset="0"/>
              </a:rPr>
              <a:t>1  2  3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 5    	(</a:t>
            </a:r>
            <a:r>
              <a:rPr lang="en-US" i="1" dirty="0">
                <a:ea typeface="Cambria Math" pitchFamily="18" charset="0"/>
              </a:rPr>
              <a:t>fourth is placed at beginning</a:t>
            </a:r>
            <a:r>
              <a:rPr lang="en-US" dirty="0">
                <a:ea typeface="Cambria Math" pitchFamily="18" charset="0"/>
              </a:rPr>
              <a:t>)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  <a:ea typeface="Cambria Math" pitchFamily="18" charset="0"/>
              </a:rPr>
              <a:t>1  2  3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ea typeface="Cambria Math" pitchFamily="18" charset="0"/>
              </a:rPr>
              <a:t>5     	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fifth  element remains in its position</a:t>
            </a:r>
            <a:r>
              <a:rPr lang="en-US" dirty="0">
                <a:ea typeface="Cambria Math" pitchFamily="18" charset="0"/>
              </a:rPr>
              <a:t>)</a:t>
            </a:r>
          </a:p>
          <a:p>
            <a:pPr marL="571500" indent="-57150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1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3F7A-94D1-834B-80A1-B8FDA923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73BA-7E78-624B-9E51-D97697FC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5987"/>
            <a:ext cx="10922876" cy="171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ea typeface="Cambria Math" pitchFamily="18" charset="0"/>
              </a:rPr>
              <a:t>2  3</a:t>
            </a:r>
            <a:r>
              <a:rPr lang="en-US" sz="2400" dirty="0">
                <a:ea typeface="Cambria Math" pitchFamily="18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ea typeface="Cambria Math" pitchFamily="18" charset="0"/>
              </a:rPr>
              <a:t>4</a:t>
            </a:r>
            <a:r>
              <a:rPr lang="en-US" sz="2400" dirty="0">
                <a:ea typeface="Cambria Math" pitchFamily="18" charset="0"/>
              </a:rPr>
              <a:t>  1  5   	j = 4, </a:t>
            </a:r>
            <a:r>
              <a:rPr lang="en-US" sz="2400" dirty="0" err="1">
                <a:ea typeface="Cambria Math" pitchFamily="18" charset="0"/>
              </a:rPr>
              <a:t>i</a:t>
            </a:r>
            <a:r>
              <a:rPr lang="en-US" sz="2400" dirty="0">
                <a:ea typeface="Cambria Math" pitchFamily="18" charset="0"/>
              </a:rPr>
              <a:t> = 1 (after </a:t>
            </a:r>
            <a:r>
              <a:rPr lang="en-US" sz="2400" b="1" dirty="0">
                <a:ea typeface="Cambria Math" pitchFamily="18" charset="0"/>
              </a:rPr>
              <a:t>while</a:t>
            </a:r>
            <a:r>
              <a:rPr lang="en-US" sz="2400" dirty="0">
                <a:ea typeface="Cambria Math" pitchFamily="18" charset="0"/>
              </a:rPr>
              <a:t>)</a:t>
            </a:r>
            <a:endParaRPr lang="en-US" sz="2400" i="1" dirty="0"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ea typeface="Cambria Math" pitchFamily="18" charset="0"/>
              </a:rPr>
              <a:t>1  2  3</a:t>
            </a:r>
            <a:r>
              <a:rPr lang="en-US" sz="2400" dirty="0">
                <a:ea typeface="Cambria Math" pitchFamily="18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ea typeface="Cambria Math" pitchFamily="18" charset="0"/>
              </a:rPr>
              <a:t>4</a:t>
            </a:r>
            <a:r>
              <a:rPr lang="en-US" sz="2400" dirty="0">
                <a:ea typeface="Cambria Math" pitchFamily="18" charset="0"/>
              </a:rPr>
              <a:t>  5	m = </a:t>
            </a:r>
            <a:r>
              <a:rPr lang="en-US" sz="2400" i="1" dirty="0"/>
              <a:t>a</a:t>
            </a:r>
            <a:r>
              <a:rPr lang="en-US" sz="2400" i="1" baseline="-25000" dirty="0"/>
              <a:t>4</a:t>
            </a:r>
            <a:r>
              <a:rPr lang="en-US" sz="2400" dirty="0">
                <a:ea typeface="Cambria Math" pitchFamily="18" charset="0"/>
              </a:rPr>
              <a:t>, j – </a:t>
            </a:r>
            <a:r>
              <a:rPr lang="en-US" sz="2400" dirty="0" err="1">
                <a:ea typeface="Cambria Math" pitchFamily="18" charset="0"/>
              </a:rPr>
              <a:t>i</a:t>
            </a:r>
            <a:r>
              <a:rPr lang="en-US" sz="2400" dirty="0">
                <a:ea typeface="Cambria Math" pitchFamily="18" charset="0"/>
              </a:rPr>
              <a:t> – 1 = 2, therefore </a:t>
            </a:r>
            <a:r>
              <a:rPr lang="en-US" sz="2400" i="1" dirty="0"/>
              <a:t>a</a:t>
            </a:r>
            <a:r>
              <a:rPr lang="en-US" sz="2400" i="1" baseline="-25000" dirty="0"/>
              <a:t>4</a:t>
            </a:r>
            <a:r>
              <a:rPr lang="en-US" sz="2400" dirty="0"/>
              <a:t> := </a:t>
            </a:r>
            <a:r>
              <a:rPr lang="en-US" sz="2400" i="1" dirty="0"/>
              <a:t>a</a:t>
            </a:r>
            <a:r>
              <a:rPr lang="en-US" sz="2400" i="1" baseline="-25000" dirty="0"/>
              <a:t>3 </a:t>
            </a:r>
            <a:r>
              <a:rPr lang="en-US" sz="2400" i="1" dirty="0"/>
              <a:t>, a</a:t>
            </a:r>
            <a:r>
              <a:rPr lang="en-US" sz="2400" i="1" baseline="-25000" dirty="0"/>
              <a:t>3</a:t>
            </a:r>
            <a:r>
              <a:rPr lang="en-US" sz="2400" dirty="0"/>
              <a:t> := </a:t>
            </a:r>
            <a:r>
              <a:rPr lang="en-US" sz="2400" i="1" dirty="0"/>
              <a:t>a</a:t>
            </a:r>
            <a:r>
              <a:rPr lang="en-US" sz="2400" i="1" baseline="-25000" dirty="0"/>
              <a:t>2 </a:t>
            </a:r>
            <a:r>
              <a:rPr lang="en-US" sz="2400" i="1" dirty="0"/>
              <a:t>, a</a:t>
            </a:r>
            <a:r>
              <a:rPr lang="en-US" sz="2400" i="1" baseline="-25000" dirty="0"/>
              <a:t>2</a:t>
            </a:r>
            <a:r>
              <a:rPr lang="en-US" sz="2400" dirty="0"/>
              <a:t> := </a:t>
            </a:r>
            <a:r>
              <a:rPr lang="en-US" sz="2400" i="1" dirty="0"/>
              <a:t>a</a:t>
            </a:r>
            <a:r>
              <a:rPr lang="en-US" sz="2400" i="1" baseline="-25000" dirty="0"/>
              <a:t>1  </a:t>
            </a:r>
            <a:r>
              <a:rPr lang="en-US" sz="2400" dirty="0"/>
              <a:t>(</a:t>
            </a:r>
            <a:r>
              <a:rPr lang="en-US" sz="2400" b="1" dirty="0"/>
              <a:t>for</a:t>
            </a:r>
            <a:r>
              <a:rPr lang="en-US" sz="2400" dirty="0"/>
              <a:t> loop)</a:t>
            </a:r>
          </a:p>
          <a:p>
            <a:pPr marL="0" indent="0">
              <a:buNone/>
            </a:pPr>
            <a:r>
              <a:rPr lang="en-US" sz="2400" dirty="0"/>
              <a:t> 		finally </a:t>
            </a:r>
            <a:r>
              <a:rPr lang="en-US" sz="2400" i="1" dirty="0"/>
              <a:t>a</a:t>
            </a:r>
            <a:r>
              <a:rPr lang="en-US" sz="2400" i="1" baseline="-25000" dirty="0"/>
              <a:t>1</a:t>
            </a:r>
            <a:r>
              <a:rPr lang="en-US" sz="2400" dirty="0"/>
              <a:t> := </a:t>
            </a:r>
            <a:r>
              <a:rPr lang="en-US" sz="2400" i="1" dirty="0"/>
              <a:t>m = a</a:t>
            </a:r>
            <a:r>
              <a:rPr lang="en-US" sz="2400" i="1" baseline="-25000" dirty="0"/>
              <a:t>4</a:t>
            </a: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D78FC4-9085-9A4C-986D-5B0CD4104280}"/>
              </a:ext>
            </a:extLst>
          </p:cNvPr>
          <p:cNvSpPr txBox="1">
            <a:spLocks/>
          </p:cNvSpPr>
          <p:nvPr/>
        </p:nvSpPr>
        <p:spPr>
          <a:xfrm>
            <a:off x="1407517" y="1599083"/>
            <a:ext cx="9376966" cy="32488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85000" lnSpcReduction="1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400" b="1" dirty="0"/>
              <a:t>procedure</a:t>
            </a:r>
            <a:r>
              <a:rPr lang="en-US" sz="2400" dirty="0"/>
              <a:t> </a:t>
            </a:r>
            <a:r>
              <a:rPr lang="en-US" sz="2400" i="1" dirty="0"/>
              <a:t>insertion sort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dirty="0"/>
              <a:t>: real numbers with </a:t>
            </a:r>
            <a:r>
              <a:rPr lang="en-US" sz="2400" i="1" dirty="0"/>
              <a:t>n</a:t>
            </a:r>
            <a:r>
              <a:rPr lang="en-US" sz="2400" dirty="0"/>
              <a:t> ≥ </a:t>
            </a:r>
            <a:r>
              <a:rPr lang="en-US" sz="2400" dirty="0">
                <a:ea typeface="Cambria Math" pitchFamily="18" charset="0"/>
              </a:rPr>
              <a:t>2</a:t>
            </a:r>
            <a:r>
              <a:rPr lang="en-US" sz="2400" dirty="0"/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400" b="1" dirty="0"/>
              <a:t>     for </a:t>
            </a:r>
            <a:r>
              <a:rPr lang="en-US" sz="2400" i="1" dirty="0"/>
              <a:t>j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2</a:t>
            </a:r>
            <a:r>
              <a:rPr lang="en-US" sz="2400" dirty="0"/>
              <a:t> </a:t>
            </a:r>
            <a:r>
              <a:rPr lang="en-US" sz="2400" b="1" dirty="0"/>
              <a:t>to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400" dirty="0"/>
              <a:t>         </a:t>
            </a:r>
            <a:r>
              <a:rPr lang="en-US" sz="2400" i="1" dirty="0" err="1"/>
              <a:t>i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400" dirty="0"/>
              <a:t>         </a:t>
            </a: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j</a:t>
            </a:r>
            <a:r>
              <a:rPr lang="en-US" sz="2400" dirty="0"/>
              <a:t> &gt;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i</a:t>
            </a:r>
            <a:r>
              <a:rPr lang="en-US" sz="2400" i="1" dirty="0" err="1"/>
              <a:t> </a:t>
            </a:r>
            <a:r>
              <a:rPr lang="en-US" sz="2400" b="1" dirty="0" err="1"/>
              <a:t>and </a:t>
            </a:r>
            <a:r>
              <a:rPr lang="en-US" sz="2400" i="1" dirty="0" err="1"/>
              <a:t>i &lt; j</a:t>
            </a:r>
            <a:r>
              <a:rPr lang="en-US" sz="2400" b="1" i="1" baseline="-25000" dirty="0" err="1"/>
              <a:t>	</a:t>
            </a:r>
            <a:r>
              <a:rPr lang="en-US" sz="2400" i="1" baseline="-25000" dirty="0"/>
              <a:t>		</a:t>
            </a:r>
            <a:r>
              <a:rPr lang="en-US" sz="2400" i="1" dirty="0"/>
              <a:t>{move element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j</a:t>
            </a:r>
            <a:r>
              <a:rPr lang="en-US" sz="2400" i="1" baseline="-25000" dirty="0"/>
              <a:t>  </a:t>
            </a:r>
            <a:r>
              <a:rPr lang="en-US" sz="2400" i="1" dirty="0"/>
              <a:t>to right position}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400" dirty="0"/>
              <a:t>              </a:t>
            </a:r>
            <a:r>
              <a:rPr lang="en-US" sz="2400" i="1" dirty="0" err="1"/>
              <a:t>i</a:t>
            </a:r>
            <a:r>
              <a:rPr lang="en-US" sz="2400" dirty="0"/>
              <a:t> := </a:t>
            </a:r>
            <a:r>
              <a:rPr lang="en-US" sz="2400" i="1" dirty="0" err="1"/>
              <a:t>i</a:t>
            </a:r>
            <a:r>
              <a:rPr lang="en-US" sz="2400" dirty="0"/>
              <a:t> + </a:t>
            </a:r>
            <a:r>
              <a:rPr lang="en-US" sz="2400" dirty="0"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400" dirty="0"/>
              <a:t>          </a:t>
            </a:r>
            <a:r>
              <a:rPr lang="en-US" sz="2400" i="1" dirty="0"/>
              <a:t>m</a:t>
            </a:r>
            <a:r>
              <a:rPr lang="en-US" sz="2400" dirty="0"/>
              <a:t> :=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j</a:t>
            </a:r>
            <a:endParaRPr lang="en-US" sz="2400" i="1" baseline="-250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400" dirty="0"/>
              <a:t>         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i="1" dirty="0"/>
              <a:t>k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0</a:t>
            </a:r>
            <a:r>
              <a:rPr lang="en-US" sz="2400" dirty="0"/>
              <a:t> </a:t>
            </a:r>
            <a:r>
              <a:rPr lang="en-US" sz="2400" b="1" dirty="0"/>
              <a:t>to</a:t>
            </a:r>
            <a:r>
              <a:rPr lang="en-US" sz="2400" dirty="0"/>
              <a:t> </a:t>
            </a:r>
            <a:r>
              <a:rPr lang="en-US" sz="2400" i="1" dirty="0"/>
              <a:t>j</a:t>
            </a:r>
            <a:r>
              <a:rPr lang="en-US" sz="2400" dirty="0"/>
              <a:t>  </a:t>
            </a:r>
            <a:r>
              <a:rPr lang="en-US" sz="2400" dirty="0">
                <a:ea typeface="Cambria Math"/>
              </a:rPr>
              <a:t>−</a:t>
            </a:r>
            <a:r>
              <a:rPr lang="en-US" sz="2400" dirty="0"/>
              <a:t>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>
                <a:ea typeface="Cambria Math"/>
              </a:rPr>
              <a:t>− </a:t>
            </a:r>
            <a:r>
              <a:rPr lang="en-US" sz="2400" dirty="0">
                <a:ea typeface="Cambria Math" pitchFamily="18" charset="0"/>
              </a:rPr>
              <a:t>1		</a:t>
            </a:r>
            <a:r>
              <a:rPr lang="en-US" sz="2400" i="1" dirty="0">
                <a:ea typeface="Cambria Math" pitchFamily="18" charset="0"/>
              </a:rPr>
              <a:t>{shift elements to make place for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i</a:t>
            </a:r>
            <a:r>
              <a:rPr lang="en-US" sz="2400" i="1" dirty="0"/>
              <a:t>}</a:t>
            </a:r>
            <a:endParaRPr lang="en-US" sz="2400" i="1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400" dirty="0"/>
              <a:t>              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j</a:t>
            </a:r>
            <a:r>
              <a:rPr lang="en-US" sz="2400" baseline="-25000" dirty="0"/>
              <a:t>-</a:t>
            </a:r>
            <a:r>
              <a:rPr lang="en-US" sz="2400" i="1" baseline="-25000" dirty="0"/>
              <a:t>k</a:t>
            </a:r>
            <a:r>
              <a:rPr lang="en-US" sz="2400" dirty="0"/>
              <a:t> := </a:t>
            </a:r>
            <a:r>
              <a:rPr lang="en-US" sz="2400" i="1" dirty="0"/>
              <a:t>a</a:t>
            </a:r>
            <a:r>
              <a:rPr lang="en-US" sz="2400" i="1" baseline="-25000" dirty="0"/>
              <a:t>j</a:t>
            </a:r>
            <a:r>
              <a:rPr lang="en-US" sz="2400" baseline="-25000" dirty="0"/>
              <a:t>-</a:t>
            </a:r>
            <a:r>
              <a:rPr lang="en-US" sz="2400" i="1" baseline="-25000" dirty="0"/>
              <a:t>k-1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400" dirty="0"/>
              <a:t>          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i</a:t>
            </a:r>
            <a:r>
              <a:rPr lang="en-US" sz="2400" dirty="0"/>
              <a:t> := </a:t>
            </a:r>
            <a:r>
              <a:rPr lang="en-US" sz="2400" i="1" dirty="0"/>
              <a:t>m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" dirty="0"/>
              <a:t>  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0E18B9F-3BBB-8A45-9B28-66DF6991B6CC}"/>
              </a:ext>
            </a:extLst>
          </p:cNvPr>
          <p:cNvSpPr/>
          <p:nvPr/>
        </p:nvSpPr>
        <p:spPr>
          <a:xfrm>
            <a:off x="838200" y="5065987"/>
            <a:ext cx="906517" cy="3993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DFB80F-0110-404C-B3EA-7616FC2F1BF9}"/>
              </a:ext>
            </a:extLst>
          </p:cNvPr>
          <p:cNvSpPr/>
          <p:nvPr/>
        </p:nvSpPr>
        <p:spPr>
          <a:xfrm>
            <a:off x="1116724" y="5523187"/>
            <a:ext cx="906517" cy="3993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5CF70-3ECA-7B48-8821-8D1A10FC373A}"/>
              </a:ext>
            </a:extLst>
          </p:cNvPr>
          <p:cNvSpPr/>
          <p:nvPr/>
        </p:nvSpPr>
        <p:spPr>
          <a:xfrm>
            <a:off x="1744717" y="5065987"/>
            <a:ext cx="278524" cy="399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434BA7-5213-B143-A83A-404703CAFBCE}"/>
              </a:ext>
            </a:extLst>
          </p:cNvPr>
          <p:cNvSpPr/>
          <p:nvPr/>
        </p:nvSpPr>
        <p:spPr>
          <a:xfrm>
            <a:off x="838200" y="5523187"/>
            <a:ext cx="278524" cy="399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0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Algorithms</a:t>
            </a:r>
          </a:p>
          <a:p>
            <a:r>
              <a:rPr lang="en-US" dirty="0"/>
              <a:t>Algorithms for Searching and Sorting</a:t>
            </a:r>
          </a:p>
          <a:p>
            <a:r>
              <a:rPr lang="en-US" dirty="0"/>
              <a:t>Greedy Algorithms</a:t>
            </a:r>
          </a:p>
          <a:p>
            <a:r>
              <a:rPr lang="en-US" dirty="0"/>
              <a:t>Stable Matchings</a:t>
            </a:r>
          </a:p>
          <a:p>
            <a:r>
              <a:rPr lang="en-US" dirty="0"/>
              <a:t>Halting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81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0382-C827-7E4D-9282-6B1BEC0D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34924-027D-8848-8324-076EA9BD8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is a fundamental operation for data</a:t>
            </a:r>
          </a:p>
          <a:p>
            <a:r>
              <a:rPr lang="en-US" dirty="0"/>
              <a:t>Bubble and Insertion Sort are basic algorithms</a:t>
            </a:r>
          </a:p>
          <a:p>
            <a:r>
              <a:rPr lang="en-US" dirty="0"/>
              <a:t>More efficient ones will be shown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6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0D9D-03C1-CB4D-A993-C7A7FA0B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33: Optimization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A857-B8B8-BF49-9704-BEF0F72F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  <a:p>
            <a:r>
              <a:rPr lang="en-US" dirty="0"/>
              <a:t>Cashier’s Algorithm</a:t>
            </a:r>
          </a:p>
        </p:txBody>
      </p:sp>
    </p:spTree>
    <p:extLst>
      <p:ext uri="{BB962C8B-B14F-4D97-AF65-F5344CB8AC3E}">
        <p14:creationId xmlns:p14="http://schemas.microsoft.com/office/powerpoint/2010/main" val="787547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Optimization problems </a:t>
            </a:r>
            <a:r>
              <a:rPr lang="en-US" dirty="0"/>
              <a:t>minimize or maximize some parameter over all possible inputs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</a:t>
            </a:r>
          </a:p>
          <a:p>
            <a:pPr lvl="1"/>
            <a:r>
              <a:rPr lang="en-US" dirty="0"/>
              <a:t>Finding a route between two cities with the smallest total mileage.</a:t>
            </a:r>
          </a:p>
          <a:p>
            <a:pPr lvl="1"/>
            <a:r>
              <a:rPr lang="en-US" dirty="0"/>
              <a:t>Determining how to encode messages using the fewest possible bits.</a:t>
            </a:r>
          </a:p>
          <a:p>
            <a:pPr lvl="1"/>
            <a:r>
              <a:rPr lang="en-US" dirty="0"/>
              <a:t>Finding the fiber links between network nodes using the least amount of fiber.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6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5CE4-99FC-5249-9165-9A00E647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8DFB8-BBB8-0D45-A59A-B14F6AFE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Optimization problems can often be solved using a </a:t>
            </a:r>
            <a:r>
              <a:rPr lang="en-US" i="1" dirty="0"/>
              <a:t>greedy algorithm</a:t>
            </a:r>
            <a:r>
              <a:rPr lang="en-US" dirty="0"/>
              <a:t>, which makes the “best” choice at each step. </a:t>
            </a:r>
          </a:p>
          <a:p>
            <a:pPr lvl="1"/>
            <a:r>
              <a:rPr lang="en-US" dirty="0"/>
              <a:t>Making the “best choice” at each step does not necessarily produce an optimal solution to the overall problem</a:t>
            </a:r>
          </a:p>
          <a:p>
            <a:pPr lvl="2"/>
            <a:r>
              <a:rPr lang="en-US" dirty="0"/>
              <a:t>but in many instances, it does. </a:t>
            </a:r>
          </a:p>
          <a:p>
            <a:pPr lvl="1"/>
            <a:r>
              <a:rPr lang="en-US" dirty="0"/>
              <a:t>After specifying the greedy algorithm, </a:t>
            </a:r>
          </a:p>
          <a:p>
            <a:pPr lvl="2"/>
            <a:r>
              <a:rPr lang="en-US" dirty="0"/>
              <a:t>Either we prove that this approach always produces an optimal solution</a:t>
            </a:r>
          </a:p>
          <a:p>
            <a:pPr lvl="2"/>
            <a:r>
              <a:rPr lang="en-US" dirty="0"/>
              <a:t>or we find a counterexample to show that it does not.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25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Cashier’s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Task</a:t>
            </a:r>
            <a:r>
              <a:rPr lang="en-US" dirty="0"/>
              <a:t>: Find for an amount of any n cents the least total number of coins using the following coins: quarters (</a:t>
            </a:r>
            <a:r>
              <a:rPr lang="en-US" dirty="0">
                <a:ea typeface="Cambria Math" pitchFamily="18" charset="0"/>
              </a:rPr>
              <a:t>25</a:t>
            </a:r>
            <a:r>
              <a:rPr lang="en-US" dirty="0"/>
              <a:t> cents), dimes (</a:t>
            </a:r>
            <a:r>
              <a:rPr lang="en-US" dirty="0">
                <a:ea typeface="Cambria Math" pitchFamily="18" charset="0"/>
              </a:rPr>
              <a:t>10</a:t>
            </a:r>
            <a:r>
              <a:rPr lang="en-US" dirty="0"/>
              <a:t> cents), nickels (</a:t>
            </a:r>
            <a:r>
              <a:rPr lang="en-US" dirty="0">
                <a:ea typeface="Cambria Math" pitchFamily="18" charset="0"/>
              </a:rPr>
              <a:t>5</a:t>
            </a:r>
            <a:r>
              <a:rPr lang="en-US" dirty="0"/>
              <a:t> cents), and pennies (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cent).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(Greedy) Idea</a:t>
            </a:r>
            <a:r>
              <a:rPr lang="en-US" dirty="0"/>
              <a:t>: At each step choose the coin with the largest possible value that does not exceed the amount left.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48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77A2-60F7-4947-8037-64B80B7A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81EF6-F891-1F49-9F56-9AF996896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Change for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67</a:t>
            </a:r>
            <a:r>
              <a:rPr lang="en-US" dirty="0"/>
              <a:t> cents.</a:t>
            </a:r>
          </a:p>
          <a:p>
            <a:pPr marL="422910" indent="-514350">
              <a:buFont typeface="+mj-lt"/>
              <a:buAutoNum type="arabicPeriod"/>
            </a:pPr>
            <a:r>
              <a:rPr lang="en-US" dirty="0"/>
              <a:t>First choose </a:t>
            </a:r>
            <a:r>
              <a:rPr lang="en-US" dirty="0">
                <a:ea typeface="Cambria Math" pitchFamily="18" charset="0"/>
              </a:rPr>
              <a:t>a</a:t>
            </a:r>
            <a:r>
              <a:rPr lang="en-US" dirty="0"/>
              <a:t> quarter leaving </a:t>
            </a:r>
            <a:r>
              <a:rPr lang="en-US" dirty="0">
                <a:ea typeface="Cambria Math" pitchFamily="18" charset="0"/>
              </a:rPr>
              <a:t>67−25 </a:t>
            </a:r>
            <a:r>
              <a:rPr lang="en-US" dirty="0">
                <a:ea typeface="Cambria Math"/>
              </a:rPr>
              <a:t>= </a:t>
            </a:r>
            <a:r>
              <a:rPr lang="en-US" dirty="0">
                <a:ea typeface="Cambria Math" pitchFamily="18" charset="0"/>
              </a:rPr>
              <a:t>42</a:t>
            </a:r>
            <a:r>
              <a:rPr lang="en-US" dirty="0">
                <a:ea typeface="Cambria Math"/>
              </a:rPr>
              <a:t> cents. </a:t>
            </a:r>
          </a:p>
          <a:p>
            <a:pPr marL="422910" indent="-514350">
              <a:buFont typeface="+mj-lt"/>
              <a:buAutoNum type="arabicPeriod"/>
            </a:pPr>
            <a:r>
              <a:rPr lang="en-US" dirty="0">
                <a:ea typeface="Cambria Math"/>
              </a:rPr>
              <a:t>Then choose another quarter leaving 42 −25 = 17 cents</a:t>
            </a:r>
          </a:p>
          <a:p>
            <a:pPr marL="422910" indent="-514350">
              <a:buFont typeface="+mj-lt"/>
              <a:buAutoNum type="arabicPeriod"/>
            </a:pPr>
            <a:r>
              <a:rPr lang="en-US" dirty="0">
                <a:ea typeface="Cambria Math"/>
              </a:rPr>
              <a:t>Then choose 1 dime, leaving 17 − 10 = 7 cents.</a:t>
            </a:r>
          </a:p>
          <a:p>
            <a:pPr marL="422910" indent="-514350">
              <a:buFont typeface="+mj-lt"/>
              <a:buAutoNum type="arabicPeriod"/>
            </a:pPr>
            <a:r>
              <a:rPr lang="en-US" dirty="0">
                <a:ea typeface="Cambria Math"/>
              </a:rPr>
              <a:t>Choose 1 nickel, leaving 7 – 5 = 2 cents.</a:t>
            </a:r>
          </a:p>
          <a:p>
            <a:pPr marL="422910" indent="-514350">
              <a:buFont typeface="+mj-lt"/>
              <a:buAutoNum type="arabicPeriod"/>
            </a:pPr>
            <a:r>
              <a:rPr lang="en-US" dirty="0">
                <a:ea typeface="Cambria Math"/>
              </a:rPr>
              <a:t>Choose a penny, leaving one cent. </a:t>
            </a:r>
          </a:p>
          <a:p>
            <a:pPr marL="422910" indent="-514350">
              <a:buFont typeface="+mj-lt"/>
              <a:buAutoNum type="arabicPeriod"/>
            </a:pPr>
            <a:r>
              <a:rPr lang="en-US" dirty="0">
                <a:ea typeface="Cambria Math"/>
              </a:rPr>
              <a:t>Choose another penny leaving 0 cents.</a:t>
            </a:r>
          </a:p>
          <a:p>
            <a:pPr marL="0" indent="0">
              <a:buNone/>
            </a:pPr>
            <a:r>
              <a:rPr lang="en-US" dirty="0">
                <a:ea typeface="Cambria Math"/>
              </a:rPr>
              <a:t>A total of 6 coins have been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72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Cashier’s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The algorithm works with any coin denominations </a:t>
            </a:r>
            <a:r>
              <a:rPr lang="en-US" i="1" dirty="0"/>
              <a:t>c</a:t>
            </a:r>
            <a:r>
              <a:rPr lang="en-US" i="1" baseline="-25000" dirty="0"/>
              <a:t>1</a:t>
            </a:r>
            <a:r>
              <a:rPr lang="en-US" i="1" dirty="0"/>
              <a:t>, c</a:t>
            </a:r>
            <a:r>
              <a:rPr lang="en-US" i="1" baseline="-25000" dirty="0"/>
              <a:t>2</a:t>
            </a:r>
            <a:r>
              <a:rPr lang="en-US" i="1" dirty="0"/>
              <a:t>, …, </a:t>
            </a:r>
            <a:r>
              <a:rPr lang="en-US" i="1" dirty="0" err="1"/>
              <a:t>c</a:t>
            </a:r>
            <a:r>
              <a:rPr lang="en-US" i="1" baseline="-25000" dirty="0" err="1"/>
              <a:t>r</a:t>
            </a:r>
            <a:r>
              <a:rPr lang="en-US" i="1" baseline="-25000" dirty="0"/>
              <a:t> </a:t>
            </a: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For the example of U.S. currency, we have quarters, dimes, nickels and pennies,  with 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i="1" baseline="-25000" dirty="0"/>
              <a:t> </a:t>
            </a:r>
            <a:r>
              <a:rPr lang="en-US" dirty="0"/>
              <a:t>= </a:t>
            </a:r>
            <a:r>
              <a:rPr lang="en-US" dirty="0">
                <a:ea typeface="Cambria Math" pitchFamily="18" charset="0"/>
              </a:rPr>
              <a:t>25,</a:t>
            </a:r>
            <a:r>
              <a:rPr lang="en-US" i="1" dirty="0"/>
              <a:t> c</a:t>
            </a:r>
            <a:r>
              <a:rPr lang="en-US" baseline="-25000" dirty="0"/>
              <a:t>2</a:t>
            </a:r>
            <a:r>
              <a:rPr lang="en-US" i="1" baseline="-25000" dirty="0"/>
              <a:t> </a:t>
            </a:r>
            <a:r>
              <a:rPr lang="en-US" dirty="0"/>
              <a:t>= </a:t>
            </a:r>
            <a:r>
              <a:rPr lang="en-US" dirty="0">
                <a:ea typeface="Cambria Math" pitchFamily="18" charset="0"/>
              </a:rPr>
              <a:t>10, </a:t>
            </a:r>
            <a:r>
              <a:rPr lang="en-US" i="1" dirty="0"/>
              <a:t>c</a:t>
            </a:r>
            <a:r>
              <a:rPr lang="en-US" baseline="-25000" dirty="0"/>
              <a:t>3</a:t>
            </a:r>
            <a:r>
              <a:rPr lang="en-US" i="1" baseline="-25000" dirty="0"/>
              <a:t> </a:t>
            </a:r>
            <a:r>
              <a:rPr lang="en-US" dirty="0"/>
              <a:t>= </a:t>
            </a:r>
            <a:r>
              <a:rPr lang="en-US" dirty="0">
                <a:ea typeface="Cambria Math" pitchFamily="18" charset="0"/>
              </a:rPr>
              <a:t>5, and </a:t>
            </a:r>
            <a:r>
              <a:rPr lang="en-US" i="1" dirty="0"/>
              <a:t>c</a:t>
            </a:r>
            <a:r>
              <a:rPr lang="en-US" baseline="-25000" dirty="0"/>
              <a:t>4</a:t>
            </a:r>
            <a:r>
              <a:rPr lang="en-US" i="1" baseline="-25000" dirty="0"/>
              <a:t> </a:t>
            </a:r>
            <a:r>
              <a:rPr lang="en-US" dirty="0"/>
              <a:t>= </a:t>
            </a:r>
            <a:r>
              <a:rPr lang="en-US" dirty="0">
                <a:ea typeface="Cambria Math" pitchFamily="18" charset="0"/>
              </a:rPr>
              <a:t>1.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4151" y="2473712"/>
            <a:ext cx="10199649" cy="26781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b="1" dirty="0"/>
              <a:t>procedure </a:t>
            </a:r>
            <a:r>
              <a:rPr lang="en-US" sz="2000" i="1" dirty="0"/>
              <a:t>change</a:t>
            </a:r>
            <a:r>
              <a:rPr lang="en-US" sz="2000" dirty="0"/>
              <a:t>(</a:t>
            </a:r>
            <a:r>
              <a:rPr lang="en-US" sz="2000" i="1" dirty="0"/>
              <a:t>c</a:t>
            </a:r>
            <a:r>
              <a:rPr lang="en-US" sz="2000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c</a:t>
            </a:r>
            <a:r>
              <a:rPr lang="en-US" sz="2000" baseline="-25000" dirty="0"/>
              <a:t>2</a:t>
            </a:r>
            <a:r>
              <a:rPr lang="en-US" sz="2000" dirty="0"/>
              <a:t>, …, </a:t>
            </a:r>
            <a:r>
              <a:rPr lang="en-US" sz="2000" i="1" dirty="0" err="1"/>
              <a:t>c</a:t>
            </a:r>
            <a:r>
              <a:rPr lang="en-US" sz="2000" i="1" baseline="-25000" dirty="0" err="1"/>
              <a:t>r</a:t>
            </a:r>
            <a:r>
              <a:rPr lang="en-US" sz="2000" dirty="0"/>
              <a:t>: values of coins, where </a:t>
            </a:r>
            <a:r>
              <a:rPr lang="en-US" sz="2000" i="1" dirty="0"/>
              <a:t>c</a:t>
            </a:r>
            <a:r>
              <a:rPr lang="en-US" sz="2000" baseline="-25000" dirty="0"/>
              <a:t>1</a:t>
            </a:r>
            <a:r>
              <a:rPr lang="en-US" sz="2000" dirty="0"/>
              <a:t>&gt; </a:t>
            </a:r>
            <a:r>
              <a:rPr lang="en-US" sz="2000" i="1" dirty="0"/>
              <a:t>c</a:t>
            </a:r>
            <a:r>
              <a:rPr lang="en-US" sz="2000" baseline="-25000" dirty="0"/>
              <a:t>2</a:t>
            </a:r>
            <a:r>
              <a:rPr lang="en-US" sz="2000" dirty="0"/>
              <a:t>&gt; … &gt; </a:t>
            </a:r>
            <a:r>
              <a:rPr lang="en-US" sz="2000" i="1" dirty="0" err="1"/>
              <a:t>c</a:t>
            </a:r>
            <a:r>
              <a:rPr lang="en-US" sz="2000" i="1" baseline="-25000" dirty="0" err="1"/>
              <a:t>r</a:t>
            </a:r>
            <a:r>
              <a:rPr lang="en-US" sz="2000" i="1" baseline="-25000" dirty="0"/>
              <a:t> </a:t>
            </a:r>
            <a:r>
              <a:rPr lang="en-US" sz="2000" i="1" dirty="0"/>
              <a:t>;  n</a:t>
            </a:r>
            <a:r>
              <a:rPr lang="en-US" sz="2000" dirty="0"/>
              <a:t>:</a:t>
            </a:r>
            <a:r>
              <a:rPr lang="en-US" sz="2000" i="1" dirty="0"/>
              <a:t> </a:t>
            </a:r>
            <a:r>
              <a:rPr lang="en-US" sz="2000" dirty="0"/>
              <a:t>a positive integer)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b="1" dirty="0"/>
              <a:t>for </a:t>
            </a:r>
            <a:r>
              <a:rPr lang="en-US" sz="2000" dirty="0"/>
              <a:t> </a:t>
            </a:r>
            <a:r>
              <a:rPr lang="en-US" sz="2000" i="1" dirty="0" err="1"/>
              <a:t>i</a:t>
            </a:r>
            <a:r>
              <a:rPr lang="en-US" sz="2000" dirty="0"/>
              <a:t> := </a:t>
            </a:r>
            <a:r>
              <a:rPr lang="en-US" sz="2000" dirty="0">
                <a:ea typeface="Cambria Math" pitchFamily="18" charset="0"/>
              </a:rPr>
              <a:t>1 </a:t>
            </a:r>
            <a:r>
              <a:rPr lang="en-US" sz="2000" b="1" dirty="0">
                <a:ea typeface="Cambria Math" pitchFamily="18" charset="0"/>
              </a:rPr>
              <a:t>to</a:t>
            </a:r>
            <a:r>
              <a:rPr lang="en-US" sz="2000" dirty="0">
                <a:ea typeface="Cambria Math" pitchFamily="18" charset="0"/>
              </a:rPr>
              <a:t> </a:t>
            </a:r>
            <a:r>
              <a:rPr lang="en-US" sz="2000" i="1" dirty="0">
                <a:ea typeface="Cambria Math" pitchFamily="18" charset="0"/>
              </a:rPr>
              <a:t>r		{start with the largest coins}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i="1" dirty="0">
                <a:ea typeface="Cambria Math" pitchFamily="18" charset="0"/>
              </a:rPr>
              <a:t>       </a:t>
            </a:r>
            <a:r>
              <a:rPr lang="en-US" sz="2000" i="1" dirty="0"/>
              <a:t>d</a:t>
            </a:r>
            <a:r>
              <a:rPr lang="en-US" sz="2000" i="1" baseline="-25000" dirty="0"/>
              <a:t>i</a:t>
            </a:r>
            <a:r>
              <a:rPr lang="en-US" sz="2000" i="1" dirty="0"/>
              <a:t> </a:t>
            </a:r>
            <a:r>
              <a:rPr lang="en-US" sz="2000" dirty="0"/>
              <a:t>:= </a:t>
            </a:r>
            <a:r>
              <a:rPr lang="en-US" sz="2000" dirty="0">
                <a:ea typeface="Cambria Math" pitchFamily="18" charset="0"/>
              </a:rPr>
              <a:t>0 		</a:t>
            </a:r>
            <a:r>
              <a:rPr lang="en-US" sz="2000" i="1" dirty="0">
                <a:ea typeface="Cambria Math" pitchFamily="18" charset="0"/>
              </a:rPr>
              <a:t>{</a:t>
            </a:r>
            <a:r>
              <a:rPr lang="en-US" sz="2000" i="1" dirty="0"/>
              <a:t>d</a:t>
            </a:r>
            <a:r>
              <a:rPr lang="en-US" sz="2000" i="1" baseline="-25000" dirty="0"/>
              <a:t>i </a:t>
            </a:r>
            <a:r>
              <a:rPr lang="en-US" sz="2000" i="1" dirty="0"/>
              <a:t>  counts the coins of denomination c</a:t>
            </a:r>
            <a:r>
              <a:rPr lang="en-US" sz="2000" i="1" baseline="-25000" dirty="0"/>
              <a:t>i</a:t>
            </a:r>
            <a:r>
              <a:rPr lang="en-US" sz="2000" i="1" dirty="0"/>
              <a:t>}</a:t>
            </a:r>
            <a:r>
              <a:rPr lang="en-US" sz="2000" i="1" baseline="-25000" dirty="0"/>
              <a:t> </a:t>
            </a:r>
            <a:endParaRPr lang="en-US" sz="2000" i="1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dirty="0"/>
              <a:t>      </a:t>
            </a:r>
            <a:r>
              <a:rPr lang="en-US" sz="2000" b="1" dirty="0"/>
              <a:t>while</a:t>
            </a:r>
            <a:r>
              <a:rPr lang="en-US" sz="2000" dirty="0"/>
              <a:t> </a:t>
            </a:r>
            <a:r>
              <a:rPr lang="en-US" sz="2000" i="1" dirty="0"/>
              <a:t>n </a:t>
            </a:r>
            <a:r>
              <a:rPr lang="en-US" sz="2000" i="1" dirty="0">
                <a:ea typeface="Cambria Math"/>
              </a:rPr>
              <a:t>≥</a:t>
            </a:r>
            <a:r>
              <a:rPr lang="en-US" sz="2000" dirty="0"/>
              <a:t> </a:t>
            </a:r>
            <a:r>
              <a:rPr lang="en-US" sz="2000" i="1" dirty="0"/>
              <a:t>c</a:t>
            </a:r>
            <a:r>
              <a:rPr lang="en-US" sz="2000" i="1" baseline="-25000" dirty="0" err="1"/>
              <a:t>i</a:t>
            </a:r>
            <a:endParaRPr lang="en-US" sz="20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dirty="0"/>
              <a:t>          </a:t>
            </a:r>
            <a:r>
              <a:rPr lang="en-US" sz="2000" i="1" dirty="0"/>
              <a:t>d</a:t>
            </a:r>
            <a:r>
              <a:rPr lang="en-US" sz="2000" i="1" baseline="-25000" dirty="0"/>
              <a:t>i</a:t>
            </a:r>
            <a:r>
              <a:rPr lang="en-US" sz="2000" dirty="0"/>
              <a:t> :=  </a:t>
            </a:r>
            <a:r>
              <a:rPr lang="en-US" sz="2000" i="1" dirty="0"/>
              <a:t>d</a:t>
            </a:r>
            <a:r>
              <a:rPr lang="en-US" sz="2000" i="1" baseline="-25000" dirty="0"/>
              <a:t>i</a:t>
            </a:r>
            <a:r>
              <a:rPr lang="en-US" sz="2000" dirty="0"/>
              <a:t> + </a:t>
            </a:r>
            <a:r>
              <a:rPr lang="en-US" sz="2000" dirty="0">
                <a:ea typeface="Cambria Math" pitchFamily="18" charset="0"/>
              </a:rPr>
              <a:t>1 		</a:t>
            </a:r>
            <a:r>
              <a:rPr lang="en-US" sz="2000" i="1" dirty="0">
                <a:ea typeface="Cambria Math" pitchFamily="18" charset="0"/>
              </a:rPr>
              <a:t>{add a coin of denomination </a:t>
            </a:r>
            <a:r>
              <a:rPr lang="en-US" sz="2000" i="1" dirty="0"/>
              <a:t>c</a:t>
            </a:r>
            <a:r>
              <a:rPr lang="en-US" sz="2000" i="1" baseline="-25000" dirty="0"/>
              <a:t>i</a:t>
            </a:r>
            <a:r>
              <a:rPr lang="en-US" sz="2000" i="1" dirty="0">
                <a:ea typeface="Cambria Math" pitchFamily="18" charset="0"/>
              </a:rPr>
              <a:t>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dirty="0">
                <a:ea typeface="Cambria Math" pitchFamily="18" charset="0"/>
              </a:rPr>
              <a:t> </a:t>
            </a:r>
            <a:r>
              <a:rPr lang="en-US" sz="2000" dirty="0"/>
              <a:t>         </a:t>
            </a:r>
            <a:r>
              <a:rPr lang="en-US" sz="2000" i="1" dirty="0"/>
              <a:t>n</a:t>
            </a:r>
            <a:r>
              <a:rPr lang="en-US" sz="2000" dirty="0"/>
              <a:t> </a:t>
            </a:r>
            <a:r>
              <a:rPr lang="en-US" sz="2000" dirty="0">
                <a:ea typeface="Cambria Math"/>
              </a:rPr>
              <a:t>=</a:t>
            </a:r>
            <a:r>
              <a:rPr lang="en-US" sz="2000" dirty="0"/>
              <a:t> </a:t>
            </a:r>
            <a:r>
              <a:rPr lang="en-US" sz="2000" i="1" dirty="0"/>
              <a:t>n –</a:t>
            </a:r>
            <a:r>
              <a:rPr lang="en-US" sz="2000" dirty="0"/>
              <a:t> </a:t>
            </a:r>
            <a:r>
              <a:rPr lang="en-US" sz="2000" i="1" dirty="0"/>
              <a:t>c</a:t>
            </a:r>
            <a:r>
              <a:rPr lang="en-US" sz="2000" i="1" baseline="-25000" dirty="0"/>
              <a:t>i		</a:t>
            </a:r>
            <a:r>
              <a:rPr lang="en-US" sz="2000" i="1" dirty="0"/>
              <a:t>{remove the value of the coin}</a:t>
            </a:r>
            <a:endParaRPr lang="en-US" sz="2000" i="1" baseline="-250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b="1" dirty="0"/>
              <a:t>return</a:t>
            </a:r>
            <a:r>
              <a:rPr lang="en-US" sz="2000" i="1" baseline="-25000" dirty="0">
                <a:ea typeface="Cambria Math" pitchFamily="18" charset="0"/>
              </a:rPr>
              <a:t> </a:t>
            </a:r>
            <a:r>
              <a:rPr lang="en-US" sz="2000" i="1" dirty="0">
                <a:ea typeface="Cambria Math" pitchFamily="18" charset="0"/>
              </a:rPr>
              <a:t>d</a:t>
            </a:r>
            <a:r>
              <a:rPr lang="en-US" sz="2000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d</a:t>
            </a:r>
            <a:r>
              <a:rPr lang="en-US" sz="2000" baseline="-25000" dirty="0"/>
              <a:t>2</a:t>
            </a:r>
            <a:r>
              <a:rPr lang="en-US" sz="2000" dirty="0"/>
              <a:t>, …, </a:t>
            </a:r>
            <a:r>
              <a:rPr lang="en-US" sz="2000" i="1" dirty="0" err="1"/>
              <a:t>d</a:t>
            </a:r>
            <a:r>
              <a:rPr lang="en-US" sz="2000" i="1" baseline="-25000" dirty="0" err="1"/>
              <a:t>r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1393723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Proving Optimality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Show that the change making algorithm for </a:t>
            </a:r>
            <a:r>
              <a:rPr lang="en-US" i="1" dirty="0"/>
              <a:t>U.S. </a:t>
            </a:r>
            <a:r>
              <a:rPr lang="en-US" dirty="0"/>
              <a:t>coins is optimal.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Lemma </a:t>
            </a:r>
            <a:r>
              <a:rPr lang="en-US" b="1" dirty="0">
                <a:ea typeface="Cambria Math" pitchFamily="18" charset="0"/>
              </a:rPr>
              <a:t>1</a:t>
            </a:r>
            <a:r>
              <a:rPr lang="en-US" dirty="0"/>
              <a:t>: If </a:t>
            </a:r>
            <a:r>
              <a:rPr lang="en-US" i="1" dirty="0"/>
              <a:t>n</a:t>
            </a:r>
            <a:r>
              <a:rPr lang="en-US" dirty="0"/>
              <a:t> is a positive integer, then </a:t>
            </a:r>
            <a:r>
              <a:rPr lang="en-US" i="1" dirty="0"/>
              <a:t>n</a:t>
            </a:r>
            <a:r>
              <a:rPr lang="en-US" dirty="0"/>
              <a:t> cents in change using quarters, dimes, nickels, and pennies, using the fewest coins possible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 at most </a:t>
            </a:r>
            <a:r>
              <a:rPr lang="en-US" dirty="0">
                <a:ea typeface="Cambria Math" pitchFamily="18" charset="0"/>
              </a:rPr>
              <a:t>2 </a:t>
            </a:r>
            <a:r>
              <a:rPr lang="en-US" dirty="0"/>
              <a:t>dimes,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nickel, </a:t>
            </a:r>
            <a:r>
              <a:rPr lang="en-US" dirty="0">
                <a:ea typeface="Cambria Math" pitchFamily="18" charset="0"/>
              </a:rPr>
              <a:t>4 </a:t>
            </a:r>
            <a:r>
              <a:rPr lang="en-US" dirty="0"/>
              <a:t>pennies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cannot have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 dimes and 1 nickel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total amount of change in dimes, nickels, and pennies cannot exceed </a:t>
            </a:r>
            <a:r>
              <a:rPr lang="en-US" dirty="0">
                <a:ea typeface="Cambria Math" pitchFamily="18" charset="0"/>
              </a:rPr>
              <a:t>24</a:t>
            </a:r>
            <a:r>
              <a:rPr lang="en-US" dirty="0"/>
              <a:t> cents.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62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C35B-F905-6546-A991-82DC9FC3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Lemma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0FD61-8F7E-B642-B7AF-EB20D1577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Proof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/>
              <a:t>Property 1: By contradiction (not the fewest coins)</a:t>
            </a:r>
          </a:p>
          <a:p>
            <a:r>
              <a:rPr lang="en-US" dirty="0"/>
              <a:t>If we had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/>
              <a:t> dimes, we could replace them with a quarter and a nickel. </a:t>
            </a:r>
          </a:p>
          <a:p>
            <a:r>
              <a:rPr lang="en-US" dirty="0"/>
              <a:t>If we had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 nickels, we could replace them with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dime.</a:t>
            </a:r>
          </a:p>
          <a:p>
            <a:r>
              <a:rPr lang="en-US" dirty="0"/>
              <a:t>If we had </a:t>
            </a:r>
            <a:r>
              <a:rPr lang="en-US" dirty="0">
                <a:ea typeface="Cambria Math" pitchFamily="18" charset="0"/>
              </a:rPr>
              <a:t>5</a:t>
            </a:r>
            <a:r>
              <a:rPr lang="en-US" dirty="0"/>
              <a:t> pennies, we could replace them with a nickel.</a:t>
            </a:r>
          </a:p>
          <a:p>
            <a:pPr marL="0" indent="0">
              <a:buNone/>
            </a:pPr>
            <a:r>
              <a:rPr lang="en-US" dirty="0"/>
              <a:t>Property 2: By contradiction (not the fewest coins)</a:t>
            </a:r>
          </a:p>
          <a:p>
            <a:r>
              <a:rPr lang="en-US" dirty="0"/>
              <a:t>If we had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 dimes and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nickel, we could replace them with a quarter.</a:t>
            </a:r>
          </a:p>
          <a:p>
            <a:pPr marL="0" indent="0">
              <a:buNone/>
            </a:pPr>
            <a:r>
              <a:rPr lang="en-US" dirty="0"/>
              <a:t>Property 3: is a consequence</a:t>
            </a:r>
          </a:p>
          <a:p>
            <a:r>
              <a:rPr lang="en-US" dirty="0"/>
              <a:t>The largest allowable combination, </a:t>
            </a:r>
            <a:r>
              <a:rPr lang="en-US" dirty="0">
                <a:ea typeface="Cambria Math" pitchFamily="18" charset="0"/>
              </a:rPr>
              <a:t>2 </a:t>
            </a:r>
            <a:r>
              <a:rPr lang="en-US" dirty="0"/>
              <a:t>dimes and </a:t>
            </a:r>
            <a:r>
              <a:rPr lang="en-US" dirty="0">
                <a:ea typeface="Cambria Math" pitchFamily="18" charset="0"/>
              </a:rPr>
              <a:t>4 </a:t>
            </a:r>
            <a:r>
              <a:rPr lang="en-US" dirty="0"/>
              <a:t>pennies, has a maximum value of </a:t>
            </a:r>
            <a:r>
              <a:rPr lang="en-US" dirty="0">
                <a:ea typeface="Cambria Math" pitchFamily="18" charset="0"/>
              </a:rPr>
              <a:t>24</a:t>
            </a:r>
            <a:r>
              <a:rPr lang="en-US" dirty="0"/>
              <a:t> cents.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Proving Optimality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Theorem</a:t>
            </a:r>
            <a:r>
              <a:rPr lang="en-US" dirty="0"/>
              <a:t>: The greedy change-making algorithm for U.S. coins produces change using the fewest coins possible.</a:t>
            </a:r>
          </a:p>
          <a:p>
            <a:pPr>
              <a:buNone/>
            </a:pPr>
            <a:r>
              <a:rPr lang="en-US" b="1" dirty="0"/>
              <a:t>Proof</a:t>
            </a:r>
            <a:r>
              <a:rPr lang="en-US" dirty="0"/>
              <a:t>: By contradiction.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Assume there is a positive integer </a:t>
            </a:r>
            <a:r>
              <a:rPr lang="en-US" i="1" dirty="0"/>
              <a:t>n</a:t>
            </a:r>
            <a:r>
              <a:rPr lang="en-US" dirty="0"/>
              <a:t> such that change can be made with a fewer total number of coins than given by the algorithm.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Let </a:t>
            </a:r>
            <a:r>
              <a:rPr lang="en-US" i="1" dirty="0"/>
              <a:t>q’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be</a:t>
            </a:r>
            <a:r>
              <a:rPr lang="en-US" dirty="0"/>
              <a:t> the number of quarters used in this optimal solution</a:t>
            </a:r>
          </a:p>
          <a:p>
            <a:pPr marL="1307592" lvl="2" indent="-457200">
              <a:buFont typeface="+mj-lt"/>
              <a:buAutoNum type="arabicPeriod"/>
            </a:pPr>
            <a:r>
              <a:rPr lang="en-US" i="1" dirty="0"/>
              <a:t>q’</a:t>
            </a:r>
            <a:r>
              <a:rPr lang="en-US" dirty="0"/>
              <a:t>  </a:t>
            </a:r>
            <a:r>
              <a:rPr lang="en-US" dirty="0">
                <a:ea typeface="Cambria Math"/>
              </a:rPr>
              <a:t>≤ </a:t>
            </a:r>
            <a:r>
              <a:rPr lang="en-US" i="1" dirty="0">
                <a:ea typeface="Cambria Math"/>
              </a:rPr>
              <a:t>q , since the greedy algorithm uses the maximum number of quarters possible</a:t>
            </a:r>
          </a:p>
          <a:p>
            <a:pPr marL="1307592" lvl="2" indent="-457200">
              <a:buFont typeface="+mj-lt"/>
              <a:buAutoNum type="arabicPeriod"/>
            </a:pPr>
            <a:r>
              <a:rPr lang="en-US" i="1" dirty="0">
                <a:ea typeface="Cambria Math"/>
              </a:rPr>
              <a:t>q’ &lt; q is not possible</a:t>
            </a:r>
            <a:r>
              <a:rPr lang="en-US" dirty="0"/>
              <a:t> since then we would have more than 25 cents in </a:t>
            </a:r>
            <a:r>
              <a:rPr lang="en-US" dirty="0">
                <a:ea typeface="Cambria Math"/>
              </a:rPr>
              <a:t>dimes, nickels, and pennies, which contradicts Lemma 1.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Therefore </a:t>
            </a:r>
            <a:r>
              <a:rPr lang="en-US" i="1" dirty="0"/>
              <a:t>q’</a:t>
            </a:r>
            <a:r>
              <a:rPr lang="en-US" dirty="0"/>
              <a:t> = </a:t>
            </a:r>
            <a:r>
              <a:rPr lang="en-US" i="1" dirty="0"/>
              <a:t>q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>
                <a:ea typeface="Cambria Math" pitchFamily="18" charset="0"/>
              </a:rPr>
              <a:t>Similarly the greedy algorithm chose the maximum possible number of dimes </a:t>
            </a:r>
          </a:p>
          <a:p>
            <a:pPr marL="1307592" lvl="2" indent="-457200">
              <a:buFont typeface="+mj-lt"/>
              <a:buAutoNum type="arabicPeriod"/>
            </a:pPr>
            <a:r>
              <a:rPr lang="en-US" dirty="0">
                <a:ea typeface="Cambria Math" pitchFamily="18" charset="0"/>
              </a:rPr>
              <a:t> we cannot replace a dime by at most 1 nickel and 4 pennies of value 9.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>
                <a:ea typeface="Cambria Math" pitchFamily="18" charset="0"/>
              </a:rPr>
              <a:t>Similarly the greedy algorithm chose the maximum number of nickels, and therefore also the number of nickels and pennies is the same.</a:t>
            </a:r>
          </a:p>
          <a:p>
            <a:pPr marL="850392" lvl="1" indent="-457200">
              <a:buFont typeface="+mj-lt"/>
              <a:buAutoNum type="arabicPeriod"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850392" lvl="1" indent="-457200">
              <a:buFont typeface="+mj-lt"/>
              <a:buAutoNum type="arabicPeriod"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850392" lvl="1" indent="-457200">
              <a:buFont typeface="+mj-lt"/>
              <a:buAutoNum type="arabicPeriod"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850392" lvl="1" indent="-457200">
              <a:buFont typeface="+mj-lt"/>
              <a:buAutoNum type="arabicPeriod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2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1604-A421-B047-93DA-739EF00B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30: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B6BD4-E9D8-514D-B436-6E8106499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Algorithms</a:t>
            </a:r>
          </a:p>
        </p:txBody>
      </p:sp>
    </p:spTree>
    <p:extLst>
      <p:ext uri="{BB962C8B-B14F-4D97-AF65-F5344CB8AC3E}">
        <p14:creationId xmlns:p14="http://schemas.microsoft.com/office/powerpoint/2010/main" val="3009852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Cashier’s Algorithm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Optimality depends on the denominations available.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allow only quarters (</a:t>
            </a:r>
            <a:r>
              <a:rPr lang="en-US" dirty="0">
                <a:ea typeface="Cambria Math" pitchFamily="18" charset="0"/>
              </a:rPr>
              <a:t>25</a:t>
            </a:r>
            <a:r>
              <a:rPr lang="en-US" dirty="0"/>
              <a:t> cents), dimes (</a:t>
            </a:r>
            <a:r>
              <a:rPr lang="en-US" dirty="0">
                <a:ea typeface="Cambria Math" pitchFamily="18" charset="0"/>
              </a:rPr>
              <a:t>10</a:t>
            </a:r>
            <a:r>
              <a:rPr lang="en-US" dirty="0"/>
              <a:t> cents), and pennies (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cent), the algorithm no longer produces the minimum number of coins.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Counterexample</a:t>
            </a:r>
            <a:r>
              <a:rPr lang="en-US" dirty="0"/>
              <a:t>: Consider the example of </a:t>
            </a:r>
            <a:r>
              <a:rPr lang="en-US" dirty="0">
                <a:ea typeface="Cambria Math" pitchFamily="18" charset="0"/>
              </a:rPr>
              <a:t>31</a:t>
            </a:r>
            <a:r>
              <a:rPr lang="en-US" dirty="0"/>
              <a:t> cents. </a:t>
            </a:r>
          </a:p>
          <a:p>
            <a:r>
              <a:rPr lang="en-US" dirty="0"/>
              <a:t>The optimal number of coins is </a:t>
            </a:r>
            <a:r>
              <a:rPr lang="en-US" dirty="0">
                <a:ea typeface="Cambria Math" pitchFamily="18" charset="0"/>
              </a:rPr>
              <a:t>4</a:t>
            </a:r>
            <a:r>
              <a:rPr lang="en-US" dirty="0"/>
              <a:t>, i.e.,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/>
              <a:t> dimes and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penny. </a:t>
            </a:r>
          </a:p>
          <a:p>
            <a:r>
              <a:rPr lang="en-US" dirty="0"/>
              <a:t>The algorithm outputs 1 quarter and 6 dimes.</a:t>
            </a:r>
          </a:p>
        </p:txBody>
      </p:sp>
    </p:spTree>
    <p:extLst>
      <p:ext uri="{BB962C8B-B14F-4D97-AF65-F5344CB8AC3E}">
        <p14:creationId xmlns:p14="http://schemas.microsoft.com/office/powerpoint/2010/main" val="19131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C7E8-409E-E044-8F52-28E7FCAE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066E2-1725-FC4B-A9F0-7D46C6BDF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  <a:p>
            <a:r>
              <a:rPr lang="en-US" dirty="0"/>
              <a:t>Cashier’s Algorithm</a:t>
            </a:r>
          </a:p>
          <a:p>
            <a:r>
              <a:rPr lang="en-US" dirty="0"/>
              <a:t>Optimality Proof</a:t>
            </a:r>
          </a:p>
        </p:txBody>
      </p:sp>
    </p:spTree>
    <p:extLst>
      <p:ext uri="{BB962C8B-B14F-4D97-AF65-F5344CB8AC3E}">
        <p14:creationId xmlns:p14="http://schemas.microsoft.com/office/powerpoint/2010/main" val="3746358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0D15-B2E6-1B4C-A967-A78CCEDD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34: Stable Matchings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DAE86-3C7C-8449-B647-0494EC0C3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Matching</a:t>
            </a:r>
          </a:p>
          <a:p>
            <a:r>
              <a:rPr lang="en-US" dirty="0"/>
              <a:t>Maximum Matching</a:t>
            </a:r>
          </a:p>
          <a:p>
            <a:r>
              <a:rPr lang="en-US" dirty="0"/>
              <a:t>Stable Matching</a:t>
            </a:r>
          </a:p>
          <a:p>
            <a:r>
              <a:rPr lang="en-US" dirty="0"/>
              <a:t>Greedy Algorithm for finding the Stable Matching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629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3F0D-E132-0047-BFC6-37F7B4E1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Matchings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2DEBD-806A-2F4B-8945-DD2454CF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Task</a:t>
            </a:r>
            <a:r>
              <a:rPr lang="en-US" dirty="0"/>
              <a:t>: Pair elements from equally sized two groups considering their preferences for members of the other group so that there are no ways to improve the preferences.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requires first some definitions …</a:t>
            </a:r>
          </a:p>
        </p:txBody>
      </p:sp>
    </p:spTree>
    <p:extLst>
      <p:ext uri="{BB962C8B-B14F-4D97-AF65-F5344CB8AC3E}">
        <p14:creationId xmlns:p14="http://schemas.microsoft.com/office/powerpoint/2010/main" val="3580528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F049-C451-AE40-93E6-FBDB2C9A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0F2B7-4434-134D-82C5-A8BD0CECA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Definition</a:t>
            </a:r>
            <a:r>
              <a:rPr lang="en-GB" dirty="0"/>
              <a:t>: Given a finite set A, a </a:t>
            </a:r>
            <a:r>
              <a:rPr lang="en-GB" b="1" dirty="0"/>
              <a:t>matching</a:t>
            </a:r>
            <a:r>
              <a:rPr lang="en-GB" dirty="0"/>
              <a:t> of A is a set of (unordered) pairs of distinct elements of A where any element occurs in at most one pair (such pairs are called independent).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Definition</a:t>
            </a:r>
            <a:r>
              <a:rPr lang="en-GB" dirty="0"/>
              <a:t>: A </a:t>
            </a:r>
            <a:r>
              <a:rPr lang="en-GB" b="1" dirty="0"/>
              <a:t>maximum matching </a:t>
            </a:r>
            <a:r>
              <a:rPr lang="en-GB" dirty="0"/>
              <a:t>is a matching that contains the largest possible number of pairs.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432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3706-67C4-384B-90FD-C210C04C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A507-13FE-2043-AE4F-1E69B1CC1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A = {1, 2, 3, 4}</a:t>
            </a:r>
          </a:p>
          <a:p>
            <a:r>
              <a:rPr lang="en-GB" dirty="0"/>
              <a:t>{(1, 2)} and {(1, 3), (2, 4)} are matchings</a:t>
            </a:r>
          </a:p>
          <a:p>
            <a:r>
              <a:rPr lang="en-GB" dirty="0"/>
              <a:t>{(2, 2)} and {(1, 2), (2, 4)} are not matchings</a:t>
            </a:r>
          </a:p>
          <a:p>
            <a:r>
              <a:rPr lang="en-GB" dirty="0"/>
              <a:t>{(1,3),(2,4)} is a maximum matching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 A = </a:t>
            </a:r>
            <a:r>
              <a:rPr lang="en-US" dirty="0"/>
              <a:t>{1, 2, 3, 4, 5}</a:t>
            </a:r>
          </a:p>
          <a:p>
            <a:r>
              <a:rPr lang="en-GB" dirty="0"/>
              <a:t>{(1, 3), (2, 4)} and {(5, 3), (2, 4)} are maximum matchings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43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EB22-1CDD-5447-8A4E-09C38E9A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3318D-0FEB-324B-9685-9148828F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preference list </a:t>
            </a:r>
            <a:r>
              <a:rPr lang="en-GB" dirty="0"/>
              <a:t>L</a:t>
            </a:r>
            <a:r>
              <a:rPr lang="en-GB" baseline="-25000" dirty="0"/>
              <a:t>x  </a:t>
            </a:r>
            <a:r>
              <a:rPr lang="en-US" dirty="0"/>
              <a:t>defines for every element </a:t>
            </a:r>
            <a:r>
              <a:rPr lang="en-GB" dirty="0"/>
              <a:t>x ∈ A</a:t>
            </a:r>
            <a:r>
              <a:rPr lang="en-US" dirty="0"/>
              <a:t> the order in which the element prefers to be paired with. </a:t>
            </a:r>
            <a:r>
              <a:rPr lang="en-GB" dirty="0"/>
              <a:t>x ∈ A prefers y to z if y precedes z on L</a:t>
            </a:r>
            <a:r>
              <a:rPr lang="en-GB" baseline="-25000" dirty="0"/>
              <a:t>x</a:t>
            </a:r>
            <a:r>
              <a:rPr lang="en-GB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GB" dirty="0"/>
              <a:t>A = {Lou, Glenn, Bobbie, Tyler} </a:t>
            </a:r>
          </a:p>
          <a:p>
            <a:r>
              <a:rPr lang="en-GB" dirty="0" err="1"/>
              <a:t>L</a:t>
            </a:r>
            <a:r>
              <a:rPr lang="en-GB" baseline="-25000" dirty="0" err="1"/>
              <a:t>Lou</a:t>
            </a:r>
            <a:r>
              <a:rPr lang="en-GB" dirty="0"/>
              <a:t> =(Glenn, Bobbie, Tyler)</a:t>
            </a:r>
          </a:p>
          <a:p>
            <a:r>
              <a:rPr lang="en-GB" dirty="0" err="1"/>
              <a:t>L</a:t>
            </a:r>
            <a:r>
              <a:rPr lang="en-GB" baseline="-25000" dirty="0" err="1"/>
              <a:t>Glenn</a:t>
            </a:r>
            <a:r>
              <a:rPr lang="en-GB" dirty="0"/>
              <a:t> =(Bobbie, Lou, Tyler) </a:t>
            </a:r>
          </a:p>
          <a:p>
            <a:r>
              <a:rPr lang="en-GB" dirty="0" err="1"/>
              <a:t>L</a:t>
            </a:r>
            <a:r>
              <a:rPr lang="en-GB" baseline="-25000" dirty="0" err="1"/>
              <a:t>Bobbie</a:t>
            </a:r>
            <a:r>
              <a:rPr lang="en-GB" dirty="0"/>
              <a:t> =(Lou, Glenn, Tyler)</a:t>
            </a:r>
          </a:p>
          <a:p>
            <a:r>
              <a:rPr lang="en-GB" dirty="0" err="1"/>
              <a:t>L</a:t>
            </a:r>
            <a:r>
              <a:rPr lang="en-GB" baseline="-25000" dirty="0" err="1"/>
              <a:t>Tyler</a:t>
            </a:r>
            <a:r>
              <a:rPr lang="en-GB" dirty="0"/>
              <a:t> =(Lou, Glenn, Bobbie) </a:t>
            </a:r>
          </a:p>
          <a:p>
            <a:pPr marL="0" indent="0">
              <a:buNone/>
            </a:pPr>
            <a:r>
              <a:rPr lang="en-GB" dirty="0"/>
              <a:t>Lou prefers Glenn over Bobbie, and Bobbie over Tyler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40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6287-78A3-1141-867A-62483EEF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C7853-15A4-6D44-8CE0-5248D3B87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587" y="17854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Definition</a:t>
            </a:r>
            <a:r>
              <a:rPr lang="en-US" dirty="0"/>
              <a:t>: A matching is </a:t>
            </a:r>
            <a:r>
              <a:rPr lang="en-US" b="1" dirty="0"/>
              <a:t>unstable</a:t>
            </a:r>
            <a:r>
              <a:rPr lang="en-US" dirty="0"/>
              <a:t> if </a:t>
            </a:r>
            <a:r>
              <a:rPr lang="en-GB" dirty="0"/>
              <a:t>there are two pairs (x, y), (v, w) in the matching such that x prefers v to y and v prefers x to w. </a:t>
            </a:r>
          </a:p>
          <a:p>
            <a:pPr marL="0" indent="0">
              <a:buNone/>
            </a:pPr>
            <a:r>
              <a:rPr lang="en-GB" b="1" dirty="0"/>
              <a:t>Definition</a:t>
            </a:r>
            <a:r>
              <a:rPr lang="en-GB" dirty="0"/>
              <a:t>: A </a:t>
            </a:r>
            <a:r>
              <a:rPr lang="en-GB" b="1" dirty="0"/>
              <a:t>stable</a:t>
            </a:r>
            <a:r>
              <a:rPr lang="en-GB" dirty="0"/>
              <a:t> matching is a matching that is not unstable.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GB" dirty="0"/>
              <a:t>{(Glenn, Lou), (Bobbie, Tyler)} is unstable</a:t>
            </a:r>
          </a:p>
          <a:p>
            <a:r>
              <a:rPr lang="en-GB" dirty="0" err="1"/>
              <a:t>L</a:t>
            </a:r>
            <a:r>
              <a:rPr lang="en-GB" baseline="-25000" dirty="0" err="1"/>
              <a:t>Glenn</a:t>
            </a:r>
            <a:r>
              <a:rPr lang="en-GB" dirty="0"/>
              <a:t> =(Bobbie, Lou, Tyler): Glenn prefers Bobbie over Lou</a:t>
            </a:r>
          </a:p>
          <a:p>
            <a:r>
              <a:rPr lang="en-GB" dirty="0" err="1"/>
              <a:t>L</a:t>
            </a:r>
            <a:r>
              <a:rPr lang="en-GB" baseline="-25000" dirty="0" err="1"/>
              <a:t>Bobbie</a:t>
            </a:r>
            <a:r>
              <a:rPr lang="en-GB" dirty="0"/>
              <a:t> =(Lou, Glenn, Tyler): Bobbie prefers Glenn over Tyler</a:t>
            </a:r>
          </a:p>
          <a:p>
            <a:pPr marL="0" indent="0">
              <a:buNone/>
            </a:pPr>
            <a:r>
              <a:rPr lang="en-GB" dirty="0"/>
              <a:t>Therefore Glenn and Bobbie will leave their current partner and pair up.</a:t>
            </a:r>
          </a:p>
          <a:p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100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5D75-DC13-7B46-889C-AAA00B93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ADC4C-3E1B-9D41-A2FB-9471302EC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New matching: </a:t>
            </a:r>
            <a:r>
              <a:rPr lang="en-GB" dirty="0"/>
              <a:t>{(Glenn, Bobbie), (Lou, Tyler)}</a:t>
            </a:r>
          </a:p>
          <a:p>
            <a:r>
              <a:rPr lang="en-GB" dirty="0" err="1"/>
              <a:t>L</a:t>
            </a:r>
            <a:r>
              <a:rPr lang="en-GB" baseline="-25000" dirty="0" err="1"/>
              <a:t>Lou</a:t>
            </a:r>
            <a:r>
              <a:rPr lang="en-GB" dirty="0"/>
              <a:t> =(Glenn, Bobbie, Tyler): Lou prefers Bobbie</a:t>
            </a:r>
          </a:p>
          <a:p>
            <a:r>
              <a:rPr lang="en-GB" dirty="0" err="1"/>
              <a:t>L</a:t>
            </a:r>
            <a:r>
              <a:rPr lang="en-GB" baseline="-25000" dirty="0" err="1"/>
              <a:t>Bobbie</a:t>
            </a:r>
            <a:r>
              <a:rPr lang="en-GB" dirty="0"/>
              <a:t> =(Lou, Glenn, Tyler): Bobbie prefers Lou</a:t>
            </a:r>
          </a:p>
          <a:p>
            <a:pPr marL="0" indent="0">
              <a:buNone/>
            </a:pPr>
            <a:r>
              <a:rPr lang="en-GB" dirty="0"/>
              <a:t> Therefore Lou and Bobbie will leave their current partner and pair up.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matching: </a:t>
            </a:r>
            <a:r>
              <a:rPr lang="en-GB" dirty="0"/>
              <a:t>{(Lou, Bobbie), (Glenn, Tyler)} </a:t>
            </a:r>
          </a:p>
          <a:p>
            <a:r>
              <a:rPr lang="en-GB" dirty="0" err="1"/>
              <a:t>L</a:t>
            </a:r>
            <a:r>
              <a:rPr lang="en-GB" baseline="-25000" dirty="0" err="1"/>
              <a:t>Lou</a:t>
            </a:r>
            <a:r>
              <a:rPr lang="en-GB" dirty="0"/>
              <a:t> =(Glenn, Bobbie, Tyler): Lou prefers Glenn</a:t>
            </a:r>
          </a:p>
          <a:p>
            <a:r>
              <a:rPr lang="en-GB" dirty="0" err="1"/>
              <a:t>L</a:t>
            </a:r>
            <a:r>
              <a:rPr lang="en-GB" baseline="-25000" dirty="0" err="1"/>
              <a:t>Glenn</a:t>
            </a:r>
            <a:r>
              <a:rPr lang="en-GB" dirty="0"/>
              <a:t> =(Bobbie, Lou, Tyler): Glenn prefers Lou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New matching {(Glenn, Lou), (Bobbie, Tyler)} is initial matching</a:t>
            </a:r>
          </a:p>
          <a:p>
            <a:pPr marL="0" indent="0">
              <a:buNone/>
            </a:pPr>
            <a:r>
              <a:rPr lang="en-GB" dirty="0"/>
              <a:t>There does not exist a stable maximal matching!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80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7088-8F38-9745-8DD4-1F8EA54A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Marriage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90AD2-F2B6-1F44-B17E-6C9A83B91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To guarantee, irrespective of the preference lists, the existence of a stable maximum matching it suffices to use a more stringent pairing rule.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Definition</a:t>
            </a:r>
            <a:r>
              <a:rPr lang="en-GB" dirty="0"/>
              <a:t>: Given a set with even cardinality, partition A into two disjoint subsets A</a:t>
            </a:r>
            <a:r>
              <a:rPr lang="en-GB" baseline="-25000" dirty="0"/>
              <a:t>1</a:t>
            </a:r>
            <a:r>
              <a:rPr lang="en-GB" dirty="0"/>
              <a:t> and A</a:t>
            </a:r>
            <a:r>
              <a:rPr lang="en-GB" baseline="-25000" dirty="0"/>
              <a:t>2</a:t>
            </a:r>
            <a:r>
              <a:rPr lang="en-GB" dirty="0"/>
              <a:t> with A</a:t>
            </a:r>
            <a:r>
              <a:rPr lang="en-GB" baseline="-25000" dirty="0"/>
              <a:t>1</a:t>
            </a:r>
            <a:r>
              <a:rPr lang="en-GB" dirty="0"/>
              <a:t> ∪ A</a:t>
            </a:r>
            <a:r>
              <a:rPr lang="en-GB" baseline="-25000" dirty="0"/>
              <a:t>2</a:t>
            </a:r>
            <a:r>
              <a:rPr lang="en-GB" dirty="0"/>
              <a:t> = A and |A</a:t>
            </a:r>
            <a:r>
              <a:rPr lang="en-GB" baseline="-25000" dirty="0"/>
              <a:t>1</a:t>
            </a:r>
            <a:r>
              <a:rPr lang="en-GB" dirty="0"/>
              <a:t>| = |A</a:t>
            </a:r>
            <a:r>
              <a:rPr lang="en-GB" baseline="-25000" dirty="0"/>
              <a:t>2</a:t>
            </a:r>
            <a:r>
              <a:rPr lang="en-GB" dirty="0"/>
              <a:t>|. A </a:t>
            </a:r>
            <a:r>
              <a:rPr lang="en-GB" b="1" dirty="0"/>
              <a:t>matching</a:t>
            </a:r>
            <a:r>
              <a:rPr lang="en-GB" dirty="0"/>
              <a:t> is a bijection from the elements of one set to the elements of the other set.</a:t>
            </a:r>
          </a:p>
          <a:p>
            <a:pPr marL="0" indent="0">
              <a:buNone/>
            </a:pPr>
            <a:endParaRPr lang="en-GB" baseline="-25000" dirty="0"/>
          </a:p>
          <a:p>
            <a:pPr marL="0" indent="0">
              <a:buNone/>
            </a:pPr>
            <a:r>
              <a:rPr lang="en-GB" dirty="0"/>
              <a:t>That means, that pairs can only consist of one element of A</a:t>
            </a:r>
            <a:r>
              <a:rPr lang="en-GB" baseline="-25000" dirty="0"/>
              <a:t>1</a:t>
            </a:r>
            <a:r>
              <a:rPr lang="en-GB" dirty="0"/>
              <a:t> and A</a:t>
            </a:r>
            <a:r>
              <a:rPr lang="en-GB" baseline="-25000" dirty="0"/>
              <a:t>2</a:t>
            </a:r>
            <a:r>
              <a:rPr lang="en-GB" dirty="0"/>
              <a:t> each.</a:t>
            </a:r>
            <a:endParaRPr lang="en-GB" baseline="-25000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6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cs typeface="Times New Roman" pitchFamily="18" charset="0"/>
                <a:sym typeface="Symbol"/>
              </a:rPr>
              <a:t>Finite</a:t>
            </a:r>
            <a:r>
              <a:rPr lang="en-US" sz="3200" dirty="0">
                <a:cs typeface="Times New Roman" pitchFamily="18" charset="0"/>
                <a:sym typeface="Symbol"/>
              </a:rPr>
              <a:t> set of </a:t>
            </a:r>
            <a:r>
              <a:rPr lang="en-US" sz="3200" b="1" dirty="0">
                <a:cs typeface="Times New Roman" pitchFamily="18" charset="0"/>
                <a:sym typeface="Symbol"/>
              </a:rPr>
              <a:t>well-defined</a:t>
            </a:r>
            <a:r>
              <a:rPr lang="en-US" sz="3200" i="1" dirty="0">
                <a:cs typeface="Times New Roman" pitchFamily="18" charset="0"/>
                <a:sym typeface="Symbol"/>
              </a:rPr>
              <a:t>, </a:t>
            </a:r>
            <a:r>
              <a:rPr lang="en-US" sz="3200" b="1" dirty="0">
                <a:cs typeface="Times New Roman" pitchFamily="18" charset="0"/>
                <a:sym typeface="Symbol"/>
              </a:rPr>
              <a:t>computer-implementable </a:t>
            </a:r>
            <a:r>
              <a:rPr lang="en-US" sz="3200" dirty="0">
                <a:cs typeface="Times New Roman" pitchFamily="18" charset="0"/>
                <a:sym typeface="Symbol"/>
              </a:rPr>
              <a:t>instructions to perform a specified </a:t>
            </a:r>
            <a:r>
              <a:rPr lang="en-US" sz="3200" b="1" dirty="0">
                <a:cs typeface="Times New Roman" pitchFamily="18" charset="0"/>
                <a:sym typeface="Symbol"/>
              </a:rPr>
              <a:t>task</a:t>
            </a:r>
          </a:p>
          <a:p>
            <a:pPr marL="1371600" lvl="2" indent="-457200"/>
            <a:r>
              <a:rPr lang="en-US" sz="3200" dirty="0">
                <a:cs typeface="Times New Roman" pitchFamily="18" charset="0"/>
                <a:sym typeface="Symbol"/>
              </a:rPr>
              <a:t>to perform a computation</a:t>
            </a:r>
          </a:p>
          <a:p>
            <a:pPr marL="1371600" lvl="2" indent="-457200"/>
            <a:r>
              <a:rPr lang="en-US" sz="3200" dirty="0">
                <a:cs typeface="Times New Roman" pitchFamily="18" charset="0"/>
                <a:sym typeface="Symbol"/>
              </a:rPr>
              <a:t>to solve a certain problem</a:t>
            </a:r>
          </a:p>
          <a:p>
            <a:pPr marL="1371600" lvl="2" indent="-457200"/>
            <a:r>
              <a:rPr lang="en-US" sz="3200" dirty="0">
                <a:cs typeface="Times New Roman" pitchFamily="18" charset="0"/>
                <a:sym typeface="Symbol"/>
              </a:rPr>
              <a:t>to reach a certain destination</a:t>
            </a:r>
          </a:p>
        </p:txBody>
      </p:sp>
    </p:spTree>
    <p:extLst>
      <p:ext uri="{BB962C8B-B14F-4D97-AF65-F5344CB8AC3E}">
        <p14:creationId xmlns:p14="http://schemas.microsoft.com/office/powerpoint/2010/main" val="702842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4274-054C-EE48-B5C9-AFC84B31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8939D-31D3-094F-B9A9-B0F5EDBFC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Assume </a:t>
            </a:r>
            <a:r>
              <a:rPr lang="en-GB" dirty="0"/>
              <a:t>A</a:t>
            </a:r>
            <a:r>
              <a:rPr lang="en-GB" baseline="-25000" dirty="0"/>
              <a:t>1</a:t>
            </a:r>
            <a:r>
              <a:rPr lang="en-GB" dirty="0"/>
              <a:t> = {Lou, Glenn} and A</a:t>
            </a:r>
            <a:r>
              <a:rPr lang="en-GB" baseline="-25000" dirty="0"/>
              <a:t>2</a:t>
            </a:r>
            <a:r>
              <a:rPr lang="en-GB" dirty="0"/>
              <a:t> = {Bobbie, Tyler}</a:t>
            </a:r>
          </a:p>
          <a:p>
            <a:pPr marL="0" indent="0">
              <a:buNone/>
            </a:pPr>
            <a:r>
              <a:rPr lang="en-GB" dirty="0"/>
              <a:t>We have to adapt the preference lists</a:t>
            </a:r>
          </a:p>
          <a:p>
            <a:r>
              <a:rPr lang="en-GB" dirty="0" err="1"/>
              <a:t>L</a:t>
            </a:r>
            <a:r>
              <a:rPr lang="en-GB" baseline="-25000" dirty="0" err="1"/>
              <a:t>Lou</a:t>
            </a:r>
            <a:r>
              <a:rPr lang="en-GB" dirty="0"/>
              <a:t> = (Bobbie, Tyler)</a:t>
            </a:r>
          </a:p>
          <a:p>
            <a:r>
              <a:rPr lang="en-GB" dirty="0" err="1"/>
              <a:t>L</a:t>
            </a:r>
            <a:r>
              <a:rPr lang="en-GB" baseline="-25000" dirty="0" err="1"/>
              <a:t>Glenn</a:t>
            </a:r>
            <a:r>
              <a:rPr lang="en-GB" dirty="0"/>
              <a:t> = (Bobbie, Tyler) </a:t>
            </a:r>
          </a:p>
          <a:p>
            <a:r>
              <a:rPr lang="en-GB" dirty="0" err="1"/>
              <a:t>L</a:t>
            </a:r>
            <a:r>
              <a:rPr lang="en-GB" baseline="-25000" dirty="0" err="1"/>
              <a:t>Bobbie</a:t>
            </a:r>
            <a:r>
              <a:rPr lang="en-GB" dirty="0"/>
              <a:t> = (Lou, Glenn)</a:t>
            </a:r>
          </a:p>
          <a:p>
            <a:r>
              <a:rPr lang="en-GB" dirty="0" err="1"/>
              <a:t>L</a:t>
            </a:r>
            <a:r>
              <a:rPr lang="en-GB" baseline="-25000" dirty="0" err="1"/>
              <a:t>Tyler</a:t>
            </a:r>
            <a:r>
              <a:rPr lang="en-GB" dirty="0"/>
              <a:t> = (Lou, Glenn) </a:t>
            </a:r>
          </a:p>
          <a:p>
            <a:pPr marL="0" indent="0">
              <a:buNone/>
            </a:pPr>
            <a:r>
              <a:rPr lang="en-GB" dirty="0"/>
              <a:t>Now {(Lou, Bobbie), (Glenn, Tyler)} is stable</a:t>
            </a:r>
          </a:p>
          <a:p>
            <a:pPr marL="0" indent="0">
              <a:buNone/>
            </a:pPr>
            <a:r>
              <a:rPr lang="en-GB" dirty="0"/>
              <a:t>{(Bobbie, Glenn), (Lou, Tyler)} is unstable (Lou prefers Bobbie, Bobbie prefers Lou)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11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CF76-F3C9-3A49-87C3-EEF61A75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Existence of Stable Maximum Matching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DB16C-4B75-9940-BCF1-CC807056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greedy algorithm to construct a stable maximum matching for the marriage problem</a:t>
            </a:r>
          </a:p>
          <a:p>
            <a:r>
              <a:rPr lang="en-GB" dirty="0"/>
              <a:t>It proofs existence of stable matching</a:t>
            </a:r>
          </a:p>
          <a:p>
            <a:r>
              <a:rPr lang="en-GB" dirty="0"/>
              <a:t>It is efficient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(and it produced a Nobel price)</a:t>
            </a:r>
          </a:p>
        </p:txBody>
      </p:sp>
    </p:spTree>
    <p:extLst>
      <p:ext uri="{BB962C8B-B14F-4D97-AF65-F5344CB8AC3E}">
        <p14:creationId xmlns:p14="http://schemas.microsoft.com/office/powerpoint/2010/main" val="40098023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9122-DA43-4F4F-98AC-9AB311EF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Gale-Shapley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135E-EADE-2B43-96A2-C5C286A4E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674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Let M be the set of pairs under construction; </a:t>
            </a:r>
          </a:p>
          <a:p>
            <a:pPr marL="0" indent="0">
              <a:buNone/>
            </a:pPr>
            <a:r>
              <a:rPr lang="en-GB" dirty="0"/>
              <a:t>Initially M = ∅ </a:t>
            </a:r>
          </a:p>
          <a:p>
            <a:pPr marL="0" indent="0">
              <a:buNone/>
            </a:pPr>
            <a:r>
              <a:rPr lang="en-GB" b="1" dirty="0"/>
              <a:t>While</a:t>
            </a:r>
            <a:r>
              <a:rPr lang="en-GB" dirty="0"/>
              <a:t> |M| &lt; | A</a:t>
            </a:r>
            <a:r>
              <a:rPr lang="en-GB" baseline="-25000" dirty="0"/>
              <a:t>1</a:t>
            </a:r>
            <a:r>
              <a:rPr lang="en-GB" dirty="0"/>
              <a:t> |: </a:t>
            </a:r>
          </a:p>
          <a:p>
            <a:pPr marL="0" indent="0">
              <a:buNone/>
            </a:pPr>
            <a:r>
              <a:rPr lang="en-GB" dirty="0"/>
              <a:t>	Select an unpaired x ∈ A</a:t>
            </a:r>
            <a:r>
              <a:rPr lang="en-GB" baseline="-25000" dirty="0"/>
              <a:t>1</a:t>
            </a:r>
          </a:p>
          <a:p>
            <a:pPr marL="0" indent="0">
              <a:buNone/>
            </a:pPr>
            <a:r>
              <a:rPr lang="en-GB" dirty="0"/>
              <a:t>	Let x propose to the first element y ∈ A</a:t>
            </a:r>
            <a:r>
              <a:rPr lang="en-GB" baseline="-25000" dirty="0"/>
              <a:t>2</a:t>
            </a:r>
            <a:r>
              <a:rPr lang="en-GB" dirty="0"/>
              <a:t> on L</a:t>
            </a:r>
            <a:r>
              <a:rPr lang="en-GB" baseline="-25000" dirty="0"/>
              <a:t>x</a:t>
            </a:r>
            <a:r>
              <a:rPr lang="en-GB" dirty="0"/>
              <a:t>: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if</a:t>
            </a:r>
            <a:r>
              <a:rPr lang="en-GB" dirty="0"/>
              <a:t> y is unpaired </a:t>
            </a:r>
            <a:r>
              <a:rPr lang="en-GB" b="1" dirty="0"/>
              <a:t>then</a:t>
            </a:r>
            <a:r>
              <a:rPr lang="en-GB" dirty="0"/>
              <a:t> add the pair (x, y) to M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else</a:t>
            </a:r>
            <a:r>
              <a:rPr lang="en-GB" dirty="0"/>
              <a:t> </a:t>
            </a:r>
            <a:r>
              <a:rPr lang="en-GB" i="1" dirty="0"/>
              <a:t>(i.e., if y is paired already) </a:t>
            </a:r>
          </a:p>
          <a:p>
            <a:pPr marL="0" indent="0">
              <a:buNone/>
            </a:pPr>
            <a:r>
              <a:rPr lang="en-GB" dirty="0"/>
              <a:t>		Let x’ ∈ A</a:t>
            </a:r>
            <a:r>
              <a:rPr lang="en-GB" baseline="-25000" dirty="0"/>
              <a:t>1</a:t>
            </a:r>
            <a:r>
              <a:rPr lang="en-GB" dirty="0"/>
              <a:t> be the element that y is paired to, </a:t>
            </a:r>
            <a:r>
              <a:rPr lang="en-GB" i="1" dirty="0"/>
              <a:t>(i.e., (x’, y) ∈ M)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b="1" dirty="0"/>
              <a:t>if</a:t>
            </a:r>
            <a:r>
              <a:rPr lang="en-GB" dirty="0"/>
              <a:t> x’ precedes x on L</a:t>
            </a:r>
            <a:r>
              <a:rPr lang="en-GB" baseline="-25000" dirty="0"/>
              <a:t>y </a:t>
            </a:r>
            <a:r>
              <a:rPr lang="en-GB" b="1" dirty="0"/>
              <a:t>then</a:t>
            </a:r>
            <a:r>
              <a:rPr lang="en-GB" dirty="0"/>
              <a:t> remove y from L</a:t>
            </a:r>
            <a:r>
              <a:rPr lang="en-GB" baseline="-25000" dirty="0"/>
              <a:t>x</a:t>
            </a:r>
          </a:p>
          <a:p>
            <a:pPr marL="0" indent="0">
              <a:buNone/>
            </a:pPr>
            <a:r>
              <a:rPr lang="en-GB" b="1" baseline="-25000" dirty="0"/>
              <a:t>		</a:t>
            </a:r>
            <a:r>
              <a:rPr lang="en-GB" b="1" dirty="0"/>
              <a:t>else</a:t>
            </a:r>
            <a:r>
              <a:rPr lang="en-GB" dirty="0"/>
              <a:t> </a:t>
            </a:r>
            <a:r>
              <a:rPr lang="en-GB" i="1" dirty="0"/>
              <a:t>(i.e., if x precedes x’ on L</a:t>
            </a:r>
            <a:r>
              <a:rPr lang="en-GB" i="1" baseline="-25000" dirty="0"/>
              <a:t>y</a:t>
            </a:r>
            <a:r>
              <a:rPr lang="en-GB" i="1" dirty="0"/>
              <a:t>) </a:t>
            </a:r>
          </a:p>
          <a:p>
            <a:pPr marL="0" indent="0">
              <a:buNone/>
            </a:pPr>
            <a:r>
              <a:rPr lang="en-GB" dirty="0"/>
              <a:t>			Replace (x’, y) ∈ M by (x, y) and remove y from L</a:t>
            </a:r>
            <a:r>
              <a:rPr lang="en-GB" baseline="-25000" dirty="0"/>
              <a:t>x’</a:t>
            </a:r>
            <a:r>
              <a:rPr lang="en-GB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751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69A9-7124-6F47-B9FD-E4689C09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F88A2-3352-D642-BF01-88E4DCADA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572" y="1825625"/>
            <a:ext cx="5172856" cy="4351338"/>
          </a:xfrm>
        </p:spPr>
      </p:pic>
    </p:spTree>
    <p:extLst>
      <p:ext uri="{BB962C8B-B14F-4D97-AF65-F5344CB8AC3E}">
        <p14:creationId xmlns:p14="http://schemas.microsoft.com/office/powerpoint/2010/main" val="9543854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AC5F-D748-7E4A-8145-8AFE1FA5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510F1-DAF0-1642-9E7E-53B70E4A9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Maximum Stable Matching</a:t>
            </a:r>
          </a:p>
          <a:p>
            <a:r>
              <a:rPr lang="en-US" dirty="0"/>
              <a:t>Gale-Shapley Algorithm</a:t>
            </a:r>
          </a:p>
          <a:p>
            <a:pPr lvl="1"/>
            <a:r>
              <a:rPr lang="en-US" dirty="0"/>
              <a:t>Shows existence of maximum stable matching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55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7B69-B900-E444-AB3C-5F8B0EAF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35: Halting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269D-C5E3-1E4E-8EDE-42C72A3C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Halting Problem</a:t>
            </a:r>
          </a:p>
          <a:p>
            <a:r>
              <a:rPr lang="en-US" dirty="0"/>
              <a:t>A Famous Theorem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860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64A3-1DEC-6E4E-ACC9-ADFE0D0FF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Unsolvable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B619-ADE4-094F-8B36-F065D4AB2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every problem by solved by an algorithm?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 (Turing): No!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 defined an unsolvable problem, the </a:t>
            </a:r>
            <a:r>
              <a:rPr lang="en-US" b="1" dirty="0"/>
              <a:t>halting problem</a:t>
            </a:r>
            <a:r>
              <a:rPr lang="en-US" dirty="0"/>
              <a:t>: Can we develop a procedure that takes as input a computer program along with its input and determines whether the program will eventually halt with that input?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186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32D1B-5ADD-F140-A5C9-4AD9B352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9C5E6-E9FB-F64B-9214-965D75B83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Theorem</a:t>
            </a:r>
            <a:r>
              <a:rPr lang="en-US" dirty="0"/>
              <a:t>: The halting p</a:t>
            </a:r>
            <a:r>
              <a:rPr lang="en-GB" dirty="0" err="1"/>
              <a:t>roblem</a:t>
            </a:r>
            <a:r>
              <a:rPr lang="en-GB" dirty="0"/>
              <a:t> that cannot be solved using any procedure.</a:t>
            </a:r>
          </a:p>
          <a:p>
            <a:pPr marL="0" indent="0">
              <a:buNone/>
            </a:pPr>
            <a:r>
              <a:rPr lang="en-GB" dirty="0"/>
              <a:t>The proof requires an accurate description of what is a procedure, the input and output and of how a procedure can be encoded as string (Turing machine).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726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CB8B-58BC-DE4D-B751-D39A3E63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Sketch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CF8E-9A22-EA4E-AA86-E335DD422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Assume that there is such a procedure and call it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). </a:t>
            </a:r>
          </a:p>
          <a:p>
            <a:pPr marL="0" indent="0">
              <a:buNone/>
            </a:pPr>
            <a:r>
              <a:rPr lang="en-US" dirty="0"/>
              <a:t>The procedure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) takes as input a program </a:t>
            </a:r>
            <a:r>
              <a:rPr lang="en-US" i="1" dirty="0"/>
              <a:t>P</a:t>
            </a:r>
            <a:r>
              <a:rPr lang="en-US" dirty="0"/>
              <a:t> and the input </a:t>
            </a:r>
            <a:r>
              <a:rPr lang="en-US" i="1" dirty="0"/>
              <a:t>I</a:t>
            </a:r>
            <a:r>
              <a:rPr lang="en-US" dirty="0"/>
              <a:t> to </a:t>
            </a:r>
            <a:r>
              <a:rPr lang="en-US" i="1" dirty="0"/>
              <a:t>P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H outputs “halt” if it is the case that </a:t>
            </a:r>
            <a:r>
              <a:rPr lang="en-US" i="1" dirty="0"/>
              <a:t>P</a:t>
            </a:r>
            <a:r>
              <a:rPr lang="en-US" dirty="0"/>
              <a:t> will stop when run with input </a:t>
            </a:r>
            <a:r>
              <a:rPr lang="en-US" i="1" dirty="0"/>
              <a:t>I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Otherwise, </a:t>
            </a:r>
            <a:r>
              <a:rPr lang="en-US" i="1" dirty="0"/>
              <a:t>H</a:t>
            </a:r>
            <a:r>
              <a:rPr lang="en-US" dirty="0"/>
              <a:t> outputs “loops forever.” </a:t>
            </a:r>
          </a:p>
          <a:p>
            <a:pPr marL="0" indent="0">
              <a:buNone/>
            </a:pPr>
            <a:r>
              <a:rPr lang="en-US" dirty="0"/>
              <a:t>Construct a procedure </a:t>
            </a: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), which works as follows. 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) outputs “loops forever” then </a:t>
            </a: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halts.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) outputs “halt” then </a:t>
            </a: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goes into an infinite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982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26F8-9A63-E040-A7A3-FB602190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Sketch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63EE-D149-A44A-A991-E9FA5C0A5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we call </a:t>
            </a:r>
            <a:r>
              <a:rPr lang="en-US" i="1" dirty="0"/>
              <a:t>K</a:t>
            </a:r>
            <a:r>
              <a:rPr lang="en-US" dirty="0"/>
              <a:t> with </a:t>
            </a:r>
            <a:r>
              <a:rPr lang="en-US" i="1" dirty="0"/>
              <a:t>K</a:t>
            </a:r>
            <a:r>
              <a:rPr lang="en-US" dirty="0"/>
              <a:t> as input, i.e. </a:t>
            </a: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If the output of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) is “loops forever” then </a:t>
            </a: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halts. </a:t>
            </a:r>
            <a:r>
              <a:rPr lang="en-US" dirty="0">
                <a:solidFill>
                  <a:srgbClr val="FF0000"/>
                </a:solidFill>
              </a:rPr>
              <a:t>A C</a:t>
            </a:r>
            <a:r>
              <a:rPr lang="en-US" dirty="0">
                <a:solidFill>
                  <a:srgbClr val="C00000"/>
                </a:solidFill>
              </a:rPr>
              <a:t>ontradiction.</a:t>
            </a:r>
          </a:p>
          <a:p>
            <a:pPr lvl="1"/>
            <a:r>
              <a:rPr lang="en-US" dirty="0"/>
              <a:t>If the output of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) is “halts” then </a:t>
            </a: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loops forever. </a:t>
            </a:r>
            <a:r>
              <a:rPr lang="en-US" dirty="0">
                <a:solidFill>
                  <a:srgbClr val="FF0000"/>
                </a:solidFill>
              </a:rPr>
              <a:t>A Contradiction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/>
              <a:t>Therefore, there can not be a procedure that can decide whether or not an arbitrary program halts.</a:t>
            </a:r>
          </a:p>
          <a:p>
            <a:endParaRPr lang="en-US" dirty="0"/>
          </a:p>
        </p:txBody>
      </p:sp>
      <p:pic>
        <p:nvPicPr>
          <p:cNvPr id="4" name="Content Placeholder 3" descr="0303.jpg">
            <a:extLst>
              <a:ext uri="{FF2B5EF4-FFF2-40B4-BE49-F238E27FC236}">
                <a16:creationId xmlns:a16="http://schemas.microsoft.com/office/drawing/2014/main" id="{B80B0365-CC87-9C44-A13A-99AD435668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1334" y="1825625"/>
            <a:ext cx="9169332" cy="193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9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Task</a:t>
            </a:r>
            <a:r>
              <a:rPr lang="en-US" dirty="0"/>
              <a:t>: Find the maximum value in a finite sequence of integers.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Algorithm: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US" sz="2400" dirty="0"/>
              <a:t>Set the temporary maximum equal to the first integer in the sequence.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US" sz="2400" dirty="0"/>
              <a:t>Compare the next integer in the sequence to the temporary maximum.</a:t>
            </a:r>
            <a:br>
              <a:rPr lang="en-US" sz="2400" dirty="0"/>
            </a:br>
            <a:r>
              <a:rPr lang="en-US" sz="2400" dirty="0"/>
              <a:t>If it is larger than the temporary maximum, set the temporary maximum equal to this integer.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US" sz="2400" dirty="0"/>
              <a:t>Repeat the previous step if there are more integers. If not, stop.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US" sz="2400" dirty="0"/>
              <a:t>When the algorithm terminates, the temporary maximum is the largest integer in the sequence.</a:t>
            </a:r>
          </a:p>
        </p:txBody>
      </p:sp>
    </p:spTree>
    <p:extLst>
      <p:ext uri="{BB962C8B-B14F-4D97-AF65-F5344CB8AC3E}">
        <p14:creationId xmlns:p14="http://schemas.microsoft.com/office/powerpoint/2010/main" val="20551213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885E-2E2A-7743-B610-08C2A30C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A1B6-68F4-9A4B-876A-2200FB65C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 of Algorithm</a:t>
            </a:r>
          </a:p>
          <a:p>
            <a:r>
              <a:rPr lang="en-US" dirty="0"/>
              <a:t>Searching and Sorting Algorithms</a:t>
            </a:r>
          </a:p>
          <a:p>
            <a:r>
              <a:rPr lang="en-US" dirty="0"/>
              <a:t>Greedy algorithms take locally the best decisions</a:t>
            </a:r>
          </a:p>
          <a:p>
            <a:r>
              <a:rPr lang="en-US" dirty="0"/>
              <a:t>Algorithms can show the existence of a solution to a problem</a:t>
            </a:r>
          </a:p>
          <a:p>
            <a:r>
              <a:rPr lang="en-US" dirty="0"/>
              <a:t>Not every problem can be solved by an algorithm</a:t>
            </a:r>
          </a:p>
        </p:txBody>
      </p:sp>
    </p:spTree>
    <p:extLst>
      <p:ext uri="{BB962C8B-B14F-4D97-AF65-F5344CB8AC3E}">
        <p14:creationId xmlns:p14="http://schemas.microsoft.com/office/powerpoint/2010/main" val="93611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D99F-9DCE-4243-8147-4E7E9DAD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5520D-3BF5-6A40-BE61-3FF2FC31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Sequence				3	5	1	7	2	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Temporary maximum		3	5	5	7	7	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362182-3CB4-C24D-A6C3-4BC1B845BA38}"/>
              </a:ext>
            </a:extLst>
          </p:cNvPr>
          <p:cNvCxnSpPr/>
          <p:nvPr/>
        </p:nvCxnSpPr>
        <p:spPr>
          <a:xfrm>
            <a:off x="5559972" y="2133600"/>
            <a:ext cx="46140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09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Specifying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Algorithms can be specified in different ways. </a:t>
            </a:r>
          </a:p>
          <a:p>
            <a:pPr lvl="1"/>
            <a:r>
              <a:rPr lang="en-US" sz="2000" dirty="0"/>
              <a:t>Natural language</a:t>
            </a:r>
          </a:p>
          <a:p>
            <a:pPr lvl="1"/>
            <a:r>
              <a:rPr lang="en-US" sz="2000" dirty="0"/>
              <a:t>Pseudo-code</a:t>
            </a:r>
          </a:p>
          <a:p>
            <a:pPr lvl="1"/>
            <a:r>
              <a:rPr lang="en-US" sz="2000" dirty="0"/>
              <a:t>Programming language</a:t>
            </a:r>
          </a:p>
          <a:p>
            <a:r>
              <a:rPr lang="en-US" sz="2400" dirty="0"/>
              <a:t>Pseudocode is an intermediate step between an Natural Language description (more precise) and a coding of these steps using a programming language (more general).</a:t>
            </a:r>
          </a:p>
          <a:p>
            <a:pPr lvl="1"/>
            <a:r>
              <a:rPr lang="en-US" sz="2000" dirty="0"/>
              <a:t>Programmers can use the description of an algorithm in pseudocode to construct a program in a particular language. </a:t>
            </a:r>
          </a:p>
          <a:p>
            <a:pPr lvl="1"/>
            <a:r>
              <a:rPr lang="en-US" sz="2000" dirty="0"/>
              <a:t>Pseudocode helps us analyze the properties of an algorithm, independent of the actual programming language used to implement it. </a:t>
            </a:r>
          </a:p>
        </p:txBody>
      </p:sp>
    </p:spTree>
    <p:extLst>
      <p:ext uri="{BB962C8B-B14F-4D97-AF65-F5344CB8AC3E}">
        <p14:creationId xmlns:p14="http://schemas.microsoft.com/office/powerpoint/2010/main" val="349926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9C03-1C17-474E-B567-89EB9769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D99B0-12B2-4D46-9BDE-6B8BB019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Task</a:t>
            </a:r>
            <a:r>
              <a:rPr lang="en-US" dirty="0"/>
              <a:t>: Find the maximum value in a finite sequence of integers.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Algorithm in pseudocode: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041D1C-18AC-6D4D-9C19-96D094EF5E9C}"/>
              </a:ext>
            </a:extLst>
          </p:cNvPr>
          <p:cNvSpPr txBox="1">
            <a:spLocks/>
          </p:cNvSpPr>
          <p:nvPr/>
        </p:nvSpPr>
        <p:spPr>
          <a:xfrm>
            <a:off x="2870510" y="3813970"/>
            <a:ext cx="5884718" cy="18288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>
            <a:normAutofit fontScale="85000" lnSpcReduction="20000"/>
          </a:bodyPr>
          <a:lstStyle/>
          <a:p>
            <a:pPr marL="274320" indent="-274320"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</a:t>
            </a:r>
            <a:r>
              <a:rPr lang="en-US" sz="2600" dirty="0"/>
              <a:t> </a:t>
            </a:r>
            <a:r>
              <a:rPr lang="en-US" sz="2600" i="1" dirty="0"/>
              <a:t>max</a:t>
            </a:r>
            <a:r>
              <a:rPr lang="en-US" sz="2600" dirty="0"/>
              <a:t>(</a:t>
            </a:r>
            <a:r>
              <a:rPr lang="en-US" sz="2600" i="1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 </a:t>
            </a:r>
            <a:r>
              <a:rPr lang="en-US" sz="2600" i="1" dirty="0"/>
              <a:t>a</a:t>
            </a:r>
            <a:r>
              <a:rPr lang="en-US" sz="2600" baseline="-25000" dirty="0"/>
              <a:t>2</a:t>
            </a:r>
            <a:r>
              <a:rPr lang="en-US" sz="2600" dirty="0"/>
              <a:t>, …., </a:t>
            </a:r>
            <a:r>
              <a:rPr lang="en-US" sz="2600" i="1" dirty="0"/>
              <a:t>a</a:t>
            </a:r>
            <a:r>
              <a:rPr lang="en-US" sz="2600" baseline="-25000" dirty="0"/>
              <a:t>n</a:t>
            </a:r>
            <a:r>
              <a:rPr lang="en-US" sz="2600" dirty="0"/>
              <a:t>: integers)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tmp_</a:t>
            </a:r>
            <a:r>
              <a:rPr lang="en-US" sz="2600" i="1" dirty="0"/>
              <a:t>max</a:t>
            </a:r>
            <a:r>
              <a:rPr lang="en-US" sz="2600" dirty="0"/>
              <a:t> := </a:t>
            </a:r>
            <a:r>
              <a:rPr lang="en-US" sz="2600" i="1" dirty="0"/>
              <a:t>a</a:t>
            </a:r>
            <a:r>
              <a:rPr lang="en-US" sz="2600" baseline="-25000" dirty="0"/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r>
              <a:rPr lang="en-US" sz="2600" b="1" dirty="0"/>
              <a:t>for</a:t>
            </a:r>
            <a:r>
              <a:rPr lang="en-US" sz="2600" dirty="0"/>
              <a:t> </a:t>
            </a:r>
            <a:r>
              <a:rPr lang="en-US" sz="2600" i="1" dirty="0" err="1"/>
              <a:t>i</a:t>
            </a:r>
            <a:r>
              <a:rPr lang="en-US" sz="2600" dirty="0"/>
              <a:t> := </a:t>
            </a:r>
            <a:r>
              <a:rPr lang="en-US" sz="2600" dirty="0">
                <a:ea typeface="Cambria Math" pitchFamily="18" charset="0"/>
              </a:rPr>
              <a:t>2</a:t>
            </a:r>
            <a:r>
              <a:rPr lang="en-US" sz="2600" dirty="0"/>
              <a:t> to </a:t>
            </a:r>
            <a:r>
              <a:rPr lang="en-US" sz="2600" i="1" dirty="0"/>
              <a:t>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         </a:t>
            </a:r>
            <a:r>
              <a:rPr lang="en-US" sz="2600" b="1" dirty="0"/>
              <a:t>if</a:t>
            </a:r>
            <a:r>
              <a:rPr lang="en-US" sz="2600" dirty="0"/>
              <a:t> tmp_</a:t>
            </a:r>
            <a:r>
              <a:rPr lang="en-US" sz="2600" i="1" dirty="0"/>
              <a:t>max</a:t>
            </a:r>
            <a:r>
              <a:rPr lang="en-US" sz="2600" dirty="0"/>
              <a:t> &lt;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i</a:t>
            </a:r>
            <a:r>
              <a:rPr lang="en-US" sz="2600" dirty="0"/>
              <a:t> </a:t>
            </a:r>
            <a:r>
              <a:rPr lang="en-US" sz="2600" b="1" dirty="0"/>
              <a:t>then</a:t>
            </a:r>
            <a:r>
              <a:rPr lang="en-US" sz="2600" dirty="0"/>
              <a:t> tmp_</a:t>
            </a:r>
            <a:r>
              <a:rPr lang="en-US" sz="2600" i="1" dirty="0"/>
              <a:t>max</a:t>
            </a:r>
            <a:r>
              <a:rPr lang="en-US" sz="2600" dirty="0"/>
              <a:t> :=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i</a:t>
            </a:r>
            <a:endParaRPr lang="en-US" sz="2600" i="1" baseline="-250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    </a:t>
            </a:r>
            <a:r>
              <a:rPr lang="en-US" sz="2600" b="1" dirty="0"/>
              <a:t>return</a:t>
            </a:r>
            <a:r>
              <a:rPr lang="en-US" sz="2600" dirty="0"/>
              <a:t> </a:t>
            </a:r>
            <a:r>
              <a:rPr lang="en-US" sz="2600" dirty="0" err="1"/>
              <a:t>tmp_</a:t>
            </a:r>
            <a:r>
              <a:rPr lang="en-US" sz="2600" i="1" dirty="0" err="1"/>
              <a:t>max</a:t>
            </a:r>
            <a:endParaRPr lang="en-US" sz="26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2899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10397</TotalTime>
  <Words>4009</Words>
  <Application>Microsoft Macintosh PowerPoint</Application>
  <PresentationFormat>Widescreen</PresentationFormat>
  <Paragraphs>408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Algorithms</vt:lpstr>
      <vt:lpstr>Algorithms</vt:lpstr>
      <vt:lpstr>Section Summary</vt:lpstr>
      <vt:lpstr>Video 30: Algorithms</vt:lpstr>
      <vt:lpstr>What is an algorithm?</vt:lpstr>
      <vt:lpstr>Example</vt:lpstr>
      <vt:lpstr>Example</vt:lpstr>
      <vt:lpstr>Specifying Algorithms</vt:lpstr>
      <vt:lpstr>Example</vt:lpstr>
      <vt:lpstr>Example</vt:lpstr>
      <vt:lpstr>Typical Problems Solved by Algorithms</vt:lpstr>
      <vt:lpstr>Summary</vt:lpstr>
      <vt:lpstr>Video 31: Searching Algorithms</vt:lpstr>
      <vt:lpstr>Searching Problems</vt:lpstr>
      <vt:lpstr>Linear Search Algorithm</vt:lpstr>
      <vt:lpstr>Linear Search Algorithm</vt:lpstr>
      <vt:lpstr>Example</vt:lpstr>
      <vt:lpstr>Binary Search</vt:lpstr>
      <vt:lpstr>Example</vt:lpstr>
      <vt:lpstr>Binary Search</vt:lpstr>
      <vt:lpstr>Summary</vt:lpstr>
      <vt:lpstr>Video 32: Sorting Algorithms</vt:lpstr>
      <vt:lpstr>Sorting Problems</vt:lpstr>
      <vt:lpstr>Bubble Sort</vt:lpstr>
      <vt:lpstr>Example</vt:lpstr>
      <vt:lpstr>Bubble Sort</vt:lpstr>
      <vt:lpstr>Insertion Sort</vt:lpstr>
      <vt:lpstr>Example</vt:lpstr>
      <vt:lpstr>Insertion Sort Pseudocode</vt:lpstr>
      <vt:lpstr>Summary</vt:lpstr>
      <vt:lpstr>Video 33: Optimization Algorithms</vt:lpstr>
      <vt:lpstr>Optimization Problems</vt:lpstr>
      <vt:lpstr>Greedy Algorithms</vt:lpstr>
      <vt:lpstr>Cashier’s Algorithm</vt:lpstr>
      <vt:lpstr>Example</vt:lpstr>
      <vt:lpstr>Cashier’s Algorithm</vt:lpstr>
      <vt:lpstr>Proving Optimality</vt:lpstr>
      <vt:lpstr>Proof of Lemma 1</vt:lpstr>
      <vt:lpstr>Proving Optimality</vt:lpstr>
      <vt:lpstr>Cashier’s Algorithm Discussion</vt:lpstr>
      <vt:lpstr>Summary</vt:lpstr>
      <vt:lpstr>Video 34: Stable Matchings</vt:lpstr>
      <vt:lpstr>Stable Matchings</vt:lpstr>
      <vt:lpstr>Matchings</vt:lpstr>
      <vt:lpstr>Examples</vt:lpstr>
      <vt:lpstr>Preferences</vt:lpstr>
      <vt:lpstr>Stability of Matching</vt:lpstr>
      <vt:lpstr>Stability of Matching</vt:lpstr>
      <vt:lpstr>Marriage Problem</vt:lpstr>
      <vt:lpstr>Example</vt:lpstr>
      <vt:lpstr>Existence of Stable Maximum Matching</vt:lpstr>
      <vt:lpstr>Gale-Shapley Algorithm</vt:lpstr>
      <vt:lpstr>Example</vt:lpstr>
      <vt:lpstr>Summary</vt:lpstr>
      <vt:lpstr>Video 35: Halting Problem</vt:lpstr>
      <vt:lpstr>Unsolvable Problems</vt:lpstr>
      <vt:lpstr>Halting Problem</vt:lpstr>
      <vt:lpstr>Proof Sketch</vt:lpstr>
      <vt:lpstr>Proof Sketch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Karl Aberer</dc:creator>
  <cp:lastModifiedBy>Karl Aberer</cp:lastModifiedBy>
  <cp:revision>60</cp:revision>
  <dcterms:created xsi:type="dcterms:W3CDTF">2020-07-23T11:04:02Z</dcterms:created>
  <dcterms:modified xsi:type="dcterms:W3CDTF">2020-09-21T11:50:43Z</dcterms:modified>
</cp:coreProperties>
</file>