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322" r:id="rId2"/>
    <p:sldId id="446" r:id="rId3"/>
    <p:sldId id="323" r:id="rId4"/>
    <p:sldId id="413" r:id="rId5"/>
    <p:sldId id="414" r:id="rId6"/>
    <p:sldId id="415" r:id="rId7"/>
    <p:sldId id="442" r:id="rId8"/>
    <p:sldId id="416" r:id="rId9"/>
    <p:sldId id="443" r:id="rId10"/>
    <p:sldId id="444" r:id="rId11"/>
    <p:sldId id="324" r:id="rId12"/>
    <p:sldId id="456" r:id="rId13"/>
    <p:sldId id="445" r:id="rId14"/>
    <p:sldId id="325" r:id="rId15"/>
    <p:sldId id="376" r:id="rId16"/>
    <p:sldId id="406" r:id="rId17"/>
    <p:sldId id="379" r:id="rId18"/>
    <p:sldId id="437" r:id="rId19"/>
    <p:sldId id="419" r:id="rId20"/>
    <p:sldId id="328" r:id="rId21"/>
    <p:sldId id="447" r:id="rId22"/>
    <p:sldId id="403" r:id="rId23"/>
    <p:sldId id="511" r:id="rId24"/>
    <p:sldId id="448" r:id="rId25"/>
    <p:sldId id="438" r:id="rId26"/>
    <p:sldId id="405" r:id="rId27"/>
    <p:sldId id="380" r:id="rId28"/>
    <p:sldId id="436" r:id="rId29"/>
    <p:sldId id="404" r:id="rId30"/>
    <p:sldId id="412" r:id="rId31"/>
    <p:sldId id="331" r:id="rId32"/>
    <p:sldId id="455" r:id="rId33"/>
    <p:sldId id="449" r:id="rId34"/>
    <p:sldId id="334" r:id="rId35"/>
    <p:sldId id="450" r:id="rId36"/>
    <p:sldId id="336" r:id="rId37"/>
    <p:sldId id="451" r:id="rId38"/>
    <p:sldId id="337" r:id="rId39"/>
    <p:sldId id="454" r:id="rId40"/>
    <p:sldId id="382" r:id="rId41"/>
    <p:sldId id="439" r:id="rId42"/>
    <p:sldId id="452" r:id="rId43"/>
    <p:sldId id="453" r:id="rId44"/>
    <p:sldId id="340" r:id="rId45"/>
    <p:sldId id="457" r:id="rId46"/>
    <p:sldId id="458" r:id="rId47"/>
    <p:sldId id="459" r:id="rId48"/>
    <p:sldId id="460" r:id="rId49"/>
    <p:sldId id="461" r:id="rId50"/>
    <p:sldId id="343" r:id="rId51"/>
    <p:sldId id="512" r:id="rId52"/>
    <p:sldId id="464" r:id="rId53"/>
    <p:sldId id="515" r:id="rId54"/>
    <p:sldId id="463" r:id="rId55"/>
    <p:sldId id="466" r:id="rId56"/>
    <p:sldId id="467" r:id="rId57"/>
    <p:sldId id="468" r:id="rId58"/>
    <p:sldId id="469" r:id="rId59"/>
    <p:sldId id="514" r:id="rId60"/>
    <p:sldId id="470" r:id="rId61"/>
    <p:sldId id="502" r:id="rId62"/>
    <p:sldId id="485" r:id="rId63"/>
    <p:sldId id="484" r:id="rId64"/>
    <p:sldId id="486" r:id="rId65"/>
    <p:sldId id="491" r:id="rId66"/>
    <p:sldId id="501" r:id="rId67"/>
    <p:sldId id="389" r:id="rId68"/>
    <p:sldId id="503" r:id="rId69"/>
    <p:sldId id="513" r:id="rId70"/>
    <p:sldId id="504" r:id="rId71"/>
    <p:sldId id="390" r:id="rId72"/>
    <p:sldId id="409" r:id="rId73"/>
    <p:sldId id="505" r:id="rId74"/>
    <p:sldId id="506" r:id="rId75"/>
    <p:sldId id="507" r:id="rId76"/>
    <p:sldId id="508" r:id="rId77"/>
    <p:sldId id="509" r:id="rId78"/>
    <p:sldId id="51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86676"/>
  </p:normalViewPr>
  <p:slideViewPr>
    <p:cSldViewPr snapToGrid="0" snapToObjects="1">
      <p:cViewPr varScale="1">
        <p:scale>
          <a:sx n="105" d="100"/>
          <a:sy n="105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22CDC-BAEE-F344-902E-CAAEDCE630BB}" type="datetimeFigureOut"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C73C-2DA4-BF4C-8621-682911C44A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We  solve this exercise by successively finding the function that grows slowest among all those left on the list.</a:t>
            </a:r>
          </a:p>
          <a:p>
            <a:endParaRPr lang="en-US" sz="1200" b="1" dirty="0"/>
          </a:p>
          <a:p>
            <a:pPr>
              <a:buFont typeface="Arial" pitchFamily="34" charset="0"/>
              <a:buChar char="•"/>
            </a:pPr>
            <a:r>
              <a:rPr lang="en-US" sz="1200" b="1" dirty="0"/>
              <a:t> </a:t>
            </a:r>
            <a:r>
              <a:rPr lang="en-US" sz="1200" i="1" dirty="0"/>
              <a:t>f</a:t>
            </a:r>
            <a:r>
              <a:rPr lang="en-US" sz="1200" baseline="-25000" dirty="0"/>
              <a:t>9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10000       	(constant, does not increase with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5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     	(grows slowest of all the others)</a:t>
            </a:r>
          </a:p>
          <a:p>
            <a:pPr>
              <a:buFont typeface="Arial" pitchFamily="34" charset="0"/>
              <a:buChar char="•"/>
            </a:pPr>
            <a:endParaRPr lang="en-US" sz="1200" i="1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3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sz="1200" dirty="0"/>
              <a:t>)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     	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(grows next slowest)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6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200" dirty="0"/>
              <a:t>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/>
              <a:t>)</a:t>
            </a:r>
            <a:r>
              <a:rPr lang="en-US" sz="1200" baseline="30000" dirty="0"/>
              <a:t>3   	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(next largest, </a:t>
            </a:r>
            <a:r>
              <a:rPr lang="en-US" sz="1200" dirty="0"/>
              <a:t>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/>
              <a:t>)</a:t>
            </a:r>
            <a:r>
              <a:rPr lang="en-US" sz="1200" baseline="30000" dirty="0"/>
              <a:t>3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factor smaller than any power of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2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8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+111    	(tied with the one below)</a:t>
            </a: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endParaRPr lang="en-US" sz="1200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8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       	(tied with the one above)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1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sz="1200" dirty="0"/>
              <a:t>)</a:t>
            </a:r>
            <a:r>
              <a:rPr lang="en-US" sz="1200" i="1" baseline="30000" dirty="0"/>
              <a:t>n   </a:t>
            </a:r>
            <a:r>
              <a:rPr lang="en-US" sz="1200" i="1" dirty="0"/>
              <a:t>     	 </a:t>
            </a:r>
            <a:r>
              <a:rPr lang="en-US" sz="1200" dirty="0"/>
              <a:t>(next largest, an exponential function)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4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       		(grows faster than one above since 2 &gt; 1.5)</a:t>
            </a:r>
          </a:p>
          <a:p>
            <a:pPr>
              <a:buFont typeface="Arial" pitchFamily="34" charset="0"/>
              <a:buChar char="•"/>
            </a:pPr>
            <a:endParaRPr lang="en-US" sz="1200" i="1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7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+1)    	 (grows faster than above because of the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 factor)</a:t>
            </a:r>
            <a:endParaRPr lang="en-US" sz="1200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200" i="1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10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 err="1"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!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            		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!  grows faster than </a:t>
            </a:r>
            <a:r>
              <a:rPr lang="en-US" sz="1200" dirty="0" err="1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200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for  every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EC73C-2DA4-BF4C-8621-682911C44A0D}" type="slidenum">
              <a:rPr lang="en-GB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0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could rewrite the algorithm replacing the for loop by a while loop. This would make more clear the use of a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EC73C-2DA4-BF4C-8621-682911C44A0D}" type="slidenum">
              <a:rPr lang="en-GB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59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652A-BBDE-2148-9BA0-0D431577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6A4A-6D0A-F343-9F42-F64CD1E0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9A63-674B-D942-9B94-FE7FA956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6819-186B-1B4B-80D5-65FD51CE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E66E-8E9E-2F49-A6EA-B1015F10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7C10-CC03-5F4C-8886-BF1392C7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F987A-EB99-064E-87C8-D59124CC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4755-C3B7-DD40-92ED-5C907C99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74A4-1961-1944-B16B-6B154E37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39DF-5C8A-7D46-AB15-D15D7B68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BD297-2224-AD49-9082-E9967180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69A9-5C25-314B-A83F-D0EE22DF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89B9-6F44-E240-9A1F-501C47C8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6552-DD90-F044-8ECD-12B2F0C6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23B0-DC61-3040-B49E-D47D7D43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E44E-53AA-0948-84F7-B73E73C2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DD71-9401-AC4B-A9FF-7604C81B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9A2D-6BE3-444A-8E48-EEFEAE6E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F7A8-D7C8-7141-AE5D-881987CF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C6FB-A158-0D4A-B439-F191999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34A9-986B-8F43-9291-61365423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1ED6-66B6-E24D-AF8D-6C1484E6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27D0-4193-0846-ACA8-3985B862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96F1-2990-8346-A876-B200F0C0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9DE6-8F83-D345-8408-240BD58D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615-204D-334A-91BC-6558137F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D7BD-8C8F-D548-8C4D-8C0A2F48D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40CEE-34C8-1446-9590-496235BDB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A3DF-34F4-3149-A7AA-5AA1B596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9CDB-5254-6F44-B9B8-935792C7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B565-2247-8A4F-9766-94FB19BD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4D6E-B2C5-A442-810E-DCE254C1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4AA3-2D14-2E43-B52F-B4FAF997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7461B-66EF-E641-B078-925A01F5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BBF5-62DC-9042-B1DA-C845DB7D4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654EB-5BEB-114C-8FEF-F80DCF5B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BEF65-4302-3D4E-8C95-6432122F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F941E-07ED-5149-8397-58C8254A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62397-5E24-C940-B552-A6BBD80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4735-CB12-994E-A98C-CAE3656F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D39B4-98CA-D64C-A8B3-BD0845DB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1BF3B-3C66-5747-8CB9-1EE15FF3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4D709-464C-7C4C-8013-108AEE91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67933-8000-2E4C-88CC-37DED8B2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78E5-FD9F-674B-9041-459879E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7C7EE-10E8-BA4A-9910-4FE30186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BA14-C0BA-B249-8755-FDF8DCB2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BCEE-2506-FD40-98F7-5FE88D15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D01E9-9F79-AD4D-AA36-1069BD66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1669-FA15-B04E-B2B6-07071D78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EFC12-A580-194C-A093-BDE3830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5770-9C2A-3A47-9B50-796CF78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A35D-5FDC-8A47-91AD-6FC15061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497D-640F-5E43-84C4-B6E4F902E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758DD-EF0C-6D42-9577-DAA83239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70921-8BFE-CC4C-8B89-D1B7200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1AF5A-9770-4A4A-8031-4A84206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9CCC1-E5C2-EA48-9B5E-AE934C3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8D3D2-99F6-364B-B2B8-8900B549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CB33-8F7B-584C-B776-4C974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198FF-D905-4C48-8FFB-F23B7A9E6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40E8-210C-9F47-8C04-1656B25B1283}" type="datetimeFigureOut"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8AD3-F7E5-7146-B863-8187CDFA0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6BD4-D713-FB43-A402-450806EA4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C5FC-ACA6-C94C-A63F-97FCACC90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4.xml"/><Relationship Id="rId7" Type="http://schemas.openxmlformats.org/officeDocument/2006/relationships/image" Target="../media/image3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8.xml"/><Relationship Id="rId7" Type="http://schemas.openxmlformats.org/officeDocument/2006/relationships/image" Target="../media/image3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Growth of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3.2</a:t>
            </a:r>
          </a:p>
        </p:txBody>
      </p:sp>
    </p:spTree>
    <p:extLst>
      <p:ext uri="{BB962C8B-B14F-4D97-AF65-F5344CB8AC3E}">
        <p14:creationId xmlns:p14="http://schemas.microsoft.com/office/powerpoint/2010/main" val="228473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3D2-C200-1341-BF09-77951D3D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7B00-54B5-BD47-8200-01527F9F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When considering a runtime function f(n)</a:t>
            </a:r>
          </a:p>
          <a:p>
            <a:pPr lvl="1"/>
            <a:r>
              <a:rPr lang="en-US" sz="2800"/>
              <a:t>Focus on part that grows “fastest” (for 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  </a:t>
            </a:r>
            <a:r>
              <a:rPr lang="en-US" sz="2800"/>
              <a:t>)</a:t>
            </a:r>
          </a:p>
          <a:p>
            <a:pPr lvl="1"/>
            <a:r>
              <a:rPr lang="en-US" sz="2800"/>
              <a:t>Forget about multiplicative constants</a:t>
            </a:r>
          </a:p>
          <a:p>
            <a:pPr lvl="1"/>
            <a:endParaRPr lang="en-US" sz="2800"/>
          </a:p>
          <a:p>
            <a:r>
              <a:rPr lang="en-US" sz="3200"/>
              <a:t>We do not care about small values of n</a:t>
            </a:r>
          </a:p>
          <a:p>
            <a:r>
              <a:rPr lang="en-US" sz="3200"/>
              <a:t>We do not care about the absolute value, but about growth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1949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1327" y="15970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: Let </a:t>
                </a:r>
                <a:r>
                  <a:rPr lang="en-US" sz="2400" i="1" dirty="0"/>
                  <a:t>f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g</a:t>
                </a:r>
                <a:r>
                  <a:rPr lang="en-US" sz="2400" dirty="0"/>
                  <a:t> be functions from the set of integers or the set of positive real numbers to the set of real numbers. We say that </a:t>
                </a:r>
                <a:r>
                  <a:rPr lang="en-US" sz="2400" b="1" i="1" dirty="0"/>
                  <a:t>f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 is </a:t>
                </a:r>
                <a:r>
                  <a:rPr lang="en-US" sz="2400" b="1" i="1" dirty="0"/>
                  <a:t>O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g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)) </a:t>
                </a:r>
                <a:r>
                  <a:rPr lang="en-US" sz="2400" dirty="0"/>
                  <a:t>if there are constants </a:t>
                </a:r>
                <a:r>
                  <a:rPr lang="en-US" sz="2400" i="1" dirty="0"/>
                  <a:t>C &gt; 0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k ≥ 0</a:t>
                </a:r>
                <a:r>
                  <a:rPr lang="en-US" sz="2400" dirty="0"/>
                  <a:t> such that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CH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CH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2400" dirty="0"/>
                  <a:t>   whenever </a:t>
                </a:r>
                <a14:m>
                  <m:oMath xmlns:m="http://schemas.openxmlformats.org/officeDocument/2006/math">
                    <m:r>
                      <a:rPr lang="fr-CH" sz="2400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buNone/>
                </a:pPr>
                <a:endParaRPr lang="en-US" sz="2400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2400" dirty="0"/>
                  <a:t>This is read as “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is big-</a:t>
                </a:r>
                <a:r>
                  <a:rPr lang="en-US" sz="2400" i="1" dirty="0"/>
                  <a:t>O</a:t>
                </a:r>
                <a:r>
                  <a:rPr lang="en-US" sz="2400" dirty="0"/>
                  <a:t> of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)” or “</a:t>
                </a:r>
                <a:r>
                  <a:rPr lang="en-US" sz="2400" i="1" dirty="0"/>
                  <a:t>g</a:t>
                </a:r>
                <a:r>
                  <a:rPr lang="en-US" sz="2400" dirty="0"/>
                  <a:t> asymptotically dominates </a:t>
                </a:r>
                <a:r>
                  <a:rPr lang="en-US" sz="2400" i="1" dirty="0"/>
                  <a:t>f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2400" dirty="0"/>
                  <a:t>The constants C and k are called </a:t>
                </a:r>
                <a:r>
                  <a:rPr lang="en-US" sz="2400" b="1" dirty="0"/>
                  <a:t>witnesses</a:t>
                </a:r>
                <a:r>
                  <a:rPr lang="en-US" sz="2400" dirty="0"/>
                  <a:t> to the relationship 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is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)). 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2400" dirty="0"/>
                  <a:t>Only one pair of witnesses is needed.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327" y="1597025"/>
                <a:ext cx="10515600" cy="4351338"/>
              </a:xfrm>
              <a:blipFill>
                <a:blip r:embed="rId2"/>
                <a:stretch>
                  <a:fillRect l="-965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3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A24-974C-1842-84F4-24B2E7CF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EC43-DE74-9247-990D-09575F73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  <a:p>
            <a:pPr lvl="1"/>
            <a:r>
              <a:rPr lang="en-US"/>
              <a:t>Abstract from details of how a function grows</a:t>
            </a:r>
          </a:p>
          <a:p>
            <a:pPr lvl="1"/>
            <a:r>
              <a:rPr lang="en-US"/>
              <a:t>Considers the fastest growing part for large values</a:t>
            </a:r>
          </a:p>
          <a:p>
            <a:r>
              <a:rPr lang="en-US"/>
              <a:t>Used to characterize the efficiency of algorithms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A3B5-F1F0-9D4E-9506-18006FE0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37: 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EA8F-81E1-744E-B012-38B85048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Illustration of Big-O</a:t>
            </a:r>
          </a:p>
          <a:p>
            <a:r>
              <a:rPr lang="en-US"/>
              <a:t>Proofs for Big-O</a:t>
            </a:r>
          </a:p>
          <a:p>
            <a:r>
              <a:rPr lang="en-US"/>
              <a:t>Examples for Big-O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r>
                  <a:rPr lang="en-US" b="1" dirty="0"/>
                  <a:t>Proof</a:t>
                </a:r>
                <a:r>
                  <a:rPr lang="en-US" dirty="0"/>
                  <a:t>:  If </a:t>
                </a:r>
                <a:r>
                  <a:rPr lang="en-US" b="1" i="1" dirty="0"/>
                  <a:t>x</a:t>
                </a:r>
                <a:r>
                  <a:rPr lang="en-US" b="1" dirty="0"/>
                  <a:t> &gt; </a:t>
                </a:r>
                <a:r>
                  <a:rPr lang="en-US" b="1" dirty="0">
                    <a:ea typeface="Cambria Math" pitchFamily="18" charset="0"/>
                  </a:rPr>
                  <a:t>1</a:t>
                </a:r>
                <a:r>
                  <a:rPr lang="en-US" dirty="0"/>
                  <a:t>, then </a:t>
                </a:r>
                <a:r>
                  <a:rPr lang="en-US" i="1" dirty="0"/>
                  <a:t>x</a:t>
                </a:r>
                <a:r>
                  <a:rPr lang="en-US" dirty="0"/>
                  <a:t> &lt;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 and </a:t>
                </a:r>
                <a:r>
                  <a:rPr lang="en-US" dirty="0">
                    <a:ea typeface="Cambria Math" pitchFamily="18" charset="0"/>
                  </a:rPr>
                  <a:t>1</a:t>
                </a:r>
                <a:r>
                  <a:rPr lang="en-US" dirty="0"/>
                  <a:t> &lt;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/>
                  <a:t> . Therefore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fr-CH" b="0" dirty="0"/>
                  <a:t>		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We choose </a:t>
                </a:r>
                <a:r>
                  <a:rPr lang="en-US" i="1" dirty="0"/>
                  <a:t>C = </a:t>
                </a:r>
                <a:r>
                  <a:rPr lang="en-US" dirty="0">
                    <a:ea typeface="Cambria Math" pitchFamily="18" charset="0"/>
                  </a:rPr>
                  <a:t>4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/>
                  <a:t>k = </a:t>
                </a:r>
                <a:r>
                  <a:rPr lang="en-US" dirty="0">
                    <a:ea typeface="Cambria Math" pitchFamily="18" charset="0"/>
                  </a:rPr>
                  <a:t>1</a:t>
                </a:r>
                <a:r>
                  <a:rPr lang="en-US" dirty="0"/>
                  <a:t> as witnesses to show that</a:t>
                </a:r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b="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0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Big-</a:t>
            </a:r>
            <a:r>
              <a:rPr lang="en-US" i="1" dirty="0"/>
              <a:t>O</a:t>
            </a:r>
            <a:r>
              <a:rPr lang="en-US" dirty="0"/>
              <a:t> Notation                                                                                                                                       </a:t>
            </a:r>
          </a:p>
        </p:txBody>
      </p:sp>
      <p:pic>
        <p:nvPicPr>
          <p:cNvPr id="4" name="Content Placeholder 3" descr="03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399" y="1690688"/>
            <a:ext cx="7693789" cy="4843879"/>
          </a:xfrm>
        </p:spPr>
      </p:pic>
    </p:spTree>
    <p:extLst>
      <p:ext uri="{BB962C8B-B14F-4D97-AF65-F5344CB8AC3E}">
        <p14:creationId xmlns:p14="http://schemas.microsoft.com/office/powerpoint/2010/main" val="249913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p:pic>
        <p:nvPicPr>
          <p:cNvPr id="4" name="Content Placeholder 3" descr="03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595" y="1911485"/>
            <a:ext cx="8714362" cy="4788218"/>
          </a:xfrm>
        </p:spPr>
      </p:pic>
      <p:sp>
        <p:nvSpPr>
          <p:cNvPr id="7" name="TextBox 6"/>
          <p:cNvSpPr txBox="1"/>
          <p:nvPr/>
        </p:nvSpPr>
        <p:spPr>
          <a:xfrm>
            <a:off x="6423498" y="191148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is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4238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Show that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not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Suppose there are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for which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 err="1"/>
              <a:t>Cx</a:t>
            </a:r>
            <a:r>
              <a:rPr lang="en-US" dirty="0"/>
              <a:t>, whenever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By dividing both sides of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 err="1"/>
              <a:t>Cx</a:t>
            </a:r>
            <a:r>
              <a:rPr lang="en-US" dirty="0"/>
              <a:t> by </a:t>
            </a:r>
            <a:r>
              <a:rPr lang="en-US" i="1" dirty="0"/>
              <a:t>x</a:t>
            </a:r>
            <a:r>
              <a:rPr lang="en-US" dirty="0"/>
              <a:t>, we obtain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C, </a:t>
            </a:r>
            <a:r>
              <a:rPr lang="en-US" dirty="0"/>
              <a:t>whenever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293368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C4E-78E3-A54E-B949-C51C726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/>
              </a:rPr>
              <a:t>Big-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 facts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BE32-5F91-944B-8ED6-56339E0D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75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(1)	and	1 is 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(75)</a:t>
            </a:r>
            <a:r>
              <a:rPr lang="en-US" dirty="0">
                <a:cs typeface="Times New Roman" pitchFamily="18" charset="0"/>
                <a:sym typeface="Symbol"/>
              </a:rPr>
              <a:t> </a:t>
            </a:r>
          </a:p>
          <a:p>
            <a:pPr marL="0" indent="0">
              <a:buNone/>
            </a:pPr>
            <a:endParaRPr lang="en-US" sz="800" i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1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	but	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 is not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(1)</a:t>
            </a:r>
          </a:p>
          <a:p>
            <a:pPr marL="0" indent="0">
              <a:buNone/>
            </a:pPr>
            <a:endParaRPr lang="en-US" sz="800" i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	but	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not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	and	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3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800" i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(6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+x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+3)</a:t>
            </a:r>
            <a:r>
              <a:rPr lang="en-US" dirty="0">
                <a:cs typeface="Times New Roman" pitchFamily="18" charset="0"/>
                <a:sym typeface="Symbol"/>
              </a:rPr>
              <a:t>  and  6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cs typeface="Times New Roman" pitchFamily="18" charset="0"/>
                <a:sym typeface="Symbol"/>
              </a:rPr>
              <a:t>+x+</a:t>
            </a:r>
            <a:r>
              <a:rPr lang="en-US" dirty="0">
                <a:cs typeface="Times New Roman" pitchFamily="18" charset="0"/>
                <a:sym typeface="Symbol"/>
              </a:rPr>
              <a:t>3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(6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2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+x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+3) and </a:t>
            </a:r>
            <a:r>
              <a:rPr lang="en-US" i="1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O</a:t>
            </a:r>
            <a:r>
              <a:rPr lang="en-US" dirty="0">
                <a:solidFill>
                  <a:srgbClr val="7030A0"/>
                </a:solidFill>
                <a:cs typeface="Times New Roman" pitchFamily="18" charset="0"/>
                <a:sym typeface="Symbol"/>
              </a:rPr>
              <a:t>(75) are </a:t>
            </a:r>
            <a:r>
              <a:rPr lang="en-US" dirty="0" err="1">
                <a:solidFill>
                  <a:srgbClr val="7030A0"/>
                </a:solidFill>
                <a:cs typeface="Times New Roman" pitchFamily="18" charset="0"/>
                <a:sym typeface="Symbol"/>
              </a:rPr>
              <a:t>unusual</a:t>
            </a:r>
            <a:endParaRPr lang="en-US" dirty="0">
              <a:solidFill>
                <a:srgbClr val="7030A0"/>
              </a:solidFill>
              <a:cs typeface="Times New Roman" pitchFamily="18" charset="0"/>
              <a:sym typeface="Symbo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3B81-89CC-944E-AEF4-7F22161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F133-E85E-F141-B434-4A0970F3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f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= 2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+ 240</a:t>
            </a:r>
            <a:r>
              <a:rPr lang="en-US" i="1" dirty="0">
                <a:cs typeface="Times New Roman" pitchFamily="18" charset="0"/>
                <a:sym typeface="Symbol"/>
              </a:rPr>
              <a:t>x </a:t>
            </a:r>
            <a:r>
              <a:rPr lang="en-US" dirty="0">
                <a:cs typeface="Times New Roman" pitchFamily="18" charset="0"/>
                <a:sym typeface="Symbol"/>
              </a:rPr>
              <a:t>+ 9600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 </a:t>
            </a:r>
          </a:p>
          <a:p>
            <a:pPr marL="914400" lvl="1" indent="-457200"/>
            <a:r>
              <a:rPr lang="en-US" sz="2600" i="1" dirty="0">
                <a:cs typeface="Times New Roman" pitchFamily="18" charset="0"/>
                <a:sym typeface="Symbol"/>
              </a:rPr>
              <a:t>C</a:t>
            </a:r>
            <a:r>
              <a:rPr lang="en-US" sz="2600" dirty="0">
                <a:cs typeface="Times New Roman" pitchFamily="18" charset="0"/>
                <a:sym typeface="Symbol"/>
              </a:rPr>
              <a:t> = 4,  </a:t>
            </a:r>
            <a:r>
              <a:rPr lang="en-US" sz="2600" i="1" dirty="0">
                <a:cs typeface="Times New Roman" pitchFamily="18" charset="0"/>
                <a:sym typeface="Symbol"/>
              </a:rPr>
              <a:t>k</a:t>
            </a:r>
            <a:r>
              <a:rPr lang="en-US" sz="2600" dirty="0">
                <a:cs typeface="Times New Roman" pitchFamily="18" charset="0"/>
                <a:sym typeface="Symbol"/>
              </a:rPr>
              <a:t> = 240  are witnesses</a:t>
            </a:r>
          </a:p>
          <a:p>
            <a:pPr marL="914400" lvl="1" indent="-457200"/>
            <a:r>
              <a:rPr lang="en-US" sz="2600" dirty="0">
                <a:cs typeface="Times New Roman" pitchFamily="18" charset="0"/>
                <a:sym typeface="Symbol"/>
              </a:rPr>
              <a:t> 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&gt; 240</a:t>
            </a:r>
            <a:r>
              <a:rPr lang="en-US" sz="2600" i="1" dirty="0">
                <a:cs typeface="Times New Roman" pitchFamily="18" charset="0"/>
                <a:sym typeface="Symbol"/>
              </a:rPr>
              <a:t> </a:t>
            </a:r>
            <a:r>
              <a:rPr lang="en-US" sz="2600" dirty="0">
                <a:cs typeface="Times New Roman" pitchFamily="18" charset="0"/>
                <a:sym typeface="Symbol"/>
              </a:rPr>
              <a:t> |</a:t>
            </a:r>
            <a:r>
              <a:rPr lang="en-US" sz="2600" i="1" dirty="0">
                <a:cs typeface="Times New Roman" pitchFamily="18" charset="0"/>
                <a:sym typeface="Symbol"/>
              </a:rPr>
              <a:t>f</a:t>
            </a:r>
            <a:r>
              <a:rPr lang="en-US" sz="2600" dirty="0">
                <a:cs typeface="Times New Roman" pitchFamily="18" charset="0"/>
                <a:sym typeface="Symbol"/>
              </a:rPr>
              <a:t>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)| 4|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2600" dirty="0">
                <a:cs typeface="Times New Roman" pitchFamily="18" charset="0"/>
                <a:sym typeface="Symbol"/>
              </a:rPr>
              <a:t>|</a:t>
            </a:r>
          </a:p>
          <a:p>
            <a:pPr marL="914400" lvl="1" indent="-457200"/>
            <a:endParaRPr lang="en-US" sz="2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r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= 0.0001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 + 24000</a:t>
            </a:r>
            <a:r>
              <a:rPr lang="en-US" i="1" dirty="0">
                <a:cs typeface="Times New Roman" pitchFamily="18" charset="0"/>
                <a:sym typeface="Symbol"/>
              </a:rPr>
              <a:t>x </a:t>
            </a:r>
            <a:r>
              <a:rPr lang="en-US" dirty="0">
                <a:cs typeface="Times New Roman" pitchFamily="18" charset="0"/>
                <a:sym typeface="Symbol"/>
              </a:rPr>
              <a:t>+ 9600</a:t>
            </a:r>
            <a:r>
              <a:rPr lang="en-US" baseline="30000" dirty="0">
                <a:cs typeface="Times New Roman" pitchFamily="18" charset="0"/>
                <a:sym typeface="Symbol"/>
              </a:rPr>
              <a:t>9600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baseline="30000" dirty="0">
                <a:cs typeface="Times New Roman" pitchFamily="18" charset="0"/>
                <a:sym typeface="Symbol"/>
              </a:rPr>
              <a:t>2</a:t>
            </a:r>
            <a:r>
              <a:rPr lang="en-US" dirty="0">
                <a:cs typeface="Times New Roman" pitchFamily="18" charset="0"/>
                <a:sym typeface="Symbol"/>
              </a:rPr>
              <a:t>) </a:t>
            </a:r>
            <a:endParaRPr lang="en-US" baseline="30000" dirty="0">
              <a:cs typeface="Times New Roman" pitchFamily="18" charset="0"/>
              <a:sym typeface="Symbol"/>
            </a:endParaRPr>
          </a:p>
          <a:p>
            <a:pPr marL="914400" lvl="1" indent="-457200"/>
            <a:r>
              <a:rPr lang="en-US" sz="2600" i="1" dirty="0">
                <a:cs typeface="Times New Roman" pitchFamily="18" charset="0"/>
                <a:sym typeface="Symbol"/>
              </a:rPr>
              <a:t>C</a:t>
            </a:r>
            <a:r>
              <a:rPr lang="en-US" sz="2600" dirty="0">
                <a:cs typeface="Times New Roman" pitchFamily="18" charset="0"/>
                <a:sym typeface="Symbol"/>
              </a:rPr>
              <a:t> = 3,  </a:t>
            </a:r>
            <a:r>
              <a:rPr lang="en-US" sz="2600" i="1" dirty="0">
                <a:cs typeface="Times New Roman" pitchFamily="18" charset="0"/>
                <a:sym typeface="Symbol"/>
              </a:rPr>
              <a:t>k</a:t>
            </a:r>
            <a:r>
              <a:rPr lang="en-US" sz="2600" dirty="0">
                <a:cs typeface="Times New Roman" pitchFamily="18" charset="0"/>
                <a:sym typeface="Symbol"/>
              </a:rPr>
              <a:t> = 9600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4800</a:t>
            </a:r>
            <a:r>
              <a:rPr lang="en-US" sz="2600" dirty="0">
                <a:cs typeface="Times New Roman" pitchFamily="18" charset="0"/>
                <a:sym typeface="Symbol"/>
              </a:rPr>
              <a:t>  are witnesses</a:t>
            </a:r>
          </a:p>
          <a:p>
            <a:pPr marL="914400" lvl="1" indent="-457200"/>
            <a:r>
              <a:rPr lang="en-US" sz="2600" dirty="0">
                <a:cs typeface="Times New Roman" pitchFamily="18" charset="0"/>
                <a:sym typeface="Symbol"/>
              </a:rPr>
              <a:t> 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&gt; 9600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4800</a:t>
            </a:r>
            <a:r>
              <a:rPr lang="en-US" sz="2600" dirty="0">
                <a:cs typeface="Times New Roman" pitchFamily="18" charset="0"/>
                <a:sym typeface="Symbol"/>
              </a:rPr>
              <a:t> |</a:t>
            </a:r>
            <a:r>
              <a:rPr lang="en-US" sz="2600" i="1" dirty="0">
                <a:cs typeface="Times New Roman" pitchFamily="18" charset="0"/>
                <a:sym typeface="Symbol"/>
              </a:rPr>
              <a:t>r</a:t>
            </a:r>
            <a:r>
              <a:rPr lang="en-US" sz="2600" dirty="0">
                <a:cs typeface="Times New Roman" pitchFamily="18" charset="0"/>
                <a:sym typeface="Symbol"/>
              </a:rPr>
              <a:t>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  3|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2600" dirty="0">
                <a:cs typeface="Times New Roman" pitchFamily="18" charset="0"/>
                <a:sym typeface="Symbol"/>
              </a:rPr>
              <a:t>|</a:t>
            </a:r>
          </a:p>
          <a:p>
            <a:pPr marL="914400" lvl="1" indent="-457200"/>
            <a:endParaRPr lang="en-US" sz="2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i="1" dirty="0">
                <a:cs typeface="Times New Roman" pitchFamily="18" charset="0"/>
                <a:sym typeface="Symbol"/>
              </a:rPr>
              <a:t>s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= 31 (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 log(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  <a:r>
              <a:rPr lang="en-US" i="1" dirty="0">
                <a:cs typeface="Times New Roman" pitchFamily="18" charset="0"/>
                <a:sym typeface="Symbol"/>
              </a:rPr>
              <a:t>+x </a:t>
            </a:r>
            <a:r>
              <a:rPr lang="en-US" dirty="0">
                <a:cs typeface="Times New Roman" pitchFamily="18" charset="0"/>
                <a:sym typeface="Symbol"/>
              </a:rPr>
              <a:t>log</a:t>
            </a:r>
            <a:r>
              <a:rPr lang="en-US" baseline="-25000" dirty="0">
                <a:cs typeface="Times New Roman" pitchFamily="18" charset="0"/>
                <a:sym typeface="Symbol"/>
              </a:rPr>
              <a:t>10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)+167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 </a:t>
            </a:r>
            <a:r>
              <a:rPr lang="en-US" dirty="0" err="1">
                <a:cs typeface="Times New Roman" pitchFamily="18" charset="0"/>
                <a:sym typeface="Symbol"/>
              </a:rPr>
              <a:t>log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x</a:t>
            </a:r>
            <a:r>
              <a:rPr lang="en-US" dirty="0">
                <a:cs typeface="Times New Roman" pitchFamily="18" charset="0"/>
                <a:sym typeface="Symbol"/>
              </a:rPr>
              <a:t>)) </a:t>
            </a:r>
            <a:endParaRPr lang="en-US" baseline="30000" dirty="0">
              <a:cs typeface="Times New Roman" pitchFamily="18" charset="0"/>
              <a:sym typeface="Symbol"/>
            </a:endParaRPr>
          </a:p>
          <a:p>
            <a:pPr marL="914400" lvl="1" indent="-457200"/>
            <a:r>
              <a:rPr lang="en-US" sz="2600" i="1" dirty="0">
                <a:cs typeface="Times New Roman" pitchFamily="18" charset="0"/>
                <a:sym typeface="Symbol"/>
              </a:rPr>
              <a:t>C</a:t>
            </a:r>
            <a:r>
              <a:rPr lang="en-US" sz="2600" dirty="0">
                <a:cs typeface="Times New Roman" pitchFamily="18" charset="0"/>
                <a:sym typeface="Symbol"/>
              </a:rPr>
              <a:t> = 2,  </a:t>
            </a:r>
            <a:r>
              <a:rPr lang="en-US" sz="2600" i="1" dirty="0">
                <a:cs typeface="Times New Roman" pitchFamily="18" charset="0"/>
                <a:sym typeface="Symbol"/>
              </a:rPr>
              <a:t>k</a:t>
            </a:r>
            <a:r>
              <a:rPr lang="en-US" sz="2600" dirty="0">
                <a:cs typeface="Times New Roman" pitchFamily="18" charset="0"/>
                <a:sym typeface="Symbol"/>
              </a:rPr>
              <a:t> = 10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167</a:t>
            </a:r>
            <a:r>
              <a:rPr lang="en-US" sz="2600" dirty="0">
                <a:cs typeface="Times New Roman" pitchFamily="18" charset="0"/>
                <a:sym typeface="Symbol"/>
              </a:rPr>
              <a:t>  are witnesses</a:t>
            </a:r>
          </a:p>
          <a:p>
            <a:pPr marL="914400" lvl="1" indent="-457200"/>
            <a:r>
              <a:rPr lang="en-US" sz="2600" dirty="0">
                <a:cs typeface="Times New Roman" pitchFamily="18" charset="0"/>
                <a:sym typeface="Symbol"/>
              </a:rPr>
              <a:t> 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&gt; 10</a:t>
            </a:r>
            <a:r>
              <a:rPr lang="en-US" sz="2600" baseline="30000" dirty="0">
                <a:cs typeface="Times New Roman" pitchFamily="18" charset="0"/>
                <a:sym typeface="Symbol"/>
              </a:rPr>
              <a:t>167</a:t>
            </a:r>
            <a:r>
              <a:rPr lang="en-US" sz="2600" dirty="0">
                <a:cs typeface="Times New Roman" pitchFamily="18" charset="0"/>
                <a:sym typeface="Symbol"/>
              </a:rPr>
              <a:t> |</a:t>
            </a:r>
            <a:r>
              <a:rPr lang="en-US" sz="2600" i="1" dirty="0">
                <a:cs typeface="Times New Roman" pitchFamily="18" charset="0"/>
                <a:sym typeface="Symbol"/>
              </a:rPr>
              <a:t>s</a:t>
            </a:r>
            <a:r>
              <a:rPr lang="en-US" sz="2600" dirty="0">
                <a:cs typeface="Times New Roman" pitchFamily="18" charset="0"/>
                <a:sym typeface="Symbol"/>
              </a:rPr>
              <a:t>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  2|</a:t>
            </a:r>
            <a:r>
              <a:rPr lang="en-US" sz="2600" i="1" dirty="0">
                <a:cs typeface="Times New Roman" pitchFamily="18" charset="0"/>
                <a:sym typeface="Symbol"/>
              </a:rPr>
              <a:t>x </a:t>
            </a:r>
            <a:r>
              <a:rPr lang="en-US" sz="2600" dirty="0">
                <a:cs typeface="Times New Roman" pitchFamily="18" charset="0"/>
                <a:sym typeface="Symbol"/>
              </a:rPr>
              <a:t>log(</a:t>
            </a:r>
            <a:r>
              <a:rPr lang="en-US" sz="2600" i="1" dirty="0">
                <a:cs typeface="Times New Roman" pitchFamily="18" charset="0"/>
                <a:sym typeface="Symbol"/>
              </a:rPr>
              <a:t>x</a:t>
            </a:r>
            <a:r>
              <a:rPr lang="en-US" sz="2600" dirty="0">
                <a:cs typeface="Times New Roman" pitchFamily="18" charset="0"/>
                <a:sym typeface="Symbol"/>
              </a:rPr>
              <a:t>)|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CB4B-0277-B64F-B553-DA1D540C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36: Growth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E410-327F-7740-B631-689B1A96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Efficiency of Algorithms</a:t>
            </a:r>
          </a:p>
          <a:p>
            <a:r>
              <a:rPr lang="en-US"/>
              <a:t>Characterizing growth of functions</a:t>
            </a:r>
          </a:p>
          <a:p>
            <a:r>
              <a:rPr lang="en-US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58951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H" b="0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fr-CH" b="0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real numbers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is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The leading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of a polynomial dominates its growth.      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8553-A14A-2745-8FF7-3DFB4729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C35C-87CB-404F-A5E6-227D208E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|f(x)| = |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+ 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x</a:t>
            </a:r>
            <a:r>
              <a:rPr lang="en-US" baseline="30000" dirty="0"/>
              <a:t>n-1</a:t>
            </a:r>
            <a:r>
              <a:rPr lang="en-US" dirty="0"/>
              <a:t> 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30000" dirty="0"/>
              <a:t>1   </a:t>
            </a:r>
            <a:r>
              <a:rPr lang="en-US" dirty="0">
                <a:ea typeface="Cambria Math"/>
              </a:rPr>
              <a:t>+ 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dirty="0"/>
              <a:t>|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|x</a:t>
            </a:r>
            <a:r>
              <a:rPr lang="en-US" baseline="30000" dirty="0" err="1"/>
              <a:t>n</a:t>
            </a:r>
            <a:r>
              <a:rPr lang="en-US" dirty="0"/>
              <a:t>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x</a:t>
            </a:r>
            <a:r>
              <a:rPr lang="en-US" baseline="30000" dirty="0"/>
              <a:t>n-1 </a:t>
            </a:r>
            <a:r>
              <a:rPr lang="en-US" dirty="0"/>
              <a:t>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|x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(|a</a:t>
            </a:r>
            <a:r>
              <a:rPr lang="en-US" baseline="-25000" dirty="0"/>
              <a:t>n</a:t>
            </a:r>
            <a:r>
              <a:rPr lang="en-US" dirty="0"/>
              <a:t>|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/x</a:t>
            </a:r>
            <a:r>
              <a:rPr lang="en-US" baseline="30000" dirty="0"/>
              <a:t> </a:t>
            </a:r>
            <a:r>
              <a:rPr lang="en-US" dirty="0"/>
              <a:t>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|/x</a:t>
            </a:r>
            <a:r>
              <a:rPr lang="en-US" baseline="30000" dirty="0"/>
              <a:t>n-1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|/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  <a:endParaRPr lang="en-US" i="1" baseline="30000" dirty="0"/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(|a</a:t>
            </a:r>
            <a:r>
              <a:rPr lang="en-US" baseline="-25000" dirty="0"/>
              <a:t>n</a:t>
            </a:r>
            <a:r>
              <a:rPr lang="en-US" dirty="0"/>
              <a:t>|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|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C = |a</a:t>
            </a:r>
            <a:r>
              <a:rPr lang="en-US" baseline="-25000" dirty="0"/>
              <a:t>n</a:t>
            </a:r>
            <a:r>
              <a:rPr lang="en-US" dirty="0"/>
              <a:t>| + |a</a:t>
            </a:r>
            <a:r>
              <a:rPr lang="en-US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+ </a:t>
            </a:r>
            <a:r>
              <a:rPr lang="en-US" dirty="0">
                <a:ea typeface="Cambria Math"/>
              </a:rPr>
              <a:t>∙∙∙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| and k = </a:t>
            </a:r>
            <a:r>
              <a:rPr lang="en-US" dirty="0">
                <a:ea typeface="Cambria Math" pitchFamily="18" charset="0"/>
              </a:rPr>
              <a:t>1. 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Then f(x) is O(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).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48859-6C3D-484B-8FA3-FB16FCD9FF75}"/>
              </a:ext>
            </a:extLst>
          </p:cNvPr>
          <p:cNvSpPr txBox="1"/>
          <p:nvPr/>
        </p:nvSpPr>
        <p:spPr>
          <a:xfrm>
            <a:off x="9982200" y="2399368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triangle inequality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89252-EF99-9042-9494-02D2453610F2}"/>
              </a:ext>
            </a:extLst>
          </p:cNvPr>
          <p:cNvSpPr txBox="1"/>
          <p:nvPr/>
        </p:nvSpPr>
        <p:spPr>
          <a:xfrm>
            <a:off x="9982200" y="3415825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olidFill>
                  <a:srgbClr val="C00000"/>
                </a:solidFill>
              </a:rPr>
              <a:t>Assuming </a:t>
            </a:r>
            <a:r>
              <a:rPr lang="en-US" sz="1400" i="1" dirty="0">
                <a:solidFill>
                  <a:srgbClr val="C00000"/>
                </a:solidFill>
              </a:rPr>
              <a:t>x</a:t>
            </a:r>
            <a:r>
              <a:rPr lang="en-US" sz="1400" dirty="0">
                <a:solidFill>
                  <a:srgbClr val="C00000"/>
                </a:solidFill>
              </a:rPr>
              <a:t> &gt;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5376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Important Point about 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You may see  “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))” instead of “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))”  </a:t>
            </a:r>
          </a:p>
          <a:p>
            <a:pPr lvl="1"/>
            <a:r>
              <a:rPr lang="en-US" dirty="0"/>
              <a:t>This is an abuse of the equality sign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ok to write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∊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</a:t>
            </a:r>
          </a:p>
          <a:p>
            <a:pPr lvl="1"/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represents the set of functions that are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2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6F2E-3BC6-DE44-A637-25696B34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5F8C-1A47-6148-963A-39854EA2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Big-O</a:t>
            </a:r>
          </a:p>
          <a:p>
            <a:r>
              <a:rPr lang="en-US"/>
              <a:t>Big-O for polynomials</a:t>
            </a:r>
          </a:p>
          <a:p>
            <a:r>
              <a:rPr lang="en-US"/>
              <a:t>Use of Big-O notation</a:t>
            </a:r>
          </a:p>
        </p:txBody>
      </p:sp>
    </p:spTree>
    <p:extLst>
      <p:ext uri="{BB962C8B-B14F-4D97-AF65-F5344CB8AC3E}">
        <p14:creationId xmlns:p14="http://schemas.microsoft.com/office/powerpoint/2010/main" val="257604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8CBC-A7C0-AC48-A1E5-6793C157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38: Advanced Big-O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59BC-90D1-E243-9759-B14348E9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 for more functions</a:t>
            </a:r>
          </a:p>
          <a:p>
            <a:r>
              <a:rPr lang="en-US"/>
              <a:t>Big-O for combined functions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D41-9AF6-3B45-A90F-898596E9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/>
              </a:rPr>
              <a:t>More big-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 facts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64C2-8894-CE49-B5B3-6E2B040F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</a:t>
            </a:r>
            <a:r>
              <a:rPr lang="en-US" i="1" dirty="0">
                <a:cs typeface="Times New Roman" pitchFamily="18" charset="0"/>
                <a:sym typeface="Symbol"/>
              </a:rPr>
              <a:t>u </a:t>
            </a:r>
            <a:r>
              <a:rPr lang="en-US" dirty="0">
                <a:cs typeface="Times New Roman" pitchFamily="18" charset="0"/>
                <a:sym typeface="Symbol"/>
              </a:rPr>
              <a:t>&gt;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,  </a:t>
            </a:r>
            <a:r>
              <a:rPr lang="en-US" i="1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 constant: </a:t>
            </a:r>
            <a:br>
              <a:rPr lang="en-US" dirty="0">
                <a:cs typeface="Times New Roman" pitchFamily="18" charset="0"/>
                <a:sym typeface="Symbol"/>
              </a:rPr>
            </a:br>
            <a:r>
              <a:rPr lang="en-US" dirty="0">
                <a:cs typeface="Times New Roman" pitchFamily="18" charset="0"/>
                <a:sym typeface="Symbol"/>
              </a:rPr>
              <a:t>	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  is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)   but  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  is not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)</a:t>
            </a:r>
          </a:p>
          <a:p>
            <a:pPr marL="457200" indent="-457200"/>
            <a:endParaRPr lang="en-US" sz="8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</a:t>
            </a:r>
            <a:r>
              <a:rPr lang="en-US" i="1" dirty="0">
                <a:cs typeface="Times New Roman" pitchFamily="18" charset="0"/>
                <a:sym typeface="Symbol"/>
              </a:rPr>
              <a:t>a </a:t>
            </a:r>
            <a:r>
              <a:rPr lang="en-US" dirty="0">
                <a:cs typeface="Times New Roman" pitchFamily="18" charset="0"/>
                <a:sym typeface="Symbol"/>
              </a:rPr>
              <a:t>&gt; 0, </a:t>
            </a:r>
            <a:r>
              <a:rPr lang="en-US" i="1" dirty="0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 &gt; 0,</a:t>
            </a:r>
            <a:r>
              <a:rPr lang="en-US" i="1" dirty="0">
                <a:cs typeface="Times New Roman" pitchFamily="18" charset="0"/>
                <a:sym typeface="Symbol"/>
              </a:rPr>
              <a:t> u </a:t>
            </a:r>
            <a:r>
              <a:rPr lang="en-US" dirty="0">
                <a:cs typeface="Times New Roman" pitchFamily="18" charset="0"/>
                <a:sym typeface="Symbol"/>
              </a:rPr>
              <a:t>&gt;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,  </a:t>
            </a:r>
            <a:r>
              <a:rPr lang="en-US" i="1" dirty="0">
                <a:cs typeface="Times New Roman" pitchFamily="18" charset="0"/>
                <a:sym typeface="Symbol"/>
              </a:rPr>
              <a:t>a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 constant:</a:t>
            </a:r>
          </a:p>
          <a:p>
            <a:pPr marL="0" indent="0">
              <a:buNone/>
            </a:pPr>
            <a:r>
              <a:rPr lang="en-US" dirty="0" err="1">
                <a:cs typeface="Times New Roman" pitchFamily="18" charset="0"/>
                <a:sym typeface="Symbol"/>
              </a:rPr>
              <a:t>	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)  is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dirty="0" err="1">
                <a:cs typeface="Times New Roman" pitchFamily="18" charset="0"/>
                <a:sym typeface="Symbol"/>
              </a:rPr>
              <a:t>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a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cs typeface="Times New Roman" pitchFamily="18" charset="0"/>
                <a:sym typeface="Symbol"/>
              </a:rPr>
              <a:t>	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a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i="1" baseline="30000" dirty="0">
                <a:cs typeface="Times New Roman" pitchFamily="18" charset="0"/>
                <a:sym typeface="Symbol"/>
              </a:rPr>
              <a:t>u</a:t>
            </a:r>
            <a:r>
              <a:rPr lang="en-US" dirty="0">
                <a:cs typeface="Times New Roman" pitchFamily="18" charset="0"/>
                <a:sym typeface="Symbol"/>
              </a:rPr>
              <a:t>)  is 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dirty="0" err="1">
                <a:cs typeface="Times New Roman" pitchFamily="18" charset="0"/>
                <a:sym typeface="Symbol"/>
              </a:rPr>
              <a:t>log</a:t>
            </a:r>
            <a:r>
              <a:rPr lang="en-US" i="1" baseline="-25000" dirty="0" err="1">
                <a:cs typeface="Times New Roman" pitchFamily="18" charset="0"/>
                <a:sym typeface="Symbol"/>
              </a:rPr>
              <a:t>b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cs typeface="Times New Roman" pitchFamily="18" charset="0"/>
                <a:sym typeface="Symbol"/>
              </a:rPr>
              <a:t>n</a:t>
            </a:r>
            <a:r>
              <a:rPr lang="en-US" i="1" baseline="30000" dirty="0" err="1"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)) 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  <a:sym typeface="Symbol"/>
              </a:rPr>
              <a:t>	and they are all  </a:t>
            </a:r>
            <a:r>
              <a:rPr lang="en-US" b="1" i="1" dirty="0">
                <a:cs typeface="Times New Roman" pitchFamily="18" charset="0"/>
                <a:sym typeface="Symbol"/>
              </a:rPr>
              <a:t>O</a:t>
            </a:r>
            <a:r>
              <a:rPr lang="en-US" b="1" dirty="0">
                <a:cs typeface="Times New Roman" pitchFamily="18" charset="0"/>
                <a:sym typeface="Symbol"/>
              </a:rPr>
              <a:t>(log(</a:t>
            </a:r>
            <a:r>
              <a:rPr lang="en-US" b="1" i="1" dirty="0">
                <a:cs typeface="Times New Roman" pitchFamily="18" charset="0"/>
                <a:sym typeface="Symbol"/>
              </a:rPr>
              <a:t>n</a:t>
            </a:r>
            <a:r>
              <a:rPr lang="en-US" b="1" dirty="0">
                <a:cs typeface="Times New Roman" pitchFamily="18" charset="0"/>
                <a:sym typeface="Symbol"/>
              </a:rPr>
              <a:t>))</a:t>
            </a:r>
          </a:p>
          <a:p>
            <a:pPr marL="457200" indent="-457200"/>
            <a:endParaRPr lang="en-US" dirty="0">
              <a:cs typeface="Times New Roman" pitchFamily="18" charset="0"/>
              <a:sym typeface="Symbol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3690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Useful Big-</a:t>
            </a:r>
            <a:r>
              <a:rPr lang="en-US" sz="4000" i="1" dirty="0"/>
              <a:t>O</a:t>
            </a:r>
            <a:r>
              <a:rPr lang="en-US" sz="4000" dirty="0"/>
              <a:t> Estimates Involving Logarithms, Powers, and Exponents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d</a:t>
            </a:r>
            <a:r>
              <a:rPr lang="en-US" dirty="0"/>
              <a:t> &gt; c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then </a:t>
            </a:r>
            <a:r>
              <a:rPr lang="en-US" i="1" dirty="0" err="1"/>
              <a:t>n</a:t>
            </a:r>
            <a:r>
              <a:rPr lang="en-US" i="1" baseline="30000" dirty="0" err="1"/>
              <a:t>c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dirty="0"/>
              <a:t>), but 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i="1" baseline="30000" dirty="0"/>
              <a:t> </a:t>
            </a:r>
            <a:r>
              <a:rPr lang="en-US" dirty="0"/>
              <a:t>is not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 b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 and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 are positive, </a:t>
            </a:r>
            <a:br>
              <a:rPr lang="en-US" dirty="0"/>
            </a:br>
            <a:r>
              <a:rPr lang="en-US" dirty="0"/>
              <a:t>	then (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i="1" dirty="0"/>
              <a:t>  n</a:t>
            </a:r>
            <a:r>
              <a:rPr lang="en-US" dirty="0"/>
              <a:t>)</a:t>
            </a:r>
            <a:r>
              <a:rPr lang="en-US" i="1" baseline="30000" dirty="0"/>
              <a:t>c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dirty="0"/>
              <a:t>), but 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i="1" baseline="30000" dirty="0"/>
              <a:t> </a:t>
            </a:r>
            <a:r>
              <a:rPr lang="en-US" dirty="0"/>
              <a:t>is not </a:t>
            </a:r>
            <a:r>
              <a:rPr lang="en-US" i="1" dirty="0"/>
              <a:t>O</a:t>
            </a:r>
            <a:r>
              <a:rPr lang="en-US" dirty="0"/>
              <a:t>((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i="1" dirty="0"/>
              <a:t>  n</a:t>
            </a:r>
            <a:r>
              <a:rPr lang="en-US" dirty="0"/>
              <a:t>)</a:t>
            </a:r>
            <a:r>
              <a:rPr lang="en-US" i="1" baseline="30000" dirty="0"/>
              <a:t>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If  b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 and  </a:t>
            </a:r>
            <a:r>
              <a:rPr lang="en-US" i="1" dirty="0"/>
              <a:t>d</a:t>
            </a:r>
            <a:r>
              <a:rPr lang="en-US" dirty="0"/>
              <a:t> is positive, </a:t>
            </a:r>
            <a:br>
              <a:rPr lang="en-US" dirty="0"/>
            </a:br>
            <a:r>
              <a:rPr lang="en-US" dirty="0"/>
              <a:t>	then 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), but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is not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30000" dirty="0" err="1"/>
              <a:t>d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i="1" dirty="0"/>
              <a:t>c</a:t>
            </a:r>
            <a:r>
              <a:rPr lang="en-US" dirty="0"/>
              <a:t> &gt; b &gt;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then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baseline="30000" dirty="0"/>
              <a:t>  </a:t>
            </a:r>
            <a:r>
              <a:rPr lang="en-US" dirty="0"/>
              <a:t>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r>
              <a:rPr lang="en-US" dirty="0"/>
              <a:t>), but 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is not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78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the Factorial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Factorial function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Logarithm of factorial function: log </a:t>
                </a:r>
                <a:r>
                  <a:rPr lang="en-US" i="1" dirty="0"/>
                  <a:t>n</a:t>
                </a:r>
                <a:r>
                  <a:rPr lang="en-US" dirty="0"/>
                  <a:t>!</a:t>
                </a:r>
              </a:p>
              <a:p>
                <a:pPr>
                  <a:buNone/>
                </a:pPr>
                <a:r>
                  <a:rPr lang="en-US" dirty="0"/>
                  <a:t>	Given that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!≤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r>
                  <a:rPr lang="en-US" dirty="0"/>
                  <a:t>	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/>
                  </a:rPr>
                  <a:t>) taking </a:t>
                </a:r>
                <a:r>
                  <a:rPr lang="en-US" i="1" dirty="0">
                    <a:ea typeface="Cambria Math"/>
                  </a:rPr>
                  <a:t>C </a:t>
                </a:r>
                <a:r>
                  <a:rPr lang="en-US" dirty="0">
                    <a:ea typeface="Cambria Math"/>
                  </a:rPr>
                  <a:t>= 1 and </a:t>
                </a:r>
                <a:r>
                  <a:rPr lang="en-US" i="1" dirty="0">
                    <a:ea typeface="Cambria Math"/>
                  </a:rPr>
                  <a:t>k</a:t>
                </a:r>
                <a:r>
                  <a:rPr lang="en-US" dirty="0">
                    <a:ea typeface="Cambria Math"/>
                  </a:rPr>
                  <a:t> = 1.</a:t>
                </a: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402775" y="3018452"/>
            <a:ext cx="6360319" cy="273844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02775" y="3574114"/>
            <a:ext cx="4893469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402775" y="2417546"/>
            <a:ext cx="3914775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B25D-8716-6245-B934-A86EC745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FA9F-D73E-7849-80C8-394CD3C2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If </a:t>
            </a:r>
            <a:r>
              <a:rPr lang="en-US" i="1" dirty="0">
                <a:cs typeface="Times New Roman" pitchFamily="18" charset="0"/>
                <a:sym typeface="Symbol"/>
              </a:rPr>
              <a:t>f(x)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g(x)</a:t>
            </a:r>
            <a:r>
              <a:rPr lang="en-US" dirty="0">
                <a:cs typeface="Times New Roman" pitchFamily="18" charset="0"/>
                <a:sym typeface="Symbol"/>
              </a:rPr>
              <a:t>) and </a:t>
            </a:r>
            <a:r>
              <a:rPr lang="en-US" i="1" dirty="0">
                <a:cs typeface="Times New Roman" pitchFamily="18" charset="0"/>
                <a:sym typeface="Symbol"/>
              </a:rPr>
              <a:t>g(x)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h(x)</a:t>
            </a:r>
            <a:r>
              <a:rPr lang="en-US" dirty="0">
                <a:cs typeface="Times New Roman" pitchFamily="18" charset="0"/>
                <a:sym typeface="Symbol"/>
              </a:rPr>
              <a:t>) then </a:t>
            </a:r>
            <a:r>
              <a:rPr lang="en-US" i="1" dirty="0">
                <a:cs typeface="Times New Roman" pitchFamily="18" charset="0"/>
                <a:sym typeface="Symbol"/>
              </a:rPr>
              <a:t>f(x)</a:t>
            </a:r>
            <a:r>
              <a:rPr lang="en-US" dirty="0">
                <a:cs typeface="Times New Roman" pitchFamily="18" charset="0"/>
                <a:sym typeface="Symbol"/>
              </a:rPr>
              <a:t> is </a:t>
            </a:r>
            <a:r>
              <a:rPr lang="en-US" i="1" dirty="0">
                <a:cs typeface="Times New Roman" pitchFamily="18" charset="0"/>
                <a:sym typeface="Symbol"/>
              </a:rPr>
              <a:t>O</a:t>
            </a:r>
            <a:r>
              <a:rPr lang="en-US" dirty="0"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cs typeface="Times New Roman" pitchFamily="18" charset="0"/>
                <a:sym typeface="Symbol"/>
              </a:rPr>
              <a:t>h(x)</a:t>
            </a:r>
            <a:r>
              <a:rPr lang="en-US" dirty="0">
                <a:cs typeface="Times New Roman" pitchFamily="18" charset="0"/>
                <a:sym typeface="Symbol"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then (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*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(x)*g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are both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g(</a:t>
            </a:r>
            <a:r>
              <a:rPr lang="en-US" i="1" dirty="0"/>
              <a:t>x</a:t>
            </a:r>
            <a:r>
              <a:rPr lang="en-US" dirty="0"/>
              <a:t>)) then (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(g(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>
                <a:ea typeface="Cambria Math" pitchFamily="18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(x)) then (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br>
              <a:rPr lang="en-US" dirty="0"/>
            </a:br>
            <a:r>
              <a:rPr lang="en-US" i="1" dirty="0"/>
              <a:t>O</a:t>
            </a:r>
            <a:r>
              <a:rPr lang="en-US" dirty="0"/>
              <a:t>(max(</a:t>
            </a:r>
            <a:r>
              <a:rPr lang="en-US" dirty="0">
                <a:ea typeface="Cambria Math" pitchFamily="18" charset="0"/>
              </a:rPr>
              <a:t>|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dirty="0">
                <a:ea typeface="Cambria Math" pitchFamily="18" charset="0"/>
              </a:rPr>
              <a:t>|,|</a:t>
            </a:r>
            <a:r>
              <a:rPr lang="en-US" dirty="0"/>
              <a:t>g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ea typeface="Cambria Math" pitchFamily="18" charset="0"/>
              </a:rPr>
              <a:t>|))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1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(x)) then (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(max(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|,|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|))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Proof: </a:t>
            </a:r>
            <a:r>
              <a:rPr lang="en-US" sz="2400" dirty="0"/>
              <a:t>By the definition of big-</a:t>
            </a:r>
            <a:r>
              <a:rPr lang="en-US" sz="2400" i="1" dirty="0"/>
              <a:t>O</a:t>
            </a:r>
            <a:r>
              <a:rPr lang="en-US" sz="2400" dirty="0"/>
              <a:t> notation, there are constants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/>
              <a:t>,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/>
              <a:t>such that </a:t>
            </a:r>
            <a:br>
              <a:rPr lang="en-US" sz="2400" dirty="0"/>
            </a:br>
            <a:r>
              <a:rPr lang="en-US" sz="2400" dirty="0"/>
              <a:t>|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when x &gt; 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/>
              <a:t>and</a:t>
            </a:r>
            <a:r>
              <a:rPr lang="en-US" sz="2400" i="1" dirty="0"/>
              <a:t> 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when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&gt; 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|(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)(</a:t>
            </a:r>
            <a:r>
              <a:rPr lang="en-US" sz="2400" i="1" dirty="0"/>
              <a:t>x</a:t>
            </a:r>
            <a:r>
              <a:rPr lang="en-US" sz="2400" dirty="0"/>
              <a:t>)| = 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+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)|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     		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by the triangle inequality |a + b| </a:t>
            </a:r>
            <a:r>
              <a:rPr lang="en-US" sz="1900" dirty="0">
                <a:solidFill>
                  <a:srgbClr val="C00000"/>
                </a:solidFill>
                <a:latin typeface="Cambria Math"/>
                <a:ea typeface="Cambria Math"/>
              </a:rPr>
              <a:t>≤ |a| + |b|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sz="2400" dirty="0"/>
              <a:t>|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)|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sz="2400" dirty="0"/>
              <a:t>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mbria Math"/>
                <a:ea typeface="Cambria Math"/>
              </a:rPr>
              <a:t>                                             ≤ 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sz="2400" dirty="0"/>
              <a:t>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dirty="0"/>
              <a:t>(x)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|</a:t>
            </a:r>
            <a:r>
              <a:rPr lang="en-US" sz="2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    		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where  </a:t>
            </a:r>
            <a:r>
              <a:rPr lang="en-US" sz="1900" i="1" dirty="0">
                <a:solidFill>
                  <a:srgbClr val="C00000"/>
                </a:solidFill>
              </a:rPr>
              <a:t>g</a:t>
            </a:r>
            <a:r>
              <a:rPr lang="en-US" sz="1900" dirty="0">
                <a:solidFill>
                  <a:srgbClr val="C00000"/>
                </a:solidFill>
              </a:rPr>
              <a:t>(</a:t>
            </a:r>
            <a:r>
              <a:rPr lang="en-US" sz="1900" i="1" dirty="0">
                <a:solidFill>
                  <a:srgbClr val="C00000"/>
                </a:solidFill>
              </a:rPr>
              <a:t>x</a:t>
            </a:r>
            <a:r>
              <a:rPr lang="en-US" sz="1900" dirty="0">
                <a:solidFill>
                  <a:srgbClr val="C00000"/>
                </a:solidFill>
              </a:rPr>
              <a:t>) = max(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1900" dirty="0">
                <a:solidFill>
                  <a:srgbClr val="C00000"/>
                </a:solidFill>
              </a:rPr>
              <a:t>g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900" dirty="0">
                <a:solidFill>
                  <a:srgbClr val="C00000"/>
                </a:solidFill>
              </a:rPr>
              <a:t>(x)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|,|</a:t>
            </a:r>
            <a:r>
              <a:rPr lang="en-US" sz="1900" dirty="0">
                <a:solidFill>
                  <a:srgbClr val="C00000"/>
                </a:solidFill>
              </a:rPr>
              <a:t>g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900" dirty="0">
                <a:solidFill>
                  <a:srgbClr val="C00000"/>
                </a:solidFill>
              </a:rPr>
              <a:t>(x)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|)</a:t>
            </a:r>
            <a:endParaRPr lang="en-US" sz="1900" dirty="0"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mbria Math"/>
                <a:ea typeface="Cambria Math"/>
              </a:rPr>
              <a:t>                                             = (</a:t>
            </a:r>
            <a:r>
              <a:rPr lang="en-US" sz="2400" dirty="0"/>
              <a:t>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400" dirty="0"/>
              <a:t> C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|</a:t>
            </a:r>
            <a:endParaRPr lang="en-US" sz="2400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                                          = </a:t>
            </a:r>
            <a:r>
              <a:rPr lang="en-US" sz="2400" i="1" dirty="0" err="1">
                <a:ea typeface="Cambria Math" pitchFamily="18" charset="0"/>
              </a:rPr>
              <a:t>C|</a:t>
            </a:r>
            <a:r>
              <a:rPr lang="en-US" sz="2400" i="1" dirty="0" err="1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)|           			</a:t>
            </a:r>
            <a:r>
              <a:rPr lang="en-US" sz="1900" dirty="0">
                <a:solidFill>
                  <a:srgbClr val="C00000"/>
                </a:solidFill>
              </a:rPr>
              <a:t>where C = C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9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1900" dirty="0">
                <a:solidFill>
                  <a:srgbClr val="C00000"/>
                </a:solidFill>
              </a:rPr>
              <a:t> C</a:t>
            </a:r>
            <a:r>
              <a:rPr lang="en-US" sz="19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9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Therefore |(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)(</a:t>
            </a:r>
            <a:r>
              <a:rPr lang="en-US" sz="2400" i="1" dirty="0"/>
              <a:t>x</a:t>
            </a:r>
            <a:r>
              <a:rPr lang="en-US" sz="2400" dirty="0"/>
              <a:t>)|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i="1" dirty="0" err="1">
                <a:ea typeface="Cambria Math" pitchFamily="18" charset="0"/>
              </a:rPr>
              <a:t>C|</a:t>
            </a:r>
            <a:r>
              <a:rPr lang="en-US" sz="2400" i="1" dirty="0" err="1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)| whenever </a:t>
            </a:r>
            <a:r>
              <a:rPr lang="en-US" sz="2400" i="1" dirty="0"/>
              <a:t>x</a:t>
            </a:r>
            <a:r>
              <a:rPr lang="en-US" sz="2400" dirty="0"/>
              <a:t> &gt; </a:t>
            </a:r>
            <a:r>
              <a:rPr lang="en-US" sz="2400" i="1" dirty="0"/>
              <a:t>k</a:t>
            </a:r>
            <a:r>
              <a:rPr lang="en-US" sz="2400" dirty="0"/>
              <a:t>, where </a:t>
            </a:r>
            <a:r>
              <a:rPr lang="en-US" sz="2400" i="1" dirty="0"/>
              <a:t>k</a:t>
            </a:r>
            <a:r>
              <a:rPr lang="en-US" sz="2400" dirty="0"/>
              <a:t> = max(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</a:t>
            </a:r>
            <a:r>
              <a:rPr lang="en-US" sz="2400" i="1" dirty="0"/>
              <a:t>k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3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Growth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we want to understand how quickly an algorithm can solve a problem as the size of the input grows. </a:t>
            </a:r>
          </a:p>
          <a:p>
            <a:pPr lvl="1"/>
            <a:r>
              <a:rPr lang="en-US" dirty="0"/>
              <a:t>We can compare the efficiency of two different algorithms for solving the same problem. </a:t>
            </a:r>
          </a:p>
          <a:p>
            <a:pPr lvl="1"/>
            <a:r>
              <a:rPr lang="en-US" dirty="0"/>
              <a:t>We can also determine whether it is practical to use a particular algorithm as the input grows. </a:t>
            </a:r>
          </a:p>
          <a:p>
            <a:r>
              <a:rPr lang="en-US" dirty="0"/>
              <a:t>We characterize the </a:t>
            </a:r>
            <a:r>
              <a:rPr lang="en-US" b="1" dirty="0"/>
              <a:t>efficiency of an algorithm </a:t>
            </a:r>
            <a:r>
              <a:rPr lang="en-US" dirty="0"/>
              <a:t>by a function of its problem size</a:t>
            </a:r>
          </a:p>
          <a:p>
            <a:pPr lvl="1"/>
            <a:r>
              <a:rPr lang="en-US" dirty="0"/>
              <a:t>Efficiency is captured by the </a:t>
            </a:r>
            <a:r>
              <a:rPr lang="en-US" b="1" dirty="0"/>
              <a:t>growth of this function</a:t>
            </a:r>
          </a:p>
          <a:p>
            <a:pPr lvl="1"/>
            <a:r>
              <a:rPr lang="en-US" dirty="0"/>
              <a:t>In both computer science and in mathematics, there are many cases where we care about how fast a function grows.</a:t>
            </a:r>
          </a:p>
        </p:txBody>
      </p:sp>
    </p:spTree>
    <p:extLst>
      <p:ext uri="{BB962C8B-B14F-4D97-AF65-F5344CB8AC3E}">
        <p14:creationId xmlns:p14="http://schemas.microsoft.com/office/powerpoint/2010/main" val="220482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Ordering Functions by 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Put the functions in order so that each function is big-O of the next function on the list.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dirty="0"/>
              <a:t>)</a:t>
            </a:r>
            <a:r>
              <a:rPr lang="en-US" i="1" baseline="30000" dirty="0"/>
              <a:t>n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8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+111</a:t>
            </a:r>
            <a:endParaRPr lang="en-US" i="1" baseline="30000" dirty="0"/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dirty="0"/>
              <a:t>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2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5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6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)</a:t>
            </a:r>
            <a:r>
              <a:rPr lang="en-US" baseline="30000" dirty="0"/>
              <a:t>3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7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+1)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8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9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10000</a:t>
            </a:r>
          </a:p>
          <a:p>
            <a:pPr marL="457200" lvl="1" indent="0">
              <a:buNone/>
            </a:pPr>
            <a:r>
              <a:rPr lang="en-US" i="1" dirty="0"/>
              <a:t>f</a:t>
            </a:r>
            <a:r>
              <a:rPr lang="en-US" baseline="-25000" dirty="0"/>
              <a:t>10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!</a:t>
            </a:r>
          </a:p>
          <a:p>
            <a:endParaRPr lang="en-US" i="1" baseline="30000" dirty="0"/>
          </a:p>
          <a:p>
            <a:endParaRPr lang="en-US" i="1" baseline="30000" dirty="0"/>
          </a:p>
          <a:p>
            <a:endParaRPr lang="en-US" i="1" dirty="0"/>
          </a:p>
          <a:p>
            <a:endParaRPr lang="en-US" baseline="30000" dirty="0"/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84CA5-2FC4-3B45-9E99-E1F391AE8147}"/>
              </a:ext>
            </a:extLst>
          </p:cNvPr>
          <p:cNvSpPr txBox="1"/>
          <p:nvPr/>
        </p:nvSpPr>
        <p:spPr>
          <a:xfrm>
            <a:off x="6255026" y="3419061"/>
            <a:ext cx="37385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The order is:</a:t>
            </a:r>
          </a:p>
          <a:p>
            <a:r>
              <a:rPr lang="en-US" sz="2800" i="1" dirty="0"/>
              <a:t>9, 5, 3, 6, 2, 8, 1, 4, 7, 10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81796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of Growth of Functions</a:t>
            </a:r>
          </a:p>
        </p:txBody>
      </p:sp>
      <p:pic>
        <p:nvPicPr>
          <p:cNvPr id="5" name="Content Placeholder 3" descr="03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4276" y="2362201"/>
            <a:ext cx="3836324" cy="3118499"/>
          </a:xfrm>
        </p:spPr>
      </p:pic>
      <p:sp>
        <p:nvSpPr>
          <p:cNvPr id="6" name="TextBox 5"/>
          <p:cNvSpPr txBox="1"/>
          <p:nvPr/>
        </p:nvSpPr>
        <p:spPr>
          <a:xfrm>
            <a:off x="2743200" y="5562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the difference in behavior of functions as </a:t>
            </a:r>
            <a:r>
              <a:rPr lang="en-US" b="1" i="1" dirty="0"/>
              <a:t>n</a:t>
            </a:r>
            <a:r>
              <a:rPr lang="en-US" b="1" dirty="0"/>
              <a:t> gets larger</a:t>
            </a:r>
          </a:p>
        </p:txBody>
      </p:sp>
    </p:spTree>
    <p:extLst>
      <p:ext uri="{BB962C8B-B14F-4D97-AF65-F5344CB8AC3E}">
        <p14:creationId xmlns:p14="http://schemas.microsoft.com/office/powerpoint/2010/main" val="2767314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53E0-3D83-6F43-97C5-CAAB92E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0698-1501-2F48-8B16-93673932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 for powers, logarithms and factorials</a:t>
            </a:r>
          </a:p>
          <a:p>
            <a:r>
              <a:rPr lang="en-US"/>
              <a:t>Big-O for sum and product of functions</a:t>
            </a:r>
          </a:p>
        </p:txBody>
      </p:sp>
    </p:spTree>
    <p:extLst>
      <p:ext uri="{BB962C8B-B14F-4D97-AF65-F5344CB8AC3E}">
        <p14:creationId xmlns:p14="http://schemas.microsoft.com/office/powerpoint/2010/main" val="223420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2C1-C562-7D4C-974F-CA15D28A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39: Big-Omega and Big-Theta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D7FD-DD74-FD49-AB59-6DD3D743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Big-Omega</a:t>
            </a:r>
          </a:p>
          <a:p>
            <a:r>
              <a:rPr lang="en-US"/>
              <a:t>Big-Theta</a:t>
            </a:r>
          </a:p>
          <a:p>
            <a:r>
              <a:rPr lang="en-US"/>
              <a:t>little-o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8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Let </a:t>
                </a:r>
                <a:r>
                  <a:rPr lang="en-US" i="1" dirty="0"/>
                  <a:t>f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dirty="0"/>
                  <a:t> be functions from the set of integers or the set of positive real numbers to the set of real numbers. We say that </a:t>
                </a:r>
                <a14:m>
                  <m:oMath xmlns:m="http://schemas.openxmlformats.org/officeDocument/2006/math">
                    <m:r>
                      <a:rPr lang="fr-CH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is </a:t>
                </a:r>
                <a14:m>
                  <m:oMath xmlns:m="http://schemas.openxmlformats.org/officeDocument/2006/math"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there are constants </a:t>
                </a:r>
                <a:r>
                  <a:rPr lang="en-US" i="1" dirty="0"/>
                  <a:t>C &gt; 0</a:t>
                </a:r>
                <a:r>
                  <a:rPr lang="en-US" dirty="0"/>
                  <a:t> and </a:t>
                </a:r>
                <a:r>
                  <a:rPr lang="en-US" i="1" dirty="0"/>
                  <a:t>k ≥ 0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when </a:t>
                </a:r>
                <a:r>
                  <a:rPr lang="en-US" i="1" dirty="0"/>
                  <a:t>x &gt; k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 We say that “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big-Omega of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).”</a:t>
                </a:r>
              </a:p>
              <a:p>
                <a:r>
                  <a:rPr lang="en-US" dirty="0"/>
                  <a:t>Big-</a:t>
                </a:r>
                <a:r>
                  <a:rPr lang="en-US" i="1" dirty="0"/>
                  <a:t>O</a:t>
                </a:r>
                <a:r>
                  <a:rPr lang="en-US" dirty="0"/>
                  <a:t> gives an upper bound on the growth of a function, while Big-Omega gives a lower bound</a:t>
                </a:r>
              </a:p>
              <a:p>
                <a:r>
                  <a:rPr lang="en-US" dirty="0"/>
                  <a:t>Big-Omega tells us that a function grows at least as fast as another.</a:t>
                </a:r>
              </a:p>
              <a:p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 </a:t>
                </a:r>
                <a:r>
                  <a:rPr lang="el-GR" dirty="0">
                    <a:latin typeface="Cambria Math"/>
                    <a:ea typeface="Cambria Math"/>
                  </a:rPr>
                  <a:t>Ω</a:t>
                </a:r>
                <a:r>
                  <a:rPr lang="en-US" dirty="0">
                    <a:ea typeface="Cambria Math"/>
                  </a:rPr>
                  <a:t>(</a:t>
                </a:r>
                <a:r>
                  <a:rPr lang="en-US" i="1" dirty="0">
                    <a:ea typeface="Cambria Math"/>
                  </a:rPr>
                  <a:t>g</a:t>
                </a:r>
                <a:r>
                  <a:rPr lang="en-US" dirty="0">
                    <a:ea typeface="Cambria Math"/>
                  </a:rPr>
                  <a:t>(</a:t>
                </a:r>
                <a:r>
                  <a:rPr lang="en-US" i="1" dirty="0">
                    <a:ea typeface="Cambria Math"/>
                  </a:rPr>
                  <a:t>x</a:t>
                </a:r>
                <a:r>
                  <a:rPr lang="en-US" dirty="0">
                    <a:ea typeface="Cambria Math"/>
                  </a:rPr>
                  <a:t>))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n-US" dirty="0"/>
                  <a:t>if and only if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256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1029-72E2-A54C-B766-FD7711CB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57B4A-F75D-FF4B-82EF-C9760B9C4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H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H" b="0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b="0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fr-CH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/>
                  <a:t>	since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57B4A-F75D-FF4B-82EF-C9760B9C4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212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Let </a:t>
                </a:r>
                <a:r>
                  <a:rPr lang="en-US" i="1" dirty="0"/>
                  <a:t>f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dirty="0"/>
                  <a:t> be functions from the set of integers or the set of real numbers to the set of real numbers. </a:t>
                </a:r>
                <a:br>
                  <a:rPr lang="en-US" dirty="0"/>
                </a:b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fr-CH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is </a:t>
                </a:r>
                <a14:m>
                  <m:oMath xmlns:m="http://schemas.openxmlformats.org/officeDocument/2006/math">
                    <m:r>
                      <a:rPr lang="fr-CH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l-G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We say that “f is big-Theta of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)” </a:t>
                </a:r>
              </a:p>
              <a:p>
                <a:pPr marL="0" indent="0">
                  <a:buNone/>
                </a:pPr>
                <a:r>
                  <a:rPr lang="en-US" dirty="0"/>
                  <a:t>	or “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of </a:t>
                </a:r>
                <a:r>
                  <a:rPr lang="en-US" i="1" dirty="0"/>
                  <a:t>order</a:t>
                </a:r>
                <a:r>
                  <a:rPr lang="en-US" dirty="0"/>
                  <a:t>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  or “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and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are of the </a:t>
                </a:r>
                <a:r>
                  <a:rPr lang="en-US" i="1" dirty="0"/>
                  <a:t>same order</a:t>
                </a:r>
                <a:r>
                  <a:rPr lang="en-US" dirty="0"/>
                  <a:t>.”   </a:t>
                </a:r>
              </a:p>
              <a:p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CH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and only if there exists positive constants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aseline="-25000" dirty="0"/>
                  <a:t> </a:t>
                </a:r>
                <a:r>
                  <a:rPr lang="en-US" dirty="0"/>
                  <a:t>,</a:t>
                </a:r>
                <a:r>
                  <a:rPr lang="en-US" baseline="-25000" dirty="0"/>
                  <a:t>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/>
                  <a:t> and </a:t>
                </a:r>
                <a:r>
                  <a:rPr lang="en-US" i="1" dirty="0"/>
                  <a:t>k </a:t>
                </a:r>
                <a:r>
                  <a:rPr lang="en-US" dirty="0"/>
                  <a:t>such that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|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)|</a:t>
                </a:r>
                <a:r>
                  <a:rPr lang="en-US" baseline="-25000" dirty="0"/>
                  <a:t> </a:t>
                </a:r>
                <a:r>
                  <a:rPr lang="en-US" dirty="0"/>
                  <a:t>≤</a:t>
                </a:r>
                <a:r>
                  <a:rPr lang="en-US" baseline="-25000" dirty="0"/>
                  <a:t> 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|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)| ≤</a:t>
                </a:r>
                <a:r>
                  <a:rPr lang="en-US" baseline="-25000" dirty="0"/>
                  <a:t> </a:t>
                </a:r>
                <a:r>
                  <a:rPr lang="en-US" i="1" dirty="0"/>
                  <a:t>C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|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)|  if </a:t>
                </a:r>
                <a:r>
                  <a:rPr lang="en-US" i="1" dirty="0"/>
                  <a:t>x</a:t>
                </a:r>
                <a:r>
                  <a:rPr lang="en-US" dirty="0"/>
                  <a:t> &gt; </a:t>
                </a:r>
                <a:r>
                  <a:rPr lang="en-US" i="1" dirty="0"/>
                  <a:t>k</a:t>
                </a:r>
                <a:r>
                  <a:rPr lang="en-US" dirty="0"/>
                  <a:t>. 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381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2668-066E-324B-BC96-8A6A6412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041F3-6F24-5A40-860D-BC95EF3E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fr-CH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H" i="1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Therefore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041F3-6F24-5A40-860D-BC95EF3E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319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Some further points to pay attention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then also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Sometimes people are careless and use the big-</a:t>
                </a:r>
                <a:r>
                  <a:rPr lang="en-US" i="1" dirty="0"/>
                  <a:t>O</a:t>
                </a:r>
                <a:r>
                  <a:rPr lang="en-US" dirty="0"/>
                  <a:t> notation with the same meaning as big-Theta.</a:t>
                </a:r>
              </a:p>
              <a:p>
                <a:pPr>
                  <a:buNone/>
                </a:pPr>
                <a:r>
                  <a:rPr lang="en-US" dirty="0"/>
                  <a:t>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57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b="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CH" b="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H" b="0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fr-CH" b="0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real numbers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is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The leading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of a polynomial dominates its growth.       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1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4F5F-9EFE-8B49-9482-7D5F7D7B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detail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1630B-1952-2E4E-A7F7-D43532358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When determining efficiency of algorithms we have two extremes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Times New Roman" pitchFamily="18" charset="0"/>
                <a:sym typeface="Symbol"/>
              </a:rPr>
              <a:t>Precise count of everything involved</a:t>
            </a:r>
          </a:p>
          <a:p>
            <a:pPr marL="914400" lvl="1" indent="-457200"/>
            <a:r>
              <a:rPr lang="en-US" sz="2800" dirty="0">
                <a:cs typeface="Times New Roman" pitchFamily="18" charset="0"/>
                <a:sym typeface="Symbol"/>
              </a:rPr>
              <a:t>computer instructions, disk accesses, …</a:t>
            </a:r>
          </a:p>
          <a:p>
            <a:pPr marL="914400" lvl="1" indent="-457200"/>
            <a:r>
              <a:rPr lang="en-US" sz="2800" dirty="0">
                <a:cs typeface="Times New Roman" pitchFamily="18" charset="0"/>
                <a:sym typeface="Symbol"/>
              </a:rPr>
              <a:t>as a function of the problem size</a:t>
            </a:r>
          </a:p>
          <a:p>
            <a:pPr marL="914400" lvl="2" indent="0">
              <a:buNone/>
            </a:pPr>
            <a:r>
              <a:rPr lang="en-US" sz="2800" dirty="0">
                <a:cs typeface="Times New Roman" pitchFamily="18" charset="0"/>
                <a:sym typeface="Symbol"/>
              </a:rPr>
              <a:t>➜ inconvenient, not always well-defined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Times New Roman" pitchFamily="18" charset="0"/>
              </a:rPr>
              <a:t>“</a:t>
            </a:r>
            <a:r>
              <a:rPr lang="en-US" dirty="0">
                <a:cs typeface="Times New Roman" pitchFamily="18" charset="0"/>
                <a:sym typeface="Symbol"/>
              </a:rPr>
              <a:t>it took a few seconds on my laptop”</a:t>
            </a:r>
          </a:p>
          <a:p>
            <a:pPr marL="914400" lvl="1" indent="-457200"/>
            <a:r>
              <a:rPr lang="en-US" sz="2800" dirty="0">
                <a:cs typeface="Times New Roman" pitchFamily="18" charset="0"/>
                <a:sym typeface="Symbol"/>
              </a:rPr>
              <a:t>what if size doubles?</a:t>
            </a:r>
          </a:p>
          <a:p>
            <a:pPr marL="914400" lvl="2" indent="0">
              <a:buNone/>
            </a:pPr>
            <a:r>
              <a:rPr lang="en-US" sz="2800" dirty="0">
                <a:cs typeface="Times New Roman" pitchFamily="18" charset="0"/>
                <a:sym typeface="Symbol"/>
              </a:rPr>
              <a:t>➜ not sufficiently informative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3703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Big-Theta Estimates for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H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real numbers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buNone/>
                </a:pPr>
                <a:r>
                  <a:rPr lang="en-US" dirty="0"/>
                  <a:t>	Then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ea typeface="Cambria Math" pitchFamily="18" charset="0"/>
                  </a:rPr>
                  <a:t> is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</a:t>
                </a:r>
              </a:p>
              <a:p>
                <a:pPr>
                  <a:buNone/>
                </a:pPr>
                <a:r>
                  <a:rPr lang="en-US" dirty="0"/>
                  <a:t>The polynomial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dirty="0"/>
                  <a:t> is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fr-CH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H" b="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479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024B-B98E-014F-9DBE-5DB1B2A5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/>
              </a:rPr>
              <a:t>Little-o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36E1D-93FD-1445-B700-6227631C6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>
                  <a:buNone/>
                </a:pPr>
                <a:r>
                  <a:rPr lang="en-US" sz="3200" dirty="0">
                    <a:cs typeface="Times New Roman" pitchFamily="18" charset="0"/>
                  </a:rPr>
                  <a:t>“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f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(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x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) is 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o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(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g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(</a:t>
                </a:r>
                <a:r>
                  <a:rPr lang="en-US" sz="3200" i="1" dirty="0">
                    <a:cs typeface="Times New Roman" pitchFamily="18" charset="0"/>
                    <a:sym typeface="Symbol"/>
                  </a:rPr>
                  <a:t>x</a:t>
                </a:r>
                <a:r>
                  <a:rPr lang="en-US" sz="3200" dirty="0">
                    <a:cs typeface="Times New Roman" pitchFamily="18" charset="0"/>
                    <a:sym typeface="Symbol"/>
                  </a:rPr>
                  <a:t>))”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lim</m:t>
                            </m:r>
                          </m:e>
                          <m:li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𝑓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(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)</m:t>
                            </m:r>
                          </m:num>
                          <m:den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𝑔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(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fr-CH" sz="320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=0</m:t>
                    </m:r>
                  </m:oMath>
                </a14:m>
                <a:r>
                  <a:rPr lang="en-US" sz="3200" dirty="0">
                    <a:cs typeface="Times New Roman" pitchFamily="18" charset="0"/>
                    <a:sym typeface="Symbol"/>
                  </a:rPr>
                  <a:t> </a:t>
                </a:r>
              </a:p>
              <a:p>
                <a:pPr marL="228600" lvl="1" indent="0" algn="ctr">
                  <a:buNone/>
                </a:pPr>
                <a:endParaRPr lang="en-US" sz="1200" dirty="0">
                  <a:cs typeface="Times New Roman" pitchFamily="18" charset="0"/>
                  <a:sym typeface="Symbol"/>
                </a:endParaRPr>
              </a:p>
              <a:p>
                <a:pPr marL="800100" lvl="1" indent="-571500"/>
                <a:r>
                  <a:rPr lang="en-US" sz="2800" dirty="0">
                    <a:cs typeface="Times New Roman" pitchFamily="18" charset="0"/>
                  </a:rPr>
                  <a:t>We also say that “</a:t>
                </a:r>
                <a:r>
                  <a:rPr lang="en-US" sz="2800" i="1" dirty="0">
                    <a:cs typeface="Times New Roman" pitchFamily="18" charset="0"/>
                    <a:sym typeface="Symbol"/>
                  </a:rPr>
                  <a:t>f </a:t>
                </a:r>
                <a:r>
                  <a:rPr lang="en-US" sz="2800" dirty="0">
                    <a:cs typeface="Times New Roman" pitchFamily="18" charset="0"/>
                    <a:sym typeface="Symbol"/>
                  </a:rPr>
                  <a:t>is </a:t>
                </a:r>
                <a:r>
                  <a:rPr lang="en-US" sz="2800" i="1" dirty="0">
                    <a:cs typeface="Times New Roman" pitchFamily="18" charset="0"/>
                    <a:sym typeface="Symbol"/>
                  </a:rPr>
                  <a:t>little-o</a:t>
                </a:r>
                <a:r>
                  <a:rPr lang="en-US" sz="2800" dirty="0">
                    <a:cs typeface="Times New Roman" pitchFamily="18" charset="0"/>
                    <a:sym typeface="Symbol"/>
                  </a:rPr>
                  <a:t> of </a:t>
                </a:r>
                <a:r>
                  <a:rPr lang="en-US" sz="2800" i="1" dirty="0">
                    <a:cs typeface="Times New Roman" pitchFamily="18" charset="0"/>
                    <a:sym typeface="Symbol"/>
                  </a:rPr>
                  <a:t>g</a:t>
                </a:r>
                <a:r>
                  <a:rPr lang="en-US" sz="2800" dirty="0">
                    <a:cs typeface="Times New Roman" pitchFamily="18" charset="0"/>
                    <a:sym typeface="Symbol"/>
                  </a:rPr>
                  <a:t>”</a:t>
                </a:r>
              </a:p>
              <a:p>
                <a:pPr marL="0" indent="0">
                  <a:buNone/>
                </a:pPr>
                <a:endParaRPr lang="en-US" sz="3200" b="1" dirty="0">
                  <a:cs typeface="Times New Roman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3200" b="1" dirty="0">
                    <a:cs typeface="Times New Roman" pitchFamily="18" charset="0"/>
                    <a:sym typeface="Symbol"/>
                  </a:rPr>
                  <a:t>Example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/>
                  <a:t> is </a:t>
                </a:r>
                <a:r>
                  <a:rPr lang="en-GB" sz="3200" i="1"/>
                  <a:t>o</a:t>
                </a:r>
                <a:r>
                  <a:rPr lang="en-GB" sz="320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3200"/>
                  <a:t>)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fr-CH" sz="32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</m:t>
                    </m:r>
                    <m:r>
                      <a:rPr lang="fr-CH" sz="32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𝑥</m:t>
                    </m:r>
                    <m:r>
                      <a:rPr lang="fr-CH" sz="32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+1</m:t>
                    </m:r>
                  </m:oMath>
                </a14:m>
                <a:r>
                  <a:rPr lang="en-GB" sz="3200"/>
                  <a:t> is not </a:t>
                </a:r>
                <a:r>
                  <a:rPr lang="en-GB" sz="3200" i="1"/>
                  <a:t>o</a:t>
                </a:r>
                <a:r>
                  <a:rPr lang="en-GB" sz="320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sz="3200" b="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/>
                  <a:t>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lim</m:t>
                            </m:r>
                          </m:e>
                          <m:li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fr-CH" sz="3200" b="0" i="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=0</m:t>
                    </m:r>
                  </m:oMath>
                </a14:m>
                <a:r>
                  <a:rPr lang="en-US" sz="3200" dirty="0">
                    <a:cs typeface="Times New Roman" pitchFamily="18" charset="0"/>
                    <a:sym typeface="Symbol"/>
                  </a:rPr>
                  <a:t>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lim</m:t>
                            </m:r>
                          </m:e>
                          <m:lim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+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fr-CH" sz="3200" b="0" i="1" dirty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fr-CH" sz="3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CH" sz="3200" b="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fr-CH" sz="320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=</m:t>
                    </m:r>
                    <m:r>
                      <a:rPr lang="fr-CH" sz="3200" b="0" i="0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1</m:t>
                    </m:r>
                  </m:oMath>
                </a14:m>
                <a:r>
                  <a:rPr lang="en-US" sz="3200" dirty="0">
                    <a:cs typeface="Times New Roman" pitchFamily="18" charset="0"/>
                    <a:sym typeface="Symbol"/>
                  </a:rPr>
                  <a:t> </a:t>
                </a:r>
              </a:p>
              <a:p>
                <a:pPr marL="228600" lvl="1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endParaRPr lang="en-GB" sz="2400">
                  <a:effectLst/>
                </a:endParaRPr>
              </a:p>
              <a:p>
                <a:pPr marL="228600" lvl="1" indent="0">
                  <a:buNone/>
                </a:pPr>
                <a:endParaRPr lang="en-GB" sz="2800"/>
              </a:p>
              <a:p>
                <a:pPr marL="228600" lvl="1" indent="0">
                  <a:buNone/>
                </a:pPr>
                <a:endParaRPr lang="en-GB" sz="2800"/>
              </a:p>
              <a:p>
                <a:pPr marL="228600" lvl="1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pPr lvl="1" indent="-457200"/>
                <a:endParaRPr lang="en-US" sz="9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36E1D-93FD-1445-B700-6227631C6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77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BC97-1856-2A4E-AFEC-EACB90C1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Little-o and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C6EB8-EC6E-8847-A351-6EE1F5EB2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/>
                  <a:t>If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and 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are functions such that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)), then </a:t>
                </a:r>
                <a:r>
                  <a:rPr lang="en-GB" i="1"/>
                  <a:t>f 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)). </a:t>
                </a:r>
              </a:p>
              <a:p>
                <a:endParaRPr lang="en-GB"/>
              </a:p>
              <a:p>
                <a:pPr marL="0" indent="0">
                  <a:buNone/>
                </a:pPr>
                <a:r>
                  <a:rPr lang="en-GB"/>
                  <a:t>However: if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and 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are functions such that </a:t>
                </a:r>
                <a:r>
                  <a:rPr lang="en-GB" i="1"/>
                  <a:t>f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)), then it does not necessarily follow that </a:t>
                </a:r>
                <a:r>
                  <a:rPr lang="en-GB" i="1"/>
                  <a:t>f 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:r>
                  <a:rPr lang="en-GB" i="1"/>
                  <a:t>g</a:t>
                </a:r>
                <a:r>
                  <a:rPr lang="en-GB"/>
                  <a:t>(</a:t>
                </a:r>
                <a:r>
                  <a:rPr lang="en-GB" i="1"/>
                  <a:t>x</a:t>
                </a:r>
                <a:r>
                  <a:rPr lang="en-GB"/>
                  <a:t>)). </a:t>
                </a:r>
              </a:p>
              <a:p>
                <a:pPr marL="0" indent="0">
                  <a:buNone/>
                </a:pPr>
                <a:endParaRPr lang="en-GB"/>
              </a:p>
              <a:p>
                <a:pPr marL="0" indent="0">
                  <a:buNone/>
                </a:pPr>
                <a:r>
                  <a:rPr lang="en-GB" b="1"/>
                  <a:t>Example</a:t>
                </a:r>
                <a:r>
                  <a:rPr lang="en-GB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</m:t>
                    </m:r>
                    <m:r>
                      <a:rPr lang="fr-CH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𝑥</m:t>
                    </m:r>
                    <m:r>
                      <a:rPr lang="fr-CH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+1</m:t>
                    </m:r>
                  </m:oMath>
                </a14:m>
                <a:r>
                  <a:rPr lang="en-GB"/>
                  <a:t> is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), but not </a:t>
                </a:r>
                <a:r>
                  <a:rPr lang="en-GB" i="1"/>
                  <a:t>o</a:t>
                </a:r>
                <a:r>
                  <a:rPr lang="en-GB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)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C6EB8-EC6E-8847-A351-6EE1F5EB2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43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1DEF-910B-7548-B1F8-FD0BA3EC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4DE4-6C85-0940-A4EE-8C332305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Lower bounds on growth: Big-Omega</a:t>
            </a:r>
          </a:p>
          <a:p>
            <a:r>
              <a:rPr lang="en-US"/>
              <a:t>Equal growth: Big-Theta</a:t>
            </a:r>
          </a:p>
          <a:p>
            <a:r>
              <a:rPr lang="en-US"/>
              <a:t>little-o: different from Big-O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0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3.3</a:t>
            </a:r>
          </a:p>
        </p:txBody>
      </p:sp>
    </p:spTree>
    <p:extLst>
      <p:ext uri="{BB962C8B-B14F-4D97-AF65-F5344CB8AC3E}">
        <p14:creationId xmlns:p14="http://schemas.microsoft.com/office/powerpoint/2010/main" val="2211772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0EC1-4249-244F-931F-788223CE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40: Introduction to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7851-12DA-3749-9017-815390E9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Computational Complexity</a:t>
            </a:r>
          </a:p>
          <a:p>
            <a:r>
              <a:rPr lang="en-US"/>
              <a:t>Time and Space Complexity</a:t>
            </a:r>
          </a:p>
          <a:p>
            <a:r>
              <a:rPr lang="en-US"/>
              <a:t>Worst and Average Case Complexity</a:t>
            </a:r>
          </a:p>
        </p:txBody>
      </p:sp>
    </p:spTree>
    <p:extLst>
      <p:ext uri="{BB962C8B-B14F-4D97-AF65-F5344CB8AC3E}">
        <p14:creationId xmlns:p14="http://schemas.microsoft.com/office/powerpoint/2010/main" val="3183192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25A7-6EBF-2243-BF60-A9B4BFA7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Complexity of Algorithms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4236-BE14-9E4D-BF31-C82E4E38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algorithm, how efficient is this algorithm for solving a problem given an input of a particular size (</a:t>
            </a:r>
            <a:r>
              <a:rPr lang="en-US" b="1" dirty="0"/>
              <a:t>computational complexity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How much time does this algorithm use to solve the problem for an input of a given size (</a:t>
            </a:r>
            <a:r>
              <a:rPr lang="en-US" b="1" dirty="0"/>
              <a:t>time complexity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How much computer memory does this algorithm use to solve the problem for an input of a given size (</a:t>
            </a:r>
            <a:r>
              <a:rPr lang="en-US" b="1" dirty="0"/>
              <a:t>space complexity</a:t>
            </a:r>
            <a:r>
              <a:rPr lang="en-US" dirty="0"/>
              <a:t>)?</a:t>
            </a:r>
          </a:p>
          <a:p>
            <a:pPr marL="0" indent="0">
              <a:buNone/>
            </a:pPr>
            <a:r>
              <a:rPr lang="en-US" dirty="0"/>
              <a:t>Understanding complexity is important</a:t>
            </a:r>
          </a:p>
          <a:p>
            <a:pPr lvl="1"/>
            <a:r>
              <a:rPr lang="en-US" dirty="0"/>
              <a:t>To understand whether it is practical to use an algorithm for inputs of a particular size</a:t>
            </a:r>
          </a:p>
          <a:p>
            <a:pPr lvl="1"/>
            <a:r>
              <a:rPr lang="en-US" dirty="0"/>
              <a:t>To compare the efficiency of different algorithms for solving the same problem.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96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0A94-3681-E94A-A3D5-31248E49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53A2-C8E3-D44C-B739-CFEAA5AE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will focus on </a:t>
            </a:r>
            <a:r>
              <a:rPr lang="en-US" b="1" dirty="0"/>
              <a:t>time complexity</a:t>
            </a:r>
          </a:p>
          <a:p>
            <a:r>
              <a:rPr lang="en-US"/>
              <a:t>If the algorithm is sequential, all operations are executed in sequential order.</a:t>
            </a:r>
          </a:p>
          <a:p>
            <a:r>
              <a:rPr lang="en-US"/>
              <a:t>Then time complexity corresponds to the </a:t>
            </a:r>
            <a:r>
              <a:rPr lang="en-US" b="1"/>
              <a:t>number of operations </a:t>
            </a:r>
            <a:r>
              <a:rPr lang="en-US"/>
              <a:t>performed.</a:t>
            </a:r>
          </a:p>
          <a:p>
            <a:r>
              <a:rPr lang="en-US" dirty="0"/>
              <a:t>We will use big-</a:t>
            </a:r>
            <a:r>
              <a:rPr lang="en-US" i="1" dirty="0"/>
              <a:t>O</a:t>
            </a:r>
            <a:r>
              <a:rPr lang="en-US" dirty="0"/>
              <a:t> and big-Theta notation to describe the time complexity.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/>
              <a:t>ignore implementation details </a:t>
            </a:r>
            <a:r>
              <a:rPr lang="en-US" dirty="0"/>
              <a:t>(including the data structures used and both the hardware and software platforms) because it is extremely complicated to consider them.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8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1C18-51EE-6649-9AEF-0AA7F860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BBA9-B46D-FD4D-BA8C-FA987C6B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determine the number of basic operations</a:t>
            </a:r>
          </a:p>
          <a:p>
            <a:r>
              <a:rPr lang="en-US" dirty="0"/>
              <a:t>E.g., comparisons and arithmetic operations (addition, multiplication, etc.).</a:t>
            </a:r>
          </a:p>
          <a:p>
            <a:r>
              <a:rPr lang="en-US" dirty="0"/>
              <a:t>We assume all operations use a constant time.</a:t>
            </a:r>
          </a:p>
          <a:p>
            <a:r>
              <a:rPr lang="en-US" dirty="0"/>
              <a:t>The time for the basic operations can be different from one computer to the next.</a:t>
            </a:r>
          </a:p>
          <a:p>
            <a:r>
              <a:rPr lang="en-US" dirty="0"/>
              <a:t>We ignore minor details, such as the “house keeping” aspects of the algorithm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8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248F-F51E-2C47-A41B-EC99F8C3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F967-D006-3143-AE17-47F0874E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focus on the </a:t>
            </a:r>
            <a:r>
              <a:rPr lang="en-US" b="1" dirty="0"/>
              <a:t>worst-case time </a:t>
            </a:r>
            <a:r>
              <a:rPr lang="en-US" dirty="0"/>
              <a:t>complexity of an algorithm</a:t>
            </a:r>
          </a:p>
          <a:p>
            <a:pPr lvl="1"/>
            <a:r>
              <a:rPr lang="en-US" dirty="0"/>
              <a:t>An upper bound on the number of operations an algorithm uses to solve a problem with input of a particular size.</a:t>
            </a:r>
          </a:p>
          <a:p>
            <a:pPr lvl="1"/>
            <a:r>
              <a:rPr lang="en-US" dirty="0"/>
              <a:t>It is usually much more difficult to determine the </a:t>
            </a:r>
            <a:r>
              <a:rPr lang="en-US" b="1" dirty="0"/>
              <a:t>average case time complexity </a:t>
            </a:r>
            <a:r>
              <a:rPr lang="en-US" dirty="0"/>
              <a:t>of an algorithm, the average number of operations an algorithm uses to solve a problem over all inputs of a particular size.</a:t>
            </a:r>
          </a:p>
        </p:txBody>
      </p:sp>
    </p:spTree>
    <p:extLst>
      <p:ext uri="{BB962C8B-B14F-4D97-AF65-F5344CB8AC3E}">
        <p14:creationId xmlns:p14="http://schemas.microsoft.com/office/powerpoint/2010/main" val="70262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3CE5-0065-2340-A15E-35925A88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3727-EDED-D541-BFB5-2350AC4C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Assume it took </a:t>
            </a:r>
            <a:r>
              <a:rPr lang="en-US" b="1" i="1" dirty="0">
                <a:cs typeface="Times New Roman" pitchFamily="18" charset="0"/>
                <a:sym typeface="Symbol"/>
              </a:rPr>
              <a:t>s</a:t>
            </a:r>
            <a:r>
              <a:rPr lang="en-US" b="1" dirty="0">
                <a:cs typeface="Times New Roman" pitchFamily="18" charset="0"/>
                <a:sym typeface="Symbol"/>
              </a:rPr>
              <a:t> seconds </a:t>
            </a:r>
            <a:r>
              <a:rPr lang="en-US" dirty="0">
                <a:cs typeface="Times New Roman" pitchFamily="18" charset="0"/>
                <a:sym typeface="Symbol"/>
              </a:rPr>
              <a:t>to find </a:t>
            </a:r>
            <a:r>
              <a:rPr lang="en-US" sz="2800" dirty="0">
                <a:cs typeface="Times New Roman" pitchFamily="18" charset="0"/>
                <a:sym typeface="Symbol"/>
              </a:rPr>
              <a:t>the maximum among </a:t>
            </a:r>
            <a:r>
              <a:rPr lang="en-US" sz="2800" b="1" i="1" dirty="0">
                <a:cs typeface="Times New Roman" pitchFamily="18" charset="0"/>
                <a:sym typeface="Symbol"/>
              </a:rPr>
              <a:t>n</a:t>
            </a:r>
            <a:r>
              <a:rPr lang="en-US" sz="2800" b="1" dirty="0">
                <a:cs typeface="Times New Roman" pitchFamily="18" charset="0"/>
                <a:sym typeface="Symbol"/>
              </a:rPr>
              <a:t> unsorted items</a:t>
            </a:r>
          </a:p>
          <a:p>
            <a:pPr marL="0" indent="0">
              <a:buNone/>
            </a:pPr>
            <a:endParaRPr lang="en-US" b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How to predict the time required to find the </a:t>
            </a:r>
            <a:r>
              <a:rPr lang="en-US" sz="2800" dirty="0">
                <a:cs typeface="Times New Roman" pitchFamily="18" charset="0"/>
                <a:sym typeface="Symbol"/>
              </a:rPr>
              <a:t>maximum among </a:t>
            </a:r>
            <a:br>
              <a:rPr lang="en-US" sz="2800" dirty="0">
                <a:cs typeface="Times New Roman" pitchFamily="18" charset="0"/>
                <a:sym typeface="Symbol"/>
              </a:rPr>
            </a:br>
            <a:r>
              <a:rPr lang="en-US" sz="2800" dirty="0">
                <a:cs typeface="Times New Roman" pitchFamily="18" charset="0"/>
                <a:sym typeface="Symbol"/>
              </a:rPr>
              <a:t>2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  3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</a:t>
            </a:r>
            <a:r>
              <a:rPr lang="en-US" sz="2800" i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 or </a:t>
            </a:r>
            <a:r>
              <a:rPr lang="en-US" sz="2800" i="1" dirty="0">
                <a:cs typeface="Times New Roman" pitchFamily="18" charset="0"/>
                <a:sym typeface="Symbol"/>
              </a:rPr>
              <a:t>m</a:t>
            </a:r>
            <a:r>
              <a:rPr lang="en-US" sz="2800" dirty="0">
                <a:cs typeface="Times New Roman" pitchFamily="18" charset="0"/>
                <a:sym typeface="Symbol"/>
              </a:rPr>
              <a:t> items? </a:t>
            </a:r>
          </a:p>
          <a:p>
            <a:pPr marL="0" indent="0">
              <a:buNone/>
            </a:pPr>
            <a:endParaRPr lang="en-US" b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F</a:t>
            </a:r>
            <a:r>
              <a:rPr lang="en-US" sz="2800" dirty="0">
                <a:cs typeface="Times New Roman" pitchFamily="18" charset="0"/>
                <a:sym typeface="Symbol"/>
              </a:rPr>
              <a:t>inding the maximum takes linear time</a:t>
            </a:r>
          </a:p>
          <a:p>
            <a:pPr marL="457200" lvl="1" indent="0">
              <a:buNone/>
            </a:pPr>
            <a:r>
              <a:rPr lang="en-US" sz="2800" dirty="0">
                <a:cs typeface="Times New Roman" pitchFamily="18" charset="0"/>
                <a:sym typeface="Symbol"/>
              </a:rPr>
              <a:t>➜</a:t>
            </a:r>
            <a:r>
              <a:rPr lang="en-US" sz="2800" b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reasonable to predict </a:t>
            </a:r>
            <a:r>
              <a:rPr lang="en-US" sz="2800" b="1" dirty="0">
                <a:cs typeface="Times New Roman" pitchFamily="18" charset="0"/>
                <a:sym typeface="Symbol"/>
              </a:rPr>
              <a:t>2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,  3</a:t>
            </a:r>
            <a:r>
              <a:rPr lang="en-US" sz="2800" b="1" i="1" dirty="0">
                <a:cs typeface="Times New Roman" pitchFamily="18" charset="0"/>
                <a:sym typeface="Symbol"/>
              </a:rPr>
              <a:t>s, </a:t>
            </a:r>
            <a:r>
              <a:rPr lang="en-US" sz="2800" b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and</a:t>
            </a:r>
            <a:r>
              <a:rPr lang="en-US" sz="2800" b="1" dirty="0">
                <a:cs typeface="Times New Roman" pitchFamily="18" charset="0"/>
                <a:sym typeface="Symbol"/>
              </a:rPr>
              <a:t> (</a:t>
            </a:r>
            <a:r>
              <a:rPr lang="en-US" sz="2800" b="1" i="1" dirty="0">
                <a:cs typeface="Times New Roman" pitchFamily="18" charset="0"/>
                <a:sym typeface="Symbol"/>
              </a:rPr>
              <a:t>m</a:t>
            </a:r>
            <a:r>
              <a:rPr lang="en-US" sz="2800" b="1" dirty="0">
                <a:cs typeface="Times New Roman" pitchFamily="18" charset="0"/>
                <a:sym typeface="Symbol"/>
              </a:rPr>
              <a:t>/</a:t>
            </a:r>
            <a:r>
              <a:rPr lang="en-US" sz="2800" b="1" i="1" dirty="0">
                <a:cs typeface="Times New Roman" pitchFamily="18" charset="0"/>
                <a:sym typeface="Symbol"/>
              </a:rPr>
              <a:t>n</a:t>
            </a:r>
            <a:r>
              <a:rPr lang="en-US" sz="2800" b="1" dirty="0">
                <a:cs typeface="Times New Roman" pitchFamily="18" charset="0"/>
                <a:sym typeface="Symbol"/>
              </a:rPr>
              <a:t>) 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  seconds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3371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Analysis of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4AC3-6927-444D-AAE1-AAA723A2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b="0" dirty="0"/>
              <a:t>Worst case time complexity of the algorithm for finding the maximum element in a  finite sequence.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2889388"/>
            <a:ext cx="6397624" cy="36845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Counting the number of comparisons.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max</a:t>
            </a:r>
            <a:r>
              <a:rPr lang="en-US" dirty="0"/>
              <a:t> &lt;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comparison is made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− 1 times.</a:t>
            </a:r>
          </a:p>
          <a:p>
            <a:pPr lvl="1"/>
            <a:r>
              <a:rPr lang="en-US" dirty="0">
                <a:ea typeface="Cambria Math"/>
              </a:rPr>
              <a:t>Each time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ea typeface="Cambria Math"/>
              </a:rPr>
              <a:t> is incremented, a test is made to see if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ea typeface="Cambria Math"/>
              </a:rPr>
              <a:t> ≤ </a:t>
            </a:r>
            <a:r>
              <a:rPr lang="en-US" i="1" dirty="0">
                <a:ea typeface="Cambria Math"/>
              </a:rPr>
              <a:t>n.</a:t>
            </a:r>
          </a:p>
          <a:p>
            <a:pPr lvl="1"/>
            <a:r>
              <a:rPr lang="en-US" dirty="0">
                <a:ea typeface="Cambria Math"/>
              </a:rPr>
              <a:t>One last comparison determines that</a:t>
            </a:r>
            <a:r>
              <a:rPr lang="en-US" i="1" dirty="0">
                <a:ea typeface="Cambria Math"/>
              </a:rPr>
              <a:t> </a:t>
            </a:r>
            <a:r>
              <a:rPr lang="en-US" i="1" dirty="0" err="1">
                <a:ea typeface="Cambria Math"/>
              </a:rPr>
              <a:t>i</a:t>
            </a:r>
            <a:r>
              <a:rPr lang="en-US" i="1" dirty="0">
                <a:ea typeface="Cambria Math"/>
              </a:rPr>
              <a:t> &gt; n</a:t>
            </a:r>
            <a:r>
              <a:rPr lang="en-US" dirty="0">
                <a:ea typeface="Cambria Math"/>
              </a:rPr>
              <a:t>.</a:t>
            </a:r>
            <a:endParaRPr lang="en-US" dirty="0"/>
          </a:p>
          <a:p>
            <a:pPr lvl="1"/>
            <a:r>
              <a:rPr lang="en-US" dirty="0">
                <a:ea typeface="Cambria Math" pitchFamily="18" charset="0"/>
              </a:rPr>
              <a:t>Exactly 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− 1) + 1 = 2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− 1 comparisons are made.</a:t>
            </a:r>
            <a:endParaRPr lang="en-US" sz="2400" dirty="0">
              <a:ea typeface="Cambria Math"/>
            </a:endParaRPr>
          </a:p>
          <a:p>
            <a:pPr>
              <a:buNone/>
            </a:pPr>
            <a:r>
              <a:rPr lang="en-US" sz="2400" dirty="0">
                <a:ea typeface="Cambria Math"/>
              </a:rPr>
              <a:t> Hence, the time complexity of the algorithm is  </a:t>
            </a:r>
            <a:r>
              <a:rPr lang="en-US" sz="2400" dirty="0"/>
              <a:t>Θ(</a:t>
            </a:r>
            <a:r>
              <a:rPr lang="en-US" sz="2400" i="1" dirty="0"/>
              <a:t>n</a:t>
            </a:r>
            <a:r>
              <a:rPr lang="en-US" sz="2400" dirty="0"/>
              <a:t>).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889388"/>
            <a:ext cx="4663040" cy="3684588"/>
          </a:xfrm>
        </p:spPr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SzPct val="95000"/>
              <a:buNone/>
              <a:defRPr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i="1" dirty="0"/>
              <a:t>a</a:t>
            </a:r>
            <a:r>
              <a:rPr lang="en-US" baseline="-25000" dirty="0"/>
              <a:t>n</a:t>
            </a:r>
            <a:r>
              <a:rPr lang="en-US" dirty="0"/>
              <a:t>: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dirty="0">
                <a:solidFill>
                  <a:schemeClr val="accent1"/>
                </a:solidFill>
                <a:ea typeface="Cambria Math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     if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&lt; </a:t>
            </a:r>
            <a:r>
              <a:rPr lang="en-US" i="1" dirty="0" err="1">
                <a:solidFill>
                  <a:schemeClr val="accent1"/>
                </a:solidFill>
              </a:rPr>
              <a:t>a</a:t>
            </a:r>
            <a:r>
              <a:rPr lang="en-US" i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then </a:t>
            </a:r>
            <a:r>
              <a:rPr lang="en-US" i="1" dirty="0"/>
              <a:t>max</a:t>
            </a:r>
            <a:r>
              <a:rPr lang="en-US" dirty="0"/>
              <a:t> :=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return </a:t>
            </a:r>
            <a:r>
              <a:rPr lang="en-US" i="1" dirty="0"/>
              <a:t>max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5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00CB9-BD96-4C43-8D63-76834CA0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BE78CF-147E-5D4C-AD05-6A891BAD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Computational Complexity</a:t>
            </a:r>
          </a:p>
          <a:p>
            <a:pPr lvl="1"/>
            <a:r>
              <a:rPr lang="en-US"/>
              <a:t>Abstracts from implementation details</a:t>
            </a:r>
          </a:p>
          <a:p>
            <a:r>
              <a:rPr lang="en-US"/>
              <a:t>Time and Space Complexity</a:t>
            </a:r>
          </a:p>
          <a:p>
            <a:pPr lvl="1"/>
            <a:r>
              <a:rPr lang="en-US"/>
              <a:t>Time complexity corresponds to number of operations</a:t>
            </a:r>
          </a:p>
          <a:p>
            <a:r>
              <a:rPr lang="en-US"/>
              <a:t>Worst and Average Case Complexity</a:t>
            </a:r>
          </a:p>
          <a:p>
            <a:pPr lvl="1"/>
            <a:r>
              <a:rPr lang="en-US"/>
              <a:t>Worst case complexity in general easier to analyse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C377-B3FF-3C4C-8588-4FF59171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41: Complexity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3D9C-AC28-0140-9B3A-6193F3DF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Search</a:t>
            </a:r>
          </a:p>
          <a:p>
            <a:r>
              <a:rPr lang="en-US"/>
              <a:t>Binary Search</a:t>
            </a:r>
          </a:p>
          <a:p>
            <a:r>
              <a:rPr lang="en-US"/>
              <a:t>Bubble Sort</a:t>
            </a:r>
          </a:p>
          <a:p>
            <a:r>
              <a:rPr lang="en-US"/>
              <a:t>Insertion Sort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6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754B-8B71-0A45-AAD6-9AB2D3B8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detail is needed?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3D313-2888-0E4D-BBA2-E6EE8A38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2"/>
            <a:ext cx="5641848" cy="4853749"/>
          </a:xfrm>
        </p:spPr>
        <p:txBody>
          <a:bodyPr>
            <a:normAutofit/>
          </a:bodyPr>
          <a:lstStyle/>
          <a:p>
            <a:r>
              <a:rPr lang="en-US" sz="2400"/>
              <a:t>Loop is executed c1(n) = n-1 times</a:t>
            </a:r>
          </a:p>
          <a:p>
            <a:pPr lvl="1"/>
            <a:r>
              <a:rPr lang="en-US" sz="2000"/>
              <a:t>In each execution 2 comparison</a:t>
            </a:r>
          </a:p>
          <a:p>
            <a:pPr lvl="1"/>
            <a:r>
              <a:rPr lang="en-US" sz="2000"/>
              <a:t>One extra comparison at the end</a:t>
            </a:r>
          </a:p>
          <a:p>
            <a:r>
              <a:rPr lang="en-US" sz="2400"/>
              <a:t>Cost function </a:t>
            </a:r>
          </a:p>
          <a:p>
            <a:pPr lvl="1"/>
            <a:r>
              <a:rPr lang="en-US" sz="2000"/>
              <a:t>f(n) = 2*c1(n) + c2(n), c2(n) = 1</a:t>
            </a:r>
          </a:p>
          <a:p>
            <a:r>
              <a:rPr lang="en-US" sz="2400"/>
              <a:t>c1(n) is O(n), </a:t>
            </a:r>
            <a:r>
              <a:rPr lang="en-US" sz="2000"/>
              <a:t>Therefore also 2*c1(n) is O(n)</a:t>
            </a:r>
          </a:p>
          <a:p>
            <a:r>
              <a:rPr lang="en-US" sz="2400"/>
              <a:t>c2(n) is O(1), </a:t>
            </a:r>
            <a:r>
              <a:rPr lang="en-US" sz="2000"/>
              <a:t>Therefore 2*c1(n) + c2(n) is O(n)</a:t>
            </a:r>
          </a:p>
          <a:p>
            <a:r>
              <a:rPr lang="en-US" sz="2400"/>
              <a:t>It is sufficient to count how often the loop is executed</a:t>
            </a:r>
          </a:p>
          <a:p>
            <a:pPr lvl="1"/>
            <a:r>
              <a:rPr lang="en-US" sz="2000"/>
              <a:t>Multiple operations per loop do not matter</a:t>
            </a:r>
          </a:p>
          <a:p>
            <a:pPr lvl="1"/>
            <a:r>
              <a:rPr lang="en-US" sz="2000"/>
              <a:t>Extra operations before or after do not matter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671654E-8E34-574B-BB89-7F2C63E25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SzPct val="95000"/>
              <a:buNone/>
              <a:defRPr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/>
              <a:t>max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i="1" dirty="0"/>
              <a:t>a</a:t>
            </a:r>
            <a:r>
              <a:rPr lang="en-US" baseline="-25000" dirty="0"/>
              <a:t>n</a:t>
            </a:r>
            <a:r>
              <a:rPr lang="en-US" dirty="0"/>
              <a:t>: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i="1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:= </a:t>
            </a:r>
            <a:r>
              <a:rPr lang="en-US" dirty="0">
                <a:solidFill>
                  <a:schemeClr val="accent1"/>
                </a:solidFill>
                <a:ea typeface="Cambria Math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     if </a:t>
            </a:r>
            <a:r>
              <a:rPr lang="en-US" i="1" dirty="0">
                <a:solidFill>
                  <a:schemeClr val="accent1"/>
                </a:solidFill>
              </a:rPr>
              <a:t>max</a:t>
            </a:r>
            <a:r>
              <a:rPr lang="en-US" dirty="0">
                <a:solidFill>
                  <a:schemeClr val="accent1"/>
                </a:solidFill>
              </a:rPr>
              <a:t> &lt; </a:t>
            </a:r>
            <a:r>
              <a:rPr lang="en-US" i="1" dirty="0" err="1">
                <a:solidFill>
                  <a:schemeClr val="accent1"/>
                </a:solidFill>
              </a:rPr>
              <a:t>a</a:t>
            </a:r>
            <a:r>
              <a:rPr lang="en-US" i="1" baseline="-25000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then </a:t>
            </a:r>
            <a:r>
              <a:rPr lang="en-US" i="1" dirty="0"/>
              <a:t>max</a:t>
            </a:r>
            <a:r>
              <a:rPr lang="en-US" dirty="0"/>
              <a:t> :=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dirty="0"/>
              <a:t>    return </a:t>
            </a:r>
            <a:r>
              <a:rPr lang="en-US" i="1" dirty="0"/>
              <a:t>max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0FED5-3DBB-1540-BBBE-91AE31A618FF}"/>
              </a:ext>
            </a:extLst>
          </p:cNvPr>
          <p:cNvSpPr/>
          <p:nvPr/>
        </p:nvSpPr>
        <p:spPr>
          <a:xfrm>
            <a:off x="1158240" y="3821113"/>
            <a:ext cx="4315968" cy="926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4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Linear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690688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test in the inner loop is executed n+1 times in the worst case, when the element is not found</a:t>
            </a:r>
          </a:p>
          <a:p>
            <a:pPr marL="0" indent="0">
              <a:buNone/>
            </a:pPr>
            <a:r>
              <a:rPr lang="en-US" sz="2000" dirty="0"/>
              <a:t>f(n) = n + 1 is Θ(n)</a:t>
            </a:r>
          </a:p>
          <a:p>
            <a:pPr marL="0" indent="0">
              <a:buNone/>
            </a:pPr>
            <a:r>
              <a:rPr lang="en-US" sz="2000" dirty="0"/>
              <a:t>Hence, the complexity is Θ(</a:t>
            </a:r>
            <a:r>
              <a:rPr lang="en-US" sz="2000" i="1" dirty="0"/>
              <a:t>n</a:t>
            </a:r>
            <a:r>
              <a:rPr lang="en-US" sz="2000" dirty="0"/>
              <a:t>).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690688"/>
            <a:ext cx="4663040" cy="4883288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linearsearch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: integer,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distinct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 err="1"/>
              <a:t>	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while</a:t>
            </a:r>
            <a:r>
              <a:rPr lang="en-US" sz="2400" dirty="0"/>
              <a:t> (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≠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		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400" b="1" dirty="0"/>
              <a:t>	if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	else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return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DF27F-5A56-5543-B7C3-DB75E42B03A8}"/>
              </a:ext>
            </a:extLst>
          </p:cNvPr>
          <p:cNvSpPr/>
          <p:nvPr/>
        </p:nvSpPr>
        <p:spPr>
          <a:xfrm>
            <a:off x="1731264" y="2865120"/>
            <a:ext cx="3072384" cy="803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87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Case Complexity of Linear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1482" y="1964828"/>
            <a:ext cx="6397624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Assume the element x is in the list and that the possible positions are equally likely.</a:t>
            </a:r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i="1" dirty="0"/>
              <a:t>x =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, the number of comparisons is 2i + 1</a:t>
            </a:r>
          </a:p>
          <a:p>
            <a:r>
              <a:rPr lang="en-US" sz="2400" dirty="0"/>
              <a:t>Two comparison for each loop</a:t>
            </a:r>
          </a:p>
          <a:p>
            <a:r>
              <a:rPr lang="en-US" sz="2400" dirty="0"/>
              <a:t>One comparison for the if statement</a:t>
            </a:r>
          </a:p>
          <a:p>
            <a:pPr marL="0" indent="0">
              <a:buNone/>
            </a:pPr>
            <a:r>
              <a:rPr lang="en-US" sz="2400" dirty="0"/>
              <a:t>So the number of comparisons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Hence,  the average-case complexity of linear search is </a:t>
            </a:r>
            <a:r>
              <a:rPr lang="el-GR" sz="2400" dirty="0"/>
              <a:t>Θ</a:t>
            </a:r>
            <a:r>
              <a:rPr lang="en-US" sz="2400" dirty="0"/>
              <a:t>(n).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442" y="1964828"/>
            <a:ext cx="4663040" cy="3684588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linearsearch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:integer,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distinct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 err="1"/>
              <a:t>	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while</a:t>
            </a:r>
            <a:r>
              <a:rPr lang="en-US" sz="2400" dirty="0"/>
              <a:t> (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≠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		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</a:pPr>
            <a:r>
              <a:rPr lang="en-US" sz="2400" b="1" dirty="0"/>
              <a:t>	if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Cambria Math"/>
              </a:rPr>
              <a:t>≤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	else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return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</a:p>
        </p:txBody>
      </p:sp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1ACFADC6-D46D-8F44-B680-DE369BAAEB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924412" y="4539135"/>
            <a:ext cx="2624138" cy="435769"/>
          </a:xfrm>
          <a:prstGeom prst="rect">
            <a:avLst/>
          </a:prstGeom>
        </p:spPr>
      </p:pic>
      <p:pic>
        <p:nvPicPr>
          <p:cNvPr id="7" name="Picture 6" descr="addin_tmp.png">
            <a:extLst>
              <a:ext uri="{FF2B5EF4-FFF2-40B4-BE49-F238E27FC236}">
                <a16:creationId xmlns:a16="http://schemas.microsoft.com/office/drawing/2014/main" id="{C6654DB8-1427-0941-94AB-1BCA018CDB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821082" y="4485452"/>
            <a:ext cx="2655094" cy="435769"/>
          </a:xfrm>
          <a:prstGeom prst="rect">
            <a:avLst/>
          </a:prstGeom>
        </p:spPr>
      </p:pic>
      <p:pic>
        <p:nvPicPr>
          <p:cNvPr id="9" name="Picture 8" descr="addin_tmp.png">
            <a:extLst>
              <a:ext uri="{FF2B5EF4-FFF2-40B4-BE49-F238E27FC236}">
                <a16:creationId xmlns:a16="http://schemas.microsoft.com/office/drawing/2014/main" id="{7D34F0F2-F2AD-D247-8F80-84BD2E526C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635600" y="5012001"/>
            <a:ext cx="2878931" cy="5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7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Binary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790299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Assume (for simplicity) </a:t>
            </a:r>
            <a:r>
              <a:rPr lang="en-US" sz="2000" i="1" dirty="0"/>
              <a:t>n</a:t>
            </a:r>
            <a:r>
              <a:rPr lang="en-US" sz="2000" dirty="0"/>
              <a:t> =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</a:t>
            </a:r>
            <a:r>
              <a:rPr lang="en-US" sz="2000" dirty="0"/>
              <a:t> elements. Note that </a:t>
            </a:r>
            <a:r>
              <a:rPr lang="en-US" sz="2000" i="1" dirty="0"/>
              <a:t>k</a:t>
            </a:r>
            <a:r>
              <a:rPr lang="en-US" sz="2000" dirty="0"/>
              <a:t> = 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n.</a:t>
            </a:r>
          </a:p>
          <a:p>
            <a:pPr marL="0" indent="0">
              <a:buNone/>
            </a:pPr>
            <a:r>
              <a:rPr lang="en-US" sz="2000" dirty="0"/>
              <a:t>At the first iteration the size of the list is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 </a:t>
            </a:r>
          </a:p>
          <a:p>
            <a:r>
              <a:rPr lang="en-US" sz="2000" dirty="0"/>
              <a:t>after the first iteration it is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</a:t>
            </a:r>
            <a:r>
              <a:rPr lang="en-US" sz="2000" baseline="30000" dirty="0"/>
              <a:t>-</a:t>
            </a:r>
            <a:r>
              <a:rPr lang="en-US" sz="2000" baseline="30000" dirty="0">
                <a:ea typeface="Cambria Math" pitchFamily="18" charset="0"/>
              </a:rPr>
              <a:t>1</a:t>
            </a:r>
          </a:p>
          <a:p>
            <a:r>
              <a:rPr lang="en-US" sz="2000" dirty="0"/>
              <a:t>Then 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i="1" baseline="30000" dirty="0"/>
              <a:t>k</a:t>
            </a:r>
            <a:r>
              <a:rPr lang="en-US" sz="2000" baseline="30000" dirty="0"/>
              <a:t>-</a:t>
            </a:r>
            <a:r>
              <a:rPr lang="en-US" sz="2000" baseline="30000" dirty="0">
                <a:ea typeface="Cambria Math" pitchFamily="18" charset="0"/>
              </a:rPr>
              <a:t>2</a:t>
            </a:r>
            <a:r>
              <a:rPr lang="en-US" sz="2000" dirty="0"/>
              <a:t> </a:t>
            </a:r>
          </a:p>
          <a:p>
            <a:r>
              <a:rPr lang="en-US" sz="2000" dirty="0"/>
              <a:t>and so on until the size of the list is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1</a:t>
            </a:r>
            <a:r>
              <a:rPr lang="en-US" sz="2000" dirty="0"/>
              <a:t> =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Therefore k = log(n) iterations are performed</a:t>
            </a:r>
          </a:p>
          <a:p>
            <a:pPr marL="0" indent="0">
              <a:buNone/>
            </a:pPr>
            <a:r>
              <a:rPr lang="en-US" sz="2000" dirty="0"/>
              <a:t>Therefore, the worst time complexity is Θ (log(</a:t>
            </a:r>
            <a:r>
              <a:rPr lang="en-US" sz="2000" i="1" dirty="0"/>
              <a:t>n)</a:t>
            </a:r>
            <a:r>
              <a:rPr lang="en-US" sz="2000" dirty="0"/>
              <a:t>), better than linear search.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90299"/>
            <a:ext cx="4663040" cy="4783677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binary search(</a:t>
            </a:r>
            <a:r>
              <a:rPr lang="en-US" sz="2400" i="1" dirty="0"/>
              <a:t>x</a:t>
            </a:r>
            <a:r>
              <a:rPr lang="en-US" sz="2400" dirty="0"/>
              <a:t>: integer,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,…,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increasing integers)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i="1" dirty="0"/>
              <a:t>j</a:t>
            </a:r>
            <a:r>
              <a:rPr lang="en-US" sz="2400" dirty="0"/>
              <a:t> :=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&lt; </a:t>
            </a:r>
            <a:r>
              <a:rPr lang="en-US" sz="2400" i="1" dirty="0">
                <a:solidFill>
                  <a:schemeClr val="accent1"/>
                </a:solidFill>
              </a:rPr>
              <a:t>j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</a:t>
            </a:r>
            <a:r>
              <a:rPr lang="en-US" sz="2400" i="1" dirty="0"/>
              <a:t>m</a:t>
            </a:r>
            <a:r>
              <a:rPr lang="en-US" sz="2400" dirty="0"/>
              <a:t> := </a:t>
            </a:r>
            <a:r>
              <a:rPr lang="en-US" sz="2400" dirty="0">
                <a:ea typeface="Cambria Math"/>
              </a:rPr>
              <a:t>⌊</a:t>
            </a:r>
            <a:r>
              <a:rPr lang="en-US" sz="2400" dirty="0"/>
              <a:t>(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j</a:t>
            </a:r>
            <a:r>
              <a:rPr lang="en-US" sz="2400" dirty="0"/>
              <a:t>)/2</a:t>
            </a:r>
            <a:r>
              <a:rPr lang="en-US" sz="2400" dirty="0">
                <a:ea typeface="Cambria Math"/>
              </a:rPr>
              <a:t>⌋</a:t>
            </a:r>
            <a:endParaRPr lang="en-US" sz="24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&gt; </a:t>
            </a:r>
            <a:r>
              <a:rPr lang="en-US" sz="2400" i="1" dirty="0">
                <a:solidFill>
                  <a:schemeClr val="accent1"/>
                </a:solidFill>
              </a:rPr>
              <a:t>a</a:t>
            </a:r>
            <a:r>
              <a:rPr lang="en-US" sz="2400" i="1" baseline="-25000" dirty="0">
                <a:solidFill>
                  <a:schemeClr val="accent1"/>
                </a:solidFill>
              </a:rPr>
              <a:t>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 := m + 1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	</a:t>
            </a:r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i="1" dirty="0"/>
              <a:t>j</a:t>
            </a:r>
            <a:r>
              <a:rPr lang="en-US" sz="2400" dirty="0"/>
              <a:t> := m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if </a:t>
            </a:r>
            <a:r>
              <a:rPr lang="en-US" sz="2400" i="1" dirty="0">
                <a:solidFill>
                  <a:schemeClr val="accent1"/>
                </a:solidFill>
              </a:rPr>
              <a:t>x</a:t>
            </a:r>
            <a:r>
              <a:rPr lang="en-US" sz="2400" dirty="0">
                <a:solidFill>
                  <a:schemeClr val="accent1"/>
                </a:solidFill>
              </a:rPr>
              <a:t> =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endParaRPr lang="en-US" sz="24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else </a:t>
            </a:r>
            <a:r>
              <a:rPr lang="en-US" sz="2400" i="1" dirty="0"/>
              <a:t>location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  <a:endParaRPr lang="en-US" sz="24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i="1" dirty="0"/>
              <a:t>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79BF4-C67E-5740-AF3B-FAD7B0710A5C}"/>
              </a:ext>
            </a:extLst>
          </p:cNvPr>
          <p:cNvSpPr/>
          <p:nvPr/>
        </p:nvSpPr>
        <p:spPr>
          <a:xfrm>
            <a:off x="839788" y="3305350"/>
            <a:ext cx="4280852" cy="1620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9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Bubble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790299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sequence of </a:t>
            </a:r>
            <a:r>
              <a:rPr lang="en-US" sz="2000" i="1" dirty="0"/>
              <a:t>n</a:t>
            </a:r>
            <a:r>
              <a:rPr lang="en-US" sz="2000" dirty="0">
                <a:ea typeface="Cambria Math"/>
              </a:rPr>
              <a:t>−</a:t>
            </a:r>
            <a:r>
              <a:rPr lang="en-US" sz="2000" dirty="0">
                <a:ea typeface="Cambria Math" pitchFamily="18" charset="0"/>
              </a:rPr>
              <a:t>1</a:t>
            </a:r>
            <a:r>
              <a:rPr lang="en-US" sz="2000" dirty="0"/>
              <a:t> passes is made through the list. </a:t>
            </a:r>
          </a:p>
          <a:p>
            <a:pPr marL="0" indent="0">
              <a:buNone/>
            </a:pPr>
            <a:r>
              <a:rPr lang="en-US" sz="2000" dirty="0"/>
              <a:t>On each pass i the inner loop is executed n-i times</a:t>
            </a:r>
          </a:p>
          <a:p>
            <a:pPr marL="0" indent="0">
              <a:buNone/>
            </a:pPr>
            <a:r>
              <a:rPr lang="en-US" sz="2000" dirty="0"/>
              <a:t>Adding up the loops:</a:t>
            </a:r>
          </a:p>
          <a:p>
            <a:pPr marL="0" indent="0">
              <a:buNone/>
            </a:pPr>
            <a:r>
              <a:rPr lang="en-US" sz="2000" dirty="0"/>
              <a:t>(n-1) + (n-2) + … + 2 + 1 = n*(n-1)/2 = n</a:t>
            </a:r>
            <a:r>
              <a:rPr lang="en-US" sz="2000" baseline="30000" dirty="0"/>
              <a:t>2</a:t>
            </a:r>
            <a:r>
              <a:rPr lang="en-US" sz="2000" dirty="0"/>
              <a:t>/2</a:t>
            </a:r>
            <a:r>
              <a:rPr lang="en-US" sz="2000" baseline="30000" dirty="0"/>
              <a:t> </a:t>
            </a:r>
            <a:r>
              <a:rPr lang="en-US" sz="2000" dirty="0"/>
              <a:t>– n/2</a:t>
            </a:r>
          </a:p>
          <a:p>
            <a:pPr marL="0" indent="0">
              <a:buNone/>
            </a:pPr>
            <a:r>
              <a:rPr lang="en-US" sz="2000" dirty="0">
                <a:ea typeface="Cambria Math"/>
              </a:rPr>
              <a:t>The worst-case complexity of bubble sort is therefore  </a:t>
            </a:r>
            <a:r>
              <a:rPr lang="en-US" sz="2000" dirty="0"/>
              <a:t>Θ(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90299"/>
            <a:ext cx="4663040" cy="4783677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 </a:t>
            </a:r>
            <a:r>
              <a:rPr lang="en-US" sz="2400" i="1" dirty="0" err="1"/>
              <a:t>bubblesort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real numbers with </a:t>
            </a:r>
            <a:r>
              <a:rPr lang="en-US" sz="2400" i="1" dirty="0"/>
              <a:t>n</a:t>
            </a:r>
            <a:r>
              <a:rPr lang="en-US" sz="2400" dirty="0"/>
              <a:t> ≥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i </a:t>
            </a:r>
            <a:r>
              <a:rPr lang="en-US" sz="2400" dirty="0"/>
              <a:t>:=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i="1" dirty="0"/>
              <a:t>n </a:t>
            </a:r>
            <a:r>
              <a:rPr lang="en-US" sz="2400" i="1" dirty="0">
                <a:ea typeface="Cambria Math"/>
              </a:rPr>
              <a:t>−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</a:t>
            </a:r>
            <a:r>
              <a:rPr lang="en-US" sz="2400" b="1" dirty="0"/>
              <a:t>for </a:t>
            </a:r>
            <a:r>
              <a:rPr lang="en-US" sz="2400" i="1" dirty="0"/>
              <a:t>j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to </a:t>
            </a:r>
            <a:r>
              <a:rPr lang="en-US" sz="2400" i="1" dirty="0"/>
              <a:t>n</a:t>
            </a:r>
            <a:r>
              <a:rPr lang="en-US" sz="2400" i="1" dirty="0">
                <a:ea typeface="Cambria Math"/>
              </a:rPr>
              <a:t> −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j</a:t>
            </a:r>
            <a:r>
              <a:rPr lang="en-US" sz="2400" dirty="0">
                <a:solidFill>
                  <a:schemeClr val="accent1"/>
                </a:solidFill>
              </a:rPr>
              <a:t> &gt; </a:t>
            </a:r>
            <a:r>
              <a:rPr lang="en-US" sz="2400" i="1" dirty="0">
                <a:solidFill>
                  <a:schemeClr val="accent1"/>
                </a:solidFill>
              </a:rPr>
              <a:t>a</a:t>
            </a:r>
            <a:r>
              <a:rPr lang="en-US" sz="2400" i="1" baseline="-25000" dirty="0">
                <a:solidFill>
                  <a:schemeClr val="accent1"/>
                </a:solidFill>
              </a:rPr>
              <a:t>j</a:t>
            </a:r>
            <a:r>
              <a:rPr lang="en-US" sz="2400" baseline="-25000" dirty="0">
                <a:solidFill>
                  <a:schemeClr val="accent1"/>
                </a:solidFill>
              </a:rPr>
              <a:t>+1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	then</a:t>
            </a:r>
            <a:r>
              <a:rPr lang="en-US" sz="2400" dirty="0"/>
              <a:t> interchange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  <a:r>
              <a:rPr lang="en-US" sz="2400" i="1" baseline="-25000" dirty="0"/>
              <a:t>j</a:t>
            </a:r>
            <a:r>
              <a:rPr lang="en-US" sz="2400" baseline="-25000" dirty="0"/>
              <a:t>+1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D92F9-B3AA-1042-AB76-2D2E4A1390C5}"/>
              </a:ext>
            </a:extLst>
          </p:cNvPr>
          <p:cNvSpPr/>
          <p:nvPr/>
        </p:nvSpPr>
        <p:spPr>
          <a:xfrm>
            <a:off x="1304544" y="2943288"/>
            <a:ext cx="4096512" cy="1189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8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 Complexity of Insertion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28" y="1790299"/>
            <a:ext cx="6397624" cy="488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n-1 passes are executed for j = 2,…,n</a:t>
            </a:r>
          </a:p>
          <a:p>
            <a:pPr marL="0" indent="0">
              <a:buNone/>
            </a:pPr>
            <a:r>
              <a:rPr lang="en-US" dirty="0"/>
              <a:t>In each pass</a:t>
            </a:r>
          </a:p>
          <a:p>
            <a:r>
              <a:rPr lang="en-US" dirty="0"/>
              <a:t>The while loop is executed at most j times</a:t>
            </a:r>
          </a:p>
          <a:p>
            <a:r>
              <a:rPr lang="en-US" dirty="0"/>
              <a:t>The for loop is executed at most j times</a:t>
            </a:r>
          </a:p>
          <a:p>
            <a:pPr marL="0" indent="0">
              <a:buNone/>
            </a:pPr>
            <a:r>
              <a:rPr lang="en-US" dirty="0"/>
              <a:t>Since 2*(2+3+…+n) = n*(n+1) -2 the complexity is Θ(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43161-4C0E-9848-806D-5A0B0DA72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1790299"/>
            <a:ext cx="4663040" cy="4783677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/>
              <a:t>insertion sort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: 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   real numbers with </a:t>
            </a:r>
            <a:r>
              <a:rPr lang="en-US" sz="2400" i="1" dirty="0"/>
              <a:t>n</a:t>
            </a:r>
            <a:r>
              <a:rPr lang="en-US" sz="2400" dirty="0"/>
              <a:t> ≥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)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b="1" dirty="0"/>
              <a:t>     for </a:t>
            </a:r>
            <a:r>
              <a:rPr lang="en-US" sz="2400" i="1" dirty="0"/>
              <a:t>j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 to </a:t>
            </a:r>
            <a:r>
              <a:rPr lang="en-US" sz="2400" i="1" dirty="0"/>
              <a:t>n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</a:t>
            </a: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j</a:t>
            </a:r>
            <a:r>
              <a:rPr lang="en-US" sz="2400" dirty="0">
                <a:solidFill>
                  <a:schemeClr val="accent1"/>
                </a:solidFill>
              </a:rPr>
              <a:t> &gt; </a:t>
            </a:r>
            <a:r>
              <a:rPr lang="en-US" sz="2400" i="1" dirty="0" err="1">
                <a:solidFill>
                  <a:schemeClr val="accent1"/>
                </a:solidFill>
              </a:rPr>
              <a:t>a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i </a:t>
            </a:r>
            <a:r>
              <a:rPr lang="en-US" sz="2400" b="1" dirty="0" err="1"/>
              <a:t>and </a:t>
            </a:r>
            <a:r>
              <a:rPr lang="en-US" sz="2400" i="1" dirty="0" err="1">
                <a:solidFill>
                  <a:srgbClr val="0070C0"/>
                </a:solidFill>
              </a:rPr>
              <a:t>i &lt; j</a:t>
            </a:r>
            <a:endParaRPr lang="en-US" sz="2400" i="1" dirty="0">
              <a:solidFill>
                <a:srgbClr val="0070C0"/>
              </a:solidFill>
            </a:endParaRP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 </a:t>
            </a:r>
            <a:r>
              <a:rPr lang="en-US" sz="2400" i="1" dirty="0" err="1"/>
              <a:t>i</a:t>
            </a:r>
            <a:r>
              <a:rPr lang="en-US" sz="2400" dirty="0"/>
              <a:t> := </a:t>
            </a:r>
            <a:r>
              <a:rPr lang="en-US" sz="2400" i="1" dirty="0" err="1"/>
              <a:t>i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</a:t>
            </a:r>
            <a:r>
              <a:rPr lang="en-US" sz="2400" i="1" dirty="0"/>
              <a:t>m</a:t>
            </a:r>
            <a:r>
              <a:rPr lang="en-US" sz="2400" dirty="0"/>
              <a:t> :=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:= </a:t>
            </a:r>
            <a:r>
              <a:rPr lang="en-US" sz="2400" dirty="0">
                <a:ea typeface="Cambria Math" pitchFamily="18" charset="0"/>
              </a:rPr>
              <a:t>0</a:t>
            </a:r>
            <a:r>
              <a:rPr lang="en-US" sz="2400" dirty="0"/>
              <a:t> to </a:t>
            </a:r>
            <a:r>
              <a:rPr lang="en-US" sz="2400" i="1" dirty="0"/>
              <a:t>j</a:t>
            </a:r>
            <a:r>
              <a:rPr lang="en-US" sz="2400" dirty="0"/>
              <a:t> 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>
                <a:ea typeface="Cambria Math"/>
              </a:rPr>
              <a:t>− </a:t>
            </a:r>
            <a:r>
              <a:rPr lang="en-US" sz="2400" dirty="0">
                <a:ea typeface="Cambria Math" pitchFamily="18" charset="0"/>
              </a:rPr>
              <a:t>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   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baseline="-25000" dirty="0"/>
              <a:t>-</a:t>
            </a:r>
            <a:r>
              <a:rPr lang="en-US" sz="2400" i="1" baseline="-25000" dirty="0"/>
              <a:t>k</a:t>
            </a:r>
            <a:r>
              <a:rPr lang="en-US" sz="2400" dirty="0"/>
              <a:t> := </a:t>
            </a:r>
            <a:r>
              <a:rPr lang="en-US" sz="2400" i="1" dirty="0"/>
              <a:t>a</a:t>
            </a:r>
            <a:r>
              <a:rPr lang="en-US" sz="2400" i="1" baseline="-25000" dirty="0"/>
              <a:t>j</a:t>
            </a:r>
            <a:r>
              <a:rPr lang="en-US" sz="2400" baseline="-25000" dirty="0"/>
              <a:t>-</a:t>
            </a:r>
            <a:r>
              <a:rPr lang="en-US" sz="2400" i="1" baseline="-25000" dirty="0"/>
              <a:t>k-1</a:t>
            </a:r>
          </a:p>
          <a:p>
            <a:pPr marL="0" indent="0">
              <a:spcBef>
                <a:spcPct val="20000"/>
              </a:spcBef>
              <a:buClr>
                <a:schemeClr val="accent3"/>
              </a:buClr>
              <a:buSzPct val="95000"/>
              <a:buNone/>
              <a:defRPr/>
            </a:pPr>
            <a:r>
              <a:rPr lang="en-US" sz="2400" dirty="0"/>
              <a:t>          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dirty="0"/>
              <a:t> := </a:t>
            </a:r>
            <a:r>
              <a:rPr lang="en-US" sz="2400" i="1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759ED-224A-6B4D-81D8-076765A3CE48}"/>
              </a:ext>
            </a:extLst>
          </p:cNvPr>
          <p:cNvSpPr/>
          <p:nvPr/>
        </p:nvSpPr>
        <p:spPr>
          <a:xfrm>
            <a:off x="1438656" y="3389376"/>
            <a:ext cx="2816352" cy="84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6F132-646E-6340-BDBE-AA561639F0FA}"/>
              </a:ext>
            </a:extLst>
          </p:cNvPr>
          <p:cNvSpPr/>
          <p:nvPr/>
        </p:nvSpPr>
        <p:spPr>
          <a:xfrm>
            <a:off x="1438656" y="4561052"/>
            <a:ext cx="2816352" cy="84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7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6A0FB7-24A7-7641-AA79-0AE0D1E8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9CAD34-8CAB-294A-8547-B18A917D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Search: </a:t>
            </a:r>
            <a:r>
              <a:rPr lang="el-GR" dirty="0"/>
              <a:t>Θ</a:t>
            </a:r>
            <a:r>
              <a:rPr lang="en-US" dirty="0"/>
              <a:t>(n)</a:t>
            </a:r>
            <a:endParaRPr lang="en-US"/>
          </a:p>
          <a:p>
            <a:r>
              <a:rPr lang="en-US"/>
              <a:t>Binary Search: </a:t>
            </a:r>
            <a:r>
              <a:rPr lang="el-GR" dirty="0"/>
              <a:t>Θ</a:t>
            </a:r>
            <a:r>
              <a:rPr lang="en-US" dirty="0"/>
              <a:t>(log(n))</a:t>
            </a:r>
            <a:endParaRPr lang="en-US"/>
          </a:p>
          <a:p>
            <a:r>
              <a:rPr lang="en-US"/>
              <a:t>Bubble Sort: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/>
          </a:p>
          <a:p>
            <a:r>
              <a:rPr lang="en-US"/>
              <a:t>Insertion Sort: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F260-A824-8647-84F1-A9717F93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1011-6EF4-BA4C-A35D-C6EB90B2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Assume that, for some large </a:t>
            </a:r>
            <a:r>
              <a:rPr lang="en-US" i="1" dirty="0">
                <a:cs typeface="Times New Roman" pitchFamily="18" charset="0"/>
                <a:sym typeface="Symbol"/>
              </a:rPr>
              <a:t>n</a:t>
            </a:r>
            <a:r>
              <a:rPr lang="en-US" dirty="0">
                <a:cs typeface="Times New Roman" pitchFamily="18" charset="0"/>
                <a:sym typeface="Symbol"/>
              </a:rPr>
              <a:t>, sorting 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 items using bubble sort took </a:t>
            </a:r>
            <a:r>
              <a:rPr lang="en-US" sz="2800" i="1" dirty="0">
                <a:cs typeface="Times New Roman" pitchFamily="18" charset="0"/>
                <a:sym typeface="Symbol"/>
              </a:rPr>
              <a:t>s</a:t>
            </a:r>
            <a:r>
              <a:rPr lang="en-US" sz="2800" dirty="0">
                <a:cs typeface="Times New Roman" pitchFamily="18" charset="0"/>
                <a:sym typeface="Symbol"/>
              </a:rPr>
              <a:t> seconds</a:t>
            </a:r>
          </a:p>
          <a:p>
            <a:pPr marL="457200" indent="-457200"/>
            <a:endParaRPr lang="en-US" sz="1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How to predict the time required to sort </a:t>
            </a:r>
            <a:r>
              <a:rPr lang="en-US" sz="2800" dirty="0">
                <a:cs typeface="Times New Roman" pitchFamily="18" charset="0"/>
                <a:sym typeface="Symbol"/>
              </a:rPr>
              <a:t>2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  3</a:t>
            </a:r>
            <a:r>
              <a:rPr lang="en-US" sz="2800" i="1" dirty="0">
                <a:cs typeface="Times New Roman" pitchFamily="18" charset="0"/>
                <a:sym typeface="Symbol"/>
              </a:rPr>
              <a:t>n</a:t>
            </a:r>
            <a:r>
              <a:rPr lang="en-US" sz="2800" dirty="0">
                <a:cs typeface="Times New Roman" pitchFamily="18" charset="0"/>
                <a:sym typeface="Symbol"/>
              </a:rPr>
              <a:t>,</a:t>
            </a:r>
            <a:r>
              <a:rPr lang="en-US" sz="2800" i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or </a:t>
            </a:r>
            <a:r>
              <a:rPr lang="en-US" sz="2800" i="1" dirty="0">
                <a:cs typeface="Times New Roman" pitchFamily="18" charset="0"/>
                <a:sym typeface="Symbol"/>
              </a:rPr>
              <a:t>m</a:t>
            </a:r>
            <a:r>
              <a:rPr lang="en-US" sz="2800" dirty="0">
                <a:cs typeface="Times New Roman" pitchFamily="18" charset="0"/>
                <a:sym typeface="Symbol"/>
              </a:rPr>
              <a:t> items using bubble sort? </a:t>
            </a:r>
          </a:p>
          <a:p>
            <a:pPr marL="0" indent="0">
              <a:buNone/>
            </a:pPr>
            <a:endParaRPr lang="en-US" b="1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  <a:sym typeface="Symbol"/>
              </a:rPr>
              <a:t>S</a:t>
            </a:r>
            <a:r>
              <a:rPr lang="en-US" sz="2800" dirty="0">
                <a:cs typeface="Times New Roman" pitchFamily="18" charset="0"/>
                <a:sym typeface="Symbol"/>
              </a:rPr>
              <a:t>orting using bubble sort takes quadratic time</a:t>
            </a:r>
          </a:p>
          <a:p>
            <a:pPr marL="457200" lvl="1" indent="0">
              <a:buNone/>
            </a:pPr>
            <a:r>
              <a:rPr lang="en-US" sz="2800" b="1" dirty="0">
                <a:cs typeface="Times New Roman" pitchFamily="18" charset="0"/>
                <a:sym typeface="Symbol"/>
              </a:rPr>
              <a:t> </a:t>
            </a:r>
            <a:r>
              <a:rPr lang="en-US" sz="2800" dirty="0">
                <a:cs typeface="Times New Roman" pitchFamily="18" charset="0"/>
                <a:sym typeface="Symbol"/>
              </a:rPr>
              <a:t>reasonable to predict </a:t>
            </a:r>
            <a:r>
              <a:rPr lang="en-US" sz="2800" b="1" dirty="0">
                <a:cs typeface="Times New Roman" pitchFamily="18" charset="0"/>
                <a:sym typeface="Symbol"/>
              </a:rPr>
              <a:t>2</a:t>
            </a:r>
            <a:r>
              <a:rPr lang="en-US" sz="2800" b="1" baseline="30000" dirty="0">
                <a:cs typeface="Times New Roman" pitchFamily="18" charset="0"/>
                <a:sym typeface="Symbol"/>
              </a:rPr>
              <a:t>2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,  3</a:t>
            </a:r>
            <a:r>
              <a:rPr lang="en-US" sz="2800" b="1" baseline="30000" dirty="0">
                <a:cs typeface="Times New Roman" pitchFamily="18" charset="0"/>
                <a:sym typeface="Symbol"/>
              </a:rPr>
              <a:t>2</a:t>
            </a:r>
            <a:r>
              <a:rPr lang="en-US" sz="2800" b="1" i="1" dirty="0">
                <a:cs typeface="Times New Roman" pitchFamily="18" charset="0"/>
                <a:sym typeface="Symbol"/>
              </a:rPr>
              <a:t>s, </a:t>
            </a:r>
            <a:r>
              <a:rPr lang="en-US" sz="2800" b="1" dirty="0">
                <a:cs typeface="Times New Roman" pitchFamily="18" charset="0"/>
                <a:sym typeface="Symbol"/>
              </a:rPr>
              <a:t> </a:t>
            </a:r>
            <a:r>
              <a:rPr lang="en-US" sz="2800" dirty="0">
                <a:cs typeface="Times New Roman" pitchFamily="18" charset="0"/>
                <a:sym typeface="Symbol"/>
              </a:rPr>
              <a:t>and</a:t>
            </a:r>
            <a:r>
              <a:rPr lang="en-US" sz="2800" b="1" dirty="0">
                <a:cs typeface="Times New Roman" pitchFamily="18" charset="0"/>
                <a:sym typeface="Symbol"/>
              </a:rPr>
              <a:t> (</a:t>
            </a:r>
            <a:r>
              <a:rPr lang="en-US" sz="2800" b="1" i="1" dirty="0">
                <a:cs typeface="Times New Roman" pitchFamily="18" charset="0"/>
                <a:sym typeface="Symbol"/>
              </a:rPr>
              <a:t>m</a:t>
            </a:r>
            <a:r>
              <a:rPr lang="en-US" sz="2800" b="1" dirty="0">
                <a:cs typeface="Times New Roman" pitchFamily="18" charset="0"/>
                <a:sym typeface="Symbol"/>
              </a:rPr>
              <a:t>/</a:t>
            </a:r>
            <a:r>
              <a:rPr lang="en-US" sz="2800" b="1" i="1" dirty="0">
                <a:cs typeface="Times New Roman" pitchFamily="18" charset="0"/>
                <a:sym typeface="Symbol"/>
              </a:rPr>
              <a:t>n</a:t>
            </a:r>
            <a:r>
              <a:rPr lang="en-US" sz="2800" b="1" dirty="0">
                <a:cs typeface="Times New Roman" pitchFamily="18" charset="0"/>
                <a:sym typeface="Symbol"/>
              </a:rPr>
              <a:t>)</a:t>
            </a:r>
            <a:r>
              <a:rPr lang="en-US" sz="2800" b="1" baseline="30000" dirty="0">
                <a:cs typeface="Times New Roman" pitchFamily="18" charset="0"/>
                <a:sym typeface="Symbol"/>
              </a:rPr>
              <a:t>2 </a:t>
            </a:r>
            <a:r>
              <a:rPr lang="en-US" sz="2800" b="1" i="1" dirty="0">
                <a:cs typeface="Times New Roman" pitchFamily="18" charset="0"/>
                <a:sym typeface="Symbol"/>
              </a:rPr>
              <a:t>s</a:t>
            </a:r>
            <a:r>
              <a:rPr lang="en-US" sz="2800" b="1" dirty="0">
                <a:cs typeface="Times New Roman" pitchFamily="18" charset="0"/>
                <a:sym typeface="Symbol"/>
              </a:rPr>
              <a:t>  seconds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32417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81FF75-D58E-3141-A434-B93A717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42: Matrices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AE56FD-8DCE-F449-B89C-FE864FA4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 of Matrices</a:t>
            </a:r>
          </a:p>
          <a:p>
            <a:r>
              <a:rPr lang="en-US"/>
              <a:t>Matrix Multiplication</a:t>
            </a:r>
          </a:p>
          <a:p>
            <a:r>
              <a:rPr lang="en-US"/>
              <a:t>Complexity </a:t>
            </a:r>
          </a:p>
        </p:txBody>
      </p:sp>
    </p:spTree>
    <p:extLst>
      <p:ext uri="{BB962C8B-B14F-4D97-AF65-F5344CB8AC3E}">
        <p14:creationId xmlns:p14="http://schemas.microsoft.com/office/powerpoint/2010/main" val="33820605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C4E-B251-2340-B46A-1BBEFC3B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FB48-7D28-BD4B-A728-590B3B7B6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b="1" dirty="0"/>
                  <a:t>matrix</a:t>
                </a:r>
                <a:r>
                  <a:rPr lang="en-US" i="1" dirty="0"/>
                  <a:t> </a:t>
                </a:r>
                <a:r>
                  <a:rPr lang="en-US" dirty="0"/>
                  <a:t>is a rectangular array of numbers. A matrix with </a:t>
                </a:r>
                <a:r>
                  <a:rPr lang="en-US" i="1" dirty="0"/>
                  <a:t>m </a:t>
                </a:r>
                <a:r>
                  <a:rPr lang="en-US" dirty="0"/>
                  <a:t>rows and </a:t>
                </a:r>
                <a:r>
                  <a:rPr lang="en-US" i="1" dirty="0"/>
                  <a:t>n</a:t>
                </a:r>
                <a:r>
                  <a:rPr lang="en-US" dirty="0"/>
                  <a:t> columns is called an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US" dirty="0"/>
                  <a:t>matrix. </a:t>
                </a:r>
              </a:p>
              <a:p>
                <a:pPr lvl="1"/>
                <a:r>
                  <a:rPr lang="en-US" sz="2000" dirty="0"/>
                  <a:t>A matrix with the same number of rows as columns is called </a:t>
                </a:r>
                <a:r>
                  <a:rPr lang="en-US" sz="2000" i="1" dirty="0"/>
                  <a:t>square</a:t>
                </a:r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Two matrices are </a:t>
                </a:r>
                <a:r>
                  <a:rPr lang="en-US" sz="2000" i="1" dirty="0"/>
                  <a:t>equal</a:t>
                </a:r>
                <a:r>
                  <a:rPr lang="en-US" sz="2000" dirty="0"/>
                  <a:t> if they have the same number of rows and the same number of columns and the corresponding entries in every position are equal. </a:t>
                </a:r>
                <a:endParaRPr lang="en-US" sz="20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dirty="0"/>
                  <a:t>Matrices are discrete structures that are used for many purposes</a:t>
                </a:r>
              </a:p>
              <a:p>
                <a:r>
                  <a:rPr lang="en-US"/>
                  <a:t>Specifying linear transformations (a function)</a:t>
                </a:r>
              </a:p>
              <a:p>
                <a:r>
                  <a:rPr lang="en-US"/>
                  <a:t>Specifying binary relationships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FB48-7D28-BD4B-A728-590B3B7B6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924" r="-362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F59C6274-1FF7-B94A-93BB-ACC1694A72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173002" y="3483978"/>
            <a:ext cx="933450" cy="912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FDB74C-40E9-8D4B-9B31-BD5F1BD71431}"/>
                  </a:ext>
                </a:extLst>
              </p:cNvPr>
              <p:cNvSpPr txBox="1"/>
              <p:nvPr/>
            </p:nvSpPr>
            <p:spPr>
              <a:xfrm>
                <a:off x="3201202" y="3788778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3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i="1" dirty="0">
                    <a:latin typeface="Cambria Math" pitchFamily="18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  <a:sym typeface="Symbol"/>
                  </a:rPr>
                  <a:t>matrix</a:t>
                </a: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FDB74C-40E9-8D4B-9B31-BD5F1BD71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202" y="3788778"/>
                <a:ext cx="2286000" cy="461665"/>
              </a:xfrm>
              <a:prstGeom prst="rect">
                <a:avLst/>
              </a:prstGeom>
              <a:blipFill>
                <a:blip r:embed="rId5"/>
                <a:stretch>
                  <a:fillRect l="-1111" t="-789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08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/>
                  <a:t>m</a:t>
                </a:r>
                <a:r>
                  <a:rPr lang="en-US" dirty="0"/>
                  <a:t> and </a:t>
                </a:r>
                <a:r>
                  <a:rPr lang="en-US" i="1" dirty="0"/>
                  <a:t>n</a:t>
                </a:r>
                <a:r>
                  <a:rPr lang="en-US" dirty="0"/>
                  <a:t> be positive integers and let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 err="1"/>
                  <a:t>i</a:t>
                </a:r>
                <a:r>
                  <a:rPr lang="en-US" b="1" baseline="30000" dirty="0" err="1"/>
                  <a:t>th</a:t>
                </a:r>
                <a:r>
                  <a:rPr lang="en-US" b="1" dirty="0"/>
                  <a:t> row </a:t>
                </a:r>
                <a:r>
                  <a:rPr lang="en-US" dirty="0"/>
                  <a:t>of </a:t>
                </a:r>
                <a:r>
                  <a:rPr lang="en-US" b="1" dirty="0"/>
                  <a:t>A</a:t>
                </a:r>
                <a:r>
                  <a:rPr lang="en-US" dirty="0"/>
                  <a:t> is the 1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ea typeface="Cambria Math" pitchFamily="18" charset="0"/>
                    <a:sym typeface="Symbol"/>
                  </a:rPr>
                  <a:t> </a:t>
                </a:r>
                <a:r>
                  <a:rPr lang="en-US" dirty="0">
                    <a:ea typeface="Cambria Math" pitchFamily="18" charset="0"/>
                    <a:sym typeface="Symbol"/>
                  </a:rPr>
                  <a:t>matrix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 </a:t>
                </a:r>
                <a:r>
                  <a:rPr lang="en-US" dirty="0">
                    <a:ea typeface="Cambria Math" pitchFamily="18" charset="0"/>
                    <a:sym typeface="Symbol"/>
                  </a:rPr>
                  <a:t>[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a</a:t>
                </a:r>
                <a:r>
                  <a:rPr lang="en-US" i="1" baseline="-25000" dirty="0">
                    <a:ea typeface="Cambria Math" pitchFamily="18" charset="0"/>
                    <a:sym typeface="Symbol"/>
                  </a:rPr>
                  <a:t>i</a:t>
                </a:r>
                <a:r>
                  <a:rPr lang="en-US" baseline="-25000" dirty="0">
                    <a:ea typeface="Cambria Math" pitchFamily="18" charset="0"/>
                    <a:sym typeface="Symbol"/>
                  </a:rPr>
                  <a:t>1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, a</a:t>
                </a:r>
                <a:r>
                  <a:rPr lang="en-US" i="1" baseline="-25000" dirty="0">
                    <a:ea typeface="Cambria Math" pitchFamily="18" charset="0"/>
                    <a:sym typeface="Symbol"/>
                  </a:rPr>
                  <a:t>i</a:t>
                </a:r>
                <a:r>
                  <a:rPr lang="en-US" baseline="-25000" dirty="0">
                    <a:ea typeface="Cambria Math" pitchFamily="18" charset="0"/>
                    <a:sym typeface="Symbol"/>
                  </a:rPr>
                  <a:t>2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,…,</a:t>
                </a:r>
                <a:r>
                  <a:rPr lang="en-US" i="1" dirty="0" err="1">
                    <a:ea typeface="Cambria Math" pitchFamily="18" charset="0"/>
                    <a:sym typeface="Symbol"/>
                  </a:rPr>
                  <a:t>a</a:t>
                </a:r>
                <a:r>
                  <a:rPr lang="en-US" i="1" baseline="-25000" dirty="0" err="1">
                    <a:ea typeface="Cambria Math" pitchFamily="18" charset="0"/>
                    <a:sym typeface="Symbol"/>
                  </a:rPr>
                  <a:t>in</a:t>
                </a:r>
                <a:r>
                  <a:rPr lang="en-US" dirty="0">
                    <a:ea typeface="Cambria Math" pitchFamily="18" charset="0"/>
                    <a:sym typeface="Symbol"/>
                  </a:rPr>
                  <a:t>].</a:t>
                </a:r>
                <a:r>
                  <a:rPr lang="en-US" i="1" dirty="0">
                    <a:ea typeface="Cambria Math" pitchFamily="18" charset="0"/>
                    <a:sym typeface="Symbol"/>
                  </a:rPr>
                  <a:t>   </a:t>
                </a:r>
              </a:p>
              <a:p>
                <a:pPr marL="0" indent="0">
                  <a:buNone/>
                </a:pPr>
                <a:endParaRPr lang="en-US" dirty="0">
                  <a:ea typeface="Cambria Math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itchFamily="18" charset="0"/>
                    <a:sym typeface="Symbol"/>
                  </a:rPr>
                  <a:t>The </a:t>
                </a:r>
                <a:r>
                  <a:rPr lang="en-US" b="1" i="1" dirty="0" err="1">
                    <a:ea typeface="Cambria Math" pitchFamily="18" charset="0"/>
                    <a:sym typeface="Symbol"/>
                  </a:rPr>
                  <a:t>j</a:t>
                </a:r>
                <a:r>
                  <a:rPr lang="en-US" b="1" baseline="30000" dirty="0" err="1">
                    <a:ea typeface="Cambria Math" pitchFamily="18" charset="0"/>
                    <a:sym typeface="Symbol"/>
                  </a:rPr>
                  <a:t>th</a:t>
                </a:r>
                <a:r>
                  <a:rPr lang="en-US" b="1" dirty="0">
                    <a:ea typeface="Cambria Math" pitchFamily="18" charset="0"/>
                    <a:sym typeface="Symbol"/>
                  </a:rPr>
                  <a:t> column </a:t>
                </a:r>
                <a:r>
                  <a:rPr lang="en-US" dirty="0">
                    <a:ea typeface="Cambria Math" pitchFamily="18" charset="0"/>
                    <a:sym typeface="Symbol"/>
                  </a:rPr>
                  <a:t>of </a:t>
                </a:r>
                <a:r>
                  <a:rPr lang="en-US" b="1" dirty="0">
                    <a:ea typeface="Cambria Math" pitchFamily="18" charset="0"/>
                    <a:sym typeface="Symbol"/>
                  </a:rPr>
                  <a:t>A</a:t>
                </a:r>
                <a:r>
                  <a:rPr lang="en-US" dirty="0">
                    <a:ea typeface="Cambria Math" pitchFamily="18" charset="0"/>
                    <a:sym typeface="Symbol"/>
                  </a:rPr>
                  <a:t>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>
                    <a:ea typeface="Cambria Math" pitchFamily="18" charset="0"/>
                    <a:sym typeface="Symbol"/>
                  </a:rPr>
                  <a:t> matrix:</a:t>
                </a:r>
              </a:p>
              <a:p>
                <a:endParaRPr lang="en-US" i="1" dirty="0">
                  <a:ea typeface="Cambria Math" pitchFamily="18" charset="0"/>
                  <a:sym typeface="Symbol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(</a:t>
                </a:r>
                <a:r>
                  <a:rPr lang="en-US" i="1" dirty="0" err="1"/>
                  <a:t>i,j</a:t>
                </a:r>
                <a:r>
                  <a:rPr lang="en-US" dirty="0"/>
                  <a:t>)</a:t>
                </a:r>
                <a:r>
                  <a:rPr lang="en-US" baseline="30000" dirty="0" err="1"/>
                  <a:t>th</a:t>
                </a:r>
                <a:r>
                  <a:rPr lang="en-US" i="1" dirty="0"/>
                  <a:t>  </a:t>
                </a:r>
                <a:r>
                  <a:rPr lang="en-US" b="1" dirty="0"/>
                  <a:t>element</a:t>
                </a:r>
                <a:r>
                  <a:rPr lang="en-US" i="1" dirty="0"/>
                  <a:t> </a:t>
                </a:r>
                <a:r>
                  <a:rPr lang="en-US" dirty="0"/>
                  <a:t>or</a:t>
                </a:r>
                <a:r>
                  <a:rPr lang="en-US" i="1" dirty="0"/>
                  <a:t> </a:t>
                </a:r>
                <a:r>
                  <a:rPr lang="en-US" b="1" dirty="0"/>
                  <a:t>entry</a:t>
                </a:r>
                <a:r>
                  <a:rPr lang="en-US" i="1" dirty="0"/>
                  <a:t> </a:t>
                </a:r>
                <a:r>
                  <a:rPr lang="en-US" dirty="0"/>
                  <a:t>of </a:t>
                </a:r>
                <a:r>
                  <a:rPr lang="en-US" b="1" dirty="0"/>
                  <a:t>A </a:t>
                </a:r>
                <a:r>
                  <a:rPr lang="en-US" dirty="0"/>
                  <a:t>is the element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. </a:t>
                </a:r>
              </a:p>
              <a:p>
                <a:pPr>
                  <a:buNone/>
                </a:pPr>
                <a:r>
                  <a:rPr lang="en-US" dirty="0"/>
                  <a:t>We can write </a:t>
                </a:r>
                <a:r>
                  <a:rPr lang="en-US" b="1" dirty="0"/>
                  <a:t>A</a:t>
                </a:r>
                <a:r>
                  <a:rPr lang="en-US" dirty="0"/>
                  <a:t> = [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i="1" baseline="-25000" dirty="0"/>
                  <a:t> </a:t>
                </a:r>
                <a:r>
                  <a:rPr lang="en-US" dirty="0"/>
                  <a:t>] to denote the matrix with its (</a:t>
                </a:r>
                <a:r>
                  <a:rPr lang="en-US" i="1" dirty="0" err="1"/>
                  <a:t>i, j</a:t>
                </a:r>
                <a:r>
                  <a:rPr lang="en-US" dirty="0"/>
                  <a:t>)</a:t>
                </a:r>
                <a:r>
                  <a:rPr lang="en-US" baseline="30000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element equal to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44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009373" y="1195957"/>
            <a:ext cx="3753337" cy="1603407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096000" y="3773104"/>
            <a:ext cx="692404" cy="12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1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Arithmetic: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b="1" dirty="0" err="1"/>
                  <a:t>Definition</a:t>
                </a:r>
                <a:r>
                  <a:rPr lang="en-US" dirty="0"/>
                  <a:t>: Let </a:t>
                </a:r>
                <a:r>
                  <a:rPr lang="en-US" b="1" dirty="0">
                    <a:ea typeface="Cambria Math" pitchFamily="18" charset="0"/>
                  </a:rPr>
                  <a:t>A</a:t>
                </a:r>
                <a:r>
                  <a:rPr lang="en-US" dirty="0">
                    <a:ea typeface="Cambria Math" pitchFamily="18" charset="0"/>
                  </a:rPr>
                  <a:t> = [</a:t>
                </a:r>
                <a:r>
                  <a:rPr lang="en-US" dirty="0" err="1">
                    <a:ea typeface="Cambria Math" pitchFamily="18" charset="0"/>
                  </a:rPr>
                  <a:t>a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dirty="0">
                    <a:ea typeface="Cambria Math" pitchFamily="18" charset="0"/>
                  </a:rPr>
                  <a:t>] </a:t>
                </a:r>
                <a:r>
                  <a:rPr lang="en-US" dirty="0"/>
                  <a:t>and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:r>
                  <a:rPr lang="en-US" b="1" dirty="0">
                    <a:ea typeface="Cambria Math" pitchFamily="18" charset="0"/>
                  </a:rPr>
                  <a:t>B</a:t>
                </a:r>
                <a:r>
                  <a:rPr lang="en-US" dirty="0">
                    <a:ea typeface="Cambria Math" pitchFamily="18" charset="0"/>
                  </a:rPr>
                  <a:t> = [</a:t>
                </a:r>
                <a:r>
                  <a:rPr lang="en-US" dirty="0" err="1">
                    <a:ea typeface="Cambria Math" pitchFamily="18" charset="0"/>
                  </a:rPr>
                  <a:t>b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dirty="0">
                    <a:ea typeface="Cambria Math" pitchFamily="18" charset="0"/>
                  </a:rPr>
                  <a:t>]</a:t>
                </a:r>
                <a:r>
                  <a:rPr lang="en-US" i="1" dirty="0"/>
                  <a:t>  </a:t>
                </a:r>
                <a:r>
                  <a:rPr lang="en-US" dirty="0"/>
                  <a:t>be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ea typeface="Cambria Math" pitchFamily="18" charset="0"/>
                  </a:rPr>
                  <a:t>n </a:t>
                </a:r>
                <a:r>
                  <a:rPr lang="en-US" dirty="0"/>
                  <a:t>matrices. The </a:t>
                </a:r>
                <a:r>
                  <a:rPr lang="en-US" b="1" dirty="0"/>
                  <a:t>sum</a:t>
                </a:r>
                <a:r>
                  <a:rPr lang="en-US" dirty="0"/>
                  <a:t> of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, denoted by </a:t>
                </a:r>
                <a:r>
                  <a:rPr lang="en-US" b="1" dirty="0"/>
                  <a:t>A</a:t>
                </a:r>
                <a:r>
                  <a:rPr lang="en-US" dirty="0"/>
                  <a:t> + </a:t>
                </a:r>
                <a:r>
                  <a:rPr lang="en-US" b="1" dirty="0"/>
                  <a:t>B</a:t>
                </a:r>
                <a:r>
                  <a:rPr lang="en-US" dirty="0"/>
                  <a:t>, is the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ea typeface="Cambria Math" pitchFamily="18" charset="0"/>
                  </a:rPr>
                  <a:t>n </a:t>
                </a:r>
                <a:r>
                  <a:rPr lang="en-US" dirty="0">
                    <a:ea typeface="Cambria Math" pitchFamily="18" charset="0"/>
                  </a:rPr>
                  <a:t>matrix that has </a:t>
                </a:r>
                <a:r>
                  <a:rPr lang="en-US" i="1" dirty="0" err="1">
                    <a:ea typeface="Cambria Math" pitchFamily="18" charset="0"/>
                  </a:rPr>
                  <a:t>a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baseline="-25000" dirty="0">
                    <a:ea typeface="Cambria Math" pitchFamily="18" charset="0"/>
                  </a:rPr>
                  <a:t> </a:t>
                </a:r>
                <a:r>
                  <a:rPr lang="en-US" dirty="0">
                    <a:ea typeface="Cambria Math" pitchFamily="18" charset="0"/>
                  </a:rPr>
                  <a:t> + </a:t>
                </a:r>
                <a:r>
                  <a:rPr lang="en-US" i="1" dirty="0" err="1">
                    <a:ea typeface="Cambria Math" pitchFamily="18" charset="0"/>
                  </a:rPr>
                  <a:t>b</a:t>
                </a:r>
                <a:r>
                  <a:rPr lang="en-US" baseline="-25000" dirty="0" err="1">
                    <a:ea typeface="Cambria Math" pitchFamily="18" charset="0"/>
                  </a:rPr>
                  <a:t>ij</a:t>
                </a:r>
                <a:r>
                  <a:rPr lang="en-US" baseline="-25000" dirty="0">
                    <a:ea typeface="Cambria Math" pitchFamily="18" charset="0"/>
                  </a:rPr>
                  <a:t>  </a:t>
                </a:r>
                <a:r>
                  <a:rPr lang="en-US" dirty="0">
                    <a:ea typeface="Cambria Math" pitchFamily="18" charset="0"/>
                  </a:rPr>
                  <a:t>as its </a:t>
                </a:r>
                <a:br>
                  <a:rPr lang="en-US" dirty="0">
                    <a:ea typeface="Cambria Math" pitchFamily="18" charset="0"/>
                  </a:rPr>
                </a:br>
                <a:r>
                  <a:rPr lang="en-US" dirty="0">
                    <a:ea typeface="Cambria Math" pitchFamily="18" charset="0"/>
                  </a:rPr>
                  <a:t>(</a:t>
                </a:r>
                <a:r>
                  <a:rPr lang="en-US" i="1" dirty="0" err="1">
                    <a:ea typeface="Cambria Math" pitchFamily="18" charset="0"/>
                  </a:rPr>
                  <a:t>i, j</a:t>
                </a:r>
                <a:r>
                  <a:rPr lang="en-US" dirty="0">
                    <a:ea typeface="Cambria Math" pitchFamily="18" charset="0"/>
                  </a:rPr>
                  <a:t>)</a:t>
                </a:r>
                <a:r>
                  <a:rPr lang="en-US" baseline="30000" dirty="0" err="1">
                    <a:ea typeface="Cambria Math" pitchFamily="18" charset="0"/>
                  </a:rPr>
                  <a:t>th</a:t>
                </a:r>
                <a:r>
                  <a:rPr lang="en-US" dirty="0">
                    <a:ea typeface="Cambria Math" pitchFamily="18" charset="0"/>
                  </a:rPr>
                  <a:t> element. </a:t>
                </a:r>
              </a:p>
              <a:p>
                <a:pPr>
                  <a:buNone/>
                </a:pPr>
                <a:r>
                  <a:rPr lang="en-US" b="1" dirty="0">
                    <a:ea typeface="Cambria Math" pitchFamily="18" charset="0"/>
                  </a:rPr>
                  <a:t>Example</a:t>
                </a:r>
                <a:r>
                  <a:rPr lang="en-US" dirty="0">
                    <a:ea typeface="Cambria Math" pitchFamily="18" charset="0"/>
                  </a:rPr>
                  <a:t>:</a:t>
                </a:r>
              </a:p>
              <a:p>
                <a:endParaRPr lang="en-US" dirty="0">
                  <a:ea typeface="Cambria Math" pitchFamily="18" charset="0"/>
                </a:endParaRPr>
              </a:p>
              <a:p>
                <a:pPr>
                  <a:buNone/>
                </a:pPr>
                <a:endParaRPr lang="en-US" dirty="0">
                  <a:ea typeface="Cambria Math" pitchFamily="18" charset="0"/>
                </a:endParaRPr>
              </a:p>
              <a:p>
                <a:pPr>
                  <a:buNone/>
                </a:pPr>
                <a:endParaRPr lang="en-US" dirty="0">
                  <a:ea typeface="Cambria Math" pitchFamily="18" charset="0"/>
                </a:endParaRPr>
              </a:p>
              <a:p>
                <a:r>
                  <a:rPr lang="en-US" dirty="0">
                    <a:ea typeface="Cambria Math" pitchFamily="18" charset="0"/>
                  </a:rPr>
                  <a:t>We can write, </a:t>
                </a:r>
                <a:r>
                  <a:rPr lang="en-US" b="1" dirty="0"/>
                  <a:t>A</a:t>
                </a:r>
                <a:r>
                  <a:rPr lang="en-US" dirty="0"/>
                  <a:t> + </a:t>
                </a:r>
                <a:r>
                  <a:rPr lang="en-US" b="1" dirty="0"/>
                  <a:t>B</a:t>
                </a:r>
                <a:r>
                  <a:rPr lang="en-US" dirty="0"/>
                  <a:t> = [</a:t>
                </a:r>
                <a:r>
                  <a:rPr lang="en-US" i="1" dirty="0" err="1">
                    <a:ea typeface="Cambria Math" pitchFamily="18" charset="0"/>
                  </a:rPr>
                  <a:t>a</a:t>
                </a:r>
                <a:r>
                  <a:rPr lang="en-US" i="1" baseline="-25000" dirty="0" err="1">
                    <a:ea typeface="Cambria Math" pitchFamily="18" charset="0"/>
                  </a:rPr>
                  <a:t>ij</a:t>
                </a:r>
                <a:r>
                  <a:rPr lang="en-US" baseline="-25000" dirty="0">
                    <a:ea typeface="Cambria Math" pitchFamily="18" charset="0"/>
                  </a:rPr>
                  <a:t> </a:t>
                </a:r>
                <a:r>
                  <a:rPr lang="en-US" dirty="0">
                    <a:ea typeface="Cambria Math" pitchFamily="18" charset="0"/>
                  </a:rPr>
                  <a:t> + </a:t>
                </a:r>
                <a:r>
                  <a:rPr lang="en-US" i="1" dirty="0" err="1">
                    <a:ea typeface="Cambria Math" pitchFamily="18" charset="0"/>
                  </a:rPr>
                  <a:t>b</a:t>
                </a:r>
                <a:r>
                  <a:rPr lang="en-US" i="1" baseline="-25000" dirty="0" err="1">
                    <a:ea typeface="Cambria Math" pitchFamily="18" charset="0"/>
                  </a:rPr>
                  <a:t>ij</a:t>
                </a:r>
                <a:r>
                  <a:rPr lang="en-US" dirty="0">
                    <a:ea typeface="Cambria Math" pitchFamily="18" charset="0"/>
                  </a:rPr>
                  <a:t>]. </a:t>
                </a:r>
              </a:p>
              <a:p>
                <a:r>
                  <a:rPr lang="en-US" dirty="0">
                    <a:ea typeface="Cambria Math" pitchFamily="18" charset="0"/>
                  </a:rPr>
                  <a:t>Note that matrices of different sizes can not be added.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32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07982" y="3642361"/>
            <a:ext cx="6376035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9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: Let </a:t>
                </a:r>
                <a:r>
                  <a:rPr lang="en-US" sz="2400" b="1" dirty="0">
                    <a:ea typeface="Cambria Math" pitchFamily="18" charset="0"/>
                  </a:rPr>
                  <a:t>A</a:t>
                </a:r>
                <a:r>
                  <a:rPr lang="en-US" sz="2400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be an 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matrix and </a:t>
                </a:r>
                <a:r>
                  <a:rPr lang="en-US" sz="2400" b="1" dirty="0"/>
                  <a:t>B </a:t>
                </a:r>
                <a:r>
                  <a:rPr lang="en-US" sz="2400" dirty="0"/>
                  <a:t>be a </a:t>
                </a:r>
                <a14:m>
                  <m:oMath xmlns:m="http://schemas.openxmlformats.org/officeDocument/2006/math"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 </a:t>
                </a:r>
                <a:r>
                  <a:rPr lang="en-US" sz="2400" dirty="0">
                    <a:ea typeface="Cambria Math" pitchFamily="18" charset="0"/>
                  </a:rPr>
                  <a:t>matrix</a:t>
                </a:r>
                <a:r>
                  <a:rPr lang="en-US" sz="2400" dirty="0"/>
                  <a:t>. The </a:t>
                </a:r>
                <a:r>
                  <a:rPr lang="en-US" sz="2400" b="1" dirty="0"/>
                  <a:t>product</a:t>
                </a:r>
                <a:r>
                  <a:rPr lang="en-US" sz="2400" dirty="0"/>
                  <a:t> of </a:t>
                </a:r>
                <a:r>
                  <a:rPr lang="en-US" sz="2400" b="1" dirty="0"/>
                  <a:t>A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B</a:t>
                </a:r>
                <a:r>
                  <a:rPr lang="en-US" sz="2400" dirty="0"/>
                  <a:t>, denoted by </a:t>
                </a:r>
                <a:r>
                  <a:rPr lang="en-US" sz="2400" b="1" dirty="0"/>
                  <a:t>AB</a:t>
                </a:r>
                <a:r>
                  <a:rPr lang="en-US" sz="2400" dirty="0"/>
                  <a:t>, is the 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n </a:t>
                </a:r>
                <a:r>
                  <a:rPr lang="en-US" sz="2400" dirty="0">
                    <a:ea typeface="Cambria Math" pitchFamily="18" charset="0"/>
                  </a:rPr>
                  <a:t>matrix that has its (</a:t>
                </a:r>
                <a:r>
                  <a:rPr lang="en-US" sz="2400" i="1" dirty="0" err="1">
                    <a:ea typeface="Cambria Math" pitchFamily="18" charset="0"/>
                  </a:rPr>
                  <a:t>i, j</a:t>
                </a:r>
                <a:r>
                  <a:rPr lang="en-US" sz="2400" dirty="0">
                    <a:ea typeface="Cambria Math" pitchFamily="18" charset="0"/>
                  </a:rPr>
                  <a:t>)</a:t>
                </a:r>
                <a:r>
                  <a:rPr lang="en-US" sz="2400" baseline="30000" dirty="0" err="1">
                    <a:ea typeface="Cambria Math" pitchFamily="18" charset="0"/>
                  </a:rPr>
                  <a:t>th</a:t>
                </a:r>
                <a:r>
                  <a:rPr lang="en-US" sz="2400" dirty="0">
                    <a:ea typeface="Cambria Math" pitchFamily="18" charset="0"/>
                  </a:rPr>
                  <a:t> element </a:t>
                </a:r>
              </a:p>
              <a:p>
                <a:pPr>
                  <a:buNone/>
                </a:pPr>
                <a:r>
                  <a:rPr lang="en-US" sz="2400" i="1" dirty="0" err="1">
                    <a:ea typeface="Cambria Math" pitchFamily="18" charset="0"/>
                  </a:rPr>
                  <a:t>			c</a:t>
                </a:r>
                <a:r>
                  <a:rPr lang="en-US" sz="2400" i="1" baseline="-25000" dirty="0" err="1">
                    <a:ea typeface="Cambria Math" pitchFamily="18" charset="0"/>
                  </a:rPr>
                  <a:t>ij</a:t>
                </a:r>
                <a:r>
                  <a:rPr lang="en-US" sz="2400" baseline="-25000" dirty="0">
                    <a:ea typeface="Cambria Math" pitchFamily="18" charset="0"/>
                  </a:rPr>
                  <a:t> </a:t>
                </a:r>
                <a:r>
                  <a:rPr lang="en-US" sz="2400" dirty="0">
                    <a:ea typeface="Cambria Math" pitchFamily="18" charset="0"/>
                  </a:rPr>
                  <a:t>= </a:t>
                </a:r>
                <a:r>
                  <a:rPr lang="en-US" sz="2400" i="1" dirty="0">
                    <a:ea typeface="Cambria Math" pitchFamily="18" charset="0"/>
                  </a:rPr>
                  <a:t>a</a:t>
                </a:r>
                <a:r>
                  <a:rPr lang="en-US" sz="2400" i="1" baseline="-25000" dirty="0">
                    <a:ea typeface="Cambria Math" pitchFamily="18" charset="0"/>
                  </a:rPr>
                  <a:t>i</a:t>
                </a:r>
                <a:r>
                  <a:rPr lang="en-US" sz="2400" baseline="-25000" dirty="0">
                    <a:ea typeface="Cambria Math" pitchFamily="18" charset="0"/>
                  </a:rPr>
                  <a:t>1</a:t>
                </a:r>
                <a:r>
                  <a:rPr lang="en-US" sz="2400" i="1" dirty="0">
                    <a:ea typeface="Cambria Math" pitchFamily="18" charset="0"/>
                  </a:rPr>
                  <a:t>b</a:t>
                </a:r>
                <a:r>
                  <a:rPr lang="en-US" sz="2400" baseline="-25000" dirty="0">
                    <a:ea typeface="Cambria Math" pitchFamily="18" charset="0"/>
                  </a:rPr>
                  <a:t>1j </a:t>
                </a:r>
                <a:r>
                  <a:rPr lang="en-US" sz="2400" dirty="0">
                    <a:ea typeface="Cambria Math" pitchFamily="18" charset="0"/>
                  </a:rPr>
                  <a:t>+ </a:t>
                </a:r>
                <a:r>
                  <a:rPr lang="en-US" sz="2400" i="1" dirty="0">
                    <a:ea typeface="Cambria Math" pitchFamily="18" charset="0"/>
                  </a:rPr>
                  <a:t>a</a:t>
                </a:r>
                <a:r>
                  <a:rPr lang="en-US" sz="2400" i="1" baseline="-25000" dirty="0">
                    <a:ea typeface="Cambria Math" pitchFamily="18" charset="0"/>
                  </a:rPr>
                  <a:t>i</a:t>
                </a:r>
                <a:r>
                  <a:rPr lang="en-US" sz="2400" baseline="-25000" dirty="0">
                    <a:ea typeface="Cambria Math" pitchFamily="18" charset="0"/>
                  </a:rPr>
                  <a:t>2</a:t>
                </a:r>
                <a:r>
                  <a:rPr lang="en-US" sz="2400" i="1" dirty="0">
                    <a:ea typeface="Cambria Math" pitchFamily="18" charset="0"/>
                  </a:rPr>
                  <a:t>b</a:t>
                </a:r>
                <a:r>
                  <a:rPr lang="en-US" sz="2400" baseline="-25000" dirty="0">
                    <a:ea typeface="Cambria Math" pitchFamily="18" charset="0"/>
                  </a:rPr>
                  <a:t>2</a:t>
                </a:r>
                <a:r>
                  <a:rPr lang="en-US" sz="2400" i="1" baseline="-25000" dirty="0">
                    <a:ea typeface="Cambria Math" pitchFamily="18" charset="0"/>
                  </a:rPr>
                  <a:t>j</a:t>
                </a:r>
                <a:r>
                  <a:rPr lang="en-US" sz="2400" dirty="0">
                    <a:ea typeface="Cambria Math" pitchFamily="18" charset="0"/>
                  </a:rPr>
                  <a:t> + … + </a:t>
                </a:r>
                <a:r>
                  <a:rPr lang="en-US" sz="2400" i="1" dirty="0">
                    <a:ea typeface="Cambria Math" pitchFamily="18" charset="0"/>
                  </a:rPr>
                  <a:t>a</a:t>
                </a:r>
                <a:r>
                  <a:rPr lang="en-US" sz="2400" i="1" baseline="-25000" dirty="0">
                    <a:ea typeface="Cambria Math" pitchFamily="18" charset="0"/>
                  </a:rPr>
                  <a:t>kj</a:t>
                </a:r>
                <a:r>
                  <a:rPr lang="en-US" sz="2400" i="1" dirty="0">
                    <a:ea typeface="Cambria Math" pitchFamily="18" charset="0"/>
                  </a:rPr>
                  <a:t>b</a:t>
                </a:r>
                <a:r>
                  <a:rPr lang="en-US" sz="2400" baseline="-25000" dirty="0">
                    <a:ea typeface="Cambria Math" pitchFamily="18" charset="0"/>
                  </a:rPr>
                  <a:t>2</a:t>
                </a:r>
                <a:r>
                  <a:rPr lang="en-US" sz="2400" i="1" baseline="-25000" dirty="0">
                    <a:ea typeface="Cambria Math" pitchFamily="18" charset="0"/>
                  </a:rPr>
                  <a:t>j</a:t>
                </a:r>
                <a:r>
                  <a:rPr lang="en-US" sz="2400" dirty="0">
                    <a:ea typeface="Cambria Math" pitchFamily="18" charset="0"/>
                  </a:rPr>
                  <a:t>.</a:t>
                </a:r>
              </a:p>
              <a:p>
                <a:pPr>
                  <a:buNone/>
                </a:pPr>
                <a:endParaRPr lang="en-US" sz="2400" dirty="0">
                  <a:ea typeface="Cambria Math" pitchFamily="18" charset="0"/>
                </a:endParaRPr>
              </a:p>
              <a:p>
                <a:pPr>
                  <a:buNone/>
                </a:pPr>
                <a:r>
                  <a:rPr lang="en-US" sz="2400" b="1" dirty="0">
                    <a:ea typeface="Cambria Math" pitchFamily="18" charset="0"/>
                  </a:rPr>
                  <a:t>Example</a:t>
                </a:r>
                <a:r>
                  <a:rPr lang="en-US" sz="2400" dirty="0">
                    <a:ea typeface="Cambria Math" pitchFamily="18" charset="0"/>
                  </a:rPr>
                  <a:t>:</a:t>
                </a:r>
              </a:p>
              <a:p>
                <a:pPr>
                  <a:buNone/>
                </a:pPr>
                <a:endParaRPr lang="en-US" sz="2400" dirty="0"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>
                  <a:ea typeface="Cambria Math" pitchFamily="18" charset="0"/>
                </a:endParaRPr>
              </a:p>
              <a:p>
                <a:r>
                  <a:rPr lang="en-US" sz="2400" dirty="0">
                    <a:ea typeface="Cambria Math" pitchFamily="18" charset="0"/>
                  </a:rPr>
                  <a:t>The product of two matrices is undefined when the number of columns in the first matrix is not the same as the number of rows in the second</a:t>
                </a:r>
                <a:r>
                  <a:rPr lang="en-US" dirty="0">
                    <a:ea typeface="Cambria Math" pitchFamily="18" charset="0"/>
                  </a:rPr>
                  <a:t>.</a:t>
                </a: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20843" y="3301088"/>
            <a:ext cx="3263265" cy="9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12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Illustration of Matrix Multiplication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46722" y="2178209"/>
            <a:ext cx="2658904" cy="182308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35805" y="2519679"/>
            <a:ext cx="3307556" cy="1140143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8214121" y="2406093"/>
            <a:ext cx="2768918" cy="1367314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995287" y="4882674"/>
            <a:ext cx="3737610" cy="2514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F23B16-563C-2845-897E-03E3EE4283CC}"/>
              </a:ext>
            </a:extLst>
          </p:cNvPr>
          <p:cNvCxnSpPr/>
          <p:nvPr/>
        </p:nvCxnSpPr>
        <p:spPr>
          <a:xfrm>
            <a:off x="2492943" y="2040556"/>
            <a:ext cx="0" cy="214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593914-1CC7-5D41-B981-7CE1E06B145B}"/>
              </a:ext>
            </a:extLst>
          </p:cNvPr>
          <p:cNvCxnSpPr/>
          <p:nvPr/>
        </p:nvCxnSpPr>
        <p:spPr>
          <a:xfrm>
            <a:off x="5168766" y="2627697"/>
            <a:ext cx="2564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6655E24-65B5-F541-89AF-06AFFF9FA43A}"/>
              </a:ext>
            </a:extLst>
          </p:cNvPr>
          <p:cNvSpPr/>
          <p:nvPr/>
        </p:nvSpPr>
        <p:spPr>
          <a:xfrm>
            <a:off x="9057373" y="2406093"/>
            <a:ext cx="365760" cy="269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16AE5E3-09D0-F948-B198-3AE66C8D2CC1}"/>
              </a:ext>
            </a:extLst>
          </p:cNvPr>
          <p:cNvCxnSpPr>
            <a:endCxn id="12" idx="0"/>
          </p:cNvCxnSpPr>
          <p:nvPr/>
        </p:nvCxnSpPr>
        <p:spPr>
          <a:xfrm>
            <a:off x="2492943" y="2040556"/>
            <a:ext cx="6747310" cy="3655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7091245-53A7-F146-95D3-651E77EBFBFA}"/>
              </a:ext>
            </a:extLst>
          </p:cNvPr>
          <p:cNvCxnSpPr/>
          <p:nvPr/>
        </p:nvCxnSpPr>
        <p:spPr>
          <a:xfrm flipV="1">
            <a:off x="7732897" y="2519679"/>
            <a:ext cx="1324476" cy="1080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1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Matrix Multiplication is not Commutative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Let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         AB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≠</a:t>
            </a:r>
            <a:r>
              <a:rPr lang="en-US" dirty="0"/>
              <a:t> </a:t>
            </a:r>
            <a:r>
              <a:rPr lang="en-US" b="1" dirty="0"/>
              <a:t>BA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59730" y="1807369"/>
            <a:ext cx="1512570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316980" y="1825625"/>
            <a:ext cx="1497330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53990" y="2961085"/>
            <a:ext cx="1718310" cy="6096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096000" y="2961085"/>
            <a:ext cx="17183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37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Multiplication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write the definition of matrix multiplication </a:t>
            </a:r>
            <a:r>
              <a:rPr lang="en-US" sz="2400" b="1" dirty="0"/>
              <a:t>C</a:t>
            </a:r>
            <a:r>
              <a:rPr lang="en-US" sz="2400" dirty="0"/>
              <a:t> = </a:t>
            </a:r>
            <a:r>
              <a:rPr lang="en-US" sz="2400" b="1" dirty="0"/>
              <a:t>AB  </a:t>
            </a:r>
            <a:r>
              <a:rPr lang="en-US" sz="2400" dirty="0"/>
              <a:t>as an algorithm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05539" y="2711419"/>
            <a:ext cx="65532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/>
              <a:t>matrixmult</a:t>
            </a:r>
            <a:r>
              <a:rPr lang="en-US" sz="2600" dirty="0"/>
              <a:t>(</a:t>
            </a:r>
            <a:r>
              <a:rPr lang="en-US" sz="2600" b="1" dirty="0"/>
              <a:t>A</a:t>
            </a:r>
            <a:r>
              <a:rPr lang="en-US" sz="2600" i="1" dirty="0"/>
              <a:t>, </a:t>
            </a:r>
            <a:r>
              <a:rPr lang="en-US" sz="2600" b="1" dirty="0"/>
              <a:t>B</a:t>
            </a:r>
            <a:r>
              <a:rPr lang="en-US" sz="2600" i="1" dirty="0"/>
              <a:t>: </a:t>
            </a:r>
            <a:r>
              <a:rPr lang="en-US" sz="2600" dirty="0"/>
              <a:t>matrices)               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m              </a:t>
            </a:r>
            <a:endParaRPr lang="en-US" sz="26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i="1" baseline="-25000" dirty="0"/>
              <a:t>j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          for </a:t>
            </a:r>
            <a:r>
              <a:rPr lang="en-US" sz="2600" i="1" dirty="0"/>
              <a:t>p</a:t>
            </a:r>
            <a:r>
              <a:rPr lang="en-US" sz="2600" dirty="0"/>
              <a:t> :=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k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 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dirty="0"/>
              <a:t> := </a:t>
            </a:r>
            <a:r>
              <a:rPr lang="en-US" sz="2600" i="1" dirty="0"/>
              <a:t>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dirty="0"/>
              <a:t> +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ip</a:t>
            </a:r>
            <a:r>
              <a:rPr lang="en-US" sz="2600" i="1" dirty="0"/>
              <a:t> </a:t>
            </a:r>
            <a:r>
              <a:rPr lang="en-US" sz="2600" i="1" dirty="0" err="1"/>
              <a:t>b</a:t>
            </a:r>
            <a:r>
              <a:rPr lang="en-US" sz="2600" i="1" baseline="-25000" dirty="0" err="1"/>
              <a:t>pj</a:t>
            </a:r>
            <a:endParaRPr lang="en-US" sz="2600" baseline="-250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 C</a:t>
            </a:r>
            <a:endParaRPr lang="en-US" sz="2600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809524" y="2780901"/>
            <a:ext cx="2949999" cy="5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03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of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3FA3E4B-31AF-694F-82EF-56D0127CFC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9603623" cy="823912"/>
              </a:xfrm>
            </p:spPr>
            <p:txBody>
              <a:bodyPr/>
              <a:lstStyle/>
              <a:p>
                <a:r>
                  <a:rPr lang="en-US" b="0"/>
                  <a:t>Multiplying two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>
                    <a:ea typeface="Cambria Math" pitchFamily="18" charset="0"/>
                  </a:rPr>
                  <a:t> </a:t>
                </a:r>
                <a:r>
                  <a:rPr lang="en-US" b="0" dirty="0"/>
                  <a:t>matrices</a:t>
                </a:r>
                <a:endParaRPr lang="en-US" b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23FA3E4B-31AF-694F-82EF-56D0127CF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9603623" cy="823912"/>
              </a:xfrm>
              <a:blipFill>
                <a:blip r:embed="rId2"/>
                <a:stretch>
                  <a:fillRect l="-925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8" y="2157984"/>
            <a:ext cx="5157787" cy="413755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There are </a:t>
            </a:r>
            <a:r>
              <a:rPr lang="en-US" sz="2400" i="1" dirty="0"/>
              <a:t>n</a:t>
            </a:r>
            <a:r>
              <a:rPr lang="en-US" sz="2400" baseline="30000" dirty="0">
                <a:ea typeface="Cambria Math" pitchFamily="18" charset="0"/>
              </a:rPr>
              <a:t>2  </a:t>
            </a:r>
            <a:r>
              <a:rPr lang="en-US" sz="2400" dirty="0">
                <a:ea typeface="Cambria Math" pitchFamily="18" charset="0"/>
              </a:rPr>
              <a:t>entries in the product matrix </a:t>
            </a:r>
            <a:r>
              <a:rPr lang="en-US" sz="2400" b="1" dirty="0">
                <a:ea typeface="Cambria Math" pitchFamily="18" charset="0"/>
              </a:rPr>
              <a:t>C</a:t>
            </a:r>
            <a:r>
              <a:rPr lang="en-US" sz="2400" dirty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ea typeface="Cambria Math" pitchFamily="18" charset="0"/>
              </a:rPr>
              <a:t>For each entry the inner loop is executed n times (performing an addition and multiplication)</a:t>
            </a:r>
          </a:p>
          <a:p>
            <a:pPr>
              <a:buNone/>
            </a:pPr>
            <a:r>
              <a:rPr lang="en-US" sz="2400" dirty="0">
                <a:ea typeface="Cambria Math" pitchFamily="18" charset="0"/>
              </a:rPr>
              <a:t>Hence, the inner loop is executed </a:t>
            </a:r>
            <a:r>
              <a:rPr lang="en-US" sz="2400" i="1" dirty="0"/>
              <a:t>n</a:t>
            </a:r>
            <a:r>
              <a:rPr lang="en-US" sz="2400" i="1" baseline="30000" dirty="0">
                <a:ea typeface="Cambria Math" pitchFamily="18" charset="0"/>
              </a:rPr>
              <a:t>3</a:t>
            </a:r>
            <a:r>
              <a:rPr lang="en-US" sz="2400" baseline="30000" dirty="0">
                <a:ea typeface="Cambria Math" pitchFamily="18" charset="0"/>
              </a:rPr>
              <a:t>  </a:t>
            </a:r>
            <a:r>
              <a:rPr lang="en-US" sz="2400" dirty="0">
                <a:ea typeface="Cambria Math" pitchFamily="18" charset="0"/>
              </a:rPr>
              <a:t>times and</a:t>
            </a:r>
            <a:r>
              <a:rPr lang="en-US" sz="2400" dirty="0">
                <a:ea typeface="Cambria Math"/>
              </a:rPr>
              <a:t> the complexity of matrix multiplication is </a:t>
            </a:r>
            <a:r>
              <a:rPr lang="en-US" sz="2400" dirty="0"/>
              <a:t>Θ(</a:t>
            </a:r>
            <a:r>
              <a:rPr lang="en-US" sz="2400" i="1" dirty="0"/>
              <a:t>n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/>
              <a:t>).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2D43161-4C0E-9848-806D-5A0B0DA722B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914400" y="2610953"/>
                <a:ext cx="5183188" cy="368458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b="1" dirty="0"/>
                  <a:t>procedure </a:t>
                </a:r>
                <a:r>
                  <a:rPr lang="en-US" sz="2400" i="1" dirty="0"/>
                  <a:t>matrixmult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i="1" dirty="0"/>
                  <a:t>, </a:t>
                </a:r>
                <a:r>
                  <a:rPr lang="en-US" sz="2400" b="1" dirty="0"/>
                  <a:t>B</a:t>
                </a:r>
                <a:r>
                  <a:rPr lang="en-US" sz="2400" i="1" dirty="0"/>
                  <a:t>: n</a:t>
                </a:r>
                <a14:m>
                  <m:oMath xmlns:m="http://schemas.openxmlformats.org/officeDocument/2006/math">
                    <m:r>
                      <a:rPr lang="fr-C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H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matrices)                         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dirty="0"/>
                  <a:t>    </a:t>
                </a:r>
                <a:r>
                  <a:rPr lang="en-US" sz="2400" b="1" dirty="0"/>
                  <a:t>for</a:t>
                </a:r>
                <a:r>
                  <a:rPr lang="en-US" sz="2400" dirty="0"/>
                  <a:t> </a:t>
                </a:r>
                <a:r>
                  <a:rPr lang="en-US" sz="2400" i="1" dirty="0"/>
                  <a:t>i </a:t>
                </a:r>
                <a:r>
                  <a:rPr lang="en-US" sz="2400" dirty="0"/>
                  <a:t>:= 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n              </a:t>
                </a:r>
                <a:endParaRPr lang="en-US" sz="2400" dirty="0">
                  <a:ea typeface="Cambria Math" pitchFamily="18" charset="0"/>
                </a:endParaRP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dirty="0"/>
                  <a:t>        </a:t>
                </a:r>
                <a:r>
                  <a:rPr lang="en-US" sz="2400" b="1" dirty="0"/>
                  <a:t>for </a:t>
                </a:r>
                <a:r>
                  <a:rPr lang="en-US" sz="2400" i="1" dirty="0"/>
                  <a:t>j</a:t>
                </a:r>
                <a:r>
                  <a:rPr lang="en-US" sz="2400" dirty="0"/>
                  <a:t> := 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n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dirty="0"/>
                  <a:t>              </a:t>
                </a:r>
                <a:r>
                  <a:rPr lang="en-US" sz="2400" i="1" dirty="0" err="1"/>
                  <a:t>c</a:t>
                </a:r>
                <a:r>
                  <a:rPr lang="en-US" sz="2400" i="1" baseline="-25000" dirty="0" err="1"/>
                  <a:t>i</a:t>
                </a:r>
                <a:r>
                  <a:rPr lang="en-US" sz="2400" i="1" baseline="-25000" dirty="0"/>
                  <a:t>j</a:t>
                </a:r>
                <a:r>
                  <a:rPr lang="en-US" sz="2400" dirty="0"/>
                  <a:t> := </a:t>
                </a:r>
                <a:r>
                  <a:rPr lang="en-US" sz="2400" dirty="0">
                    <a:ea typeface="Cambria Math" pitchFamily="18" charset="0"/>
                  </a:rPr>
                  <a:t>0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b="1" dirty="0"/>
                  <a:t>               for </a:t>
                </a:r>
                <a:r>
                  <a:rPr lang="en-US" sz="2400" i="1" dirty="0"/>
                  <a:t>p</a:t>
                </a:r>
                <a:r>
                  <a:rPr lang="en-US" sz="2400" dirty="0"/>
                  <a:t> := 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n</a:t>
                </a: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i="1" dirty="0"/>
                  <a:t>                   </a:t>
                </a:r>
                <a:r>
                  <a:rPr lang="en-US" sz="2400" i="1" dirty="0" err="1"/>
                  <a:t>c</a:t>
                </a:r>
                <a:r>
                  <a:rPr lang="en-US" sz="2400" i="1" baseline="-25000" dirty="0" err="1"/>
                  <a:t>ij</a:t>
                </a:r>
                <a:r>
                  <a:rPr lang="en-US" sz="2400" dirty="0"/>
                  <a:t> := </a:t>
                </a:r>
                <a:r>
                  <a:rPr lang="en-US" sz="2400" i="1" dirty="0"/>
                  <a:t> </a:t>
                </a:r>
                <a:r>
                  <a:rPr lang="en-US" sz="2400" i="1" dirty="0" err="1">
                    <a:solidFill>
                      <a:schemeClr val="accent1"/>
                    </a:solidFill>
                  </a:rPr>
                  <a:t>c</a:t>
                </a:r>
                <a:r>
                  <a:rPr lang="en-US" sz="2400" i="1" baseline="-25000" dirty="0" err="1">
                    <a:solidFill>
                      <a:schemeClr val="accent1"/>
                    </a:solidFill>
                  </a:rPr>
                  <a:t>ij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+ </a:t>
                </a:r>
                <a:r>
                  <a:rPr lang="en-US" sz="2400" i="1" dirty="0" err="1">
                    <a:solidFill>
                      <a:schemeClr val="accent1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chemeClr val="accent1"/>
                    </a:solidFill>
                  </a:rPr>
                  <a:t>ip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i="1" dirty="0" err="1">
                    <a:solidFill>
                      <a:schemeClr val="accent1"/>
                    </a:solidFill>
                  </a:rPr>
                  <a:t>b</a:t>
                </a:r>
                <a:r>
                  <a:rPr lang="en-US" sz="2400" i="1" baseline="-25000" dirty="0" err="1">
                    <a:solidFill>
                      <a:schemeClr val="accent1"/>
                    </a:solidFill>
                  </a:rPr>
                  <a:t>pj</a:t>
                </a:r>
                <a:endParaRPr lang="en-US" sz="2400" baseline="-25000" dirty="0">
                  <a:solidFill>
                    <a:schemeClr val="accent1"/>
                  </a:solidFill>
                  <a:ea typeface="Cambria Math" pitchFamily="18" charset="0"/>
                </a:endParaRPr>
              </a:p>
              <a:p>
                <a:pPr marL="0" indent="0">
                  <a:spcBef>
                    <a:spcPct val="20000"/>
                  </a:spcBef>
                  <a:buClr>
                    <a:schemeClr val="accent3"/>
                  </a:buClr>
                  <a:buSzPct val="95000"/>
                  <a:buNone/>
                  <a:defRPr/>
                </a:pPr>
                <a:r>
                  <a:rPr lang="en-US" sz="2400" b="1" dirty="0"/>
                  <a:t>return C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2D43161-4C0E-9848-806D-5A0B0DA72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914400" y="2610953"/>
                <a:ext cx="5183188" cy="3684588"/>
              </a:xfrm>
              <a:blipFill>
                <a:blip r:embed="rId3"/>
                <a:stretch>
                  <a:fillRect l="-1961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D416920-839F-D440-B601-C79A13289D8D}"/>
              </a:ext>
            </a:extLst>
          </p:cNvPr>
          <p:cNvSpPr/>
          <p:nvPr/>
        </p:nvSpPr>
        <p:spPr>
          <a:xfrm>
            <a:off x="1938528" y="4561052"/>
            <a:ext cx="2316480" cy="84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0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76A5A7-BB51-AF4E-BBB7-B24B2060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EB6A26-28BC-4A4D-A31E-E8EA7A2B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Matrices</a:t>
            </a:r>
          </a:p>
          <a:p>
            <a:r>
              <a:rPr lang="en-US"/>
              <a:t>Matrix Addition and Multiplication</a:t>
            </a:r>
          </a:p>
          <a:p>
            <a:r>
              <a:rPr lang="en-US"/>
              <a:t>Complexity of Matrix Multiplication: </a:t>
            </a:r>
            <a:r>
              <a:rPr lang="en-US" dirty="0"/>
              <a:t>Θ(</a:t>
            </a:r>
            <a:r>
              <a:rPr lang="en-US" i="1" dirty="0"/>
              <a:t>n</a:t>
            </a:r>
            <a:r>
              <a:rPr lang="en-US" baseline="30000" dirty="0">
                <a:ea typeface="Cambria Math" pitchFamily="18" charset="0"/>
              </a:rPr>
              <a:t>3</a:t>
            </a:r>
            <a:r>
              <a:rPr lang="en-US" dirty="0"/>
              <a:t>)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BD14-C3B7-A84D-A287-1582E0AF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10FA-2721-3B4C-A7C4-819A3152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Let </a:t>
            </a:r>
            <a:r>
              <a:rPr lang="en-US" sz="3200" i="1" dirty="0">
                <a:cs typeface="Times New Roman" pitchFamily="18" charset="0"/>
                <a:sym typeface="Symbol"/>
              </a:rPr>
              <a:t>f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2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3200" dirty="0">
                <a:cs typeface="Times New Roman" pitchFamily="18" charset="0"/>
                <a:sym typeface="Symbol"/>
              </a:rPr>
              <a:t> + 240</a:t>
            </a:r>
            <a:r>
              <a:rPr lang="en-US" sz="3200" i="1" dirty="0">
                <a:cs typeface="Times New Roman" pitchFamily="18" charset="0"/>
                <a:sym typeface="Symbol"/>
              </a:rPr>
              <a:t>n </a:t>
            </a:r>
            <a:r>
              <a:rPr lang="en-US" sz="3200" dirty="0">
                <a:cs typeface="Times New Roman" pitchFamily="18" charset="0"/>
                <a:sym typeface="Symbol"/>
              </a:rPr>
              <a:t>+ 9600 be a function to estimate the time to solve problem of size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Let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2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baseline="30000" dirty="0">
                <a:cs typeface="Times New Roman" pitchFamily="18" charset="0"/>
                <a:sym typeface="Symbol"/>
              </a:rPr>
              <a:t>2</a:t>
            </a:r>
            <a:r>
              <a:rPr lang="en-US" sz="3200" dirty="0">
                <a:cs typeface="Times New Roman" pitchFamily="18" charset="0"/>
                <a:sym typeface="Symbol"/>
              </a:rPr>
              <a:t>, 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240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, 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9600</a:t>
            </a:r>
            <a:endParaRPr lang="en-US" sz="1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for small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: 		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most significant</a:t>
            </a:r>
            <a:br>
              <a:rPr lang="en-US" sz="3200" dirty="0">
                <a:cs typeface="Times New Roman" pitchFamily="18" charset="0"/>
                <a:sym typeface="Symbol"/>
              </a:rPr>
            </a:br>
            <a:r>
              <a:rPr lang="en-US" sz="3200" dirty="0">
                <a:cs typeface="Times New Roman" pitchFamily="18" charset="0"/>
                <a:sym typeface="Symbol"/>
              </a:rPr>
              <a:t>then:				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</a:t>
            </a:r>
            <a:r>
              <a:rPr lang="en-US" sz="3200" i="1" dirty="0">
                <a:cs typeface="Times New Roman" pitchFamily="18" charset="0"/>
                <a:sym typeface="Symbol"/>
              </a:rPr>
              <a:t> </a:t>
            </a:r>
            <a:r>
              <a:rPr lang="en-US" sz="3200" dirty="0">
                <a:cs typeface="Times New Roman" pitchFamily="18" charset="0"/>
                <a:sym typeface="Symbol"/>
              </a:rPr>
              <a:t>takes over</a:t>
            </a:r>
            <a:br>
              <a:rPr lang="en-US" sz="3200" dirty="0">
                <a:cs typeface="Times New Roman" pitchFamily="18" charset="0"/>
                <a:sym typeface="Symbol"/>
              </a:rPr>
            </a:br>
            <a:r>
              <a:rPr lang="en-US" sz="3200" dirty="0">
                <a:cs typeface="Times New Roman" pitchFamily="18" charset="0"/>
                <a:sym typeface="Symbol"/>
              </a:rPr>
              <a:t>but ultimately:	 	</a:t>
            </a:r>
            <a:r>
              <a:rPr lang="en-US" sz="3200" b="1" dirty="0">
                <a:cs typeface="Times New Roman" pitchFamily="18" charset="0"/>
                <a:sym typeface="Symbol"/>
              </a:rPr>
              <a:t>only </a:t>
            </a:r>
            <a:r>
              <a:rPr lang="en-US" sz="3200" b="1" i="1" dirty="0">
                <a:cs typeface="Times New Roman" pitchFamily="18" charset="0"/>
                <a:sym typeface="Symbol"/>
              </a:rPr>
              <a:t>g</a:t>
            </a:r>
            <a:r>
              <a:rPr lang="en-US" sz="3200" b="1" dirty="0">
                <a:cs typeface="Times New Roman" pitchFamily="18" charset="0"/>
                <a:sym typeface="Symbol"/>
              </a:rPr>
              <a:t>(</a:t>
            </a:r>
            <a:r>
              <a:rPr lang="en-US" sz="3200" b="1" i="1" dirty="0">
                <a:cs typeface="Times New Roman" pitchFamily="18" charset="0"/>
                <a:sym typeface="Symbol"/>
              </a:rPr>
              <a:t>n</a:t>
            </a:r>
            <a:r>
              <a:rPr lang="en-US" sz="3200" b="1" dirty="0">
                <a:cs typeface="Times New Roman" pitchFamily="18" charset="0"/>
                <a:sym typeface="Symbol"/>
              </a:rPr>
              <a:t>) is relevant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64729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9B73-B54A-2548-9E15-DEA81D75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43: Understanding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C7B2-7419-B643-8850-715B828E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Complexity Classes</a:t>
            </a:r>
          </a:p>
          <a:p>
            <a:r>
              <a:rPr lang="en-US"/>
              <a:t>Tractable Problems</a:t>
            </a:r>
          </a:p>
          <a:p>
            <a:r>
              <a:rPr lang="en-US"/>
              <a:t>Untractable Problems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Classes</a:t>
            </a:r>
          </a:p>
        </p:txBody>
      </p:sp>
      <p:pic>
        <p:nvPicPr>
          <p:cNvPr id="4" name="Content Placeholder 3" descr="table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8293" y="1873568"/>
            <a:ext cx="6774207" cy="4553030"/>
          </a:xfrm>
        </p:spPr>
      </p:pic>
    </p:spTree>
    <p:extLst>
      <p:ext uri="{BB962C8B-B14F-4D97-AF65-F5344CB8AC3E}">
        <p14:creationId xmlns:p14="http://schemas.microsoft.com/office/powerpoint/2010/main" val="1707684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Complexity</a:t>
            </a:r>
          </a:p>
        </p:txBody>
      </p:sp>
      <p:pic>
        <p:nvPicPr>
          <p:cNvPr id="4" name="Content Placeholder 3" descr="table3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1187" y="1928262"/>
            <a:ext cx="10143312" cy="3452260"/>
          </a:xfrm>
        </p:spPr>
      </p:pic>
      <p:sp>
        <p:nvSpPr>
          <p:cNvPr id="5" name="TextBox 4"/>
          <p:cNvSpPr txBox="1"/>
          <p:nvPr/>
        </p:nvSpPr>
        <p:spPr>
          <a:xfrm>
            <a:off x="1061187" y="5897880"/>
            <a:ext cx="1014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bit operation is assumed to take 10</a:t>
            </a:r>
            <a:r>
              <a:rPr lang="en-US" baseline="30000" dirty="0"/>
              <a:t>-11</a:t>
            </a:r>
            <a:r>
              <a:rPr lang="en-US" dirty="0"/>
              <a:t> seconds, i.e., in one second we perform 100 billion bit operations. </a:t>
            </a:r>
          </a:p>
          <a:p>
            <a:r>
              <a:rPr lang="en-US" dirty="0"/>
              <a:t>Times of more than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baseline="30000" dirty="0">
                <a:ea typeface="Cambria Math" pitchFamily="18" charset="0"/>
              </a:rPr>
              <a:t>100   </a:t>
            </a:r>
            <a:r>
              <a:rPr lang="en-US" dirty="0"/>
              <a:t>years are indicated with an *.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34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66B2-3606-D34B-8AB6-197F5E2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Tractable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5962-005B-1C41-B9D6-656AFE56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Commonly, a problem is considered </a:t>
            </a:r>
            <a:r>
              <a:rPr lang="en-US" b="1"/>
              <a:t>tractable</a:t>
            </a:r>
            <a:r>
              <a:rPr lang="en-US"/>
              <a:t>, if there exists an algorithm and some d such that the algorithm can for input of size n produce the result with O(n</a:t>
            </a:r>
            <a:r>
              <a:rPr lang="en-US" baseline="30000"/>
              <a:t>d</a:t>
            </a:r>
            <a:r>
              <a:rPr lang="en-US"/>
              <a:t>) operations.</a:t>
            </a:r>
          </a:p>
          <a:p>
            <a:pPr marL="0" indent="0">
              <a:buNone/>
            </a:pPr>
            <a:r>
              <a:rPr lang="en-US"/>
              <a:t>This is the class </a:t>
            </a:r>
            <a:r>
              <a:rPr lang="en-US" b="1"/>
              <a:t>P</a:t>
            </a:r>
            <a:r>
              <a:rPr lang="en-US"/>
              <a:t> of </a:t>
            </a:r>
            <a:r>
              <a:rPr lang="en-US" b="1"/>
              <a:t>polynomial complexity.</a:t>
            </a:r>
          </a:p>
          <a:p>
            <a:pPr marL="0" indent="0">
              <a:buNone/>
            </a:pPr>
            <a:r>
              <a:rPr lang="en-US"/>
              <a:t>If such an algorithm does not exist, the problem is considered </a:t>
            </a:r>
            <a:r>
              <a:rPr lang="en-US" b="1"/>
              <a:t>intractable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 b="1"/>
          </a:p>
          <a:p>
            <a:r>
              <a:rPr lang="en-US"/>
              <a:t>For large d and large inputs, it is often not so clear that the problem is really tractable in a practical sense</a:t>
            </a:r>
          </a:p>
          <a:p>
            <a:r>
              <a:rPr lang="en-US" b="1"/>
              <a:t>Example</a:t>
            </a:r>
            <a:r>
              <a:rPr lang="en-US"/>
              <a:t>: multiplying two very large matrices</a:t>
            </a:r>
          </a:p>
        </p:txBody>
      </p:sp>
    </p:spTree>
    <p:extLst>
      <p:ext uri="{BB962C8B-B14F-4D97-AF65-F5344CB8AC3E}">
        <p14:creationId xmlns:p14="http://schemas.microsoft.com/office/powerpoint/2010/main" val="35439549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07F2-91C0-F247-9663-8875DA37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6569-847D-CB49-AAEB-B11411E8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class </a:t>
            </a:r>
            <a:r>
              <a:rPr lang="en-US" b="1"/>
              <a:t>NP</a:t>
            </a:r>
            <a:r>
              <a:rPr lang="en-US"/>
              <a:t> consists of those problems for which the correcteness of a proposed solution can be verified in polynomial time</a:t>
            </a:r>
          </a:p>
          <a:p>
            <a:r>
              <a:rPr lang="en-US" b="1"/>
              <a:t>NP</a:t>
            </a:r>
            <a:r>
              <a:rPr lang="en-US"/>
              <a:t> stands for </a:t>
            </a:r>
            <a:r>
              <a:rPr lang="en-US" b="1"/>
              <a:t>nondeterministic polynomial time</a:t>
            </a:r>
          </a:p>
          <a:p>
            <a:pPr lvl="1"/>
            <a:r>
              <a:rPr lang="en-US"/>
              <a:t>Every problem in </a:t>
            </a:r>
            <a:r>
              <a:rPr lang="en-US" b="1"/>
              <a:t>NP</a:t>
            </a:r>
            <a:r>
              <a:rPr lang="en-US"/>
              <a:t> can be solved in exponential time</a:t>
            </a:r>
          </a:p>
          <a:p>
            <a:pPr lvl="1"/>
            <a:r>
              <a:rPr lang="en-US"/>
              <a:t>Open problem (since 50 years): </a:t>
            </a:r>
            <a:r>
              <a:rPr lang="en-US" b="1"/>
              <a:t>P</a:t>
            </a:r>
            <a:r>
              <a:rPr lang="en-US"/>
              <a:t> = </a:t>
            </a:r>
            <a:r>
              <a:rPr lang="en-US" b="1"/>
              <a:t>NP</a:t>
            </a:r>
            <a:r>
              <a:rPr lang="en-US"/>
              <a:t>?</a:t>
            </a:r>
          </a:p>
          <a:p>
            <a:pPr lvl="1"/>
            <a:r>
              <a:rPr lang="en-US"/>
              <a:t>General assumption: </a:t>
            </a:r>
            <a:r>
              <a:rPr lang="en-US" b="1"/>
              <a:t>P</a:t>
            </a:r>
            <a:r>
              <a:rPr lang="en-US"/>
              <a:t> ≠ </a:t>
            </a:r>
            <a:r>
              <a:rPr lang="en-US" b="1"/>
              <a:t>NP</a:t>
            </a:r>
          </a:p>
          <a:p>
            <a:pPr lvl="1"/>
            <a:r>
              <a:rPr lang="en-US" b="1"/>
              <a:t>The Clay Mathematics Institute has offered a prize of $1,000,000 for a solution.</a:t>
            </a:r>
          </a:p>
        </p:txBody>
      </p:sp>
    </p:spTree>
    <p:extLst>
      <p:ext uri="{BB962C8B-B14F-4D97-AF65-F5344CB8AC3E}">
        <p14:creationId xmlns:p14="http://schemas.microsoft.com/office/powerpoint/2010/main" val="1083595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331C-AEF0-C440-BB9E-EC38522A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an NP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0C49-54D0-C64D-B7D4-EA58A8F3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Knapsack Decision Problem: </a:t>
            </a:r>
            <a:r>
              <a:rPr lang="en-US"/>
              <a:t>Given a set S of n items, each item with a value and a weight, find the subset of items that exceeds a minimal value while fitting a maximal weight.</a:t>
            </a:r>
          </a:p>
          <a:p>
            <a:r>
              <a:rPr lang="en-US"/>
              <a:t>No polynomial algorithm is known</a:t>
            </a:r>
          </a:p>
          <a:p>
            <a:r>
              <a:rPr lang="en-US"/>
              <a:t>Checking correctness of solution is easy</a:t>
            </a:r>
          </a:p>
          <a:p>
            <a:r>
              <a:rPr lang="en-US"/>
              <a:t>Exponential algorithm: try out all possible subsets</a:t>
            </a:r>
          </a:p>
        </p:txBody>
      </p:sp>
    </p:spTree>
    <p:extLst>
      <p:ext uri="{BB962C8B-B14F-4D97-AF65-F5344CB8AC3E}">
        <p14:creationId xmlns:p14="http://schemas.microsoft.com/office/powerpoint/2010/main" val="23813838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5AB9-85B4-9645-A989-2CA3860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NP-Complete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DF6E-87C7-B446-A2D2-AE16DDFB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NP-complete</a:t>
            </a:r>
            <a:r>
              <a:rPr lang="en-US"/>
              <a:t> problems are problems in NP, such that if a polynomial algorithm is found for the problem, all other problems in NP can also be solved in polynomial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Examples</a:t>
            </a:r>
          </a:p>
          <a:p>
            <a:r>
              <a:rPr lang="en-US"/>
              <a:t>Knapsack Decision Problem</a:t>
            </a:r>
          </a:p>
          <a:p>
            <a:r>
              <a:rPr lang="en-US"/>
              <a:t>3-SAT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29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70BC-8CDD-FA46-9990-F60D071D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C2C4-D152-AE41-AFC2-D64ABBA8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Satisfiability of Propositional Statements: NP-complete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3-SAT</a:t>
            </a:r>
            <a:r>
              <a:rPr lang="en-US"/>
              <a:t> is a more special problem:</a:t>
            </a:r>
          </a:p>
          <a:p>
            <a:r>
              <a:rPr lang="en-US"/>
              <a:t>Deciding satisfiability for formulas in conjunctive normal form, where each clause has at most 3 variables is NP-complete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Example</a:t>
            </a:r>
            <a:r>
              <a:rPr lang="en-US"/>
              <a:t>: </a:t>
            </a:r>
            <a:r>
              <a:rPr lang="en-GB"/>
              <a:t>(</a:t>
            </a:r>
            <a:r>
              <a:rPr lang="en-GB" i="1"/>
              <a:t>p</a:t>
            </a:r>
            <a:r>
              <a:rPr lang="en-GB"/>
              <a:t> ∨ </a:t>
            </a:r>
            <a:r>
              <a:rPr lang="en-GB" i="1"/>
              <a:t>p</a:t>
            </a:r>
            <a:r>
              <a:rPr lang="en-GB"/>
              <a:t> ∨ </a:t>
            </a:r>
            <a:r>
              <a:rPr lang="en-GB" i="1"/>
              <a:t>q</a:t>
            </a:r>
            <a:r>
              <a:rPr lang="en-GB"/>
              <a:t>) ∧ (¬</a:t>
            </a:r>
            <a:r>
              <a:rPr lang="en-GB" i="1"/>
              <a:t>p</a:t>
            </a:r>
            <a:r>
              <a:rPr lang="en-GB"/>
              <a:t> ∨ ¬</a:t>
            </a:r>
            <a:r>
              <a:rPr lang="en-GB" i="1"/>
              <a:t>q</a:t>
            </a:r>
            <a:r>
              <a:rPr lang="en-GB"/>
              <a:t> ∨ ¬</a:t>
            </a:r>
            <a:r>
              <a:rPr lang="en-GB" i="1"/>
              <a:t>q</a:t>
            </a:r>
            <a:r>
              <a:rPr lang="en-GB"/>
              <a:t>) ∧ (¬</a:t>
            </a:r>
            <a:r>
              <a:rPr lang="en-GB" i="1"/>
              <a:t>p</a:t>
            </a:r>
            <a:r>
              <a:rPr lang="en-GB"/>
              <a:t> ∨ </a:t>
            </a:r>
            <a:r>
              <a:rPr lang="en-GB" i="1"/>
              <a:t>q</a:t>
            </a:r>
            <a:r>
              <a:rPr lang="en-GB"/>
              <a:t> ∨ </a:t>
            </a:r>
            <a:r>
              <a:rPr lang="en-GB" i="1"/>
              <a:t>q</a:t>
            </a:r>
            <a:r>
              <a:rPr lang="en-GB"/>
              <a:t>)  is a formula from the set of 3-SAT formulas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000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2324-48BB-FF4D-9E66-78B4DBDC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03C4-2F9D-CF45-907A-EA285477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Tractable Problem</a:t>
            </a:r>
            <a:r>
              <a:rPr lang="en-US" dirty="0"/>
              <a:t>: There exists a polynomial time algorithm to solve this problem. These problems are said to belong to the </a:t>
            </a:r>
            <a:r>
              <a:rPr lang="en-US" b="1" dirty="0"/>
              <a:t>Class 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Intractable Problem</a:t>
            </a:r>
            <a:r>
              <a:rPr lang="en-US" dirty="0"/>
              <a:t>: There does not exist a </a:t>
            </a:r>
            <a:r>
              <a:rPr lang="en-US" u="sng" dirty="0"/>
              <a:t>polynomial time algorithm</a:t>
            </a:r>
            <a:r>
              <a:rPr lang="en-US" dirty="0"/>
              <a:t> to solve this problem.</a:t>
            </a:r>
          </a:p>
          <a:p>
            <a:pPr marL="0" indent="0">
              <a:buNone/>
            </a:pPr>
            <a:r>
              <a:rPr lang="en-US" b="1" dirty="0"/>
              <a:t>Unsolvable Problem</a:t>
            </a:r>
            <a:r>
              <a:rPr lang="en-US" dirty="0"/>
              <a:t>: There does not exist </a:t>
            </a:r>
            <a:r>
              <a:rPr lang="en-US" u="sng" dirty="0"/>
              <a:t>any algorithm </a:t>
            </a:r>
            <a:r>
              <a:rPr lang="en-US" dirty="0"/>
              <a:t>to solve the problem, e.g., halting problem.</a:t>
            </a:r>
          </a:p>
          <a:p>
            <a:pPr marL="0" indent="0">
              <a:buNone/>
            </a:pPr>
            <a:r>
              <a:rPr lang="en-US" b="1" dirty="0"/>
              <a:t>Class NP</a:t>
            </a:r>
            <a:r>
              <a:rPr lang="en-US" dirty="0"/>
              <a:t>: Solution can be checked in polynomial time. But no polynomial time algorithm has been found for finding a solution to problems in this class. </a:t>
            </a:r>
          </a:p>
          <a:p>
            <a:pPr marL="0" indent="0">
              <a:buNone/>
            </a:pPr>
            <a:r>
              <a:rPr lang="en-US" b="1" dirty="0"/>
              <a:t>NP Complete Class</a:t>
            </a:r>
            <a:r>
              <a:rPr lang="en-US" dirty="0"/>
              <a:t>: If you find a polynomial time algorithm for one member of the class, it can be used to solve all the problems in the class.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EAC8-8209-B046-AD88-0C3FE7F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2075-B07D-FA42-B270-7494C410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Let </a:t>
            </a:r>
            <a:r>
              <a:rPr lang="en-US" sz="3200" i="1" dirty="0">
                <a:cs typeface="Times New Roman" pitchFamily="18" charset="0"/>
                <a:sym typeface="Symbol"/>
              </a:rPr>
              <a:t>f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estimate the time to solve problem of size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endParaRPr lang="en-US" sz="3200" dirty="0">
              <a:cs typeface="Times New Roman" pitchFamily="18" charset="0"/>
              <a:sym typeface="Symbol"/>
            </a:endParaRPr>
          </a:p>
          <a:p>
            <a:pPr marL="457200" indent="-457200"/>
            <a:endParaRPr lang="en-US" sz="10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if </a:t>
            </a:r>
          </a:p>
          <a:p>
            <a:pPr marL="0" indent="0">
              <a:buNone/>
            </a:pPr>
            <a:r>
              <a:rPr lang="en-US" sz="3200" i="1" dirty="0">
                <a:cs typeface="Times New Roman" pitchFamily="18" charset="0"/>
                <a:sym typeface="Symbol"/>
              </a:rPr>
              <a:t>	f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=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+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+ … +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(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) </a:t>
            </a: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	for functions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,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, …,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: </a:t>
            </a:r>
            <a:r>
              <a:rPr lang="en-US" sz="3200" b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  </a:t>
            </a:r>
            <a:r>
              <a:rPr lang="en-US" sz="3200" b="1" dirty="0">
                <a:cs typeface="Times New Roman" pitchFamily="18" charset="0"/>
                <a:sym typeface="Symbol"/>
              </a:rPr>
              <a:t>R</a:t>
            </a:r>
          </a:p>
          <a:p>
            <a:pPr marL="0" indent="0">
              <a:buNone/>
            </a:pPr>
            <a:endParaRPr lang="en-US" sz="3200" dirty="0"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sz="3200" dirty="0">
                <a:cs typeface="Times New Roman" pitchFamily="18" charset="0"/>
                <a:sym typeface="Symbol"/>
              </a:rPr>
              <a:t>then the </a:t>
            </a:r>
            <a:r>
              <a:rPr lang="en-US" sz="3200" dirty="0">
                <a:cs typeface="Times New Roman" pitchFamily="18" charset="0"/>
              </a:rPr>
              <a:t>“ultimately </a:t>
            </a:r>
            <a:r>
              <a:rPr lang="en-US" sz="3200" dirty="0">
                <a:cs typeface="Times New Roman" pitchFamily="18" charset="0"/>
                <a:sym typeface="Symbol"/>
              </a:rPr>
              <a:t>largest” of </a:t>
            </a:r>
            <a:r>
              <a:rPr lang="en-US" sz="3200" i="1" dirty="0">
                <a:cs typeface="Times New Roman" pitchFamily="18" charset="0"/>
                <a:sym typeface="Symbol"/>
              </a:rPr>
              <a:t>g</a:t>
            </a:r>
            <a:r>
              <a:rPr lang="en-US" sz="3200" dirty="0">
                <a:cs typeface="Times New Roman" pitchFamily="18" charset="0"/>
                <a:sym typeface="Symbol"/>
              </a:rPr>
              <a:t>, </a:t>
            </a:r>
            <a:r>
              <a:rPr lang="en-US" sz="3200" i="1" dirty="0">
                <a:cs typeface="Times New Roman" pitchFamily="18" charset="0"/>
                <a:sym typeface="Symbol"/>
              </a:rPr>
              <a:t>h</a:t>
            </a:r>
            <a:r>
              <a:rPr lang="en-US" sz="3200" dirty="0">
                <a:cs typeface="Times New Roman" pitchFamily="18" charset="0"/>
                <a:sym typeface="Symbol"/>
              </a:rPr>
              <a:t>, …, </a:t>
            </a:r>
            <a:r>
              <a:rPr lang="en-US" sz="3200" i="1" dirty="0">
                <a:cs typeface="Times New Roman" pitchFamily="18" charset="0"/>
                <a:sym typeface="Symbol"/>
              </a:rPr>
              <a:t>t</a:t>
            </a:r>
            <a:r>
              <a:rPr lang="en-US" sz="3200" dirty="0">
                <a:cs typeface="Times New Roman" pitchFamily="18" charset="0"/>
                <a:sym typeface="Symbol"/>
              </a:rPr>
              <a:t> determines </a:t>
            </a:r>
            <a:r>
              <a:rPr lang="en-US" sz="3200" i="1" dirty="0" err="1">
                <a:cs typeface="Times New Roman" pitchFamily="18" charset="0"/>
                <a:sym typeface="Symbol"/>
              </a:rPr>
              <a:t>f</a:t>
            </a:r>
            <a:r>
              <a:rPr lang="en-US" sz="3200" dirty="0" err="1">
                <a:cs typeface="Times New Roman" pitchFamily="18" charset="0"/>
                <a:sym typeface="Symbol"/>
              </a:rPr>
              <a:t>’s</a:t>
            </a:r>
            <a:r>
              <a:rPr lang="en-US" sz="3200" dirty="0">
                <a:cs typeface="Times New Roman" pitchFamily="18" charset="0"/>
                <a:sym typeface="Symbol"/>
              </a:rPr>
              <a:t> behavior when </a:t>
            </a:r>
            <a:r>
              <a:rPr lang="en-US" sz="3200" i="1" dirty="0">
                <a:cs typeface="Times New Roman" pitchFamily="18" charset="0"/>
                <a:sym typeface="Symbol"/>
              </a:rPr>
              <a:t>n</a:t>
            </a:r>
            <a:r>
              <a:rPr lang="en-US" sz="3200" dirty="0">
                <a:cs typeface="Times New Roman" pitchFamily="18" charset="0"/>
                <a:sym typeface="Symbol"/>
              </a:rPr>
              <a:t> gets large</a:t>
            </a:r>
          </a:p>
          <a:p>
            <a:pPr marL="457200" indent="-457200"/>
            <a:endParaRPr lang="en-US" sz="800" dirty="0">
              <a:solidFill>
                <a:srgbClr val="FF0000"/>
              </a:solidFill>
              <a:cs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1847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E28A-4E72-F845-B83C-C56D6374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F2C6-7407-B640-ACBA-E79D457E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96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Let g(n) be f(n)’s “ultimately most relevant part” 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Then f(n)’s growth rate is </a:t>
            </a:r>
            <a:r>
              <a:rPr lang="en-US" sz="3200" b="1"/>
              <a:t>independent of multiplicative constants</a:t>
            </a:r>
            <a:r>
              <a:rPr lang="en-US" sz="3200"/>
              <a:t> in g(n):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  <a:p>
            <a:endParaRPr lang="en-US" sz="320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E55CA88-4C31-3240-8321-6F117C517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73098"/>
              </p:ext>
            </p:extLst>
          </p:nvPr>
        </p:nvGraphicFramePr>
        <p:xfrm>
          <a:off x="3847608" y="4338536"/>
          <a:ext cx="3014320" cy="134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EA01A63-87EA-994D-9C16-7B2E9A8C0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608" y="4338536"/>
                        <a:ext cx="3014320" cy="1344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5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= 1 \times 2 \times \cdots \times n \; \leq\; n \times n \times \cdots \times  n\; =\; n^n$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rrr}&#10;1 &amp;0 &amp; -1\\&#10;2 &amp;2&amp; -3\\&#10;3&amp; 4 &amp; 0&#10;\end{array}&#10;\right]&#10;\; + \;&#10;\left[&#10;\begin{array}{rrr}&#10;3 &amp; 4 &amp; -1\\&#10;1 &amp; -3 &amp; 0\\&#10;-1 &amp; 1 &amp; 2\\&#10;\end{array}&#10;\right]&#10;\;&#10;=&#10;\;&#10;\left[&#10;\begin{array}{rrr}&#10;4 &amp; 4 &amp; -2\\3 &amp; -1 &amp; -3\\&#10;2 &amp; 5 &amp; 2&#10;\end{array}&#10;\right]&#10;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}\; = \;\left[\begin{array}{cccc}&#10;a_{11} &amp; a_{12}&amp; \ldots  &amp; a_{1k}\\&#10;a_{21} &amp; a_{22} &amp; \ldots &amp; a_{2k}\\&#10;. &amp; . &amp;  &amp; .\\&#10;. &amp; . &amp;   &amp; .\\&#10;{\color{red}a_{i1}} &amp; {\color{red}a_{i2}} &amp; {\color{red}\ldots} &amp; {\color{red}a_{ik}}\\&#10;. &amp; . &amp;   &amp; .\\&#10;. &amp; . &amp; &amp; .\\&#10;a_{m1} &amp; a_{m2} &amp; \ldots &amp; a_{mk}&#10;\end{array}&#10;\right]&#10;$$&#10;&#10;\end{document}"/>
  <p:tag name="IGUANATEXSIZ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B}\; = \;\left[\begin{array}{cccccc}&#10;b_{11} &amp; a_{12}&amp; \ldots &amp; {\color{red}b_{1j}}&amp; \ldots  &amp; b_{1n}\\&#10;b_{21} &amp; b_{22} &amp; \ldots &amp; {\color{red}b_{2j}} &amp; \ldots &amp; b_{2n}\\&#10;. &amp; . &amp;  &amp; .\\&#10;. &amp; . &amp;   &amp; .\\&#10;b_{k1} &amp; b_{k2} &amp; \ldots &amp; {\color{red} b_{kj}} &amp; \ldots &amp; b_{kn}&#10;\end{array}&#10;\right]&#10;$$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B}\; = \;\left[\begin{array}{cccc}&#10;c_{11} &amp; c_{12}&amp; \ldots &amp; c_{1n}\\&#10;c_{21} &amp; c_{22} &amp; \ldots &amp; c_{2n}\\&#10;. &amp; . &amp;  &amp; .\\&#10;. &amp; . &amp; {\color{red}c_{ij}} &amp; .\\&#10;. &amp; . &amp;   &amp; .\\&#10;c_{m1} &amp; c_{m2} &amp; \ldots &amp; c_{mn}&#10;\end{array}&#10;\right]&#10;$$&#10;&#10;\end{document}"/>
  <p:tag name="IGUANATEXSIZ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$&#10;{\color{red}c_{ij} = a_{i1}b_{1j} + a_{i2}b_{2j} + \dots + a_{ik}b_{kj}}&#10;$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} = \left[\begin{array}{ll}&#10;1 &amp; 1\\&#10;2 &amp;1\end{array}&#10;\right]&#10;$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} = \left[\begin{array}{ll}&#10;2 &amp; 1\\&#10;1 &amp;1\end{array}&#10;\right]&#10;$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B} = \left[\begin{array}{ll}&#10;2 &amp; 2\\&#10;5 &amp;3\end{array}&#10;\right]&#10;$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A} = \left[\begin{array}{ll}&#10;4 &amp; 3\\&#10;3 &amp;2\end{array}&#10;\right]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\; \mbox{is}\;O(n^n)\; \mbox{taking} \; C = 1\; \mbox{and}\; k = 1.$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${\bf A} = [a_{ij}] \;\mbox{is a } m \times k\; \mbox{matrix}$\\&#10;${\bf B} = [b_{ij}]\;\mbox{is a } k \times n \;\mbox{matrix}$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n) = n! = 1 \times 2 \times \dots \times n\; .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3 + 5 + 7 + \ldots + (2n + 1)}{n} \; =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( 1 + 2 + 3 + \ldots + n) + n}{n} \; =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[\frac{n (n + 1)}{2}     ]}{n}  + 1\; = n + 2$ 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18163</TotalTime>
  <Words>5595</Words>
  <Application>Microsoft Macintosh PowerPoint</Application>
  <PresentationFormat>Widescreen</PresentationFormat>
  <Paragraphs>577</Paragraphs>
  <Slides>78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The Growth of Functions</vt:lpstr>
      <vt:lpstr>Video 36: Growth of Functions</vt:lpstr>
      <vt:lpstr>The Growth of Functions</vt:lpstr>
      <vt:lpstr>How much detail is needed?</vt:lpstr>
      <vt:lpstr>Example</vt:lpstr>
      <vt:lpstr>Another example</vt:lpstr>
      <vt:lpstr>Example</vt:lpstr>
      <vt:lpstr>Observation</vt:lpstr>
      <vt:lpstr>Observation</vt:lpstr>
      <vt:lpstr>Consequence</vt:lpstr>
      <vt:lpstr>Big-O Notation</vt:lpstr>
      <vt:lpstr>Summary</vt:lpstr>
      <vt:lpstr>Video 37: Big-O</vt:lpstr>
      <vt:lpstr>Example</vt:lpstr>
      <vt:lpstr>Illustration of Big-O Notation                                                                                                                                       </vt:lpstr>
      <vt:lpstr>Illustration of Big-O Notation</vt:lpstr>
      <vt:lpstr>Example</vt:lpstr>
      <vt:lpstr>Big-O facts</vt:lpstr>
      <vt:lpstr>Examples</vt:lpstr>
      <vt:lpstr>Big-O Estimates for Polynomials</vt:lpstr>
      <vt:lpstr>Proof</vt:lpstr>
      <vt:lpstr>An Important Point about Big-O Notation</vt:lpstr>
      <vt:lpstr>Summary</vt:lpstr>
      <vt:lpstr>Video 38: Advanced Big-O Facts </vt:lpstr>
      <vt:lpstr>More big-O facts</vt:lpstr>
      <vt:lpstr>Useful Big-O Estimates Involving Logarithms, Powers, and Exponents</vt:lpstr>
      <vt:lpstr>Big-O Estimates for the Factorial Function</vt:lpstr>
      <vt:lpstr>Combinations of Functions</vt:lpstr>
      <vt:lpstr>Combinations of Functions</vt:lpstr>
      <vt:lpstr>Ordering Functions by Order of Growth</vt:lpstr>
      <vt:lpstr>Display of Growth of Functions</vt:lpstr>
      <vt:lpstr>Summary</vt:lpstr>
      <vt:lpstr>Video 39: Big-Omega and Big-Theta</vt:lpstr>
      <vt:lpstr>Big-Omega Notation</vt:lpstr>
      <vt:lpstr>Example</vt:lpstr>
      <vt:lpstr>Big-Theta Notation</vt:lpstr>
      <vt:lpstr>Example</vt:lpstr>
      <vt:lpstr>Big-Theta Notation</vt:lpstr>
      <vt:lpstr>Big-O Estimates for Polynomials</vt:lpstr>
      <vt:lpstr>Big-Theta Estimates for Polynomials</vt:lpstr>
      <vt:lpstr>Little-o</vt:lpstr>
      <vt:lpstr>Little-o and Big-O</vt:lpstr>
      <vt:lpstr>Summary</vt:lpstr>
      <vt:lpstr>Complexity of Algorithms</vt:lpstr>
      <vt:lpstr>Video 40: Introduction to Complexity</vt:lpstr>
      <vt:lpstr>The Complexity of Algorithms</vt:lpstr>
      <vt:lpstr>Time Complexity</vt:lpstr>
      <vt:lpstr>Determining Time Complexity</vt:lpstr>
      <vt:lpstr>Worst-Case Time Complexity</vt:lpstr>
      <vt:lpstr>Complexity Analysis of Algorithms</vt:lpstr>
      <vt:lpstr>Summary</vt:lpstr>
      <vt:lpstr>Video 41: Complexity Analyses</vt:lpstr>
      <vt:lpstr>How much detail is needed?</vt:lpstr>
      <vt:lpstr>Worst Case Complexity of Linear Search</vt:lpstr>
      <vt:lpstr>Average Case Complexity of Linear Search</vt:lpstr>
      <vt:lpstr>Worst Case Complexity of Binary Search</vt:lpstr>
      <vt:lpstr>Worst Case Complexity of Bubble Sort</vt:lpstr>
      <vt:lpstr>Worst Case Complexity of Insertion Sort</vt:lpstr>
      <vt:lpstr>Summary</vt:lpstr>
      <vt:lpstr>Video 42: Matrices</vt:lpstr>
      <vt:lpstr>Matrices</vt:lpstr>
      <vt:lpstr>Matrix Notation</vt:lpstr>
      <vt:lpstr>Matrix Arithmetic: Addition</vt:lpstr>
      <vt:lpstr>Matrix Multiplication</vt:lpstr>
      <vt:lpstr>Illustration of Matrix Multiplication </vt:lpstr>
      <vt:lpstr>Matrix Multiplication is not Commutative</vt:lpstr>
      <vt:lpstr>Matrix Multiplication Algorithm</vt:lpstr>
      <vt:lpstr>Complexity of Matrix Multiplication</vt:lpstr>
      <vt:lpstr>Summary</vt:lpstr>
      <vt:lpstr>Video 43: Understanding Complexity</vt:lpstr>
      <vt:lpstr>Complexity Classes</vt:lpstr>
      <vt:lpstr>Effect of Complexity</vt:lpstr>
      <vt:lpstr>Tractable Problems</vt:lpstr>
      <vt:lpstr>The Class NP</vt:lpstr>
      <vt:lpstr>Example of an NP Problem</vt:lpstr>
      <vt:lpstr>NP-Complete Problems</vt:lpstr>
      <vt:lpstr>3-SAT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Karl Aberer</dc:creator>
  <cp:lastModifiedBy>Karl Aberer</cp:lastModifiedBy>
  <cp:revision>87</cp:revision>
  <dcterms:created xsi:type="dcterms:W3CDTF">2020-07-23T11:04:02Z</dcterms:created>
  <dcterms:modified xsi:type="dcterms:W3CDTF">2020-11-09T11:54:48Z</dcterms:modified>
</cp:coreProperties>
</file>