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7" r:id="rId2"/>
    <p:sldId id="283" r:id="rId3"/>
    <p:sldId id="280" r:id="rId4"/>
    <p:sldId id="404" r:id="rId5"/>
    <p:sldId id="259" r:id="rId6"/>
    <p:sldId id="261" r:id="rId7"/>
    <p:sldId id="401" r:id="rId8"/>
    <p:sldId id="260" r:id="rId9"/>
    <p:sldId id="402" r:id="rId10"/>
    <p:sldId id="393" r:id="rId11"/>
    <p:sldId id="419" r:id="rId12"/>
    <p:sldId id="403" r:id="rId13"/>
    <p:sldId id="263" r:id="rId14"/>
    <p:sldId id="394" r:id="rId15"/>
    <p:sldId id="264" r:id="rId16"/>
    <p:sldId id="331" r:id="rId17"/>
    <p:sldId id="287" r:id="rId18"/>
    <p:sldId id="395" r:id="rId19"/>
    <p:sldId id="392" r:id="rId20"/>
    <p:sldId id="396" r:id="rId21"/>
    <p:sldId id="420" r:id="rId22"/>
    <p:sldId id="405" r:id="rId23"/>
    <p:sldId id="292" r:id="rId24"/>
    <p:sldId id="288" r:id="rId25"/>
    <p:sldId id="397" r:id="rId26"/>
    <p:sldId id="290" r:id="rId27"/>
    <p:sldId id="406" r:id="rId28"/>
    <p:sldId id="398" r:id="rId29"/>
    <p:sldId id="421" r:id="rId30"/>
    <p:sldId id="293" r:id="rId31"/>
    <p:sldId id="407" r:id="rId32"/>
    <p:sldId id="306" r:id="rId33"/>
    <p:sldId id="294" r:id="rId34"/>
    <p:sldId id="295" r:id="rId35"/>
    <p:sldId id="305" r:id="rId36"/>
    <p:sldId id="308" r:id="rId37"/>
    <p:sldId id="297" r:id="rId38"/>
    <p:sldId id="309" r:id="rId39"/>
    <p:sldId id="310" r:id="rId40"/>
    <p:sldId id="311" r:id="rId41"/>
    <p:sldId id="422" r:id="rId42"/>
    <p:sldId id="423" r:id="rId43"/>
    <p:sldId id="319" r:id="rId44"/>
    <p:sldId id="408" r:id="rId45"/>
    <p:sldId id="409" r:id="rId46"/>
    <p:sldId id="322" r:id="rId47"/>
    <p:sldId id="324" r:id="rId48"/>
    <p:sldId id="399" r:id="rId49"/>
    <p:sldId id="323" r:id="rId50"/>
    <p:sldId id="410" r:id="rId51"/>
    <p:sldId id="312" r:id="rId52"/>
    <p:sldId id="412" r:id="rId53"/>
    <p:sldId id="266" r:id="rId54"/>
    <p:sldId id="268" r:id="rId55"/>
    <p:sldId id="320" r:id="rId56"/>
    <p:sldId id="400" r:id="rId57"/>
    <p:sldId id="325" r:id="rId58"/>
    <p:sldId id="326" r:id="rId59"/>
    <p:sldId id="269" r:id="rId60"/>
    <p:sldId id="424" r:id="rId61"/>
    <p:sldId id="413" r:id="rId62"/>
    <p:sldId id="270" r:id="rId63"/>
    <p:sldId id="334" r:id="rId64"/>
    <p:sldId id="414" r:id="rId65"/>
    <p:sldId id="336" r:id="rId66"/>
    <p:sldId id="415" r:id="rId67"/>
    <p:sldId id="342" r:id="rId68"/>
    <p:sldId id="314" r:id="rId69"/>
    <p:sldId id="343" r:id="rId70"/>
    <p:sldId id="349" r:id="rId71"/>
    <p:sldId id="344" r:id="rId72"/>
    <p:sldId id="416" r:id="rId73"/>
    <p:sldId id="425" r:id="rId74"/>
    <p:sldId id="411" r:id="rId75"/>
    <p:sldId id="347" r:id="rId76"/>
    <p:sldId id="332" r:id="rId77"/>
    <p:sldId id="328" r:id="rId78"/>
    <p:sldId id="330" r:id="rId79"/>
    <p:sldId id="417" r:id="rId80"/>
    <p:sldId id="418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1"/>
    <p:restoredTop sz="97835"/>
  </p:normalViewPr>
  <p:slideViewPr>
    <p:cSldViewPr snapToGrid="0" snapToObjects="1">
      <p:cViewPr varScale="1">
        <p:scale>
          <a:sx n="174" d="100"/>
          <a:sy n="174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B77B-D333-6A4D-8154-592E876F96DD}" type="datetimeFigureOut"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F5001-73D2-E549-8FD0-F6EB8865CB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76B2B-4BAF-43E6-B118-D588ADE207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5AFD-2E6A-C04E-9E8B-1930A9B06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CF100-821B-864D-84DB-205E96EBB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0471-1511-8945-9A68-B8E8F321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2779-B786-6942-A14C-513F8834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5CC9-1868-E047-A0D3-50BF16D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BE17-6B14-7043-81F7-F7C3F303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7AAF-C8F1-BF4E-A355-94E28EBCB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04653-E3C6-9D4C-948D-9912298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FAE0-0222-8148-AAB5-E587A5B1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594C-91FF-B248-B52C-5998B157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7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BFB11-426B-694A-B4D3-5B23655B2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A424A-A4CA-7949-8680-183975B5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8AE9-24A8-4C4D-97D9-453D2633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07DE-556B-254F-8C8D-DA81AB80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4409-6648-BC41-8433-766AA0DE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3524-398A-9D4E-BBDC-657A9E6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7F78-80ED-C74E-89F2-DB9BC710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8932-A4D2-9B4D-8C69-CA48D806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1C1E-4C45-0D4C-A58B-074CEBBB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A5D9-73AD-6B48-A962-1E5ADBB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0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9461-EB11-7144-B146-F284BFDC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4A8F-FBF8-CD49-82AB-3160891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B0C65-5593-CE48-8528-A26E3F1F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0854-3844-7F48-A7D9-B104E812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9E1E-F6F3-AF4F-882D-F83C46F9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743F-F202-B941-9F45-0C8C7F66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805E-4848-0D44-B77D-05F955B9C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E0D63-AD8B-894A-8DC1-E90B3683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E7194-D580-3646-A3FE-8BACB795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BB410-182B-494D-8E2E-6BFC6E19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AB4ED-0A58-E548-A869-393E428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5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98EA-A5C4-4341-B5B9-000B9A9E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E51B-4C03-8841-A14E-E7A68F2E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C9CF-8533-3740-9130-43F0D9816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8E273-93B7-EE44-986B-9518B04CD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5E925-2F49-2C4A-BEE2-7531BC519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08062-CAFF-274C-B4D7-340B87BB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AC8FF-3B8B-5144-B96E-D418579C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59066-A3D5-454F-91E7-61ABF6A0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B788-D2E7-F34D-9883-4E36D89E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0F349-323F-DD4C-AE36-CC6CF49B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84ABC-4E18-7449-BE15-2FCE1CB5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946EC-C8C5-6A4A-B12B-71FE2499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D69D6-4D2E-BC44-80C8-76CB8ADC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630B0-A5CA-3D40-AE25-230128B9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EE7AB-9B46-0F48-BB95-FB66A4EA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11B1-7F9F-D84F-9FBE-71092452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8CAE-3D6D-DF46-AE44-05172722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BAE9E-79FD-1F4C-9DE6-03176B17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73AFB-813B-C347-BED8-84F933D4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1790E-7B3B-F94F-AE53-B9B16F67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3F35-7E56-E944-A47C-F3FDCE60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E58C-0831-BF49-B330-F91CEC35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87599-2878-4A4E-8A91-154284A26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0C18-4736-BC4E-A15B-CDD1A4936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88D0-7C0E-4645-A851-91F73D5B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AEADA-635D-3248-BB85-FD60B416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E8F4-D5C1-BA40-A322-96F753F3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21A9F-AD11-094C-9F85-627B9FFB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35782-E32F-0145-8395-1FAE651F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C14D-198C-AA4C-8573-E74C1AB6C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03FAB-D11F-F142-99F6-A590D58AEEF3}" type="datetimeFigureOut"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90E2-7EF1-2544-8D17-1B239E07E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CCED-7FF9-FB4F-8A18-8426CCB4A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9A91-2476-8745-8539-4E1A4460C7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9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senne.or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205695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F312-B91C-2141-B3AE-B3F813DA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53AF-01E3-254C-9D06-543BB1EAF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are the quotient and remainder when </a:t>
            </a:r>
            <a:r>
              <a:rPr lang="en-US" dirty="0">
                <a:ea typeface="Cambria Math" pitchFamily="18" charset="0"/>
              </a:rPr>
              <a:t>101 </a:t>
            </a:r>
            <a:r>
              <a:rPr lang="en-US" dirty="0"/>
              <a:t>is divided by </a:t>
            </a:r>
            <a:r>
              <a:rPr lang="en-US" dirty="0">
                <a:ea typeface="Cambria Math" pitchFamily="18" charset="0"/>
              </a:rPr>
              <a:t>11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101 = 9 * 11 + 2</a:t>
            </a:r>
          </a:p>
          <a:p>
            <a:r>
              <a:rPr lang="en-US" dirty="0"/>
              <a:t>the quotient is </a:t>
            </a:r>
            <a:r>
              <a:rPr lang="en-US" dirty="0">
                <a:ea typeface="Cambria Math" pitchFamily="18" charset="0"/>
              </a:rPr>
              <a:t>101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11 = 9</a:t>
            </a:r>
          </a:p>
          <a:p>
            <a:r>
              <a:rPr lang="en-US" dirty="0"/>
              <a:t>the remainder is </a:t>
            </a:r>
            <a:r>
              <a:rPr lang="en-US" dirty="0">
                <a:ea typeface="Cambria Math" pitchFamily="18" charset="0"/>
              </a:rPr>
              <a:t>101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11 = 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quotient and remainder when </a:t>
            </a:r>
            <a:r>
              <a:rPr lang="en-US" dirty="0"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11</a:t>
            </a:r>
            <a:r>
              <a:rPr lang="en-US" dirty="0"/>
              <a:t> is divided by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>
                <a:ea typeface="Cambria Math"/>
              </a:rPr>
              <a:t>− </a:t>
            </a:r>
            <a:r>
              <a:rPr lang="en-US" dirty="0"/>
              <a:t>11 = </a:t>
            </a:r>
            <a:r>
              <a:rPr lang="en-US" dirty="0">
                <a:ea typeface="Cambria Math"/>
              </a:rPr>
              <a:t>− </a:t>
            </a:r>
            <a:r>
              <a:rPr lang="en-US" dirty="0"/>
              <a:t>4 * 3 + 1</a:t>
            </a:r>
          </a:p>
          <a:p>
            <a:r>
              <a:rPr lang="en-US" dirty="0"/>
              <a:t>the quotient is </a:t>
            </a:r>
            <a:r>
              <a:rPr lang="en-US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11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3 = </a:t>
            </a:r>
            <a:r>
              <a:rPr lang="en-US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4 </a:t>
            </a:r>
          </a:p>
          <a:p>
            <a:r>
              <a:rPr lang="en-US" dirty="0"/>
              <a:t>the remainder is </a:t>
            </a:r>
            <a:r>
              <a:rPr lang="en-US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11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3 = 1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Note: 0</a:t>
            </a:r>
            <a:r>
              <a:rPr lang="en-US" i="1" dirty="0"/>
              <a:t> ≤ r &lt; </a:t>
            </a:r>
            <a:r>
              <a:rPr lang="en-US" i="1" dirty="0">
                <a:ea typeface="Cambria Math" pitchFamily="18" charset="0"/>
              </a:rPr>
              <a:t>d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FA0E-74D9-EE4D-825D-46EFB113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FBDA-398E-644E-8003-0E2E4D71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  <a:p>
            <a:r>
              <a:rPr lang="en-US" dirty="0"/>
              <a:t>Divisibility under arithmetic operations</a:t>
            </a:r>
          </a:p>
          <a:p>
            <a:r>
              <a:rPr lang="en-US" dirty="0"/>
              <a:t>Division Algorithm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5E15-ACA0-0C4E-8D68-7A256B3A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54: Congruence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61A2-923F-9A4C-A3F8-94F6139E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Congruences</a:t>
            </a:r>
          </a:p>
          <a:p>
            <a:r>
              <a:rPr lang="en-US"/>
              <a:t>Properties of congruences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 and </a:t>
            </a:r>
            <a:r>
              <a:rPr lang="en-US" i="1" dirty="0"/>
              <a:t>m</a:t>
            </a:r>
            <a:r>
              <a:rPr lang="en-US" dirty="0"/>
              <a:t> is a positive integer, then </a:t>
            </a:r>
            <a:r>
              <a:rPr lang="en-US" b="1" i="1" dirty="0"/>
              <a:t>a</a:t>
            </a:r>
            <a:r>
              <a:rPr lang="en-US" b="1" dirty="0"/>
              <a:t> is congruent</a:t>
            </a:r>
            <a:r>
              <a:rPr lang="en-US" b="1" i="1" dirty="0"/>
              <a:t> </a:t>
            </a:r>
            <a:r>
              <a:rPr lang="en-US" b="1" dirty="0"/>
              <a:t>to </a:t>
            </a:r>
            <a:r>
              <a:rPr lang="en-US" b="1" i="1" dirty="0"/>
              <a:t>b</a:t>
            </a:r>
            <a:r>
              <a:rPr lang="en-US" b="1" dirty="0"/>
              <a:t> modulo</a:t>
            </a:r>
            <a:r>
              <a:rPr lang="en-US" b="1" i="1" dirty="0"/>
              <a:t> m</a:t>
            </a:r>
            <a:r>
              <a:rPr lang="en-US" dirty="0"/>
              <a:t> if </a:t>
            </a:r>
            <a:r>
              <a:rPr lang="en-US" i="1" dirty="0"/>
              <a:t>m</a:t>
            </a:r>
            <a:r>
              <a:rPr lang="en-US" dirty="0"/>
              <a:t> divides </a:t>
            </a:r>
            <a:r>
              <a:rPr lang="en-US" i="1" dirty="0"/>
              <a:t>a – b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Notations</a:t>
            </a:r>
          </a:p>
          <a:p>
            <a:r>
              <a:rPr lang="en-US" dirty="0"/>
              <a:t>The notation </a:t>
            </a:r>
            <a:r>
              <a:rPr lang="en-US" i="1" dirty="0"/>
              <a:t>a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 says  that </a:t>
            </a:r>
            <a:r>
              <a:rPr lang="en-US" i="1" dirty="0"/>
              <a:t>a</a:t>
            </a:r>
            <a:r>
              <a:rPr lang="en-US" dirty="0"/>
              <a:t> is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  </a:t>
            </a:r>
          </a:p>
          <a:p>
            <a:r>
              <a:rPr lang="en-US" dirty="0"/>
              <a:t>We say that </a:t>
            </a:r>
            <a:r>
              <a:rPr lang="en-US" i="1" dirty="0"/>
              <a:t>a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is a</a:t>
            </a:r>
            <a:r>
              <a:rPr lang="en-US" i="1" dirty="0"/>
              <a:t> </a:t>
            </a:r>
            <a:r>
              <a:rPr lang="en-US" b="1" dirty="0"/>
              <a:t>congruence</a:t>
            </a:r>
            <a:r>
              <a:rPr lang="en-US" i="1" dirty="0"/>
              <a:t> </a:t>
            </a:r>
            <a:r>
              <a:rPr lang="en-US" dirty="0"/>
              <a:t>and that </a:t>
            </a:r>
            <a:r>
              <a:rPr lang="en-US" i="1" dirty="0"/>
              <a:t>m </a:t>
            </a:r>
            <a:r>
              <a:rPr lang="en-US" dirty="0"/>
              <a:t>is its </a:t>
            </a:r>
            <a:r>
              <a:rPr lang="en-US" b="1" dirty="0"/>
              <a:t>modulus</a:t>
            </a:r>
            <a:r>
              <a:rPr lang="en-US" i="1" dirty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not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, we write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≢</a:t>
            </a:r>
            <a:r>
              <a:rPr lang="en-US" dirty="0"/>
              <a:t>  </a:t>
            </a:r>
            <a:r>
              <a:rPr lang="en-US" i="1" dirty="0"/>
              <a:t>b</a:t>
            </a:r>
            <a:r>
              <a:rPr lang="en-US" dirty="0"/>
              <a:t> (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A1B7-3567-DC45-9495-D4C706E4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8CB7-1DFA-C04F-B3F8-A41A4E54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Determine whether </a:t>
            </a:r>
            <a:r>
              <a:rPr lang="en-US" dirty="0">
                <a:ea typeface="Cambria Math" pitchFamily="18" charset="0"/>
              </a:rPr>
              <a:t>17</a:t>
            </a:r>
            <a:r>
              <a:rPr lang="en-US" dirty="0"/>
              <a:t> is congruent to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 modulo </a:t>
            </a:r>
            <a:r>
              <a:rPr lang="en-US" dirty="0">
                <a:ea typeface="Cambria Math" pitchFamily="18" charset="0"/>
              </a:rPr>
              <a:t>6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	17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 (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6)</a:t>
            </a:r>
            <a:r>
              <a:rPr lang="en-US" dirty="0"/>
              <a:t> because 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/>
              <a:t> divides </a:t>
            </a:r>
            <a:r>
              <a:rPr lang="en-US" dirty="0">
                <a:ea typeface="Cambria Math" pitchFamily="18" charset="0"/>
              </a:rPr>
              <a:t>17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12. </a:t>
            </a:r>
          </a:p>
          <a:p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/>
              <a:t>Determine whether </a:t>
            </a:r>
            <a:r>
              <a:rPr lang="en-US" dirty="0">
                <a:ea typeface="Cambria Math" pitchFamily="18" charset="0"/>
              </a:rPr>
              <a:t>24</a:t>
            </a:r>
            <a:r>
              <a:rPr lang="en-US" dirty="0"/>
              <a:t> and </a:t>
            </a:r>
            <a:r>
              <a:rPr lang="en-US" dirty="0">
                <a:ea typeface="Cambria Math" pitchFamily="18" charset="0"/>
              </a:rPr>
              <a:t>14</a:t>
            </a:r>
            <a:r>
              <a:rPr lang="en-US" dirty="0"/>
              <a:t> are congruent modulo 6.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	24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≢ </a:t>
            </a:r>
            <a:r>
              <a:rPr lang="en-US" dirty="0">
                <a:ea typeface="Cambria Math" pitchFamily="18" charset="0"/>
              </a:rPr>
              <a:t>14</a:t>
            </a:r>
            <a:r>
              <a:rPr lang="en-US" dirty="0"/>
              <a:t> (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6)</a:t>
            </a:r>
            <a:r>
              <a:rPr lang="en-US" dirty="0"/>
              <a:t> since </a:t>
            </a:r>
            <a:r>
              <a:rPr lang="en-US" dirty="0"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14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10  is not divisible by 6.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4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) and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notations </a:t>
            </a:r>
            <a:r>
              <a:rPr lang="en-US" i="1" dirty="0"/>
              <a:t>a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 </a:t>
            </a:r>
            <a:r>
              <a:rPr lang="en-US" dirty="0"/>
              <a:t>are different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a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is a </a:t>
            </a:r>
            <a:r>
              <a:rPr lang="en-US" b="1" i="1" dirty="0"/>
              <a:t>relation</a:t>
            </a:r>
            <a:r>
              <a:rPr lang="en-US" dirty="0"/>
              <a:t> on the set of integers.</a:t>
            </a:r>
          </a:p>
          <a:p>
            <a:pPr lvl="1"/>
            <a:r>
              <a:rPr lang="en-US" dirty="0"/>
              <a:t>In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b,  </a:t>
            </a:r>
            <a:r>
              <a:rPr lang="en-US" dirty="0"/>
              <a:t>the notation </a:t>
            </a:r>
            <a:r>
              <a:rPr lang="en-US" b="1" dirty="0"/>
              <a:t>mod</a:t>
            </a:r>
            <a:r>
              <a:rPr lang="en-US" dirty="0"/>
              <a:t> denotes a </a:t>
            </a:r>
            <a:r>
              <a:rPr lang="en-US" b="1" i="1" dirty="0"/>
              <a:t>function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Theorem </a:t>
            </a:r>
            <a:r>
              <a:rPr lang="en-US" b="1" dirty="0">
                <a:ea typeface="Cambria Math" pitchFamily="18" charset="0"/>
              </a:rPr>
              <a:t>3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integers, and let </a:t>
            </a:r>
            <a:r>
              <a:rPr lang="en-US" i="1" dirty="0"/>
              <a:t>m</a:t>
            </a:r>
            <a:r>
              <a:rPr lang="en-US" dirty="0"/>
              <a:t> be a positive integer. Then </a:t>
            </a:r>
            <a:r>
              <a:rPr lang="en-US" i="1" dirty="0"/>
              <a:t>a </a:t>
            </a:r>
            <a:r>
              <a:rPr lang="en-US" b="1" dirty="0">
                <a:ea typeface="Cambria Math"/>
              </a:rPr>
              <a:t>≡</a:t>
            </a:r>
            <a:r>
              <a:rPr lang="en-US" i="1" dirty="0"/>
              <a:t> 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 if and only if  </a:t>
            </a:r>
            <a:r>
              <a:rPr lang="en-US" i="1" dirty="0"/>
              <a:t>a </a:t>
            </a:r>
            <a:r>
              <a:rPr lang="en-US" b="1" dirty="0"/>
              <a:t>mod</a:t>
            </a:r>
            <a:r>
              <a:rPr lang="en-US" i="1" dirty="0"/>
              <a:t> m = b </a:t>
            </a:r>
            <a:r>
              <a:rPr lang="en-US" b="1" dirty="0"/>
              <a:t>mod</a:t>
            </a:r>
            <a:r>
              <a:rPr lang="en-US" i="1" dirty="0"/>
              <a:t> m. </a:t>
            </a:r>
          </a:p>
          <a:p>
            <a:pPr marL="0" indent="0">
              <a:buNone/>
            </a:pPr>
            <a:r>
              <a:rPr lang="en-US" b="1" dirty="0"/>
              <a:t>Corollary</a:t>
            </a:r>
            <a:r>
              <a:rPr lang="en-US" dirty="0"/>
              <a:t>: Two integers are congruent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and only if they have the same remainder when divided by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on </a:t>
            </a:r>
            <a:r>
              <a:rPr lang="en-US" dirty="0" err="1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Theorem 4</a:t>
            </a:r>
            <a:r>
              <a:rPr lang="en-US" dirty="0"/>
              <a:t>: Let m be a positive integer.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congruent modulo </a:t>
            </a:r>
            <a:r>
              <a:rPr lang="en-US" i="1" dirty="0"/>
              <a:t>m</a:t>
            </a:r>
            <a:r>
              <a:rPr lang="en-US" dirty="0"/>
              <a:t> if and only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km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), then by definition of congruence  </a:t>
            </a:r>
            <a:r>
              <a:rPr lang="en-US" i="1" dirty="0"/>
              <a:t>m</a:t>
            </a:r>
            <a:r>
              <a:rPr lang="en-US" dirty="0"/>
              <a:t> | </a:t>
            </a:r>
            <a:r>
              <a:rPr lang="en-US" i="1" dirty="0"/>
              <a:t>a – b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Hence,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– b = km </a:t>
            </a:r>
            <a:r>
              <a:rPr lang="en-US" dirty="0"/>
              <a:t>and equivalently </a:t>
            </a:r>
            <a:r>
              <a:rPr lang="en-US" i="1" dirty="0"/>
              <a:t>a = b + km.</a:t>
            </a:r>
          </a:p>
          <a:p>
            <a:pPr lvl="1"/>
            <a:r>
              <a:rPr lang="en-US" dirty="0"/>
              <a:t>Conversely,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= b + km, </a:t>
            </a:r>
            <a:r>
              <a:rPr lang="en-US" dirty="0"/>
              <a:t>then</a:t>
            </a:r>
            <a:r>
              <a:rPr lang="en-US" i="1" dirty="0"/>
              <a:t> km = a – b. </a:t>
            </a:r>
            <a:r>
              <a:rPr lang="en-US" dirty="0"/>
              <a:t>Hence</a:t>
            </a:r>
            <a:r>
              <a:rPr lang="en-US" i="1" dirty="0"/>
              <a:t>, m</a:t>
            </a:r>
            <a:r>
              <a:rPr lang="en-US" dirty="0"/>
              <a:t> | </a:t>
            </a:r>
            <a:r>
              <a:rPr lang="en-US" i="1" dirty="0"/>
              <a:t>a – b </a:t>
            </a:r>
            <a:r>
              <a:rPr lang="en-US" dirty="0"/>
              <a:t>and</a:t>
            </a:r>
            <a:r>
              <a:rPr lang="en-US" i="1" dirty="0"/>
              <a:t> 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). </a:t>
            </a:r>
            <a:r>
              <a:rPr lang="en-GB" dirty="0"/>
              <a:t>			</a:t>
            </a:r>
            <a:r>
              <a:rPr lang="en-GB"/>
              <a:t>		</a:t>
            </a:r>
            <a:r>
              <a:rPr lang="en-US" dirty="0"/>
              <a:t> ◀︎</a:t>
            </a:r>
          </a:p>
        </p:txBody>
      </p:sp>
    </p:spTree>
    <p:extLst>
      <p:ext uri="{BB962C8B-B14F-4D97-AF65-F5344CB8AC3E}">
        <p14:creationId xmlns:p14="http://schemas.microsoft.com/office/powerpoint/2010/main" val="358361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Congruences</a:t>
            </a:r>
            <a:r>
              <a:rPr lang="en-US" dirty="0"/>
              <a:t> of Sums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Theorem 5</a:t>
            </a:r>
            <a:r>
              <a:rPr lang="en-US" dirty="0"/>
              <a:t>: Let m be a positive integer. </a:t>
            </a:r>
            <a:br>
              <a:rPr lang="en-US" dirty="0"/>
            </a:br>
            <a:r>
              <a:rPr lang="en-US" dirty="0"/>
              <a:t>If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then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Because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 and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),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 err="1"/>
              <a:t>sm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 </a:t>
            </a:r>
            <a:r>
              <a:rPr lang="en-US" dirty="0"/>
              <a:t>+ </a:t>
            </a:r>
            <a:r>
              <a:rPr lang="en-US" i="1" dirty="0"/>
              <a:t>tm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 </a:t>
            </a:r>
          </a:p>
          <a:p>
            <a:pPr lvl="2"/>
            <a:r>
              <a:rPr lang="en-US" i="1" dirty="0"/>
              <a:t>b + d = </a:t>
            </a:r>
            <a:r>
              <a:rPr lang="en-US" dirty="0"/>
              <a:t>(</a:t>
            </a:r>
            <a:r>
              <a:rPr lang="en-US" i="1" dirty="0"/>
              <a:t>a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+ </a:t>
            </a:r>
            <a:r>
              <a:rPr lang="en-US" dirty="0"/>
              <a:t>(</a:t>
            </a:r>
            <a:r>
              <a:rPr lang="en-US" i="1" dirty="0"/>
              <a:t>c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a + c</a:t>
            </a:r>
            <a:r>
              <a:rPr lang="en-US" dirty="0"/>
              <a:t>)</a:t>
            </a:r>
            <a:r>
              <a:rPr lang="en-US" i="1" dirty="0"/>
              <a:t> + m</a:t>
            </a:r>
            <a:r>
              <a:rPr lang="en-US" dirty="0"/>
              <a:t>(</a:t>
            </a:r>
            <a:r>
              <a:rPr lang="en-US" i="1" dirty="0"/>
              <a:t>s + t</a:t>
            </a:r>
            <a:r>
              <a:rPr lang="en-US" dirty="0"/>
              <a:t>) and</a:t>
            </a:r>
          </a:p>
          <a:p>
            <a:pPr lvl="2"/>
            <a:r>
              <a:rPr lang="en-US" i="1" dirty="0"/>
              <a:t>b d = </a:t>
            </a:r>
            <a:r>
              <a:rPr lang="en-US" dirty="0"/>
              <a:t>(</a:t>
            </a:r>
            <a:r>
              <a:rPr lang="en-US" i="1" dirty="0"/>
              <a:t>a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c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ac + m</a:t>
            </a:r>
            <a:r>
              <a:rPr lang="en-US" dirty="0"/>
              <a:t>(</a:t>
            </a:r>
            <a:r>
              <a:rPr lang="en-US" i="1" dirty="0"/>
              <a:t>at + </a:t>
            </a:r>
            <a:r>
              <a:rPr lang="en-US" i="1" dirty="0" err="1"/>
              <a:t>cs</a:t>
            </a:r>
            <a:r>
              <a:rPr lang="en-US" i="1" dirty="0"/>
              <a:t> + </a:t>
            </a:r>
            <a:r>
              <a:rPr lang="en-US" i="1" dirty="0" err="1"/>
              <a:t>stm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Hence,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). </a:t>
            </a:r>
            <a:r>
              <a:rPr lang="en-GB" dirty="0"/>
              <a:t>		</a:t>
            </a:r>
            <a:r>
              <a:rPr lang="en-US" dirty="0"/>
              <a:t>◀︎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6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96D3-F672-3541-8673-A0E31563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25B8-FFB8-5F4C-9E06-564D7058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Because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i="1" dirty="0"/>
              <a:t>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) and  </a:t>
            </a:r>
            <a:r>
              <a:rPr lang="en-US" dirty="0">
                <a:ea typeface="Cambria Math" pitchFamily="18" charset="0"/>
              </a:rPr>
              <a:t>11</a:t>
            </a:r>
            <a:r>
              <a:rPr lang="en-US" i="1" dirty="0"/>
              <a:t>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) , it follows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		</a:t>
            </a:r>
            <a:r>
              <a:rPr lang="en-US" dirty="0">
                <a:ea typeface="Cambria Math" pitchFamily="18" charset="0"/>
              </a:rPr>
              <a:t>18 = 7 + 11</a:t>
            </a:r>
            <a:r>
              <a:rPr lang="en-US" i="1" dirty="0"/>
              <a:t>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ea typeface="Cambria Math" pitchFamily="18" charset="0"/>
              </a:rPr>
              <a:t>2 + 1 = 3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		</a:t>
            </a:r>
            <a:r>
              <a:rPr lang="en-US" dirty="0">
                <a:ea typeface="Cambria Math" pitchFamily="18" charset="0"/>
              </a:rPr>
              <a:t>77 = 7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 11</a:t>
            </a:r>
            <a:r>
              <a:rPr lang="en-US" i="1" dirty="0"/>
              <a:t>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ea typeface="Cambria Math" pitchFamily="18" charset="0"/>
              </a:rPr>
              <a:t>2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 1 = 2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Algebraic Manipulation of </a:t>
            </a:r>
            <a:r>
              <a:rPr lang="en-US" sz="4000" dirty="0" err="1"/>
              <a:t>Congruences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Multiplying both sides of a valid congruence by an integer preserves validity.</a:t>
            </a:r>
          </a:p>
          <a:p>
            <a:pPr lvl="1">
              <a:buNone/>
            </a:pPr>
            <a:r>
              <a:rPr lang="en-US" dirty="0"/>
              <a:t>If  </a:t>
            </a:r>
            <a:r>
              <a:rPr lang="en-US" i="1" dirty="0"/>
              <a:t>a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then </a:t>
            </a:r>
            <a:r>
              <a:rPr lang="en-US" i="1" dirty="0" err="1"/>
              <a:t>c </a:t>
            </a:r>
            <a:r>
              <a:rPr lang="en-US" dirty="0" err="1">
                <a:ea typeface="Cambria Math"/>
              </a:rPr>
              <a:t>∙ </a:t>
            </a:r>
            <a:r>
              <a:rPr lang="en-US" i="1" dirty="0" err="1"/>
              <a:t>a</a:t>
            </a:r>
            <a:r>
              <a:rPr lang="en-US" i="1" dirty="0"/>
              <a:t>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 err="1"/>
              <a:t>c </a:t>
            </a:r>
            <a:r>
              <a:rPr lang="en-US" dirty="0" err="1">
                <a:ea typeface="Cambria Math"/>
              </a:rPr>
              <a:t>∙ 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integer.</a:t>
            </a:r>
          </a:p>
          <a:p>
            <a:pPr lvl="1">
              <a:buNone/>
            </a:pPr>
            <a:r>
              <a:rPr lang="en-US" b="1" dirty="0"/>
              <a:t>Proof</a:t>
            </a:r>
            <a:r>
              <a:rPr lang="en-US" dirty="0"/>
              <a:t>: by Theorem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Adding an integer to both sides of a valid congruence preserves validity.</a:t>
            </a:r>
          </a:p>
          <a:p>
            <a:pPr lvl="1">
              <a:buNone/>
            </a:pPr>
            <a:r>
              <a:rPr lang="en-US" dirty="0"/>
              <a:t>If  </a:t>
            </a:r>
            <a:r>
              <a:rPr lang="en-US" i="1" dirty="0"/>
              <a:t>a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then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a  </a:t>
            </a:r>
            <a:r>
              <a:rPr lang="en-US" b="1" dirty="0"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b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</a:t>
            </a:r>
          </a:p>
          <a:p>
            <a:pPr lvl="1">
              <a:buNone/>
            </a:pPr>
            <a:r>
              <a:rPr lang="en-US" b="1" dirty="0"/>
              <a:t>Proof</a:t>
            </a:r>
            <a:r>
              <a:rPr lang="en-US" dirty="0"/>
              <a:t>: by Theorem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 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Number theory</a:t>
            </a:r>
            <a:r>
              <a:rPr lang="en-US" i="1" dirty="0"/>
              <a:t> </a:t>
            </a:r>
            <a:r>
              <a:rPr lang="en-US" dirty="0"/>
              <a:t>is the part of mathematics devoted to the study of the </a:t>
            </a:r>
            <a:r>
              <a:rPr lang="en-US" b="1" dirty="0"/>
              <a:t>integers</a:t>
            </a:r>
            <a:r>
              <a:rPr lang="en-US" dirty="0"/>
              <a:t> and their properties. </a:t>
            </a:r>
          </a:p>
          <a:p>
            <a:pPr marL="0" indent="0">
              <a:buNone/>
            </a:pPr>
            <a:r>
              <a:rPr lang="en-US" dirty="0"/>
              <a:t>Key ideas in number theory concern </a:t>
            </a:r>
          </a:p>
          <a:p>
            <a:r>
              <a:rPr lang="en-US" dirty="0"/>
              <a:t>divisibility and </a:t>
            </a:r>
            <a:r>
              <a:rPr lang="en-US" dirty="0" err="1"/>
              <a:t>primality</a:t>
            </a:r>
            <a:r>
              <a:rPr lang="en-US" dirty="0"/>
              <a:t> of integers</a:t>
            </a:r>
          </a:p>
          <a:p>
            <a:r>
              <a:rPr lang="en-US" dirty="0"/>
              <a:t>representations of integers (e.g. binary and hexadecimal) </a:t>
            </a:r>
          </a:p>
          <a:p>
            <a:pPr marL="0" indent="0">
              <a:buNone/>
            </a:pPr>
            <a:r>
              <a:rPr lang="en-US" dirty="0"/>
              <a:t>Number theory has long been studied because of the beauty of its ideas, its accessibility, and its wealth of open questions. </a:t>
            </a:r>
          </a:p>
          <a:p>
            <a:r>
              <a:rPr lang="en-US" dirty="0"/>
              <a:t>Number theory is considered to be pure mathematics</a:t>
            </a:r>
          </a:p>
          <a:p>
            <a:r>
              <a:rPr lang="en-US" dirty="0"/>
              <a:t>but it has important applications to computer science and cryptography</a:t>
            </a:r>
          </a:p>
        </p:txBody>
      </p:sp>
    </p:spTree>
    <p:extLst>
      <p:ext uri="{BB962C8B-B14F-4D97-AF65-F5344CB8AC3E}">
        <p14:creationId xmlns:p14="http://schemas.microsoft.com/office/powerpoint/2010/main" val="3837942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0DF6-3669-7643-98DD-0EA9B74E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E89E-30B5-CA43-9A57-22C21969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ea typeface="Cambria Math" pitchFamily="18" charset="0"/>
              </a:rPr>
              <a:t>Since 14 </a:t>
            </a:r>
            <a:r>
              <a:rPr lang="en-US" dirty="0"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8</a:t>
            </a:r>
            <a:r>
              <a:rPr lang="en-US" dirty="0"/>
              <a:t> (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/>
              <a:t>) also</a:t>
            </a:r>
          </a:p>
          <a:p>
            <a:pPr>
              <a:buNone/>
            </a:pPr>
            <a:r>
              <a:rPr lang="en-US" dirty="0"/>
              <a:t>	28 </a:t>
            </a:r>
            <a:r>
              <a:rPr lang="en-US" dirty="0"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16</a:t>
            </a:r>
            <a:r>
              <a:rPr lang="en-US" dirty="0"/>
              <a:t> (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/>
              <a:t>) and 20 </a:t>
            </a:r>
            <a:r>
              <a:rPr lang="en-US" dirty="0"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14</a:t>
            </a:r>
            <a:r>
              <a:rPr lang="en-US" dirty="0"/>
              <a:t> (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Dividing both sides by </a:t>
            </a:r>
            <a:r>
              <a:rPr lang="en-US" dirty="0">
                <a:ea typeface="Cambria Math" pitchFamily="18" charset="0"/>
              </a:rPr>
              <a:t>2 </a:t>
            </a:r>
            <a:r>
              <a:rPr lang="en-US" dirty="0"/>
              <a:t>does not produce a valid congruence: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	14/2 = 7 and 8/2 = 4, but 7 </a:t>
            </a:r>
            <a:r>
              <a:rPr lang="en-US" dirty="0">
                <a:ea typeface="Cambria Math"/>
              </a:rPr>
              <a:t>≢ </a:t>
            </a:r>
            <a:r>
              <a:rPr lang="en-US" dirty="0">
                <a:ea typeface="Cambria Math" pitchFamily="18" charset="0"/>
              </a:rPr>
              <a:t>4 (</a:t>
            </a:r>
            <a:r>
              <a:rPr lang="en-US" b="1" dirty="0">
                <a:ea typeface="Cambria Math" pitchFamily="18" charset="0"/>
              </a:rPr>
              <a:t>mod</a:t>
            </a:r>
            <a:r>
              <a:rPr lang="en-US" dirty="0">
                <a:ea typeface="Cambria Math" pitchFamily="18" charset="0"/>
              </a:rPr>
              <a:t> 6).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Dividing a congruence by an integer does not always produce a valid congruence!</a:t>
            </a:r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3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4A25-3F01-714B-B7B0-B608FFD1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C0B2-7350-814C-BB32-E6D3059C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 of congruences</a:t>
            </a:r>
          </a:p>
          <a:p>
            <a:r>
              <a:rPr lang="en-US" b="1"/>
              <a:t>mod</a:t>
            </a:r>
            <a:r>
              <a:rPr lang="en-US"/>
              <a:t> m relation vs. </a:t>
            </a:r>
            <a:r>
              <a:rPr lang="en-US" b="1"/>
              <a:t>mod</a:t>
            </a:r>
            <a:r>
              <a:rPr lang="en-US"/>
              <a:t> function</a:t>
            </a:r>
          </a:p>
          <a:p>
            <a:r>
              <a:rPr lang="en-US"/>
              <a:t>Congruences of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10961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E7DA-4318-9B40-922A-4435C461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55: </a:t>
            </a:r>
            <a:r>
              <a:rPr lang="en-US" dirty="0"/>
              <a:t>Modular Arithmetic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D74-8100-BA40-9427-75952117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Modular addition and multiplication</a:t>
            </a:r>
          </a:p>
          <a:p>
            <a:r>
              <a:rPr lang="en-US"/>
              <a:t>Properties of modular arithmetic </a:t>
            </a:r>
          </a:p>
        </p:txBody>
      </p:sp>
    </p:spTree>
    <p:extLst>
      <p:ext uri="{BB962C8B-B14F-4D97-AF65-F5344CB8AC3E}">
        <p14:creationId xmlns:p14="http://schemas.microsoft.com/office/powerpoint/2010/main" val="345461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Function of Products and Sums</a:t>
            </a:r>
            <a:r>
              <a:rPr lang="en-US" i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Corollary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 be a positive integer and let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dirty="0"/>
              <a:t>  be integers. Then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en-US" i="1" dirty="0"/>
              <a:t>a + b)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=  ((</a:t>
            </a:r>
            <a:r>
              <a:rPr lang="en-US" i="1" dirty="0"/>
              <a:t>a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)) </a:t>
            </a:r>
            <a:r>
              <a:rPr lang="en-US" b="1" dirty="0"/>
              <a:t>mod</a:t>
            </a:r>
            <a:r>
              <a:rPr lang="en-US" i="1" dirty="0"/>
              <a:t> m</a:t>
            </a:r>
          </a:p>
          <a:p>
            <a:pPr>
              <a:buNone/>
            </a:pPr>
            <a:r>
              <a:rPr lang="en-US" i="1" dirty="0"/>
              <a:t>    </a:t>
            </a:r>
            <a:r>
              <a:rPr lang="en-US" dirty="0"/>
              <a:t>and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i="1" dirty="0" err="1"/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dirty="0"/>
              <a:t>((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))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 280 </a:t>
            </a:r>
            <a:r>
              <a:rPr lang="en-US" b="1" dirty="0"/>
              <a:t>mod</a:t>
            </a:r>
            <a:r>
              <a:rPr lang="en-US" dirty="0"/>
              <a:t> 6 = ((28 </a:t>
            </a:r>
            <a:r>
              <a:rPr lang="en-US" b="1" dirty="0"/>
              <a:t>mod</a:t>
            </a:r>
            <a:r>
              <a:rPr lang="en-US" dirty="0"/>
              <a:t> 6)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 (10 </a:t>
            </a:r>
            <a:r>
              <a:rPr lang="en-US" b="1" dirty="0"/>
              <a:t>mod</a:t>
            </a:r>
            <a:r>
              <a:rPr lang="en-US" dirty="0"/>
              <a:t> 6)) </a:t>
            </a:r>
            <a:r>
              <a:rPr lang="en-US" b="1" dirty="0"/>
              <a:t>mod</a:t>
            </a:r>
            <a:r>
              <a:rPr lang="en-US" dirty="0"/>
              <a:t> 6 =</a:t>
            </a:r>
            <a:br>
              <a:rPr lang="en-US" dirty="0"/>
            </a:br>
            <a:r>
              <a:rPr lang="en-US" dirty="0"/>
              <a:t>			= (4 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 4) </a:t>
            </a:r>
            <a:r>
              <a:rPr lang="en-US" b="1" dirty="0"/>
              <a:t>mod</a:t>
            </a:r>
            <a:r>
              <a:rPr lang="en-US" dirty="0"/>
              <a:t> 6 = 16 </a:t>
            </a:r>
            <a:r>
              <a:rPr lang="en-US" b="1" dirty="0"/>
              <a:t>mod</a:t>
            </a:r>
            <a:r>
              <a:rPr lang="en-US" dirty="0"/>
              <a:t> 6 = 4</a:t>
            </a:r>
          </a:p>
        </p:txBody>
      </p:sp>
    </p:spTree>
    <p:extLst>
      <p:ext uri="{BB962C8B-B14F-4D97-AF65-F5344CB8AC3E}">
        <p14:creationId xmlns:p14="http://schemas.microsoft.com/office/powerpoint/2010/main" val="390437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Definitions</a:t>
            </a:r>
            <a:r>
              <a:rPr lang="en-US" dirty="0"/>
              <a:t>: Let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/>
              <a:t> be the set of nonnegative integers less than </a:t>
            </a:r>
            <a:r>
              <a:rPr lang="en-US" i="1" dirty="0"/>
              <a:t>m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dirty="0" err="1"/>
              <a:t> = </a:t>
            </a:r>
            <a:r>
              <a:rPr lang="en-US" dirty="0"/>
              <a:t>{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….,  </a:t>
            </a:r>
            <a:r>
              <a:rPr lang="en-US" i="1" dirty="0"/>
              <a:t>m </a:t>
            </a:r>
            <a:r>
              <a:rPr lang="en-US" dirty="0">
                <a:ea typeface="Cambria Math"/>
              </a:rPr>
              <a:t>− 1}</a:t>
            </a:r>
          </a:p>
          <a:p>
            <a:pPr marL="0" indent="0">
              <a:buNone/>
            </a:pPr>
            <a:r>
              <a:rPr lang="en-US" dirty="0">
                <a:ea typeface="Cambria Math"/>
              </a:rPr>
              <a:t>The </a:t>
            </a:r>
            <a:r>
              <a:rPr lang="en-US" b="1" dirty="0">
                <a:ea typeface="Cambria Math"/>
              </a:rPr>
              <a:t>addition modulo m </a:t>
            </a:r>
            <a:r>
              <a:rPr lang="en-US" dirty="0">
                <a:ea typeface="Cambria Math"/>
              </a:rPr>
              <a:t>operation 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br>
              <a:rPr lang="en-US" dirty="0">
                <a:ea typeface="Cambria Math"/>
              </a:rPr>
            </a:br>
            <a:r>
              <a:rPr lang="en-US" dirty="0">
                <a:ea typeface="Cambria Math"/>
              </a:rPr>
              <a:t>	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</a:t>
            </a:r>
          </a:p>
          <a:p>
            <a:pPr marL="0" indent="0">
              <a:buNone/>
            </a:pPr>
            <a:r>
              <a:rPr lang="en-US" dirty="0">
                <a:ea typeface="Cambria Math"/>
              </a:rPr>
              <a:t>The </a:t>
            </a:r>
            <a:r>
              <a:rPr lang="en-US" b="1" dirty="0">
                <a:ea typeface="Cambria Math"/>
              </a:rPr>
              <a:t>multiplication modulo m </a:t>
            </a:r>
            <a:r>
              <a:rPr lang="en-US" dirty="0">
                <a:ea typeface="Cambria Math"/>
              </a:rPr>
              <a:t>operation 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br>
              <a:rPr lang="en-US" dirty="0">
                <a:ea typeface="Cambria Math"/>
              </a:rPr>
            </a:br>
            <a:r>
              <a:rPr lang="en-US" dirty="0">
                <a:ea typeface="Cambria Math"/>
              </a:rPr>
              <a:t>	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∙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</a:t>
            </a:r>
          </a:p>
          <a:p>
            <a:pPr marL="0" indent="0">
              <a:buNone/>
            </a:pPr>
            <a:endParaRPr lang="en-US" dirty="0">
              <a:ea typeface="Cambria Math"/>
            </a:endParaRPr>
          </a:p>
          <a:p>
            <a:pPr marL="0" indent="0">
              <a:buNone/>
            </a:pPr>
            <a:r>
              <a:rPr lang="en-US" dirty="0">
                <a:ea typeface="Cambria Math"/>
              </a:rPr>
              <a:t>Using these operations is said to be doing </a:t>
            </a:r>
            <a:r>
              <a:rPr lang="en-US" b="1" dirty="0">
                <a:ea typeface="Cambria Math"/>
              </a:rPr>
              <a:t>arithmetic modulo m</a:t>
            </a:r>
            <a:r>
              <a:rPr lang="en-US" dirty="0">
                <a:ea typeface="Cambria Math"/>
              </a:rPr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7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C985-D2CF-C948-859A-4ADE6F15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9D08-A626-EC4E-9D81-4203D05B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Computing </a:t>
            </a:r>
            <a:r>
              <a:rPr lang="en-US" dirty="0"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ea typeface="Cambria Math" pitchFamily="18" charset="0"/>
              </a:rPr>
              <a:t>11</a:t>
            </a:r>
            <a:r>
              <a:rPr lang="en-US" dirty="0">
                <a:ea typeface="Cambria Math" pitchFamily="18" charset="0"/>
              </a:rPr>
              <a:t> 9</a:t>
            </a:r>
            <a:r>
              <a:rPr lang="en-US" dirty="0"/>
              <a:t>    and </a:t>
            </a:r>
            <a:r>
              <a:rPr lang="en-US" dirty="0"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ea typeface="Cambria Math" pitchFamily="18" charset="0"/>
              </a:rPr>
              <a:t>11</a:t>
            </a:r>
            <a:r>
              <a:rPr lang="en-US" dirty="0">
                <a:ea typeface="Cambria Math" pitchFamily="18" charset="0"/>
              </a:rPr>
              <a:t> 9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Using the definitions: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	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ea typeface="Cambria Math" pitchFamily="18" charset="0"/>
              </a:rPr>
              <a:t>11</a:t>
            </a:r>
            <a:r>
              <a:rPr lang="en-US" dirty="0">
                <a:ea typeface="Cambria Math" pitchFamily="18" charset="0"/>
              </a:rPr>
              <a:t> 9 = (7 + 9)  </a:t>
            </a:r>
            <a:r>
              <a:rPr lang="en-US" b="1" dirty="0">
                <a:ea typeface="Cambria Math" pitchFamily="18" charset="0"/>
              </a:rPr>
              <a:t>mod</a:t>
            </a:r>
            <a:r>
              <a:rPr lang="en-US" dirty="0">
                <a:ea typeface="Cambria Math" pitchFamily="18" charset="0"/>
              </a:rPr>
              <a:t> 11 = 16 </a:t>
            </a:r>
            <a:r>
              <a:rPr lang="en-US" b="1" dirty="0">
                <a:ea typeface="Cambria Math" pitchFamily="18" charset="0"/>
              </a:rPr>
              <a:t>mod</a:t>
            </a:r>
            <a:r>
              <a:rPr lang="en-US" dirty="0">
                <a:ea typeface="Cambria Math" pitchFamily="18" charset="0"/>
              </a:rPr>
              <a:t> 11 = 5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	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ea typeface="Cambria Math" pitchFamily="18" charset="0"/>
              </a:rPr>
              <a:t>11</a:t>
            </a:r>
            <a:r>
              <a:rPr lang="en-US" dirty="0">
                <a:ea typeface="Cambria Math" pitchFamily="18" charset="0"/>
              </a:rPr>
              <a:t> 9 = (7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 9)  </a:t>
            </a:r>
            <a:r>
              <a:rPr lang="en-US" b="1" dirty="0">
                <a:ea typeface="Cambria Math" pitchFamily="18" charset="0"/>
              </a:rPr>
              <a:t>mod</a:t>
            </a:r>
            <a:r>
              <a:rPr lang="en-US" dirty="0">
                <a:ea typeface="Cambria Math" pitchFamily="18" charset="0"/>
              </a:rPr>
              <a:t> 11 = 63 </a:t>
            </a:r>
            <a:r>
              <a:rPr lang="en-US" b="1" dirty="0">
                <a:ea typeface="Cambria Math" pitchFamily="18" charset="0"/>
              </a:rPr>
              <a:t>mod</a:t>
            </a:r>
            <a:r>
              <a:rPr lang="en-US" dirty="0">
                <a:ea typeface="Cambria Math" pitchFamily="18" charset="0"/>
              </a:rPr>
              <a:t> 11 = 8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92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6000" dirty="0">
                <a:ea typeface="Cambria Math"/>
              </a:rPr>
              <a:t>The operations +</a:t>
            </a:r>
            <a:r>
              <a:rPr lang="en-US" sz="6000" i="1" baseline="-25000" dirty="0">
                <a:ea typeface="Cambria Math"/>
              </a:rPr>
              <a:t>m</a:t>
            </a:r>
            <a:r>
              <a:rPr lang="en-US" sz="6000" dirty="0">
                <a:ea typeface="Cambria Math"/>
              </a:rPr>
              <a:t> and  ∙</a:t>
            </a:r>
            <a:r>
              <a:rPr lang="en-US" sz="6000" i="1" baseline="-25000" dirty="0">
                <a:ea typeface="Cambria Math"/>
              </a:rPr>
              <a:t>m    </a:t>
            </a:r>
            <a:r>
              <a:rPr lang="en-US" sz="6000" dirty="0">
                <a:ea typeface="Cambria Math"/>
              </a:rPr>
              <a:t>satisfy many of the properties as ordinary addition and multiplication.</a:t>
            </a:r>
          </a:p>
          <a:p>
            <a:pPr lvl="1">
              <a:lnSpc>
                <a:spcPct val="120000"/>
              </a:lnSpc>
            </a:pPr>
            <a:r>
              <a:rPr lang="en-US" sz="4500" b="1" dirty="0">
                <a:ea typeface="Cambria Math"/>
              </a:rPr>
              <a:t>Closure</a:t>
            </a:r>
            <a:r>
              <a:rPr lang="en-US" sz="4500" dirty="0">
                <a:ea typeface="Cambria Math"/>
              </a:rPr>
              <a:t>: If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and </a:t>
            </a:r>
            <a:r>
              <a:rPr lang="en-US" sz="4500" i="1" dirty="0">
                <a:ea typeface="Cambria Math"/>
              </a:rPr>
              <a:t>b </a:t>
            </a:r>
            <a:r>
              <a:rPr lang="en-US" sz="4500" dirty="0">
                <a:ea typeface="Cambria Math"/>
              </a:rPr>
              <a:t>belong to </a:t>
            </a:r>
            <a:r>
              <a:rPr lang="en-US" sz="4500" b="1" dirty="0" err="1"/>
              <a:t>Z</a:t>
            </a:r>
            <a:r>
              <a:rPr lang="en-US" sz="4500" i="1" baseline="-25000" dirty="0" err="1"/>
              <a:t>m</a:t>
            </a:r>
            <a:r>
              <a:rPr lang="en-US" sz="4500" i="1" baseline="-25000" dirty="0"/>
              <a:t> </a:t>
            </a:r>
            <a:r>
              <a:rPr lang="en-US" sz="4500" dirty="0">
                <a:ea typeface="Cambria Math"/>
              </a:rPr>
              <a:t>, then</a:t>
            </a:r>
            <a:r>
              <a:rPr lang="en-US" sz="4500" i="1" baseline="-25000" dirty="0"/>
              <a:t> 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b</a:t>
            </a:r>
            <a:r>
              <a:rPr lang="en-US" sz="4500" dirty="0">
                <a:ea typeface="Cambria Math"/>
              </a:rPr>
              <a:t> and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b</a:t>
            </a:r>
            <a:r>
              <a:rPr lang="en-US" sz="4500" dirty="0">
                <a:ea typeface="Cambria Math"/>
              </a:rPr>
              <a:t> belong to </a:t>
            </a:r>
            <a:r>
              <a:rPr lang="en-US" sz="4500" b="1" dirty="0" err="1"/>
              <a:t>Z</a:t>
            </a:r>
            <a:r>
              <a:rPr lang="en-US" sz="4500" i="1" baseline="-25000" dirty="0" err="1"/>
              <a:t>m</a:t>
            </a:r>
            <a:r>
              <a:rPr lang="en-US" sz="4500" i="1" baseline="-25000" dirty="0"/>
              <a:t> </a:t>
            </a:r>
            <a:r>
              <a:rPr lang="en-US" sz="4500" dirty="0">
                <a:ea typeface="Cambria Math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4500" b="1" dirty="0" err="1">
                <a:ea typeface="Cambria Math"/>
              </a:rPr>
              <a:t>Commutativity</a:t>
            </a:r>
            <a:r>
              <a:rPr lang="en-US" sz="4500" dirty="0">
                <a:ea typeface="Cambria Math"/>
              </a:rPr>
              <a:t>: If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and</a:t>
            </a:r>
            <a:r>
              <a:rPr lang="en-US" sz="4500" i="1" dirty="0">
                <a:ea typeface="Cambria Math"/>
              </a:rPr>
              <a:t> b</a:t>
            </a:r>
            <a:r>
              <a:rPr lang="en-US" sz="4500" dirty="0">
                <a:ea typeface="Cambria Math"/>
              </a:rPr>
              <a:t> belong to </a:t>
            </a:r>
            <a:r>
              <a:rPr lang="en-US" sz="4500" b="1" dirty="0" err="1"/>
              <a:t>Z</a:t>
            </a:r>
            <a:r>
              <a:rPr lang="en-US" sz="4500" i="1" baseline="-25000" dirty="0" err="1"/>
              <a:t>m</a:t>
            </a:r>
            <a:r>
              <a:rPr lang="en-US" sz="4500" i="1" baseline="-25000" dirty="0"/>
              <a:t> </a:t>
            </a:r>
            <a:r>
              <a:rPr lang="en-US" sz="4500" dirty="0">
                <a:ea typeface="Cambria Math"/>
              </a:rPr>
              <a:t>, then 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b  = b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 and </a:t>
            </a:r>
            <a:br>
              <a:rPr lang="en-US" sz="4500" dirty="0">
                <a:ea typeface="Cambria Math"/>
              </a:rPr>
            </a:b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b  = b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4500" b="1" dirty="0" err="1">
                <a:ea typeface="Cambria Math"/>
              </a:rPr>
              <a:t>Associativity</a:t>
            </a:r>
            <a:r>
              <a:rPr lang="en-US" sz="4500" dirty="0">
                <a:ea typeface="Cambria Math"/>
              </a:rPr>
              <a:t>: If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, </a:t>
            </a:r>
            <a:r>
              <a:rPr lang="en-US" sz="4500" i="1" dirty="0">
                <a:ea typeface="Cambria Math"/>
              </a:rPr>
              <a:t>b, </a:t>
            </a:r>
            <a:r>
              <a:rPr lang="en-US" sz="4500" dirty="0">
                <a:ea typeface="Cambria Math"/>
              </a:rPr>
              <a:t>and</a:t>
            </a:r>
            <a:r>
              <a:rPr lang="en-US" sz="4500" i="1" dirty="0">
                <a:ea typeface="Cambria Math"/>
              </a:rPr>
              <a:t> c</a:t>
            </a:r>
            <a:r>
              <a:rPr lang="en-US" sz="4500" dirty="0">
                <a:ea typeface="Cambria Math"/>
              </a:rPr>
              <a:t> belong to </a:t>
            </a:r>
            <a:r>
              <a:rPr lang="en-US" sz="4500" b="1" dirty="0" err="1"/>
              <a:t>Z</a:t>
            </a:r>
            <a:r>
              <a:rPr lang="en-US" sz="4500" i="1" baseline="-25000" dirty="0" err="1"/>
              <a:t>m</a:t>
            </a:r>
            <a:r>
              <a:rPr lang="en-US" sz="4500" i="1" baseline="-25000" dirty="0"/>
              <a:t> </a:t>
            </a:r>
            <a:r>
              <a:rPr lang="en-US" sz="4500" dirty="0">
                <a:ea typeface="Cambria Math"/>
              </a:rPr>
              <a:t>, then </a:t>
            </a:r>
            <a:br>
              <a:rPr lang="en-US" sz="4500" dirty="0">
                <a:ea typeface="Cambria Math"/>
              </a:rPr>
            </a:br>
            <a:r>
              <a:rPr lang="en-US" sz="4500" dirty="0">
                <a:ea typeface="Cambria Math"/>
              </a:rPr>
              <a:t>(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b)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c  = a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dirty="0">
                <a:ea typeface="Cambria Math"/>
              </a:rPr>
              <a:t>(</a:t>
            </a:r>
            <a:r>
              <a:rPr lang="en-US" sz="4500" i="1" dirty="0">
                <a:ea typeface="Cambria Math"/>
              </a:rPr>
              <a:t>b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c</a:t>
            </a:r>
            <a:r>
              <a:rPr lang="en-US" sz="4500" dirty="0">
                <a:ea typeface="Cambria Math"/>
              </a:rPr>
              <a:t>) and (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b)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 </a:t>
            </a:r>
            <a:r>
              <a:rPr lang="en-US" sz="4500" i="1" dirty="0">
                <a:ea typeface="Cambria Math"/>
              </a:rPr>
              <a:t>c  = a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dirty="0">
                <a:ea typeface="Cambria Math"/>
              </a:rPr>
              <a:t>(</a:t>
            </a:r>
            <a:r>
              <a:rPr lang="en-US" sz="4500" i="1" dirty="0">
                <a:ea typeface="Cambria Math"/>
              </a:rPr>
              <a:t>b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c</a:t>
            </a:r>
            <a:r>
              <a:rPr lang="en-US" sz="4500" dirty="0">
                <a:ea typeface="Cambria Math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en-US" sz="4500" b="1" dirty="0" err="1">
                <a:ea typeface="Cambria Math" pitchFamily="18" charset="0"/>
              </a:rPr>
              <a:t>Distributivity</a:t>
            </a:r>
            <a:r>
              <a:rPr lang="en-US" sz="4500" dirty="0">
                <a:ea typeface="Cambria Math" pitchFamily="18" charset="0"/>
              </a:rPr>
              <a:t>:</a:t>
            </a:r>
            <a:r>
              <a:rPr lang="en-US" sz="4500" dirty="0">
                <a:ea typeface="Cambria Math"/>
              </a:rPr>
              <a:t> If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, </a:t>
            </a:r>
            <a:r>
              <a:rPr lang="en-US" sz="4500" i="1" dirty="0">
                <a:ea typeface="Cambria Math"/>
              </a:rPr>
              <a:t>b, </a:t>
            </a:r>
            <a:r>
              <a:rPr lang="en-US" sz="4500" dirty="0">
                <a:ea typeface="Cambria Math"/>
              </a:rPr>
              <a:t>and</a:t>
            </a:r>
            <a:r>
              <a:rPr lang="en-US" sz="4500" i="1" dirty="0">
                <a:ea typeface="Cambria Math"/>
              </a:rPr>
              <a:t> c</a:t>
            </a:r>
            <a:r>
              <a:rPr lang="en-US" sz="4500" dirty="0">
                <a:ea typeface="Cambria Math"/>
              </a:rPr>
              <a:t> belong to </a:t>
            </a:r>
            <a:r>
              <a:rPr lang="en-US" sz="4500" b="1" dirty="0" err="1"/>
              <a:t>Z</a:t>
            </a:r>
            <a:r>
              <a:rPr lang="en-US" sz="4500" i="1" baseline="-25000" dirty="0" err="1"/>
              <a:t>m</a:t>
            </a:r>
            <a:r>
              <a:rPr lang="en-US" sz="4500" i="1" baseline="-25000" dirty="0"/>
              <a:t> </a:t>
            </a:r>
            <a:r>
              <a:rPr lang="en-US" sz="4500" dirty="0">
                <a:ea typeface="Cambria Math"/>
              </a:rPr>
              <a:t>, then</a:t>
            </a:r>
            <a:br>
              <a:rPr lang="en-US" sz="4500" dirty="0">
                <a:ea typeface="Cambria Math"/>
              </a:rPr>
            </a:b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dirty="0">
                <a:ea typeface="Cambria Math"/>
              </a:rPr>
              <a:t>(</a:t>
            </a:r>
            <a:r>
              <a:rPr lang="en-US" sz="4500" i="1" dirty="0">
                <a:ea typeface="Cambria Math"/>
              </a:rPr>
              <a:t>b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c</a:t>
            </a:r>
            <a:r>
              <a:rPr lang="en-US" sz="4500" dirty="0">
                <a:ea typeface="Cambria Math"/>
              </a:rPr>
              <a:t>) </a:t>
            </a:r>
            <a:r>
              <a:rPr lang="en-US" sz="4500" i="1" dirty="0">
                <a:ea typeface="Cambria Math"/>
              </a:rPr>
              <a:t>= </a:t>
            </a:r>
            <a:r>
              <a:rPr lang="en-US" sz="4500" dirty="0">
                <a:ea typeface="Cambria Math"/>
              </a:rPr>
              <a:t> (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b)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</a:t>
            </a:r>
            <a:r>
              <a:rPr lang="en-US" sz="4500" dirty="0">
                <a:ea typeface="Cambria Math"/>
              </a:rPr>
              <a:t> (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c</a:t>
            </a:r>
            <a:r>
              <a:rPr lang="en-US" sz="4500" dirty="0">
                <a:ea typeface="Cambria Math"/>
              </a:rPr>
              <a:t>) </a:t>
            </a:r>
            <a:r>
              <a:rPr lang="en-US" sz="4500" i="1" dirty="0">
                <a:ea typeface="Cambria Math"/>
              </a:rPr>
              <a:t>  </a:t>
            </a:r>
            <a:r>
              <a:rPr lang="en-US" sz="4500" dirty="0">
                <a:ea typeface="Cambria Math"/>
              </a:rPr>
              <a:t>and (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b)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 </a:t>
            </a:r>
            <a:r>
              <a:rPr lang="en-US" sz="4500" i="1" dirty="0">
                <a:ea typeface="Cambria Math"/>
              </a:rPr>
              <a:t>c  = </a:t>
            </a:r>
            <a:r>
              <a:rPr lang="en-US" sz="4500" dirty="0">
                <a:ea typeface="Cambria Math"/>
              </a:rPr>
              <a:t>(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c</a:t>
            </a:r>
            <a:r>
              <a:rPr lang="en-US" sz="4500" dirty="0">
                <a:ea typeface="Cambria Math"/>
              </a:rPr>
              <a:t>)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dirty="0">
                <a:ea typeface="Cambria Math"/>
              </a:rPr>
              <a:t>(</a:t>
            </a:r>
            <a:r>
              <a:rPr lang="en-US" sz="4500" i="1" dirty="0">
                <a:ea typeface="Cambria Math"/>
              </a:rPr>
              <a:t>b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i="1" dirty="0">
                <a:ea typeface="Cambria Math"/>
              </a:rPr>
              <a:t>c</a:t>
            </a:r>
            <a:r>
              <a:rPr lang="en-US" sz="4500" dirty="0">
                <a:ea typeface="Cambria Math"/>
              </a:rPr>
              <a:t>).</a:t>
            </a:r>
            <a:endParaRPr lang="en-US" sz="4500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81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F8B6-8B54-F94B-88C8-B54220E3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4A00-D153-AF4B-8DE0-A44F964F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200" dirty="0">
                <a:ea typeface="Cambria Math"/>
              </a:rPr>
              <a:t>The operations +</a:t>
            </a:r>
            <a:r>
              <a:rPr lang="en-US" sz="5200" i="1" baseline="-25000" dirty="0">
                <a:ea typeface="Cambria Math"/>
              </a:rPr>
              <a:t>m</a:t>
            </a:r>
            <a:r>
              <a:rPr lang="en-US" sz="5200" dirty="0">
                <a:ea typeface="Cambria Math"/>
              </a:rPr>
              <a:t> and  ∙</a:t>
            </a:r>
            <a:r>
              <a:rPr lang="en-US" sz="5200" i="1" baseline="-25000" dirty="0">
                <a:ea typeface="Cambria Math"/>
              </a:rPr>
              <a:t>m    </a:t>
            </a:r>
            <a:r>
              <a:rPr lang="en-US" sz="5200" dirty="0">
                <a:ea typeface="Cambria Math"/>
              </a:rPr>
              <a:t>satisfy many of the properties as ordinary addition and multiplication.</a:t>
            </a:r>
          </a:p>
          <a:p>
            <a:pPr lvl="1">
              <a:lnSpc>
                <a:spcPct val="120000"/>
              </a:lnSpc>
            </a:pPr>
            <a:r>
              <a:rPr lang="en-US" sz="4500" b="1" dirty="0">
                <a:ea typeface="Cambria Math"/>
              </a:rPr>
              <a:t>Identity elements</a:t>
            </a:r>
            <a:r>
              <a:rPr lang="en-US" sz="4500" dirty="0">
                <a:ea typeface="Cambria Math"/>
              </a:rPr>
              <a:t>: The elements </a:t>
            </a:r>
            <a:r>
              <a:rPr lang="en-US" sz="4500" dirty="0">
                <a:ea typeface="Cambria Math" pitchFamily="18" charset="0"/>
              </a:rPr>
              <a:t>0</a:t>
            </a:r>
            <a:r>
              <a:rPr lang="en-US" sz="4500" dirty="0">
                <a:ea typeface="Cambria Math"/>
              </a:rPr>
              <a:t> and </a:t>
            </a:r>
            <a:r>
              <a:rPr lang="en-US" sz="4500" dirty="0">
                <a:ea typeface="Cambria Math" pitchFamily="18" charset="0"/>
              </a:rPr>
              <a:t>1</a:t>
            </a:r>
            <a:r>
              <a:rPr lang="en-US" sz="4500" dirty="0">
                <a:ea typeface="Cambria Math"/>
              </a:rPr>
              <a:t> are identity elements for addition and multiplication modulo </a:t>
            </a:r>
            <a:r>
              <a:rPr lang="en-US" sz="4500" i="1" dirty="0">
                <a:ea typeface="Cambria Math"/>
              </a:rPr>
              <a:t>m</a:t>
            </a:r>
            <a:r>
              <a:rPr lang="en-US" sz="4500" dirty="0">
                <a:ea typeface="Cambria Math"/>
              </a:rPr>
              <a:t>, respectively.</a:t>
            </a:r>
          </a:p>
          <a:p>
            <a:pPr lvl="2">
              <a:lnSpc>
                <a:spcPct val="120000"/>
              </a:lnSpc>
            </a:pPr>
            <a:r>
              <a:rPr lang="en-US" sz="4500" dirty="0">
                <a:ea typeface="Cambria Math"/>
              </a:rPr>
              <a:t>If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belongs to  </a:t>
            </a:r>
            <a:r>
              <a:rPr lang="en-US" sz="4500" b="1" dirty="0" err="1"/>
              <a:t>Z</a:t>
            </a:r>
            <a:r>
              <a:rPr lang="en-US" sz="4500" i="1" baseline="-25000" dirty="0" err="1"/>
              <a:t>m</a:t>
            </a:r>
            <a:r>
              <a:rPr lang="en-US" sz="4500" i="1" baseline="-25000" dirty="0"/>
              <a:t> </a:t>
            </a:r>
            <a:r>
              <a:rPr lang="en-US" sz="4500" dirty="0">
                <a:ea typeface="Cambria Math"/>
              </a:rPr>
              <a:t>, then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dirty="0">
                <a:ea typeface="Cambria Math" pitchFamily="18" charset="0"/>
              </a:rPr>
              <a:t>0</a:t>
            </a:r>
            <a:r>
              <a:rPr lang="en-US" sz="4500" i="1" dirty="0">
                <a:ea typeface="Cambria Math"/>
              </a:rPr>
              <a:t>  = </a:t>
            </a:r>
            <a:r>
              <a:rPr lang="en-US" sz="4500" i="1" baseline="-25000" dirty="0">
                <a:ea typeface="Cambria Math"/>
              </a:rPr>
              <a:t>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 and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∙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dirty="0">
                <a:ea typeface="Cambria Math" pitchFamily="18" charset="0"/>
              </a:rPr>
              <a:t>1</a:t>
            </a:r>
            <a:r>
              <a:rPr lang="en-US" sz="4500" dirty="0">
                <a:ea typeface="Cambria Math"/>
              </a:rPr>
              <a:t> </a:t>
            </a:r>
            <a:r>
              <a:rPr lang="en-US" sz="4500" i="1" dirty="0">
                <a:ea typeface="Cambria Math"/>
              </a:rPr>
              <a:t> = a</a:t>
            </a:r>
            <a:r>
              <a:rPr lang="en-US" sz="4500" dirty="0">
                <a:ea typeface="Cambria Math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4500" b="1" dirty="0">
                <a:ea typeface="Cambria Math"/>
              </a:rPr>
              <a:t>Additive inverses</a:t>
            </a:r>
            <a:r>
              <a:rPr lang="en-US" sz="4500" dirty="0">
                <a:ea typeface="Cambria Math"/>
              </a:rPr>
              <a:t>: If </a:t>
            </a:r>
            <a:r>
              <a:rPr lang="en-US" sz="4500" i="1" dirty="0">
                <a:ea typeface="Cambria Math"/>
              </a:rPr>
              <a:t>a≠ </a:t>
            </a:r>
            <a:r>
              <a:rPr lang="en-US" sz="4500" dirty="0">
                <a:ea typeface="Cambria Math" pitchFamily="18" charset="0"/>
              </a:rPr>
              <a:t>0 </a:t>
            </a:r>
            <a:r>
              <a:rPr lang="en-US" sz="4500" dirty="0">
                <a:ea typeface="Cambria Math"/>
              </a:rPr>
              <a:t>belongs to  </a:t>
            </a:r>
            <a:r>
              <a:rPr lang="en-US" sz="4500" b="1" dirty="0" err="1"/>
              <a:t>Z</a:t>
            </a:r>
            <a:r>
              <a:rPr lang="en-US" sz="4500" i="1" baseline="-25000" dirty="0" err="1"/>
              <a:t>m</a:t>
            </a:r>
            <a:r>
              <a:rPr lang="en-US" sz="4500" i="1" baseline="-25000" dirty="0"/>
              <a:t> </a:t>
            </a:r>
            <a:r>
              <a:rPr lang="en-US" sz="4500" dirty="0">
                <a:ea typeface="Cambria Math"/>
              </a:rPr>
              <a:t>, then </a:t>
            </a:r>
            <a:r>
              <a:rPr lang="en-US" sz="4500" i="1" dirty="0">
                <a:ea typeface="Cambria Math"/>
              </a:rPr>
              <a:t>m − a</a:t>
            </a:r>
            <a:r>
              <a:rPr lang="en-US" sz="4500" dirty="0">
                <a:ea typeface="Cambria Math"/>
              </a:rPr>
              <a:t>  is the additive inverse of a modulo m and </a:t>
            </a:r>
            <a:r>
              <a:rPr lang="en-US" sz="4500" dirty="0">
                <a:ea typeface="Cambria Math"/>
                <a:cs typeface="Cambria"/>
              </a:rPr>
              <a:t>0</a:t>
            </a:r>
            <a:r>
              <a:rPr lang="en-US" sz="4500" dirty="0">
                <a:ea typeface="Cambria Math"/>
              </a:rPr>
              <a:t> is its own additive inverse: </a:t>
            </a:r>
          </a:p>
          <a:p>
            <a:pPr lvl="2">
              <a:lnSpc>
                <a:spcPct val="120000"/>
              </a:lnSpc>
            </a:pP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dirty="0">
                <a:ea typeface="Cambria Math"/>
              </a:rPr>
              <a:t>(</a:t>
            </a:r>
            <a:r>
              <a:rPr lang="en-US" sz="4500" i="1" dirty="0">
                <a:ea typeface="Cambria Math"/>
              </a:rPr>
              <a:t>m − a)</a:t>
            </a:r>
            <a:r>
              <a:rPr lang="en-US" sz="4500" dirty="0">
                <a:ea typeface="Cambria Math"/>
              </a:rPr>
              <a:t> </a:t>
            </a:r>
            <a:r>
              <a:rPr lang="en-US" sz="4500" i="1" dirty="0">
                <a:ea typeface="Cambria Math"/>
              </a:rPr>
              <a:t> = </a:t>
            </a:r>
            <a:r>
              <a:rPr lang="en-US" sz="4500" dirty="0">
                <a:ea typeface="Cambria Math" pitchFamily="18" charset="0"/>
              </a:rPr>
              <a:t>0</a:t>
            </a:r>
            <a:r>
              <a:rPr lang="en-US" sz="4500" dirty="0">
                <a:ea typeface="Cambria Math"/>
              </a:rPr>
              <a:t> and </a:t>
            </a:r>
            <a:r>
              <a:rPr lang="en-US" sz="4500" dirty="0">
                <a:ea typeface="Cambria Math" pitchFamily="18" charset="0"/>
              </a:rPr>
              <a:t>0</a:t>
            </a:r>
            <a:r>
              <a:rPr lang="en-US" sz="4500" dirty="0">
                <a:ea typeface="Cambria Math"/>
              </a:rPr>
              <a:t> +</a:t>
            </a:r>
            <a:r>
              <a:rPr lang="en-US" sz="4500" i="1" baseline="-25000" dirty="0">
                <a:ea typeface="Cambria Math"/>
              </a:rPr>
              <a:t>m </a:t>
            </a:r>
            <a:r>
              <a:rPr lang="en-US" sz="4500" dirty="0">
                <a:ea typeface="Cambria Math" pitchFamily="18" charset="0"/>
              </a:rPr>
              <a:t>0</a:t>
            </a:r>
            <a:r>
              <a:rPr lang="en-US" sz="4500" i="1" dirty="0">
                <a:ea typeface="Cambria Math"/>
              </a:rPr>
              <a:t>  = </a:t>
            </a:r>
            <a:r>
              <a:rPr lang="en-US" sz="4500" dirty="0">
                <a:ea typeface="Cambria Math" pitchFamily="18" charset="0"/>
              </a:rPr>
              <a:t>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35EF-B6D9-E443-A368-BDBB01B0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Commutative 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67A7-B900-8448-B2E1-676AC335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ea typeface="Cambria Math" pitchFamily="18" charset="0"/>
              </a:rPr>
              <a:t>Multiplicative</a:t>
            </a:r>
            <a:r>
              <a:rPr lang="en-US" dirty="0">
                <a:ea typeface="Cambria Math" pitchFamily="18" charset="0"/>
              </a:rPr>
              <a:t> inverses have not been included since they do not always exist. </a:t>
            </a:r>
          </a:p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Example</a:t>
            </a:r>
            <a:r>
              <a:rPr lang="en-US" dirty="0">
                <a:ea typeface="Cambria Math" pitchFamily="18" charset="0"/>
              </a:rPr>
              <a:t>: There is no multiplicative inverse of 2 modulo 6.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In the terminology of  abstract algebra:</a:t>
            </a:r>
          </a:p>
          <a:p>
            <a:pPr marL="0" indent="0">
              <a:buNone/>
            </a:pPr>
            <a:r>
              <a:rPr lang="en-US" b="1" dirty="0" err="1"/>
              <a:t>	Z</a:t>
            </a:r>
            <a:r>
              <a:rPr lang="en-US" i="1" baseline="-25000" dirty="0" err="1"/>
              <a:t>m</a:t>
            </a:r>
            <a:r>
              <a:rPr lang="en-US" i="1" baseline="-25000" dirty="0"/>
              <a:t>  </a:t>
            </a:r>
            <a:r>
              <a:rPr lang="en-US" dirty="0">
                <a:ea typeface="Cambria Math" pitchFamily="18" charset="0"/>
              </a:rPr>
              <a:t>with </a:t>
            </a:r>
            <a:r>
              <a:rPr lang="en-US" dirty="0">
                <a:ea typeface="Cambria Math"/>
              </a:rPr>
              <a:t>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 pitchFamily="18" charset="0"/>
              </a:rPr>
              <a:t> is a </a:t>
            </a:r>
            <a:r>
              <a:rPr lang="en-US" b="1" dirty="0">
                <a:ea typeface="Cambria Math" pitchFamily="18" charset="0"/>
              </a:rPr>
              <a:t>commutative group </a:t>
            </a:r>
          </a:p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	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 </a:t>
            </a:r>
            <a:r>
              <a:rPr lang="en-US" dirty="0">
                <a:ea typeface="Cambria Math" pitchFamily="18" charset="0"/>
              </a:rPr>
              <a:t>with </a:t>
            </a:r>
            <a:r>
              <a:rPr lang="en-US" dirty="0">
                <a:ea typeface="Cambria Math"/>
              </a:rPr>
              <a:t>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 pitchFamily="18" charset="0"/>
              </a:rPr>
              <a:t>  and </a:t>
            </a:r>
            <a:r>
              <a:rPr lang="en-US" dirty="0"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 pitchFamily="18" charset="0"/>
              </a:rPr>
              <a:t> is a </a:t>
            </a:r>
            <a:r>
              <a:rPr lang="en-US" b="1" dirty="0">
                <a:ea typeface="Cambria Math" pitchFamily="18" charset="0"/>
              </a:rPr>
              <a:t>commutative ring</a:t>
            </a:r>
            <a:r>
              <a:rPr lang="en-US" dirty="0">
                <a:ea typeface="Cambria Math" pitchFamily="18" charset="0"/>
              </a:rPr>
              <a:t>.  </a:t>
            </a:r>
            <a:endParaRPr lang="en-US" dirty="0">
              <a:ea typeface="Cambria Math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8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824F-8281-7043-8B6A-68A5E3DE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305C-D230-E149-B719-62E410CF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Modular addition and multiplication</a:t>
            </a:r>
          </a:p>
          <a:p>
            <a:r>
              <a:rPr lang="en-US"/>
              <a:t>Commutative Ring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Divisibility and Modular Arithmetic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4.1</a:t>
            </a:r>
          </a:p>
        </p:txBody>
      </p:sp>
    </p:spTree>
    <p:extLst>
      <p:ext uri="{BB962C8B-B14F-4D97-AF65-F5344CB8AC3E}">
        <p14:creationId xmlns:p14="http://schemas.microsoft.com/office/powerpoint/2010/main" val="2897115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Integer Representations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4.2</a:t>
            </a:r>
          </a:p>
        </p:txBody>
      </p:sp>
    </p:spTree>
    <p:extLst>
      <p:ext uri="{BB962C8B-B14F-4D97-AF65-F5344CB8AC3E}">
        <p14:creationId xmlns:p14="http://schemas.microsoft.com/office/powerpoint/2010/main" val="712474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2C3F-FD85-D545-96CA-5B6A6D6A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56: Integer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938D-9AD5-8347-81C4-B1879AD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 b representation of Integers</a:t>
            </a:r>
          </a:p>
        </p:txBody>
      </p:sp>
    </p:spTree>
    <p:extLst>
      <p:ext uri="{BB962C8B-B14F-4D97-AF65-F5344CB8AC3E}">
        <p14:creationId xmlns:p14="http://schemas.microsoft.com/office/powerpoint/2010/main" val="54807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general, we use </a:t>
            </a:r>
            <a:r>
              <a:rPr lang="en-US" i="1" dirty="0"/>
              <a:t>decimal,</a:t>
            </a:r>
            <a:r>
              <a:rPr lang="en-US" dirty="0"/>
              <a:t> or </a:t>
            </a:r>
            <a:r>
              <a:rPr lang="en-US" i="1" dirty="0"/>
              <a:t>base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10,</a:t>
            </a:r>
            <a:r>
              <a:rPr lang="en-US" dirty="0"/>
              <a:t> </a:t>
            </a:r>
            <a:r>
              <a:rPr lang="en-US" i="1" dirty="0"/>
              <a:t>notation</a:t>
            </a:r>
            <a:r>
              <a:rPr lang="en-US" dirty="0"/>
              <a:t> to represent integers.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when we write </a:t>
            </a:r>
            <a:r>
              <a:rPr lang="en-US" dirty="0">
                <a:ea typeface="Cambria Math" pitchFamily="18" charset="0"/>
              </a:rPr>
              <a:t>965, we </a:t>
            </a:r>
            <a:r>
              <a:rPr lang="en-US" dirty="0"/>
              <a:t> mean </a:t>
            </a:r>
            <a:r>
              <a:rPr lang="en-US" dirty="0">
                <a:ea typeface="Cambria Math" pitchFamily="18" charset="0"/>
              </a:rPr>
              <a:t>9 </a:t>
            </a:r>
            <a:r>
              <a:rPr lang="en-US" dirty="0">
                <a:ea typeface="Cambria Math"/>
              </a:rPr>
              <a:t>∙ 10</a:t>
            </a:r>
            <a:r>
              <a:rPr lang="en-US" baseline="30000" dirty="0">
                <a:ea typeface="Cambria Math"/>
              </a:rPr>
              <a:t>2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6 </a:t>
            </a:r>
            <a:r>
              <a:rPr lang="en-US" dirty="0">
                <a:ea typeface="Cambria Math"/>
              </a:rPr>
              <a:t>∙ 10</a:t>
            </a:r>
            <a:r>
              <a:rPr lang="en-US" baseline="30000" dirty="0">
                <a:ea typeface="Cambria Math"/>
              </a:rPr>
              <a:t>1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5 </a:t>
            </a:r>
            <a:r>
              <a:rPr lang="en-US" dirty="0">
                <a:ea typeface="Cambria Math"/>
              </a:rPr>
              <a:t>∙ 10</a:t>
            </a:r>
            <a:r>
              <a:rPr lang="en-US" baseline="30000" dirty="0">
                <a:ea typeface="Cambria Math"/>
              </a:rPr>
              <a:t>0 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represent numbers using any base </a:t>
            </a:r>
            <a:r>
              <a:rPr lang="en-US" i="1" dirty="0"/>
              <a:t>b</a:t>
            </a:r>
            <a:r>
              <a:rPr lang="en-US" dirty="0"/>
              <a:t>, where </a:t>
            </a:r>
            <a:r>
              <a:rPr lang="en-US" i="1" dirty="0"/>
              <a:t>b</a:t>
            </a:r>
            <a:r>
              <a:rPr lang="en-US" dirty="0"/>
              <a:t> is a positive integer greater than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r>
              <a:rPr lang="en-US" dirty="0"/>
              <a:t>The ancient Mayans used base </a:t>
            </a:r>
            <a:r>
              <a:rPr lang="en-US" dirty="0">
                <a:ea typeface="Cambria Math" pitchFamily="18" charset="0"/>
              </a:rPr>
              <a:t>20</a:t>
            </a:r>
            <a:r>
              <a:rPr lang="en-US" dirty="0"/>
              <a:t> and the ancient Babylonians used base </a:t>
            </a:r>
            <a:r>
              <a:rPr lang="en-US" dirty="0">
                <a:ea typeface="Cambria Math" pitchFamily="18" charset="0"/>
              </a:rPr>
              <a:t>60</a:t>
            </a:r>
            <a:r>
              <a:rPr lang="en-US" dirty="0"/>
              <a:t>.</a:t>
            </a:r>
          </a:p>
          <a:p>
            <a:r>
              <a:rPr lang="en-US" dirty="0"/>
              <a:t>The bases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 (</a:t>
            </a:r>
            <a:r>
              <a:rPr lang="en-US" i="1" dirty="0">
                <a:ea typeface="Cambria Math" pitchFamily="18" charset="0"/>
              </a:rPr>
              <a:t>binary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= 8 (</a:t>
            </a:r>
            <a:r>
              <a:rPr lang="en-US" i="1" dirty="0"/>
              <a:t>octal</a:t>
            </a:r>
            <a:r>
              <a:rPr lang="en-US" dirty="0"/>
              <a:t>) , and </a:t>
            </a:r>
            <a:r>
              <a:rPr lang="en-US" i="1" dirty="0"/>
              <a:t>b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16 </a:t>
            </a:r>
            <a:r>
              <a:rPr lang="en-US" dirty="0"/>
              <a:t>(</a:t>
            </a:r>
            <a:r>
              <a:rPr lang="en-US" i="1" dirty="0"/>
              <a:t>hexadecimal</a:t>
            </a:r>
            <a:r>
              <a:rPr lang="en-US" dirty="0"/>
              <a:t>) are important for computing and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22175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</a:t>
            </a:r>
            <a:r>
              <a:rPr lang="en-US" i="1" dirty="0"/>
              <a:t>b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Theorem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b</a:t>
            </a:r>
            <a:r>
              <a:rPr lang="en-US" dirty="0"/>
              <a:t> be a positive integer greater than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. Then if </a:t>
            </a:r>
            <a:r>
              <a:rPr lang="en-US" i="1" dirty="0"/>
              <a:t>n</a:t>
            </a:r>
            <a:r>
              <a:rPr lang="en-US" dirty="0"/>
              <a:t> is a positive integer, it can be expressed uniquely in the form:</a:t>
            </a:r>
          </a:p>
          <a:p>
            <a:pPr>
              <a:buNone/>
            </a:pPr>
            <a:r>
              <a:rPr lang="en-US" dirty="0"/>
              <a:t>          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 err="1"/>
              <a:t>b</a:t>
            </a:r>
            <a:r>
              <a:rPr lang="en-US" i="1" baseline="30000" dirty="0" err="1"/>
              <a:t>k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b</a:t>
            </a:r>
            <a:r>
              <a:rPr lang="en-US" i="1" baseline="30000" dirty="0"/>
              <a:t>k</a:t>
            </a:r>
            <a:r>
              <a:rPr lang="en-US" baseline="30000" dirty="0"/>
              <a:t>-</a:t>
            </a:r>
            <a:r>
              <a:rPr lang="en-US" baseline="30000" dirty="0">
                <a:ea typeface="Cambria Math" pitchFamily="18" charset="0"/>
              </a:rPr>
              <a:t>1</a:t>
            </a:r>
            <a:r>
              <a:rPr lang="en-US" baseline="30000" dirty="0"/>
              <a:t> </a:t>
            </a:r>
            <a:r>
              <a:rPr lang="en-US" dirty="0"/>
              <a:t>+ …. +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0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i="1" dirty="0"/>
              <a:t>k</a:t>
            </a:r>
            <a:r>
              <a:rPr lang="en-US" dirty="0"/>
              <a:t> is a nonnegative integer,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,…,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are nonnegative integers less than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/>
              <a:t>≠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. The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, …, </a:t>
            </a:r>
            <a:r>
              <a:rPr lang="en-US" i="1" dirty="0"/>
              <a:t>k</a:t>
            </a:r>
            <a:r>
              <a:rPr lang="en-US" dirty="0"/>
              <a:t> are called the base-</a:t>
            </a:r>
            <a:r>
              <a:rPr lang="en-US" i="1" dirty="0"/>
              <a:t>b</a:t>
            </a:r>
            <a:r>
              <a:rPr lang="en-US" dirty="0"/>
              <a:t> digits of the representation.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representation of n given in Theorem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is called the </a:t>
            </a:r>
            <a:r>
              <a:rPr lang="en-US" i="1" dirty="0"/>
              <a:t>base b expansion of n</a:t>
            </a:r>
            <a:r>
              <a:rPr lang="en-US" dirty="0"/>
              <a:t> and is denoted by (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-1</a:t>
            </a:r>
            <a:r>
              <a:rPr lang="en-US" dirty="0"/>
              <a:t>….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i="1" baseline="-25000" dirty="0"/>
              <a:t>b</a:t>
            </a:r>
            <a:r>
              <a:rPr lang="en-US" dirty="0"/>
              <a:t>.</a:t>
            </a:r>
          </a:p>
          <a:p>
            <a:r>
              <a:rPr lang="en-US" dirty="0"/>
              <a:t>We usually omit the  subscript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 for base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 expansions.</a:t>
            </a:r>
          </a:p>
          <a:p>
            <a:pPr>
              <a:buNone/>
            </a:pPr>
            <a:r>
              <a:rPr lang="en-US" dirty="0"/>
              <a:t> 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1313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Most computers represent integers and do arithmetic with binary  (base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) expansions of integers. </a:t>
            </a:r>
          </a:p>
          <a:p>
            <a:pPr>
              <a:buNone/>
            </a:pPr>
            <a:r>
              <a:rPr lang="en-US" dirty="0"/>
              <a:t>In these expansions, the only digits used are </a:t>
            </a:r>
            <a:r>
              <a:rPr lang="en-US" dirty="0">
                <a:ea typeface="Cambria Math" pitchFamily="18" charset="0"/>
              </a:rPr>
              <a:t>0 and 1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Decimal expansion of  the number with binary expansion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1 0101 1111</a:t>
            </a:r>
            <a:r>
              <a:rPr lang="en-US" dirty="0"/>
              <a:t>)</a:t>
            </a:r>
            <a:r>
              <a:rPr lang="en-US" baseline="-25000" dirty="0">
                <a:ea typeface="Cambria Math" pitchFamily="18" charset="0"/>
              </a:rPr>
              <a:t>2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1 0101 1111</a:t>
            </a:r>
            <a:r>
              <a:rPr lang="en-US" dirty="0"/>
              <a:t>)</a:t>
            </a:r>
            <a:r>
              <a:rPr lang="en-US" baseline="-25000" dirty="0">
                <a:ea typeface="Cambria Math" pitchFamily="18" charset="0"/>
              </a:rPr>
              <a:t>2  </a:t>
            </a:r>
            <a:r>
              <a:rPr lang="en-US" dirty="0">
                <a:ea typeface="Cambria Math" pitchFamily="18" charset="0"/>
              </a:rPr>
              <a:t>= </a:t>
            </a:r>
            <a:br>
              <a:rPr lang="en-US" dirty="0">
                <a:ea typeface="Cambria Math" pitchFamily="18" charset="0"/>
              </a:rPr>
            </a:br>
            <a:r>
              <a:rPr lang="en-US" dirty="0">
                <a:ea typeface="Cambria Math" pitchFamily="18" charset="0"/>
              </a:rPr>
              <a:t>	1</a:t>
            </a:r>
            <a:r>
              <a:rPr lang="en-US" dirty="0">
                <a:ea typeface="Cambria Math"/>
              </a:rPr>
              <a:t>∙2</a:t>
            </a:r>
            <a:r>
              <a:rPr lang="en-US" baseline="30000" dirty="0">
                <a:ea typeface="Cambria Math"/>
              </a:rPr>
              <a:t>8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∙2</a:t>
            </a:r>
            <a:r>
              <a:rPr lang="en-US" baseline="30000" dirty="0">
                <a:ea typeface="Cambria Math"/>
              </a:rPr>
              <a:t>7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∙2</a:t>
            </a:r>
            <a:r>
              <a:rPr lang="en-US" baseline="30000" dirty="0">
                <a:ea typeface="Cambria Math"/>
              </a:rPr>
              <a:t>6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∙2</a:t>
            </a:r>
            <a:r>
              <a:rPr lang="en-US" baseline="30000" dirty="0">
                <a:ea typeface="Cambria Math"/>
              </a:rPr>
              <a:t>5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∙2</a:t>
            </a:r>
            <a:r>
              <a:rPr lang="en-US" baseline="30000" dirty="0">
                <a:ea typeface="Cambria Math"/>
              </a:rPr>
              <a:t>4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∙2</a:t>
            </a:r>
            <a:r>
              <a:rPr lang="en-US" baseline="30000" dirty="0">
                <a:ea typeface="Cambria Math"/>
              </a:rPr>
              <a:t>3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∙2</a:t>
            </a:r>
            <a:r>
              <a:rPr lang="en-US" baseline="30000" dirty="0">
                <a:ea typeface="Cambria Math"/>
              </a:rPr>
              <a:t>2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∙2</a:t>
            </a:r>
            <a:r>
              <a:rPr lang="en-US" baseline="30000" dirty="0">
                <a:ea typeface="Cambria Math"/>
              </a:rPr>
              <a:t>1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∙2</a:t>
            </a:r>
            <a:r>
              <a:rPr lang="en-US" baseline="30000" dirty="0">
                <a:ea typeface="Cambria Math"/>
              </a:rPr>
              <a:t>0 </a:t>
            </a:r>
            <a:r>
              <a:rPr lang="en-US" dirty="0">
                <a:ea typeface="Cambria Math"/>
              </a:rPr>
              <a:t> =</a:t>
            </a:r>
            <a:br>
              <a:rPr lang="en-US" dirty="0">
                <a:ea typeface="Cambria Math"/>
              </a:rPr>
            </a:br>
            <a:r>
              <a:rPr lang="en-US" dirty="0">
                <a:ea typeface="Cambria Math"/>
              </a:rPr>
              <a:t>	351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62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octal expansion (base 8) uses the digits {</a:t>
            </a:r>
            <a:r>
              <a:rPr lang="en-US" dirty="0">
                <a:ea typeface="Cambria Math" pitchFamily="18" charset="0"/>
              </a:rPr>
              <a:t>0, 1, 2, 3, 4, 5, 6, 7</a:t>
            </a:r>
            <a:r>
              <a:rPr lang="en-US" dirty="0"/>
              <a:t>}.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Decimal expansion of the number with octal expansion (</a:t>
            </a:r>
            <a:r>
              <a:rPr lang="en-US" dirty="0">
                <a:ea typeface="Cambria Math" pitchFamily="18" charset="0"/>
              </a:rPr>
              <a:t>7016</a:t>
            </a:r>
            <a:r>
              <a:rPr lang="en-US" dirty="0"/>
              <a:t>)</a:t>
            </a:r>
            <a:r>
              <a:rPr lang="en-US" baseline="-25000" dirty="0"/>
              <a:t>8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7016</a:t>
            </a:r>
            <a:r>
              <a:rPr lang="en-US" dirty="0"/>
              <a:t>)</a:t>
            </a:r>
            <a:r>
              <a:rPr lang="en-US" baseline="-25000" dirty="0"/>
              <a:t>8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dirty="0">
                <a:ea typeface="Cambria Math"/>
              </a:rPr>
              <a:t>∙8</a:t>
            </a:r>
            <a:r>
              <a:rPr lang="en-US" baseline="30000" dirty="0">
                <a:ea typeface="Cambria Math"/>
              </a:rPr>
              <a:t>3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∙8</a:t>
            </a:r>
            <a:r>
              <a:rPr lang="en-US" baseline="30000" dirty="0">
                <a:ea typeface="Cambria Math"/>
              </a:rPr>
              <a:t>2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∙8</a:t>
            </a:r>
            <a:r>
              <a:rPr lang="en-US" baseline="30000" dirty="0">
                <a:ea typeface="Cambria Math"/>
              </a:rPr>
              <a:t>1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>
                <a:ea typeface="Cambria Math"/>
              </a:rPr>
              <a:t>∙8</a:t>
            </a:r>
            <a:r>
              <a:rPr lang="en-US" baseline="30000" dirty="0">
                <a:ea typeface="Cambria Math"/>
              </a:rPr>
              <a:t>0 </a:t>
            </a:r>
            <a:r>
              <a:rPr lang="en-US" dirty="0">
                <a:ea typeface="Cambria Math"/>
              </a:rPr>
              <a:t> = 3598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06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hexadecimal expansion needs </a:t>
            </a:r>
            <a:r>
              <a:rPr lang="en-US" dirty="0">
                <a:ea typeface="Cambria Math" pitchFamily="18" charset="0"/>
              </a:rPr>
              <a:t>16</a:t>
            </a:r>
            <a:r>
              <a:rPr lang="en-US" dirty="0"/>
              <a:t> digits. </a:t>
            </a:r>
          </a:p>
          <a:p>
            <a:pPr>
              <a:buNone/>
            </a:pPr>
            <a:r>
              <a:rPr lang="en-US" dirty="0"/>
              <a:t>The hexadecimal system uses the digits {</a:t>
            </a:r>
            <a:r>
              <a:rPr lang="en-US" dirty="0">
                <a:ea typeface="Cambria Math" pitchFamily="18" charset="0"/>
              </a:rPr>
              <a:t>0,1,2,3,4,5,6,7,8,9</a:t>
            </a:r>
            <a:r>
              <a:rPr lang="en-US" dirty="0"/>
              <a:t>,A,B,C,D,E,F}. </a:t>
            </a:r>
          </a:p>
          <a:p>
            <a:pPr>
              <a:buNone/>
            </a:pPr>
            <a:r>
              <a:rPr lang="en-US" dirty="0"/>
              <a:t>The letters A through F represent the decimal numbers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 through </a:t>
            </a:r>
            <a:r>
              <a:rPr lang="en-US" dirty="0">
                <a:ea typeface="Cambria Math" pitchFamily="18" charset="0"/>
              </a:rPr>
              <a:t>15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Decimal expansion of the number with hexadecimal expansion (</a:t>
            </a:r>
            <a:r>
              <a:rPr lang="en-US" dirty="0">
                <a:ea typeface="Cambria Math" pitchFamily="18" charset="0"/>
              </a:rPr>
              <a:t>2AE0B</a:t>
            </a:r>
            <a:r>
              <a:rPr lang="en-US" dirty="0"/>
              <a:t>)</a:t>
            </a:r>
            <a:r>
              <a:rPr lang="en-US" baseline="-25000" dirty="0">
                <a:ea typeface="Cambria Math" pitchFamily="18" charset="0"/>
              </a:rPr>
              <a:t>16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2AE0B</a:t>
            </a:r>
            <a:r>
              <a:rPr lang="en-US" dirty="0"/>
              <a:t>)</a:t>
            </a:r>
            <a:r>
              <a:rPr lang="en-US" baseline="-25000" dirty="0">
                <a:ea typeface="Cambria Math" pitchFamily="18" charset="0"/>
              </a:rPr>
              <a:t>16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∙16</a:t>
            </a:r>
            <a:r>
              <a:rPr lang="en-US" baseline="30000" dirty="0">
                <a:ea typeface="Cambria Math"/>
              </a:rPr>
              <a:t>4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>
                <a:ea typeface="Cambria Math"/>
              </a:rPr>
              <a:t>∙16</a:t>
            </a:r>
            <a:r>
              <a:rPr lang="en-US" baseline="30000" dirty="0">
                <a:ea typeface="Cambria Math"/>
              </a:rPr>
              <a:t>3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14</a:t>
            </a:r>
            <a:r>
              <a:rPr lang="en-US" dirty="0">
                <a:ea typeface="Cambria Math"/>
              </a:rPr>
              <a:t>∙16</a:t>
            </a:r>
            <a:r>
              <a:rPr lang="en-US" baseline="30000" dirty="0">
                <a:ea typeface="Cambria Math"/>
              </a:rPr>
              <a:t>2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∙16</a:t>
            </a:r>
            <a:r>
              <a:rPr lang="en-US" baseline="30000" dirty="0">
                <a:ea typeface="Cambria Math"/>
              </a:rPr>
              <a:t>1 </a:t>
            </a:r>
            <a:r>
              <a:rPr lang="en-US" dirty="0">
                <a:ea typeface="Cambria Math"/>
              </a:rPr>
              <a:t> + </a:t>
            </a:r>
            <a:r>
              <a:rPr lang="en-US" dirty="0">
                <a:ea typeface="Cambria Math" pitchFamily="18" charset="0"/>
              </a:rPr>
              <a:t>11</a:t>
            </a:r>
            <a:r>
              <a:rPr lang="en-US" dirty="0">
                <a:ea typeface="Cambria Math"/>
              </a:rPr>
              <a:t>∙16</a:t>
            </a:r>
            <a:r>
              <a:rPr lang="en-US" baseline="30000" dirty="0">
                <a:ea typeface="Cambria Math"/>
              </a:rPr>
              <a:t>0 </a:t>
            </a:r>
            <a:r>
              <a:rPr lang="en-US" dirty="0">
                <a:ea typeface="Cambria Math"/>
              </a:rPr>
              <a:t> = 175627</a:t>
            </a:r>
          </a:p>
          <a:p>
            <a:pPr>
              <a:buNone/>
            </a:pPr>
            <a:r>
              <a:rPr lang="en-US" dirty="0">
                <a:ea typeface="Cambria Math"/>
              </a:rPr>
              <a:t>   </a:t>
            </a: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8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Base </a:t>
            </a:r>
            <a:r>
              <a:rPr lang="en-US" sz="3600" i="1" dirty="0"/>
              <a:t>b</a:t>
            </a:r>
            <a:r>
              <a:rPr lang="en-US" sz="3600" dirty="0"/>
              <a:t> Expansion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digits in the base </a:t>
            </a:r>
            <a:r>
              <a:rPr lang="en-US" i="1" dirty="0"/>
              <a:t>b </a:t>
            </a:r>
            <a:r>
              <a:rPr lang="en-US" dirty="0"/>
              <a:t>expansion are the remainders of the division given by</a:t>
            </a:r>
            <a:r>
              <a:rPr lang="en-US" i="1" dirty="0"/>
              <a:t> q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b.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2500" y="1639094"/>
            <a:ext cx="7200900" cy="28262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base_b_expansion</a:t>
            </a:r>
            <a:r>
              <a:rPr lang="en-US" sz="2600" dirty="0"/>
              <a:t>(</a:t>
            </a:r>
            <a:r>
              <a:rPr lang="en-US" sz="2600" i="1" dirty="0"/>
              <a:t>n, b</a:t>
            </a:r>
            <a:r>
              <a:rPr lang="en-US" sz="2600" dirty="0"/>
              <a:t>: positive integers with </a:t>
            </a:r>
            <a:r>
              <a:rPr lang="en-US" sz="2600" i="1" dirty="0"/>
              <a:t>b</a:t>
            </a:r>
            <a:r>
              <a:rPr lang="en-US" sz="2600" dirty="0"/>
              <a:t> &gt;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err="1"/>
              <a:t>q</a:t>
            </a:r>
            <a:r>
              <a:rPr lang="en-US" sz="2600" dirty="0"/>
              <a:t> := </a:t>
            </a:r>
            <a:r>
              <a:rPr lang="en-US" sz="2600" i="1" dirty="0">
                <a:ea typeface="Cambria Math" pitchFamily="18" charset="0"/>
              </a:rPr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k </a:t>
            </a:r>
            <a:r>
              <a:rPr lang="en-US" sz="2600" dirty="0">
                <a:ea typeface="Cambria Math" pitchFamily="18" charset="0"/>
              </a:rPr>
              <a:t>:= 0</a:t>
            </a:r>
            <a:endParaRPr lang="en-US" sz="26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</a:t>
            </a:r>
            <a:r>
              <a:rPr lang="en-US" sz="2600" dirty="0"/>
              <a:t> (</a:t>
            </a:r>
            <a:r>
              <a:rPr lang="en-US" sz="2600" i="1" dirty="0"/>
              <a:t>q</a:t>
            </a:r>
            <a:r>
              <a:rPr lang="en-US" sz="2600" dirty="0"/>
              <a:t> ≠ </a:t>
            </a:r>
            <a:r>
              <a:rPr lang="en-US" sz="2600" dirty="0">
                <a:ea typeface="Cambria Math" pitchFamily="18" charset="0"/>
              </a:rPr>
              <a:t>0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k</a:t>
            </a:r>
            <a:r>
              <a:rPr lang="en-US" sz="2600" dirty="0"/>
              <a:t>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</a:t>
            </a:r>
            <a:r>
              <a:rPr lang="en-US" sz="2600" i="1" dirty="0"/>
              <a:t>q</a:t>
            </a:r>
            <a:r>
              <a:rPr lang="en-US" sz="2600" dirty="0"/>
              <a:t> 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div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</a:t>
            </a:r>
            <a:r>
              <a:rPr lang="en-US" sz="2600" i="1" dirty="0"/>
              <a:t>k</a:t>
            </a:r>
            <a:r>
              <a:rPr lang="en-US" sz="2600" dirty="0"/>
              <a:t>  := </a:t>
            </a:r>
            <a:r>
              <a:rPr lang="en-US" sz="2600" i="1" dirty="0"/>
              <a:t>k</a:t>
            </a:r>
            <a:r>
              <a:rPr lang="en-US" sz="2600" dirty="0"/>
              <a:t> + </a:t>
            </a:r>
            <a:r>
              <a:rPr lang="en-US" sz="2600" dirty="0">
                <a:ea typeface="Cambria Math" pitchFamily="18" charset="0"/>
              </a:rPr>
              <a:t>1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lang="en-US" sz="2600" b="1" dirty="0" err="1"/>
              <a:t>eturn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/>
              <a:t> ,…, a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/>
              <a:t>, a</a:t>
            </a:r>
            <a:r>
              <a:rPr lang="en-US" sz="2600" baseline="-25000" dirty="0">
                <a:ea typeface="Cambria Math" pitchFamily="18" charset="0"/>
              </a:rPr>
              <a:t>0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{(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/>
              <a:t> … a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i="1" baseline="-25000" dirty="0"/>
              <a:t>b</a:t>
            </a:r>
            <a:r>
              <a:rPr lang="en-US" sz="2600" dirty="0"/>
              <a:t> is base </a:t>
            </a:r>
            <a:r>
              <a:rPr lang="en-US" sz="2600" i="1" dirty="0"/>
              <a:t>b </a:t>
            </a:r>
            <a:r>
              <a:rPr lang="en-US" sz="2600" dirty="0"/>
              <a:t>expansion of </a:t>
            </a:r>
            <a:r>
              <a:rPr lang="en-US" sz="2600" i="1" dirty="0"/>
              <a:t>n</a:t>
            </a:r>
            <a:r>
              <a:rPr lang="en-US" sz="2600" dirty="0"/>
              <a:t>}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535650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Find the octal expansion of (</a:t>
            </a:r>
            <a:r>
              <a:rPr lang="en-US" dirty="0">
                <a:ea typeface="Cambria Math" pitchFamily="18" charset="0"/>
              </a:rPr>
              <a:t>12345</a:t>
            </a:r>
            <a:r>
              <a:rPr lang="en-US" dirty="0"/>
              <a:t>)</a:t>
            </a:r>
            <a:r>
              <a:rPr lang="en-US" baseline="-25000" dirty="0"/>
              <a:t>10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Successively dividing by 8 gives:</a:t>
            </a:r>
            <a:endParaRPr lang="en-US" baseline="-25000" dirty="0"/>
          </a:p>
          <a:p>
            <a:pPr marL="457200" lvl="1" indent="0">
              <a:buNone/>
            </a:pPr>
            <a:r>
              <a:rPr lang="en-US" dirty="0">
                <a:ea typeface="Cambria Math" pitchFamily="18" charset="0"/>
              </a:rPr>
              <a:t>12345</a:t>
            </a:r>
            <a:r>
              <a:rPr lang="en-US" dirty="0"/>
              <a:t> = 8 ∙ </a:t>
            </a:r>
            <a:r>
              <a:rPr lang="en-US" dirty="0">
                <a:ea typeface="Cambria Math" pitchFamily="18" charset="0"/>
              </a:rPr>
              <a:t>1543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ea typeface="Cambria Math" pitchFamily="18" charset="0"/>
              </a:rPr>
              <a:t>1543</a:t>
            </a:r>
            <a:r>
              <a:rPr lang="en-US" dirty="0"/>
              <a:t> = 8 ∙ </a:t>
            </a:r>
            <a:r>
              <a:rPr lang="en-US" dirty="0">
                <a:ea typeface="Cambria Math" pitchFamily="18" charset="0"/>
              </a:rPr>
              <a:t>192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7</a:t>
            </a:r>
          </a:p>
          <a:p>
            <a:pPr marL="457200" lvl="1" indent="0">
              <a:buNone/>
            </a:pPr>
            <a:r>
              <a:rPr lang="en-US" dirty="0">
                <a:ea typeface="Cambria Math" pitchFamily="18" charset="0"/>
              </a:rPr>
              <a:t>192</a:t>
            </a:r>
            <a:r>
              <a:rPr lang="en-US" dirty="0"/>
              <a:t> = 8 ∙ </a:t>
            </a:r>
            <a:r>
              <a:rPr lang="en-US" dirty="0">
                <a:ea typeface="Cambria Math" pitchFamily="18" charset="0"/>
              </a:rPr>
              <a:t>24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0</a:t>
            </a:r>
          </a:p>
          <a:p>
            <a:pPr marL="457200" lvl="1" indent="0">
              <a:buNone/>
            </a:pPr>
            <a:r>
              <a:rPr lang="en-US" dirty="0">
                <a:ea typeface="Cambria Math" pitchFamily="18" charset="0"/>
              </a:rPr>
              <a:t>24</a:t>
            </a:r>
            <a:r>
              <a:rPr lang="en-US" dirty="0"/>
              <a:t> = 8 ∙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0</a:t>
            </a:r>
          </a:p>
          <a:p>
            <a:pPr marL="457200" lvl="1" indent="0">
              <a:buNone/>
            </a:pP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 = 8 ∙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remainders are the digits from right to left yielding  (</a:t>
            </a:r>
            <a:r>
              <a:rPr lang="en-US" dirty="0">
                <a:ea typeface="Cambria Math" pitchFamily="18" charset="0"/>
              </a:rPr>
              <a:t>30071</a:t>
            </a:r>
            <a:r>
              <a:rPr lang="en-US" dirty="0"/>
              <a:t>)</a:t>
            </a:r>
            <a:r>
              <a:rPr lang="en-US" baseline="-25000" dirty="0"/>
              <a:t>8</a:t>
            </a:r>
            <a:r>
              <a:rPr lang="en-US" dirty="0"/>
              <a:t>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21236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Hexadecimal, Octal, and Binary Representations</a:t>
            </a:r>
          </a:p>
        </p:txBody>
      </p:sp>
      <p:pic>
        <p:nvPicPr>
          <p:cNvPr id="4" name="Content Placeholder 3" descr="table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0818" y="2209801"/>
            <a:ext cx="9777846" cy="2038165"/>
          </a:xfrm>
        </p:spPr>
      </p:pic>
      <p:sp>
        <p:nvSpPr>
          <p:cNvPr id="5" name="TextBox 4"/>
          <p:cNvSpPr txBox="1"/>
          <p:nvPr/>
        </p:nvSpPr>
        <p:spPr>
          <a:xfrm>
            <a:off x="2372590" y="5195454"/>
            <a:ext cx="8219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octal digit corresponds to a block of </a:t>
            </a:r>
            <a:r>
              <a:rPr lang="en-US" sz="2400" dirty="0">
                <a:ea typeface="Cambria Math" pitchFamily="18" charset="0"/>
              </a:rPr>
              <a:t>3</a:t>
            </a:r>
            <a:r>
              <a:rPr lang="en-US" sz="2400" dirty="0"/>
              <a:t> binary digits.</a:t>
            </a:r>
          </a:p>
          <a:p>
            <a:r>
              <a:rPr lang="en-US" sz="2400" dirty="0"/>
              <a:t>Each hexadecimal digit corresponds to a block of </a:t>
            </a:r>
            <a:r>
              <a:rPr lang="en-US" sz="2400" dirty="0">
                <a:ea typeface="Cambria Math" pitchFamily="18" charset="0"/>
              </a:rPr>
              <a:t>4</a:t>
            </a:r>
            <a:r>
              <a:rPr lang="en-US" sz="2400" dirty="0"/>
              <a:t> binary digits.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3841" y="4352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s are not shown</a:t>
            </a:r>
          </a:p>
        </p:txBody>
      </p:sp>
    </p:spTree>
    <p:extLst>
      <p:ext uri="{BB962C8B-B14F-4D97-AF65-F5344CB8AC3E}">
        <p14:creationId xmlns:p14="http://schemas.microsoft.com/office/powerpoint/2010/main" val="64362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F183-D2E7-E741-8B8E-A62113E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53: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6ACB-297F-D944-AECD-EEF3F2CA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  <a:p>
            <a:r>
              <a:rPr lang="en-US" dirty="0"/>
              <a:t>Properties of Division </a:t>
            </a:r>
          </a:p>
          <a:p>
            <a:r>
              <a:rPr lang="en-US" dirty="0"/>
              <a:t>Division Algorithm </a:t>
            </a:r>
          </a:p>
        </p:txBody>
      </p:sp>
    </p:spTree>
    <p:extLst>
      <p:ext uri="{BB962C8B-B14F-4D97-AF65-F5344CB8AC3E}">
        <p14:creationId xmlns:p14="http://schemas.microsoft.com/office/powerpoint/2010/main" val="2468857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Between Binary, Octal, and Hexadecimal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Find the octal and hexadecimal expansions of (</a:t>
            </a:r>
            <a:r>
              <a:rPr lang="en-US" dirty="0">
                <a:ea typeface="Cambria Math" pitchFamily="18" charset="0"/>
              </a:rPr>
              <a:t>11 1110 1011 1100</a:t>
            </a:r>
            <a:r>
              <a:rPr lang="en-US" dirty="0"/>
              <a:t>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sz="2400" dirty="0"/>
              <a:t>To convert to octal, we group the digits into blocks of three adding initial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s as needed. </a:t>
            </a:r>
            <a:br>
              <a:rPr lang="en-US" sz="2400" dirty="0"/>
            </a:br>
            <a:r>
              <a:rPr lang="en-US" sz="2400" dirty="0"/>
              <a:t>	(</a:t>
            </a:r>
            <a:r>
              <a:rPr lang="en-US" sz="2400" dirty="0">
                <a:ea typeface="Cambria Math" pitchFamily="18" charset="0"/>
              </a:rPr>
              <a:t>011 111 010 111 100</a:t>
            </a:r>
            <a:r>
              <a:rPr lang="en-US" sz="2400" dirty="0"/>
              <a:t>)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The blocks from left to right correspond to the digits </a:t>
            </a:r>
            <a:r>
              <a:rPr lang="en-US" sz="2400" dirty="0">
                <a:ea typeface="Cambria Math" pitchFamily="18" charset="0"/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7</a:t>
            </a:r>
            <a:r>
              <a:rPr lang="en-US" sz="2400" dirty="0"/>
              <a:t>, and </a:t>
            </a:r>
            <a:r>
              <a:rPr lang="en-US" sz="2400" dirty="0">
                <a:ea typeface="Cambria Math" pitchFamily="18" charset="0"/>
              </a:rPr>
              <a:t>4</a:t>
            </a:r>
            <a:r>
              <a:rPr lang="en-US" sz="2400" dirty="0"/>
              <a:t>. Hence, the expansion is (</a:t>
            </a:r>
            <a:r>
              <a:rPr lang="en-US" sz="2400" dirty="0">
                <a:ea typeface="Cambria Math" pitchFamily="18" charset="0"/>
              </a:rPr>
              <a:t>37274</a:t>
            </a:r>
            <a:r>
              <a:rPr lang="en-US" sz="2400" dirty="0"/>
              <a:t>)</a:t>
            </a:r>
            <a:r>
              <a:rPr lang="en-US" sz="2400" baseline="-25000" dirty="0">
                <a:ea typeface="Cambria Math" pitchFamily="18" charset="0"/>
              </a:rPr>
              <a:t>8</a:t>
            </a:r>
            <a:r>
              <a:rPr lang="en-US" sz="2400" dirty="0"/>
              <a:t>.</a:t>
            </a:r>
          </a:p>
          <a:p>
            <a:r>
              <a:rPr lang="en-US" sz="2400" dirty="0"/>
              <a:t>To convert to hexadecimal, we group the digits into blocks of four adding initial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s as needed. </a:t>
            </a:r>
            <a:br>
              <a:rPr lang="en-US" sz="2400" dirty="0"/>
            </a:br>
            <a:r>
              <a:rPr lang="en-US" sz="2400" dirty="0"/>
              <a:t>	(</a:t>
            </a:r>
            <a:r>
              <a:rPr lang="en-US" sz="2400" dirty="0">
                <a:ea typeface="Cambria Math" pitchFamily="18" charset="0"/>
              </a:rPr>
              <a:t>0011 1110 1011 1100</a:t>
            </a:r>
            <a:r>
              <a:rPr lang="en-US" sz="2400" dirty="0"/>
              <a:t>)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The blocks from left to right correspond to the digits </a:t>
            </a:r>
            <a:r>
              <a:rPr lang="en-US" sz="2400" dirty="0">
                <a:ea typeface="Cambria Math" pitchFamily="18" charset="0"/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E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B</a:t>
            </a:r>
            <a:r>
              <a:rPr lang="en-US" sz="2400" dirty="0"/>
              <a:t>,</a:t>
            </a:r>
            <a:r>
              <a:rPr lang="en-US" sz="2400" dirty="0">
                <a:ea typeface="Cambria Math" pitchFamily="18" charset="0"/>
              </a:rPr>
              <a:t> and C</a:t>
            </a:r>
            <a:r>
              <a:rPr lang="en-US" sz="2400" dirty="0"/>
              <a:t>. Hence, the expansion is (</a:t>
            </a:r>
            <a:r>
              <a:rPr lang="en-US" sz="2400" dirty="0">
                <a:ea typeface="Cambria Math" pitchFamily="18" charset="0"/>
              </a:rPr>
              <a:t>3EBC</a:t>
            </a:r>
            <a:r>
              <a:rPr lang="en-US" sz="2400" dirty="0"/>
              <a:t>)</a:t>
            </a:r>
            <a:r>
              <a:rPr lang="en-US" sz="2400" baseline="-25000" dirty="0">
                <a:ea typeface="Cambria Math" pitchFamily="18" charset="0"/>
              </a:rPr>
              <a:t>16</a:t>
            </a:r>
            <a:r>
              <a:rPr lang="en-US" sz="24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81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BFCD-311F-3C42-BE68-679CB998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187F-5829-B64E-A5EB-A88C5CD5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Binary, Octal, and Hexadecimal Expansions</a:t>
            </a:r>
          </a:p>
          <a:p>
            <a:r>
              <a:rPr lang="en-US" dirty="0"/>
              <a:t>Computing an expansion</a:t>
            </a:r>
          </a:p>
          <a:p>
            <a:r>
              <a:rPr lang="en-US" dirty="0"/>
              <a:t>Converting among expansions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7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DE70-CDDD-FF46-BA17-0BD9F3A7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57: Arithmetic with Base 2 Expansions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4444-C548-CB44-AE84-1B02CBA3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Addition</a:t>
            </a:r>
          </a:p>
          <a:p>
            <a:r>
              <a:rPr lang="en-US"/>
              <a:t>Multiplication</a:t>
            </a:r>
          </a:p>
          <a:p>
            <a:r>
              <a:rPr lang="en-US"/>
              <a:t>Modular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83054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145"/>
            <a:ext cx="9372600" cy="466205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number of additions of bits used by the algorithm to add two </a:t>
            </a:r>
            <a:r>
              <a:rPr lang="en-US" i="1" dirty="0"/>
              <a:t>n</a:t>
            </a:r>
            <a:r>
              <a:rPr lang="en-US" dirty="0"/>
              <a:t>-bit integers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260" y="1690688"/>
            <a:ext cx="8763000" cy="33918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add</a:t>
            </a:r>
            <a:r>
              <a:rPr lang="en-US" dirty="0"/>
              <a:t>(</a:t>
            </a:r>
            <a:r>
              <a:rPr lang="en-US" i="1" dirty="0"/>
              <a:t>a, b</a:t>
            </a:r>
            <a:r>
              <a:rPr lang="en-US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{the binary expansions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(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, 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i="1" dirty="0"/>
              <a:t>,…, a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 and (</a:t>
            </a:r>
            <a:r>
              <a:rPr lang="en-US" i="1" dirty="0"/>
              <a:t>b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, b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i="1" dirty="0"/>
              <a:t>,…, b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, respectively}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>
                <a:ea typeface="Cambria Math" pitchFamily="18" charset="0"/>
              </a:rPr>
              <a:t>c </a:t>
            </a:r>
            <a:r>
              <a:rPr lang="en-US" dirty="0">
                <a:ea typeface="Cambria Math" pitchFamily="18" charset="0"/>
              </a:rPr>
              <a:t>:= 0</a:t>
            </a:r>
            <a:endParaRPr lang="en-US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for 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:= 0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       </a:t>
            </a:r>
            <a:r>
              <a:rPr lang="en-US" i="1" dirty="0"/>
              <a:t>d</a:t>
            </a:r>
            <a:r>
              <a:rPr lang="en-US" dirty="0"/>
              <a:t> := </a:t>
            </a:r>
            <a:r>
              <a:rPr lang="en-US" dirty="0">
                <a:ea typeface="Cambria Math"/>
              </a:rPr>
              <a:t>⌊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c</a:t>
            </a:r>
            <a:r>
              <a:rPr lang="en-US" dirty="0"/>
              <a:t>)/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⌋</a:t>
            </a:r>
            <a:endParaRPr lang="en-US" i="1" dirty="0"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      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baseline="-25000" dirty="0">
                <a:ea typeface="Cambria Math" pitchFamily="18" charset="0"/>
              </a:rPr>
              <a:t> </a:t>
            </a:r>
            <a:r>
              <a:rPr lang="en-US" dirty="0"/>
              <a:t>:=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c</a:t>
            </a:r>
            <a:r>
              <a:rPr lang="en-US" dirty="0">
                <a:ea typeface="Cambria Math"/>
              </a:rPr>
              <a:t> −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d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       </a:t>
            </a:r>
            <a:r>
              <a:rPr lang="en-US" i="1" dirty="0"/>
              <a:t>c</a:t>
            </a:r>
            <a:r>
              <a:rPr lang="en-US" dirty="0"/>
              <a:t> := </a:t>
            </a:r>
            <a:r>
              <a:rPr lang="en-US" i="1" dirty="0"/>
              <a:t>d</a:t>
            </a:r>
          </a:p>
          <a:p>
            <a:pPr>
              <a:buNone/>
            </a:pP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baseline="-25000" dirty="0">
                <a:ea typeface="Cambria Math" pitchFamily="18" charset="0"/>
              </a:rPr>
              <a:t> </a:t>
            </a:r>
            <a:r>
              <a:rPr lang="en-US" dirty="0"/>
              <a:t>:= </a:t>
            </a:r>
            <a:r>
              <a:rPr lang="en-US" i="1" dirty="0"/>
              <a:t> c</a:t>
            </a:r>
            <a:endParaRPr lang="en-US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r</a:t>
            </a:r>
            <a:r>
              <a:rPr lang="en-US" b="1" dirty="0" err="1"/>
              <a:t>eturn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i="1" dirty="0"/>
              <a:t>, s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,…,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{the binary expansion of the sum is (</a:t>
            </a:r>
            <a:r>
              <a:rPr lang="en-US" i="1" dirty="0"/>
              <a:t>s</a:t>
            </a:r>
            <a:r>
              <a:rPr lang="en-US" i="1" baseline="-25000" dirty="0"/>
              <a:t>n</a:t>
            </a:r>
            <a:r>
              <a:rPr lang="en-US" i="1" dirty="0"/>
              <a:t>, s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,…, s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7151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D391-BF75-574F-87C5-6FC46596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41DF-4B74-EF41-9272-1D4B08E6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Adding </a:t>
            </a:r>
            <a:r>
              <a:rPr lang="en-GB" i="1"/>
              <a:t>a </a:t>
            </a:r>
            <a:r>
              <a:rPr lang="en-GB"/>
              <a:t>= (1110)</a:t>
            </a:r>
            <a:r>
              <a:rPr lang="en-GB" baseline="-25000"/>
              <a:t>2</a:t>
            </a:r>
            <a:r>
              <a:rPr lang="en-GB"/>
              <a:t> and </a:t>
            </a:r>
            <a:r>
              <a:rPr lang="en-GB" i="1"/>
              <a:t>b </a:t>
            </a:r>
            <a:r>
              <a:rPr lang="en-GB"/>
              <a:t>= (1011)</a:t>
            </a:r>
            <a:r>
              <a:rPr lang="en-GB" baseline="-25000"/>
              <a:t>2</a:t>
            </a:r>
            <a:r>
              <a:rPr lang="en-GB"/>
              <a:t>.</a:t>
            </a:r>
          </a:p>
          <a:p>
            <a:pPr marL="0" indent="0">
              <a:buNone/>
            </a:pPr>
            <a:br>
              <a:rPr lang="en-GB"/>
            </a:br>
            <a:r>
              <a:rPr lang="en-GB"/>
              <a:t>First </a:t>
            </a:r>
            <a:r>
              <a:rPr lang="en-GB" i="1"/>
              <a:t>a</a:t>
            </a:r>
            <a:r>
              <a:rPr lang="en-GB" baseline="-25000"/>
              <a:t>0</a:t>
            </a:r>
            <a:r>
              <a:rPr lang="en-GB"/>
              <a:t> + </a:t>
            </a:r>
            <a:r>
              <a:rPr lang="en-GB" i="1"/>
              <a:t>b</a:t>
            </a:r>
            <a:r>
              <a:rPr lang="en-GB" baseline="-25000"/>
              <a:t>0</a:t>
            </a:r>
            <a:r>
              <a:rPr lang="en-GB"/>
              <a:t> = 0 + 1</a:t>
            </a:r>
          </a:p>
          <a:p>
            <a:pPr marL="0" indent="0">
              <a:buNone/>
            </a:pPr>
            <a:r>
              <a:rPr lang="en-GB"/>
              <a:t>	So d = 0, s</a:t>
            </a:r>
            <a:r>
              <a:rPr lang="en-GB" baseline="-25000"/>
              <a:t>0</a:t>
            </a:r>
            <a:r>
              <a:rPr lang="en-GB"/>
              <a:t> = </a:t>
            </a:r>
            <a:r>
              <a:rPr lang="en-GB" i="1"/>
              <a:t>a</a:t>
            </a:r>
            <a:r>
              <a:rPr lang="en-GB" baseline="-25000"/>
              <a:t>0</a:t>
            </a:r>
            <a:r>
              <a:rPr lang="en-GB"/>
              <a:t> + </a:t>
            </a:r>
            <a:r>
              <a:rPr lang="en-GB" i="1"/>
              <a:t>b</a:t>
            </a:r>
            <a:r>
              <a:rPr lang="en-GB" baseline="-25000"/>
              <a:t>0</a:t>
            </a:r>
            <a:r>
              <a:rPr lang="en-GB"/>
              <a:t> – 2d = 1 and c = 0</a:t>
            </a:r>
          </a:p>
          <a:p>
            <a:pPr marL="0" indent="0">
              <a:buNone/>
            </a:pPr>
            <a:r>
              <a:rPr lang="en-GB"/>
              <a:t>Next </a:t>
            </a:r>
            <a:r>
              <a:rPr lang="en-GB" i="1"/>
              <a:t>a</a:t>
            </a:r>
            <a:r>
              <a:rPr lang="en-GB" i="1" baseline="-25000"/>
              <a:t>1</a:t>
            </a:r>
            <a:r>
              <a:rPr lang="en-GB"/>
              <a:t> + </a:t>
            </a:r>
            <a:r>
              <a:rPr lang="en-GB" i="1"/>
              <a:t>b</a:t>
            </a:r>
            <a:r>
              <a:rPr lang="en-GB" i="1" baseline="-25000"/>
              <a:t>1</a:t>
            </a:r>
            <a:r>
              <a:rPr lang="en-GB"/>
              <a:t> + c = 1 + 1 + 0 = 2</a:t>
            </a:r>
          </a:p>
          <a:p>
            <a:pPr marL="0" indent="0">
              <a:buNone/>
            </a:pPr>
            <a:r>
              <a:rPr lang="en-GB"/>
              <a:t>	So d = 1, s</a:t>
            </a:r>
            <a:r>
              <a:rPr lang="en-GB" baseline="-25000"/>
              <a:t>1</a:t>
            </a:r>
            <a:r>
              <a:rPr lang="en-GB"/>
              <a:t> = 0 and c = 1</a:t>
            </a:r>
          </a:p>
          <a:p>
            <a:pPr marL="0" indent="0">
              <a:buNone/>
            </a:pPr>
            <a:r>
              <a:rPr lang="en-GB"/>
              <a:t>Next </a:t>
            </a:r>
            <a:r>
              <a:rPr lang="en-GB" i="1"/>
              <a:t>a</a:t>
            </a:r>
            <a:r>
              <a:rPr lang="en-GB" i="1" baseline="-25000"/>
              <a:t>2</a:t>
            </a:r>
            <a:r>
              <a:rPr lang="en-GB"/>
              <a:t> + </a:t>
            </a:r>
            <a:r>
              <a:rPr lang="en-GB" i="1"/>
              <a:t>b</a:t>
            </a:r>
            <a:r>
              <a:rPr lang="en-GB" i="1" baseline="-25000"/>
              <a:t>2</a:t>
            </a:r>
            <a:r>
              <a:rPr lang="en-GB"/>
              <a:t> + c = 1 + 0 + 1 = 2</a:t>
            </a:r>
          </a:p>
          <a:p>
            <a:pPr marL="0" indent="0">
              <a:buNone/>
            </a:pPr>
            <a:r>
              <a:rPr lang="en-GB"/>
              <a:t>	So d = 1, s</a:t>
            </a:r>
            <a:r>
              <a:rPr lang="en-GB" baseline="-25000"/>
              <a:t>2</a:t>
            </a:r>
            <a:r>
              <a:rPr lang="en-GB"/>
              <a:t> = 0 and c = 1</a:t>
            </a:r>
          </a:p>
          <a:p>
            <a:pPr marL="0" indent="0">
              <a:buNone/>
            </a:pPr>
            <a:r>
              <a:rPr lang="en-GB"/>
              <a:t>Finally </a:t>
            </a:r>
            <a:r>
              <a:rPr lang="en-GB" i="1"/>
              <a:t>a</a:t>
            </a:r>
            <a:r>
              <a:rPr lang="en-GB" i="1" baseline="-25000"/>
              <a:t>3</a:t>
            </a:r>
            <a:r>
              <a:rPr lang="en-GB"/>
              <a:t> + </a:t>
            </a:r>
            <a:r>
              <a:rPr lang="en-GB" i="1"/>
              <a:t>b</a:t>
            </a:r>
            <a:r>
              <a:rPr lang="en-GB" i="1" baseline="-25000"/>
              <a:t>3</a:t>
            </a:r>
            <a:r>
              <a:rPr lang="en-GB"/>
              <a:t> + c = 1 + 1 + 1 = 3</a:t>
            </a:r>
          </a:p>
          <a:p>
            <a:pPr marL="0" indent="0">
              <a:buNone/>
            </a:pPr>
            <a:r>
              <a:rPr lang="en-GB"/>
              <a:t>	So d = 1, s</a:t>
            </a:r>
            <a:r>
              <a:rPr lang="en-GB" baseline="-25000"/>
              <a:t>3</a:t>
            </a:r>
            <a:r>
              <a:rPr lang="en-GB"/>
              <a:t> = 1 and c = 1</a:t>
            </a:r>
          </a:p>
          <a:p>
            <a:pPr marL="0" indent="0">
              <a:buNone/>
            </a:pPr>
            <a:r>
              <a:rPr lang="en-GB"/>
              <a:t>Then s</a:t>
            </a:r>
            <a:r>
              <a:rPr lang="en-GB" baseline="-25000"/>
              <a:t>4</a:t>
            </a:r>
            <a:r>
              <a:rPr lang="en-GB"/>
              <a:t> = c = 1 and the result is (1 1001)</a:t>
            </a:r>
            <a:r>
              <a:rPr lang="en-GB" baseline="-25000"/>
              <a:t>2</a:t>
            </a:r>
          </a:p>
          <a:p>
            <a:pPr marL="0" indent="0">
              <a:buNone/>
            </a:pPr>
            <a:br>
              <a:rPr lang="en-GB"/>
            </a:b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13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AD34-D8F8-E54D-91E2-533B46A3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C6D3-E578-764B-A931-B13A8343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Two observations</a:t>
            </a:r>
          </a:p>
          <a:p>
            <a:pPr marL="0" indent="0">
              <a:buNone/>
            </a:pPr>
            <a:r>
              <a:rPr lang="en-US" sz="2400" i="1" dirty="0" err="1"/>
              <a:t>	a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>
                <a:ea typeface="Cambria Math"/>
              </a:rPr>
              <a:t>∙ </a:t>
            </a:r>
            <a:r>
              <a:rPr lang="en-US" sz="2400" i="1" dirty="0" err="1"/>
              <a:t>b = a 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>
                <a:ea typeface="Cambria Math"/>
              </a:rPr>
              <a:t>∙ </a:t>
            </a:r>
            <a:r>
              <a:rPr lang="en-US" sz="2400" i="1" dirty="0" err="1"/>
              <a:t>(b</a:t>
            </a:r>
            <a:r>
              <a:rPr lang="en-US" sz="2400" i="1" baseline="-25000" dirty="0" err="1"/>
              <a:t>k</a:t>
            </a:r>
            <a:r>
              <a:rPr lang="en-US" sz="2400" i="1" dirty="0" err="1"/>
              <a:t>2</a:t>
            </a:r>
            <a:r>
              <a:rPr lang="en-US" sz="2400" i="1" baseline="30000" dirty="0" err="1"/>
              <a:t>k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i="1" baseline="-25000" dirty="0"/>
              <a:t>k</a:t>
            </a:r>
            <a:r>
              <a:rPr lang="en-US" sz="2400" baseline="-25000" dirty="0"/>
              <a:t>-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i="1" dirty="0">
                <a:ea typeface="Cambria Math" pitchFamily="18" charset="0"/>
              </a:rPr>
              <a:t>2</a:t>
            </a:r>
            <a:r>
              <a:rPr lang="en-US" sz="2400" i="1" baseline="30000" dirty="0"/>
              <a:t>k</a:t>
            </a:r>
            <a:r>
              <a:rPr lang="en-US" sz="2400" baseline="30000" dirty="0"/>
              <a:t>-</a:t>
            </a:r>
            <a:r>
              <a:rPr lang="en-US" sz="2400" baseline="30000" dirty="0">
                <a:ea typeface="Cambria Math" pitchFamily="18" charset="0"/>
              </a:rPr>
              <a:t>1</a:t>
            </a:r>
            <a:r>
              <a:rPr lang="en-US" sz="2400" baseline="30000" dirty="0"/>
              <a:t> </a:t>
            </a:r>
            <a:r>
              <a:rPr lang="en-US" sz="2400" dirty="0"/>
              <a:t>+ …. + </a:t>
            </a:r>
            <a:r>
              <a:rPr lang="en-US" sz="2400" i="1" dirty="0"/>
              <a:t>b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i="1" dirty="0">
                <a:ea typeface="Cambria Math" pitchFamily="18" charset="0"/>
              </a:rPr>
              <a:t>2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baseline="-25000" dirty="0">
                <a:ea typeface="Cambria Math" pitchFamily="18" charset="0"/>
              </a:rPr>
              <a:t>0</a:t>
            </a:r>
            <a:r>
              <a:rPr lang="en-US" sz="2400" dirty="0">
                <a:ea typeface="Cambria Math" pitchFamily="18" charset="0"/>
              </a:rPr>
              <a:t>) = </a:t>
            </a:r>
            <a:r>
              <a:rPr lang="en-US" sz="2400" i="1" dirty="0" err="1"/>
              <a:t>ab</a:t>
            </a:r>
            <a:r>
              <a:rPr lang="en-US" sz="2400" i="1" baseline="-25000" dirty="0" err="1"/>
              <a:t>k</a:t>
            </a:r>
            <a:r>
              <a:rPr lang="en-US" sz="2400" i="1" dirty="0" err="1"/>
              <a:t>2</a:t>
            </a:r>
            <a:r>
              <a:rPr lang="en-US" sz="2400" i="1" baseline="30000" dirty="0" err="1"/>
              <a:t>k</a:t>
            </a:r>
            <a:r>
              <a:rPr lang="en-US" sz="2400" dirty="0"/>
              <a:t> + </a:t>
            </a:r>
            <a:r>
              <a:rPr lang="en-US" sz="2400" i="1" dirty="0"/>
              <a:t>ab</a:t>
            </a:r>
            <a:r>
              <a:rPr lang="en-US" sz="2400" i="1" baseline="-25000" dirty="0"/>
              <a:t>k</a:t>
            </a:r>
            <a:r>
              <a:rPr lang="en-US" sz="2400" baseline="-25000" dirty="0"/>
              <a:t>-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i="1" dirty="0">
                <a:ea typeface="Cambria Math" pitchFamily="18" charset="0"/>
              </a:rPr>
              <a:t>2</a:t>
            </a:r>
            <a:r>
              <a:rPr lang="en-US" sz="2400" i="1" baseline="30000" dirty="0"/>
              <a:t>k</a:t>
            </a:r>
            <a:r>
              <a:rPr lang="en-US" sz="2400" baseline="30000" dirty="0"/>
              <a:t>-</a:t>
            </a:r>
            <a:r>
              <a:rPr lang="en-US" sz="2400" baseline="30000" dirty="0">
                <a:ea typeface="Cambria Math" pitchFamily="18" charset="0"/>
              </a:rPr>
              <a:t>1</a:t>
            </a:r>
            <a:r>
              <a:rPr lang="en-US" sz="2400" baseline="30000" dirty="0"/>
              <a:t> </a:t>
            </a:r>
            <a:r>
              <a:rPr lang="en-US" sz="2400" dirty="0"/>
              <a:t>+ …. + </a:t>
            </a:r>
            <a:r>
              <a:rPr lang="en-US" sz="2400" i="1" dirty="0"/>
              <a:t>ab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i="1" dirty="0">
                <a:ea typeface="Cambria Math" pitchFamily="18" charset="0"/>
              </a:rPr>
              <a:t>2</a:t>
            </a:r>
            <a:r>
              <a:rPr lang="en-US" sz="2400" i="1" baseline="30000" dirty="0">
                <a:ea typeface="Cambria Math" pitchFamily="18" charset="0"/>
              </a:rPr>
              <a:t>1</a:t>
            </a:r>
            <a:r>
              <a:rPr lang="en-US" sz="2400" dirty="0"/>
              <a:t> + </a:t>
            </a:r>
            <a:r>
              <a:rPr lang="en-US" sz="2400" i="1" dirty="0"/>
              <a:t>ab</a:t>
            </a:r>
            <a:r>
              <a:rPr lang="en-US" sz="2400" baseline="-25000" dirty="0">
                <a:ea typeface="Cambria Math" pitchFamily="18" charset="0"/>
              </a:rPr>
              <a:t>0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baseline="30000" dirty="0">
                <a:ea typeface="Cambria Math" pitchFamily="18" charset="0"/>
              </a:rPr>
              <a:t>0</a:t>
            </a:r>
            <a:endParaRPr lang="en-US" sz="2400" baseline="-25000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aseline="-25000" dirty="0">
                <a:ea typeface="Cambria Math" pitchFamily="18" charset="0"/>
              </a:rPr>
              <a:t>	</a:t>
            </a:r>
            <a:r>
              <a:rPr lang="en-US" sz="2400" dirty="0">
                <a:ea typeface="Cambria Math" pitchFamily="18" charset="0"/>
              </a:rPr>
              <a:t>Multiplying a binary number by 2</a:t>
            </a:r>
            <a:r>
              <a:rPr lang="en-US" sz="2400" baseline="30000" dirty="0">
                <a:ea typeface="Cambria Math" pitchFamily="18" charset="0"/>
              </a:rPr>
              <a:t>j</a:t>
            </a:r>
            <a:r>
              <a:rPr lang="en-US" sz="2400" dirty="0">
                <a:ea typeface="Cambria Math" pitchFamily="18" charset="0"/>
              </a:rPr>
              <a:t> is corresponds to add j zeros at the end</a:t>
            </a:r>
          </a:p>
          <a:p>
            <a:pPr marL="0" indent="0">
              <a:buNone/>
            </a:pPr>
            <a:endParaRPr lang="en-US" b="1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Example:</a:t>
            </a:r>
            <a:r>
              <a:rPr lang="en-US" dirty="0">
                <a:ea typeface="Cambria Math" pitchFamily="18" charset="0"/>
              </a:rPr>
              <a:t> Multiply a = (110)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and b = (101)</a:t>
            </a:r>
            <a:r>
              <a:rPr lang="en-US" baseline="-25000" dirty="0">
                <a:ea typeface="Cambria Math" pitchFamily="18" charset="0"/>
              </a:rPr>
              <a:t>2</a:t>
            </a: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	</a:t>
            </a:r>
            <a:r>
              <a:rPr lang="en-US" i="1" dirty="0"/>
              <a:t>ab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= (110)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 1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0  </a:t>
            </a:r>
            <a:r>
              <a:rPr lang="en-US" dirty="0">
                <a:ea typeface="Cambria Math" pitchFamily="18" charset="0"/>
              </a:rPr>
              <a:t>= (110)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0 </a:t>
            </a:r>
            <a:r>
              <a:rPr lang="en-US" dirty="0">
                <a:ea typeface="Cambria Math" pitchFamily="18" charset="0"/>
              </a:rPr>
              <a:t>= (110)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</a:p>
          <a:p>
            <a:pPr marL="0" indent="0">
              <a:buNone/>
            </a:pPr>
            <a:r>
              <a:rPr lang="en-US" i="1" dirty="0"/>
              <a:t>	ab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>
                <a:ea typeface="Cambria Math" pitchFamily="18" charset="0"/>
              </a:rPr>
              <a:t>2</a:t>
            </a:r>
            <a:r>
              <a:rPr lang="en-US" i="1" baseline="30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= (110)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 0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= (000)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= (0000)</a:t>
            </a:r>
            <a:r>
              <a:rPr lang="en-US" baseline="-25000" dirty="0">
                <a:ea typeface="Cambria Math" pitchFamily="18" charset="0"/>
              </a:rPr>
              <a:t>2</a:t>
            </a: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	</a:t>
            </a:r>
            <a:r>
              <a:rPr lang="en-US" i="1" dirty="0"/>
              <a:t>ab</a:t>
            </a:r>
            <a:r>
              <a:rPr lang="en-US" i="1" baseline="-25000" dirty="0"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2</a:t>
            </a:r>
            <a:r>
              <a:rPr lang="en-US" i="1" baseline="30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= (110)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 1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= (110)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= (11000)</a:t>
            </a:r>
            <a:r>
              <a:rPr lang="en-US" baseline="-25000" dirty="0">
                <a:ea typeface="Cambria Math" pitchFamily="18" charset="0"/>
              </a:rPr>
              <a:t>2</a:t>
            </a:r>
          </a:p>
          <a:p>
            <a:pPr marL="0" indent="0">
              <a:buNone/>
            </a:pPr>
            <a:r>
              <a:rPr lang="en-US" b="1" baseline="-25000" dirty="0">
                <a:ea typeface="Cambria Math" pitchFamily="18" charset="0"/>
              </a:rPr>
              <a:t>	</a:t>
            </a:r>
            <a:r>
              <a:rPr lang="en-US" dirty="0">
                <a:ea typeface="Cambria Math" pitchFamily="18" charset="0"/>
              </a:rPr>
              <a:t>finally compute the sum (110)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+ (0000)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+ (11000)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= (11110)</a:t>
            </a:r>
            <a:r>
              <a:rPr lang="en-US" baseline="-25000" dirty="0">
                <a:ea typeface="Cambria Math" pitchFamily="18" charset="0"/>
              </a:rPr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0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Multiplication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number of additions of bits used by the algorithm to multiply two </a:t>
            </a:r>
            <a:r>
              <a:rPr lang="en-US" i="1" dirty="0"/>
              <a:t>n</a:t>
            </a:r>
            <a:r>
              <a:rPr lang="en-US" dirty="0"/>
              <a:t>-bit integers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/>
              <a:t>).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2073"/>
            <a:ext cx="10104120" cy="31237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multiply</a:t>
            </a:r>
            <a:r>
              <a:rPr lang="en-US" sz="2600" dirty="0"/>
              <a:t>(</a:t>
            </a:r>
            <a:r>
              <a:rPr lang="en-US" sz="2600" i="1" dirty="0"/>
              <a:t>a, b</a:t>
            </a:r>
            <a:r>
              <a:rPr lang="en-US" sz="2600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{the binary expansions of a and b are (</a:t>
            </a:r>
            <a:r>
              <a:rPr lang="en-US" sz="2600" i="1" dirty="0"/>
              <a:t>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/>
              <a:t>, 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ea typeface="Cambria Math" pitchFamily="18" charset="0"/>
              </a:rPr>
              <a:t>2</a:t>
            </a:r>
            <a:r>
              <a:rPr lang="en-US" sz="2600" i="1" dirty="0"/>
              <a:t>,…, a</a:t>
            </a:r>
            <a:r>
              <a:rPr lang="en-US" sz="2600" baseline="-25000" dirty="0"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ea typeface="Cambria Math" pitchFamily="18" charset="0"/>
              </a:rPr>
              <a:t>2</a:t>
            </a:r>
            <a:r>
              <a:rPr lang="en-US" sz="2600" dirty="0"/>
              <a:t>  and (</a:t>
            </a:r>
            <a:r>
              <a:rPr lang="en-US" sz="2600" i="1" dirty="0"/>
              <a:t>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/>
              <a:t>, 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ea typeface="Cambria Math" pitchFamily="18" charset="0"/>
              </a:rPr>
              <a:t>2</a:t>
            </a:r>
            <a:r>
              <a:rPr lang="en-US" sz="2600" i="1" dirty="0"/>
              <a:t>,…, b</a:t>
            </a:r>
            <a:r>
              <a:rPr lang="en-US" sz="2600" baseline="-25000" dirty="0"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ea typeface="Cambria Math" pitchFamily="18" charset="0"/>
              </a:rPr>
              <a:t>2</a:t>
            </a:r>
            <a:r>
              <a:rPr lang="en-US" sz="2600" dirty="0"/>
              <a:t>, respectively}</a:t>
            </a:r>
            <a:endParaRPr lang="en-US" sz="26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0 </a:t>
            </a:r>
            <a:r>
              <a:rPr lang="en-US" sz="2600" b="1" dirty="0"/>
              <a:t>to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− 1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/>
              </a:rPr>
              <a:t>        if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= 1 </a:t>
            </a:r>
            <a:r>
              <a:rPr lang="en-US" sz="2600" b="1" dirty="0">
                <a:ea typeface="Cambria Math" pitchFamily="18" charset="0"/>
              </a:rPr>
              <a:t>then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dirty="0">
                <a:ea typeface="Cambria Math" pitchFamily="18" charset="0"/>
              </a:rPr>
              <a:t> with j zeros appended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 pitchFamily="18" charset="0"/>
              </a:rPr>
              <a:t>        else </a:t>
            </a:r>
            <a:r>
              <a:rPr lang="en-US" sz="2600" i="1" dirty="0"/>
              <a:t>c</a:t>
            </a:r>
            <a:r>
              <a:rPr lang="en-US" sz="2600" i="1" baseline="-25000" dirty="0"/>
              <a:t>j</a:t>
            </a:r>
            <a:r>
              <a:rPr lang="en-US" sz="2600" baseline="-25000" dirty="0">
                <a:ea typeface="Cambria Math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dirty="0"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 pitchFamily="18" charset="0"/>
              </a:rPr>
              <a:t>{</a:t>
            </a:r>
            <a:r>
              <a:rPr lang="en-US" sz="2600" i="1" dirty="0"/>
              <a:t>c</a:t>
            </a:r>
            <a:r>
              <a:rPr lang="en-US" sz="2600" baseline="-25000" dirty="0">
                <a:ea typeface="Cambria Math" pitchFamily="18" charset="0"/>
              </a:rPr>
              <a:t>o</a:t>
            </a:r>
            <a:r>
              <a:rPr lang="en-US" sz="2600" i="1" dirty="0"/>
              <a:t>, c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/>
              <a:t>,…, c</a:t>
            </a:r>
            <a:r>
              <a:rPr lang="en-US" sz="2600" i="1" baseline="-25000" dirty="0"/>
              <a:t>n-</a:t>
            </a:r>
            <a:r>
              <a:rPr lang="en-US" sz="2600" baseline="-25000" dirty="0"/>
              <a:t>1 </a:t>
            </a:r>
            <a:r>
              <a:rPr lang="en-US" sz="2600" dirty="0">
                <a:ea typeface="Cambria Math" pitchFamily="18" charset="0"/>
              </a:rPr>
              <a:t>are the partial products}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p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0  </a:t>
            </a:r>
            <a:r>
              <a:rPr lang="en-US" sz="2600" b="1" dirty="0"/>
              <a:t>to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− 1</a:t>
            </a:r>
            <a:endParaRPr lang="en-US" sz="2600" b="1" dirty="0"/>
          </a:p>
          <a:p>
            <a:pPr>
              <a:buNone/>
            </a:pPr>
            <a:r>
              <a:rPr lang="en-US" sz="2600" i="1" dirty="0"/>
              <a:t>    p </a:t>
            </a:r>
            <a:r>
              <a:rPr lang="en-US" sz="2600" baseline="-25000" dirty="0">
                <a:ea typeface="Cambria Math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i="1" dirty="0"/>
              <a:t>p</a:t>
            </a:r>
            <a:r>
              <a:rPr lang="en-US" sz="2600" i="1" baseline="-25000" dirty="0"/>
              <a:t> </a:t>
            </a:r>
            <a:r>
              <a:rPr lang="en-US" sz="2600" dirty="0"/>
              <a:t>+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lang="en-US" sz="2600" b="1" dirty="0" err="1"/>
              <a:t>eturn</a:t>
            </a:r>
            <a:r>
              <a:rPr lang="en-US" sz="2600" dirty="0"/>
              <a:t> </a:t>
            </a:r>
            <a:r>
              <a:rPr lang="en-US" sz="2600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837073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cryptography, it  is important to be able to find </a:t>
                </a:r>
                <a:r>
                  <a:rPr lang="en-US" i="1" dirty="0" err="1"/>
                  <a:t>b</a:t>
                </a:r>
                <a:r>
                  <a:rPr lang="en-US" i="1" baseline="30000" dirty="0" err="1"/>
                  <a:t>n</a:t>
                </a:r>
                <a:r>
                  <a:rPr lang="en-US" dirty="0"/>
                  <a:t> 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efficiently, where 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n</a:t>
                </a:r>
                <a:r>
                  <a:rPr lang="en-US" dirty="0"/>
                  <a:t>, and </a:t>
                </a:r>
                <a:r>
                  <a:rPr lang="en-US" i="1" dirty="0"/>
                  <a:t>m</a:t>
                </a:r>
                <a:r>
                  <a:rPr lang="en-US" dirty="0"/>
                  <a:t> are large integers.</a:t>
                </a:r>
              </a:p>
              <a:p>
                <a:r>
                  <a:rPr lang="en-US" dirty="0"/>
                  <a:t>Use the binary expansion of </a:t>
                </a:r>
                <a:r>
                  <a:rPr lang="en-US" i="1" dirty="0"/>
                  <a:t>n</a:t>
                </a:r>
                <a:r>
                  <a:rPr lang="en-US" dirty="0"/>
                  <a:t>, </a:t>
                </a:r>
                <a:r>
                  <a:rPr lang="en-US" i="1" dirty="0"/>
                  <a:t>n</a:t>
                </a:r>
                <a:r>
                  <a:rPr lang="en-US" dirty="0"/>
                  <a:t> = (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k-</a:t>
                </a:r>
                <a:r>
                  <a:rPr lang="en-US" baseline="-25000" dirty="0">
                    <a:ea typeface="Cambria Math" pitchFamily="18" charset="0"/>
                  </a:rPr>
                  <a:t>1</a:t>
                </a:r>
                <a:r>
                  <a:rPr lang="en-US" i="1" dirty="0"/>
                  <a:t>, …, a</a:t>
                </a:r>
                <a:r>
                  <a:rPr lang="en-US" baseline="-25000" dirty="0">
                    <a:ea typeface="Cambria Math" pitchFamily="18" charset="0"/>
                  </a:rPr>
                  <a:t>1</a:t>
                </a:r>
                <a:r>
                  <a:rPr lang="en-US" i="1" dirty="0"/>
                  <a:t>, a</a:t>
                </a:r>
                <a:r>
                  <a:rPr lang="en-US" baseline="-25000" dirty="0">
                    <a:ea typeface="Cambria Math" pitchFamily="18" charset="0"/>
                  </a:rPr>
                  <a:t>o</a:t>
                </a:r>
                <a:r>
                  <a:rPr lang="en-US" dirty="0"/>
                  <a:t>)</a:t>
                </a:r>
                <a:r>
                  <a:rPr lang="en-US" baseline="-25000" dirty="0">
                    <a:ea typeface="Cambria Math" pitchFamily="18" charset="0"/>
                  </a:rPr>
                  <a:t>2</a:t>
                </a:r>
                <a:r>
                  <a:rPr lang="en-US" dirty="0"/>
                  <a:t> , to compute </a:t>
                </a:r>
                <a:r>
                  <a:rPr lang="en-US" i="1" dirty="0" err="1"/>
                  <a:t>b</a:t>
                </a:r>
                <a:r>
                  <a:rPr lang="en-US" i="1" baseline="30000" dirty="0" err="1"/>
                  <a:t>n</a:t>
                </a:r>
                <a:r>
                  <a:rPr lang="en-US" i="1" baseline="30000" dirty="0"/>
                  <a:t> </a:t>
                </a:r>
                <a:r>
                  <a:rPr lang="en-US" dirty="0"/>
                  <a:t>.</a:t>
                </a:r>
              </a:p>
              <a:p>
                <a:pPr>
                  <a:buNone/>
                </a:pPr>
                <a:r>
                  <a:rPr lang="en-US" dirty="0"/>
                  <a:t>     Note that:</a:t>
                </a:r>
              </a:p>
              <a:p>
                <a:pPr>
                  <a:buNone/>
                </a:pPr>
                <a:r>
                  <a:rPr lang="en-US" sz="4100" i="1" dirty="0"/>
                  <a:t>                           </a:t>
                </a:r>
                <a:endParaRPr lang="en-US" sz="41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to compute  </a:t>
                </a:r>
                <a:r>
                  <a:rPr lang="en-US" i="1" dirty="0" err="1"/>
                  <a:t>b</a:t>
                </a:r>
                <a:r>
                  <a:rPr lang="en-US" i="1" baseline="30000" dirty="0" err="1"/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we need only compute the values of </a:t>
                </a:r>
              </a:p>
              <a:p>
                <a:pPr marL="0" indent="0">
                  <a:buNone/>
                </a:pPr>
                <a:r>
                  <a:rPr lang="en-US" i="1" dirty="0"/>
                  <a:t>	b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, (</a:t>
                </a:r>
                <a:r>
                  <a:rPr lang="en-US" i="1" dirty="0"/>
                  <a:t>b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)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=</a:t>
                </a:r>
                <a:r>
                  <a:rPr lang="en-US" i="1" dirty="0"/>
                  <a:t> b</a:t>
                </a:r>
                <a:r>
                  <a:rPr lang="en-US" baseline="30000" dirty="0">
                    <a:ea typeface="Cambria Math" pitchFamily="18" charset="0"/>
                  </a:rPr>
                  <a:t>4</a:t>
                </a:r>
                <a:r>
                  <a:rPr lang="en-US" dirty="0"/>
                  <a:t>, (</a:t>
                </a:r>
                <a:r>
                  <a:rPr lang="en-US" i="1" dirty="0"/>
                  <a:t>b</a:t>
                </a:r>
                <a:r>
                  <a:rPr lang="en-US" baseline="30000" dirty="0">
                    <a:ea typeface="Cambria Math" pitchFamily="18" charset="0"/>
                  </a:rPr>
                  <a:t>4</a:t>
                </a:r>
                <a:r>
                  <a:rPr lang="en-US" dirty="0"/>
                  <a:t>)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=</a:t>
                </a:r>
                <a:r>
                  <a:rPr lang="en-US" i="1" dirty="0"/>
                  <a:t> b</a:t>
                </a:r>
                <a:r>
                  <a:rPr lang="en-US" baseline="30000" dirty="0">
                    <a:ea typeface="Cambria Math" pitchFamily="18" charset="0"/>
                  </a:rPr>
                  <a:t>8</a:t>
                </a:r>
                <a:r>
                  <a:rPr lang="en-US" dirty="0"/>
                  <a:t> 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and then multiply the terms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in this list, for all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=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i="1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319405" y="3489726"/>
            <a:ext cx="7839567" cy="3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0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66E-561A-F04D-9931-965E9F43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CA8E-C157-8C48-9F01-AA5AF1EA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Compute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baseline="30000" dirty="0">
                <a:ea typeface="Cambria Math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using this method</a:t>
            </a:r>
            <a:r>
              <a:rPr lang="en-US" i="1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Note that </a:t>
            </a:r>
            <a:r>
              <a:rPr lang="en-US" dirty="0">
                <a:ea typeface="Cambria Math" pitchFamily="18" charset="0"/>
              </a:rPr>
              <a:t>11 </a:t>
            </a:r>
            <a:r>
              <a:rPr lang="en-US" dirty="0"/>
              <a:t>= (</a:t>
            </a:r>
            <a:r>
              <a:rPr lang="en-US" dirty="0">
                <a:ea typeface="Cambria Math" pitchFamily="18" charset="0"/>
              </a:rPr>
              <a:t>1011</a:t>
            </a:r>
            <a:r>
              <a:rPr lang="en-US" dirty="0"/>
              <a:t>)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so that  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baseline="30000" dirty="0">
                <a:ea typeface="Cambria Math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baseline="30000" dirty="0">
                <a:ea typeface="Cambria Math" pitchFamily="18" charset="0"/>
              </a:rPr>
              <a:t>8</a:t>
            </a:r>
            <a:r>
              <a:rPr lang="en-US" dirty="0">
                <a:ea typeface="Cambria Math" pitchFamily="18" charset="0"/>
              </a:rPr>
              <a:t> 3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3</a:t>
            </a:r>
            <a:r>
              <a:rPr lang="en-US" baseline="30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=</a:t>
            </a:r>
            <a:r>
              <a:rPr lang="en-US" dirty="0"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((3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3</a:t>
            </a:r>
            <a:r>
              <a:rPr lang="en-US" baseline="30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 = (9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9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3 = (81)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9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3 =6561</a:t>
            </a:r>
            <a:r>
              <a:rPr lang="en-US" baseline="30000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9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=117,147</a:t>
            </a:r>
            <a:r>
              <a:rPr lang="en-US" dirty="0"/>
              <a:t>. </a:t>
            </a:r>
            <a:endParaRPr lang="en-US" baseline="30000" dirty="0">
              <a:ea typeface="Cambria Math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8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algorithm successively finds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b</a:t>
                </a:r>
                <a:r>
                  <a:rPr lang="en-US" dirty="0"/>
                  <a:t> 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:r>
                  <a:rPr lang="en-US" i="1" dirty="0"/>
                  <a:t>m,</a:t>
                </a:r>
                <a:r>
                  <a:rPr lang="en-US" dirty="0"/>
                  <a:t> </a:t>
                </a:r>
                <a:r>
                  <a:rPr lang="en-US" i="1" dirty="0"/>
                  <a:t>b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:r>
                  <a:rPr lang="en-US" i="1" dirty="0"/>
                  <a:t>m, b</a:t>
                </a:r>
                <a:r>
                  <a:rPr lang="en-US" baseline="30000" dirty="0">
                    <a:ea typeface="Cambria Math" pitchFamily="18" charset="0"/>
                  </a:rPr>
                  <a:t>4</a:t>
                </a:r>
                <a:r>
                  <a:rPr lang="en-US" dirty="0"/>
                  <a:t> 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:r>
                  <a:rPr lang="en-US" i="1" dirty="0"/>
                  <a:t>m, 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and multiplies together the terms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where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=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dirty="0"/>
                  <a:t>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O</a:t>
                </a:r>
                <a:r>
                  <a:rPr lang="en-US" dirty="0"/>
                  <a:t>((log </a:t>
                </a:r>
                <a:r>
                  <a:rPr lang="en-US" i="1" dirty="0"/>
                  <a:t>m</a:t>
                </a:r>
                <a:r>
                  <a:rPr lang="en-US" dirty="0"/>
                  <a:t> )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log </a:t>
                </a:r>
                <a:r>
                  <a:rPr lang="en-US" i="1" dirty="0"/>
                  <a:t>n</a:t>
                </a:r>
                <a:r>
                  <a:rPr lang="en-US" dirty="0"/>
                  <a:t>) bit operations are used to find </a:t>
                </a:r>
                <a:r>
                  <a:rPr lang="en-US" i="1" dirty="0" err="1"/>
                  <a:t>b</a:t>
                </a:r>
                <a:r>
                  <a:rPr lang="en-US" i="1" baseline="30000" dirty="0" err="1"/>
                  <a:t>n</a:t>
                </a:r>
                <a:r>
                  <a:rPr lang="en-US" dirty="0"/>
                  <a:t> 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399987"/>
            <a:ext cx="9128234" cy="20443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modular exponentiation</a:t>
            </a:r>
            <a:r>
              <a:rPr lang="en-US" sz="2600" dirty="0"/>
              <a:t>(</a:t>
            </a:r>
            <a:r>
              <a:rPr lang="en-US" sz="2600" i="1" dirty="0"/>
              <a:t>b</a:t>
            </a:r>
            <a:r>
              <a:rPr lang="en-US" sz="2600" dirty="0"/>
              <a:t>: integer, </a:t>
            </a:r>
            <a:r>
              <a:rPr lang="en-US" sz="2600" i="1" dirty="0"/>
              <a:t>n</a:t>
            </a:r>
            <a:r>
              <a:rPr lang="en-US" sz="2600" dirty="0"/>
              <a:t> = 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ea typeface="Cambria Math" pitchFamily="18" charset="0"/>
              </a:rPr>
              <a:t>2</a:t>
            </a:r>
            <a:r>
              <a:rPr lang="en-US" sz="2600" i="1" dirty="0"/>
              <a:t>…a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ea typeface="Cambria Math" pitchFamily="18" charset="0"/>
              </a:rPr>
              <a:t>2</a:t>
            </a:r>
            <a:r>
              <a:rPr lang="en-US" sz="2600" dirty="0"/>
              <a:t> , </a:t>
            </a:r>
            <a:r>
              <a:rPr lang="en-US" sz="2600" i="1" dirty="0"/>
              <a:t>m</a:t>
            </a:r>
            <a:r>
              <a:rPr lang="en-US" sz="2600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b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b="1" dirty="0">
                <a:ea typeface="Cambria Math" pitchFamily="18" charset="0"/>
              </a:rPr>
              <a:t>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i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0 </a:t>
            </a:r>
            <a:r>
              <a:rPr lang="en-US" sz="2600" dirty="0"/>
              <a:t>to </a:t>
            </a:r>
            <a:r>
              <a:rPr lang="en-US" sz="2600" i="1" dirty="0"/>
              <a:t>k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− 1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/>
              </a:rPr>
              <a:t>        if </a:t>
            </a:r>
            <a:r>
              <a:rPr lang="en-US" sz="2600" i="1" dirty="0"/>
              <a:t>a</a:t>
            </a:r>
            <a:r>
              <a:rPr lang="en-US" sz="2600" i="1" baseline="-25000" dirty="0" err="1"/>
              <a:t>i</a:t>
            </a:r>
            <a:r>
              <a:rPr lang="en-US" sz="2600" dirty="0">
                <a:ea typeface="Cambria Math" pitchFamily="18" charset="0"/>
              </a:rPr>
              <a:t>= 1 </a:t>
            </a:r>
            <a:r>
              <a:rPr lang="en-US" sz="2600" b="1" dirty="0">
                <a:ea typeface="Cambria Math" pitchFamily="18" charset="0"/>
              </a:rPr>
              <a:t>then </a:t>
            </a:r>
            <a:r>
              <a:rPr lang="en-US" sz="2600" i="1" dirty="0"/>
              <a:t>x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:= (</a:t>
            </a:r>
            <a:r>
              <a:rPr lang="en-US" sz="2600" i="1" dirty="0">
                <a:ea typeface="Cambria Math" pitchFamily="18" charset="0"/>
              </a:rPr>
              <a:t>x</a:t>
            </a:r>
            <a:r>
              <a:rPr lang="en-US" sz="2600" i="1" dirty="0">
                <a:ea typeface="Cambria Math"/>
              </a:rPr>
              <a:t>∙ power</a:t>
            </a:r>
            <a:r>
              <a:rPr lang="en-US" sz="2600" dirty="0"/>
              <a:t> )</a:t>
            </a:r>
            <a:r>
              <a:rPr lang="en-US" sz="2600" b="1" dirty="0">
                <a:ea typeface="Cambria Math" pitchFamily="18" charset="0"/>
              </a:rPr>
              <a:t> 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  <a:endParaRPr lang="en-US" sz="26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 pitchFamily="18" charset="0"/>
              </a:rPr>
              <a:t>        </a:t>
            </a: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(</a:t>
            </a:r>
            <a:r>
              <a:rPr lang="en-US" sz="2600" i="1" dirty="0">
                <a:ea typeface="Cambria Math" pitchFamily="18" charset="0"/>
              </a:rPr>
              <a:t>power</a:t>
            </a:r>
            <a:r>
              <a:rPr lang="en-US" sz="2600" i="1" dirty="0">
                <a:ea typeface="Cambria Math"/>
              </a:rPr>
              <a:t>∙ power</a:t>
            </a:r>
            <a:r>
              <a:rPr lang="en-US" sz="2600" dirty="0"/>
              <a:t> )</a:t>
            </a:r>
            <a:r>
              <a:rPr lang="en-US" sz="2600" b="1" dirty="0">
                <a:ea typeface="Cambria Math" pitchFamily="18" charset="0"/>
              </a:rPr>
              <a:t> 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lang="en-US" sz="2600" b="1" dirty="0" err="1"/>
              <a:t>eturn</a:t>
            </a:r>
            <a:r>
              <a:rPr lang="en-US" sz="2600" dirty="0"/>
              <a:t> </a:t>
            </a:r>
            <a:r>
              <a:rPr lang="en-US" sz="2600" i="1" dirty="0"/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427673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If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integers with </a:t>
                </a:r>
                <a:r>
                  <a:rPr lang="en-US" i="1" dirty="0"/>
                  <a:t>a ≠ </a:t>
                </a:r>
                <a:r>
                  <a:rPr lang="en-US" dirty="0">
                    <a:ea typeface="Cambria Math" pitchFamily="18" charset="0"/>
                  </a:rPr>
                  <a:t>0</a:t>
                </a:r>
                <a:r>
                  <a:rPr lang="en-US" dirty="0"/>
                  <a:t>, then 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b="1" dirty="0"/>
                  <a:t>divides</a:t>
                </a:r>
                <a:r>
                  <a:rPr lang="en-US" dirty="0"/>
                  <a:t> </a:t>
                </a:r>
                <a:r>
                  <a:rPr lang="en-US" i="1" dirty="0"/>
                  <a:t>b</a:t>
                </a:r>
                <a:r>
                  <a:rPr lang="en-US" dirty="0"/>
                  <a:t> if there exists an integer </a:t>
                </a:r>
                <a:r>
                  <a:rPr lang="en-US" i="1" dirty="0"/>
                  <a:t>c</a:t>
                </a:r>
                <a:r>
                  <a:rPr lang="en-US" dirty="0"/>
                  <a:t> such that  </a:t>
                </a:r>
                <a:r>
                  <a:rPr lang="en-US" i="1" dirty="0"/>
                  <a:t>b = ac</a:t>
                </a:r>
                <a:r>
                  <a:rPr lang="en-US" dirty="0"/>
                  <a:t>. When </a:t>
                </a:r>
                <a:r>
                  <a:rPr lang="en-US" i="1" dirty="0"/>
                  <a:t>a</a:t>
                </a:r>
                <a:r>
                  <a:rPr lang="en-US" dirty="0"/>
                  <a:t> divides </a:t>
                </a:r>
                <a:r>
                  <a:rPr lang="en-US" i="1" dirty="0"/>
                  <a:t>b</a:t>
                </a:r>
                <a:r>
                  <a:rPr lang="en-US" dirty="0"/>
                  <a:t> we say that </a:t>
                </a:r>
                <a:r>
                  <a:rPr lang="en-US" i="1" dirty="0"/>
                  <a:t>a</a:t>
                </a:r>
                <a:r>
                  <a:rPr lang="en-US" dirty="0"/>
                  <a:t> is a </a:t>
                </a:r>
                <a:r>
                  <a:rPr lang="en-US" b="1" dirty="0"/>
                  <a:t>factor</a:t>
                </a:r>
                <a:r>
                  <a:rPr lang="en-US" dirty="0"/>
                  <a:t> or </a:t>
                </a:r>
                <a:r>
                  <a:rPr lang="en-US" b="1" dirty="0"/>
                  <a:t>divisor</a:t>
                </a:r>
                <a:r>
                  <a:rPr lang="en-US" dirty="0"/>
                  <a:t> of </a:t>
                </a:r>
                <a:r>
                  <a:rPr lang="en-US" i="1" dirty="0"/>
                  <a:t>b</a:t>
                </a:r>
                <a:r>
                  <a:rPr lang="en-US" dirty="0"/>
                  <a:t> and that </a:t>
                </a:r>
                <a:r>
                  <a:rPr lang="en-US" i="1" dirty="0"/>
                  <a:t>b</a:t>
                </a:r>
                <a:r>
                  <a:rPr lang="en-US" dirty="0"/>
                  <a:t> is a </a:t>
                </a:r>
                <a:r>
                  <a:rPr lang="en-US" b="1" dirty="0"/>
                  <a:t>multiple</a:t>
                </a:r>
                <a:r>
                  <a:rPr lang="en-US" dirty="0"/>
                  <a:t> of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Notations</a:t>
                </a:r>
              </a:p>
              <a:p>
                <a:pPr lvl="1"/>
                <a:r>
                  <a:rPr lang="en-US" dirty="0"/>
                  <a:t>The notation </a:t>
                </a:r>
                <a:r>
                  <a:rPr lang="en-US" i="1" dirty="0"/>
                  <a:t>a </a:t>
                </a:r>
                <a:r>
                  <a:rPr lang="en-US" dirty="0"/>
                  <a:t>| </a:t>
                </a:r>
                <a:r>
                  <a:rPr lang="en-US" i="1" dirty="0"/>
                  <a:t>b</a:t>
                </a:r>
                <a:r>
                  <a:rPr lang="en-US" dirty="0"/>
                  <a:t> denotes that </a:t>
                </a:r>
                <a:r>
                  <a:rPr lang="en-US" i="1" dirty="0"/>
                  <a:t>a</a:t>
                </a:r>
                <a:r>
                  <a:rPr lang="en-US" dirty="0"/>
                  <a:t> divides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i="1" dirty="0"/>
                  <a:t>a </a:t>
                </a:r>
                <a:r>
                  <a:rPr lang="en-US" dirty="0"/>
                  <a:t>does not divide </a:t>
                </a:r>
                <a:r>
                  <a:rPr lang="en-US" i="1" dirty="0"/>
                  <a:t>b</a:t>
                </a:r>
                <a:r>
                  <a:rPr lang="en-US" dirty="0"/>
                  <a:t>, we write </a:t>
                </a:r>
                <a:r>
                  <a:rPr lang="en-US" i="1" dirty="0"/>
                  <a:t>a</a:t>
                </a:r>
                <a:r>
                  <a:rPr lang="en-US" dirty="0">
                    <a:latin typeface="Cambria Math"/>
                    <a:ea typeface="Cambria Math"/>
                  </a:rPr>
                  <a:t> ∤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| </a:t>
                </a:r>
                <a:r>
                  <a:rPr lang="en-US" i="1" dirty="0"/>
                  <a:t>b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 is an integer.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 </a:t>
                </a:r>
                <a:r>
                  <a:rPr lang="en-US" dirty="0">
                    <a:ea typeface="Cambria Math" pitchFamily="18" charset="0"/>
                  </a:rPr>
                  <a:t>3</a:t>
                </a:r>
                <a:r>
                  <a:rPr lang="en-US" dirty="0"/>
                  <a:t> </a:t>
                </a:r>
                <a:r>
                  <a:rPr lang="en-US" dirty="0">
                    <a:ea typeface="Cambria Math"/>
                  </a:rPr>
                  <a:t>∤</a:t>
                </a:r>
                <a:r>
                  <a:rPr lang="en-US" dirty="0"/>
                  <a:t> </a:t>
                </a:r>
                <a:r>
                  <a:rPr lang="en-US" dirty="0">
                    <a:ea typeface="Cambria Math" pitchFamily="18" charset="0"/>
                  </a:rPr>
                  <a:t>7</a:t>
                </a:r>
                <a:r>
                  <a:rPr lang="en-US" dirty="0"/>
                  <a:t> and </a:t>
                </a:r>
                <a:r>
                  <a:rPr lang="en-US" dirty="0">
                    <a:ea typeface="Cambria Math" pitchFamily="18" charset="0"/>
                  </a:rPr>
                  <a:t>3</a:t>
                </a:r>
                <a:r>
                  <a:rPr lang="en-US" dirty="0"/>
                  <a:t> | </a:t>
                </a:r>
                <a:r>
                  <a:rPr lang="en-US" dirty="0">
                    <a:ea typeface="Cambria Math" pitchFamily="18" charset="0"/>
                  </a:rPr>
                  <a:t>12</a:t>
                </a:r>
                <a:endParaRPr lang="en-US" dirty="0"/>
              </a:p>
              <a:p>
                <a:pPr lv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509" r="-483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094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0533-9CBC-5D44-802E-E6E9C870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B362-ECD1-9848-A696-EB179BC2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Binary Addition and Multiplication</a:t>
            </a:r>
          </a:p>
          <a:p>
            <a:pPr lvl="1"/>
            <a:r>
              <a:rPr lang="en-US"/>
              <a:t>Complexity O(n) and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/>
              <a:t>Binary Modular </a:t>
            </a:r>
            <a:r>
              <a:rPr lang="en-US" dirty="0"/>
              <a:t>Exponentiation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Primes and Greatest Common Divisors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4.3</a:t>
            </a:r>
          </a:p>
        </p:txBody>
      </p:sp>
    </p:spTree>
    <p:extLst>
      <p:ext uri="{BB962C8B-B14F-4D97-AF65-F5344CB8AC3E}">
        <p14:creationId xmlns:p14="http://schemas.microsoft.com/office/powerpoint/2010/main" val="4009137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18E5-54AC-3C4B-BD4E-E68A4210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58: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CB6C-1E13-114A-99EB-671D9DF3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Primes</a:t>
            </a:r>
          </a:p>
          <a:p>
            <a:r>
              <a:rPr lang="en-US" dirty="0"/>
              <a:t>Basic Theorems on Primes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7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A positive integer </a:t>
            </a:r>
            <a:r>
              <a:rPr lang="en-US" i="1" dirty="0"/>
              <a:t>p</a:t>
            </a:r>
            <a:r>
              <a:rPr lang="en-US" dirty="0"/>
              <a:t> greater than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is called </a:t>
            </a:r>
            <a:r>
              <a:rPr lang="en-US" b="1" dirty="0"/>
              <a:t>prime</a:t>
            </a:r>
            <a:r>
              <a:rPr lang="en-US" dirty="0"/>
              <a:t> if the only positive factors of </a:t>
            </a:r>
            <a:r>
              <a:rPr lang="en-US" i="1" dirty="0"/>
              <a:t>p</a:t>
            </a:r>
            <a:r>
              <a:rPr lang="en-US" dirty="0"/>
              <a:t> are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. A positive integer that is greater than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and is not prime is called </a:t>
            </a:r>
            <a:r>
              <a:rPr lang="en-US" b="1" dirty="0"/>
              <a:t>composite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 </a:t>
            </a:r>
          </a:p>
          <a:p>
            <a:pPr>
              <a:buNone/>
            </a:pPr>
            <a:r>
              <a:rPr lang="en-US" dirty="0"/>
              <a:t>The integer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dirty="0"/>
              <a:t> is prime because its only positive factors are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 and </a:t>
            </a:r>
            <a:r>
              <a:rPr lang="en-US" dirty="0">
                <a:ea typeface="Cambria Math" pitchFamily="18" charset="0"/>
              </a:rPr>
              <a:t>7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The integer 9</a:t>
            </a:r>
            <a:r>
              <a:rPr lang="en-US" dirty="0"/>
              <a:t> is composite because it is divisible by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8954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Theorem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is an integer greater than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then </a:t>
            </a:r>
            <a:r>
              <a:rPr lang="en-US" i="1" dirty="0"/>
              <a:t>n</a:t>
            </a:r>
            <a:r>
              <a:rPr lang="en-US" dirty="0"/>
              <a:t> can be written as the product of primes.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ea typeface="Cambria Math" pitchFamily="18" charset="0"/>
              </a:rPr>
              <a:t>100 = 2 </a:t>
            </a:r>
            <a:r>
              <a:rPr lang="en-US" dirty="0">
                <a:ea typeface="Cambria Math"/>
              </a:rPr>
              <a:t>∙ 2 ∙ 5 ∙ 5 = 2</a:t>
            </a:r>
            <a:r>
              <a:rPr lang="en-US" baseline="30000" dirty="0">
                <a:ea typeface="Cambria Math"/>
              </a:rPr>
              <a:t>2</a:t>
            </a:r>
            <a:r>
              <a:rPr lang="en-US" dirty="0">
                <a:ea typeface="Cambria Math"/>
              </a:rPr>
              <a:t> ∙ 5</a:t>
            </a:r>
            <a:r>
              <a:rPr lang="en-US" baseline="30000" dirty="0">
                <a:ea typeface="Cambria Math"/>
              </a:rPr>
              <a:t>2</a:t>
            </a:r>
            <a:r>
              <a:rPr lang="en-US" dirty="0">
                <a:ea typeface="Cambria Math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ea typeface="Cambria Math"/>
              </a:rPr>
              <a:t>641 = 641</a:t>
            </a:r>
          </a:p>
          <a:p>
            <a:pPr marL="457200" lvl="1" indent="0">
              <a:buNone/>
            </a:pPr>
            <a:r>
              <a:rPr lang="en-US" dirty="0">
                <a:ea typeface="Cambria Math"/>
              </a:rPr>
              <a:t>999</a:t>
            </a:r>
            <a:r>
              <a:rPr lang="en-US" dirty="0">
                <a:ea typeface="Cambria Math" pitchFamily="18" charset="0"/>
              </a:rPr>
              <a:t> = 3 </a:t>
            </a:r>
            <a:r>
              <a:rPr lang="en-US" dirty="0">
                <a:ea typeface="Cambria Math"/>
              </a:rPr>
              <a:t>∙ 3 ∙ 3 ∙ 37 = 3</a:t>
            </a:r>
            <a:r>
              <a:rPr lang="en-US" baseline="30000" dirty="0">
                <a:ea typeface="Cambria Math"/>
              </a:rPr>
              <a:t>3</a:t>
            </a:r>
            <a:r>
              <a:rPr lang="en-US" dirty="0">
                <a:ea typeface="Cambria Math"/>
              </a:rPr>
              <a:t> ∙ 37 </a:t>
            </a:r>
          </a:p>
          <a:p>
            <a:pPr marL="457200" lvl="1" indent="0">
              <a:buNone/>
            </a:pPr>
            <a:r>
              <a:rPr lang="en-US" dirty="0">
                <a:ea typeface="Cambria Math"/>
              </a:rPr>
              <a:t>1024</a:t>
            </a:r>
            <a:r>
              <a:rPr lang="en-US" dirty="0">
                <a:ea typeface="Cambria Math" pitchFamily="18" charset="0"/>
              </a:rPr>
              <a:t> = 2 </a:t>
            </a:r>
            <a:r>
              <a:rPr lang="en-US" dirty="0">
                <a:ea typeface="Cambria Math"/>
              </a:rPr>
              <a:t>∙ 2 ∙ 2 ∙ 2 ∙ 2 ∙ 2 ∙ 2 ∙ 2 ∙ 2 ∙ 2 = 2</a:t>
            </a:r>
            <a:r>
              <a:rPr lang="en-US" baseline="30000" dirty="0">
                <a:ea typeface="Cambria Math"/>
              </a:rPr>
              <a:t>10</a:t>
            </a:r>
            <a:r>
              <a:rPr lang="en-US" dirty="0">
                <a:ea typeface="Cambria Math"/>
              </a:rPr>
              <a:t> 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27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Proof of 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Proof:</a:t>
            </a:r>
            <a:r>
              <a:rPr lang="en-US" dirty="0"/>
              <a:t> (strong induction) Let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be the proposition that </a:t>
            </a:r>
            <a:r>
              <a:rPr lang="en-US" i="1" dirty="0"/>
              <a:t>n</a:t>
            </a:r>
            <a:r>
              <a:rPr lang="en-US" dirty="0"/>
              <a:t> can be written as a product of primes.</a:t>
            </a:r>
          </a:p>
          <a:p>
            <a:pPr lvl="1"/>
            <a:r>
              <a:rPr lang="en-US" dirty="0"/>
              <a:t>BASIS STEP: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) is true since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itself is prime.</a:t>
            </a:r>
          </a:p>
          <a:p>
            <a:pPr lvl="1"/>
            <a:r>
              <a:rPr lang="en-US" dirty="0"/>
              <a:t>INDUCTIVE STEP: The inductive hypothesis is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j</a:t>
            </a:r>
            <a:r>
              <a:rPr lang="en-US" dirty="0"/>
              <a:t>) is true for all integers </a:t>
            </a:r>
            <a:r>
              <a:rPr lang="en-US" i="1" dirty="0"/>
              <a:t>j</a:t>
            </a:r>
            <a:r>
              <a:rPr lang="en-US" dirty="0"/>
              <a:t> with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. To show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 must be true under this assumption, two cases need to be considered: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  is prime, then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 is true.</a:t>
            </a:r>
          </a:p>
          <a:p>
            <a:pPr lvl="2"/>
            <a:r>
              <a:rPr lang="en-US" dirty="0"/>
              <a:t>Otherwise,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  is composite and can be written as the product of two positive integers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b </a:t>
            </a:r>
            <a:r>
              <a:rPr lang="en-US" dirty="0">
                <a:ea typeface="Cambria Math" pitchFamily="18" charset="0"/>
              </a:rPr>
              <a:t>with 2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>
                <a:ea typeface="Cambria Math"/>
              </a:rPr>
              <a:t> &lt;</a:t>
            </a:r>
            <a:r>
              <a:rPr lang="en-US" i="1" dirty="0"/>
              <a:t> 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1. By the inductive hypothesis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can be written as the product of primes and therefore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 can also be written as the product of those primes.</a:t>
            </a:r>
          </a:p>
          <a:p>
            <a:pPr marL="457200" lvl="1" indent="0">
              <a:buNone/>
            </a:pPr>
            <a:r>
              <a:rPr lang="en-US" dirty="0"/>
              <a:t>Hence, it has been shown that every integer greater than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can be written as the product of primes. 							 ◀︎</a:t>
            </a:r>
          </a:p>
        </p:txBody>
      </p:sp>
    </p:spTree>
    <p:extLst>
      <p:ext uri="{BB962C8B-B14F-4D97-AF65-F5344CB8AC3E}">
        <p14:creationId xmlns:p14="http://schemas.microsoft.com/office/powerpoint/2010/main" val="4055446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AA3F-B4C1-5D43-9A06-F25D9FBF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DB0F7-EBE9-D747-A56E-6DDF51D60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/>
                  <a:t>Theorem</a:t>
                </a:r>
                <a:r>
                  <a:rPr lang="en-US"/>
                  <a:t>: I</a:t>
                </a:r>
                <a:r>
                  <a:rPr lang="en-GB"/>
                  <a:t>f </a:t>
                </a:r>
                <a:r>
                  <a:rPr lang="en-GB" i="1"/>
                  <a:t>n </a:t>
                </a:r>
                <a:r>
                  <a:rPr lang="en-GB"/>
                  <a:t>is a composite integer, then </a:t>
                </a:r>
                <a:r>
                  <a:rPr lang="en-GB" i="1"/>
                  <a:t>n </a:t>
                </a:r>
                <a:r>
                  <a:rPr lang="en-GB"/>
                  <a:t>has a prime divisor less than or equal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/>
                  <a:t>.</a:t>
                </a:r>
              </a:p>
              <a:p>
                <a:pPr marL="0" indent="0">
                  <a:buNone/>
                </a:pPr>
                <a:r>
                  <a:rPr lang="en-GB" b="1"/>
                  <a:t>Proof</a:t>
                </a:r>
                <a:r>
                  <a:rPr lang="en-GB"/>
                  <a:t>: </a:t>
                </a:r>
              </a:p>
              <a:p>
                <a:pPr marL="0" indent="0">
                  <a:buNone/>
                </a:pPr>
                <a:r>
                  <a:rPr lang="en-GB"/>
                  <a:t>If n is composite it can be written as </a:t>
                </a:r>
                <a:r>
                  <a:rPr lang="en-GB" i="1"/>
                  <a:t>n</a:t>
                </a:r>
                <a:r>
                  <a:rPr lang="en-GB"/>
                  <a:t> = </a:t>
                </a:r>
                <a:r>
                  <a:rPr lang="en-GB" i="1"/>
                  <a:t>ab</a:t>
                </a:r>
                <a:r>
                  <a:rPr lang="en-GB"/>
                  <a:t>.</a:t>
                </a:r>
              </a:p>
              <a:p>
                <a:pPr marL="0" indent="0">
                  <a:buNone/>
                </a:pPr>
                <a:r>
                  <a:rPr lang="en-GB"/>
                  <a:t>Either </a:t>
                </a:r>
                <a:r>
                  <a:rPr lang="en-GB" i="1"/>
                  <a:t>a</a:t>
                </a:r>
                <a:r>
                  <a:rPr lang="en-GB"/>
                  <a:t>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/>
                  <a:t> or </a:t>
                </a:r>
                <a:r>
                  <a:rPr lang="en-GB" i="1"/>
                  <a:t>b</a:t>
                </a:r>
                <a:r>
                  <a:rPr lang="en-GB"/>
                  <a:t>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/>
                  <a:t>: if this is not the case, i.e. </a:t>
                </a:r>
                <a:r>
                  <a:rPr lang="en-GB" i="1"/>
                  <a:t>a</a:t>
                </a:r>
                <a:r>
                  <a:rPr lang="en-GB"/>
                  <a:t>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/>
                  <a:t> and </a:t>
                </a:r>
                <a:r>
                  <a:rPr lang="en-GB" i="1"/>
                  <a:t>b</a:t>
                </a:r>
                <a:r>
                  <a:rPr lang="en-GB"/>
                  <a:t>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fr-CH" b="0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fr-CH" b="0"/>
                </a:br>
                <a:r>
                  <a:rPr lang="en-GB" i="1"/>
                  <a:t>ab</a:t>
                </a:r>
                <a:r>
                  <a:rPr lang="en-GB"/>
                  <a:t> &gt; </a:t>
                </a:r>
                <a:r>
                  <a:rPr lang="en-GB" i="1"/>
                  <a:t>n</a:t>
                </a:r>
                <a:r>
                  <a:rPr lang="en-GB"/>
                  <a:t>, which is a contradiction.</a:t>
                </a:r>
              </a:p>
              <a:p>
                <a:pPr marL="0" indent="0">
                  <a:buNone/>
                </a:pPr>
                <a:r>
                  <a:rPr lang="en-GB"/>
                  <a:t>W.l.o.g. assume </a:t>
                </a:r>
                <a:r>
                  <a:rPr lang="en-GB" i="1"/>
                  <a:t>a</a:t>
                </a:r>
                <a:r>
                  <a:rPr lang="en-GB"/>
                  <a:t>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fr-CH" b="0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fr-CH" b="0"/>
              </a:p>
              <a:p>
                <a:pPr marL="0" indent="0">
                  <a:buNone/>
                </a:pPr>
                <a:r>
                  <a:rPr lang="en-GB"/>
                  <a:t>Then either </a:t>
                </a:r>
                <a:r>
                  <a:rPr lang="en-GB" i="1"/>
                  <a:t>a</a:t>
                </a:r>
                <a:r>
                  <a:rPr lang="en-GB"/>
                  <a:t> is prime, or a has a prime factor that is smaller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/>
                  <a:t>.</a:t>
                </a:r>
              </a:p>
              <a:p>
                <a:pPr marL="0" indent="0">
                  <a:buNone/>
                </a:pPr>
                <a:r>
                  <a:rPr lang="en-GB"/>
                  <a:t>In either case the theorem follows.</a:t>
                </a:r>
                <a:r>
                  <a:rPr lang="en-US" dirty="0"/>
                  <a:t> 					 ◀︎</a:t>
                </a:r>
                <a:endParaRPr lang="en-GB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DB0F7-EBE9-D747-A56E-6DDF51D60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5" name="Picture 1" descr="page295image77821632">
            <a:extLst>
              <a:ext uri="{FF2B5EF4-FFF2-40B4-BE49-F238E27FC236}">
                <a16:creationId xmlns:a16="http://schemas.microsoft.com/office/drawing/2014/main" id="{CCC0FFFC-2FB5-004A-BF2B-ACB277CAF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483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79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</a:t>
            </a:r>
            <a:r>
              <a:rPr lang="en-US" dirty="0" err="1"/>
              <a:t>Erastosthenes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61864" y="38157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Erastothenes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276-194</a:t>
            </a:r>
            <a:r>
              <a:rPr lang="en-US" dirty="0"/>
              <a:t> B.C.)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Sieve of </a:t>
            </a:r>
            <a:r>
              <a:rPr lang="en-US" i="1" dirty="0" err="1"/>
              <a:t>Erastosthenes</a:t>
            </a:r>
            <a:r>
              <a:rPr lang="en-US" i="1" dirty="0"/>
              <a:t> </a:t>
            </a:r>
            <a:r>
              <a:rPr lang="en-US" dirty="0"/>
              <a:t>can be used to find all primes not exceeding a specified positive integer. </a:t>
            </a:r>
            <a:br>
              <a:rPr lang="en-US" dirty="0"/>
            </a:br>
            <a:r>
              <a:rPr lang="en-US" dirty="0"/>
              <a:t>For example, begin with the list of integers between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.</a:t>
            </a:r>
          </a:p>
          <a:p>
            <a:pPr marL="850392" lvl="1" indent="-457200"/>
            <a:r>
              <a:rPr lang="en-US" dirty="0"/>
              <a:t>Delete all  the integers, other than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 divisible by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 marL="850392" lvl="1" indent="-457200"/>
            <a:r>
              <a:rPr lang="en-US" dirty="0"/>
              <a:t>Delete all the integers, other than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, divisible by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pPr marL="850392" lvl="1" indent="-457200"/>
            <a:r>
              <a:rPr lang="en-US" dirty="0"/>
              <a:t>Next, delete all the integers, other than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, divisible by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.</a:t>
            </a:r>
          </a:p>
          <a:p>
            <a:pPr marL="850392" lvl="1" indent="-457200"/>
            <a:r>
              <a:rPr lang="en-US" dirty="0"/>
              <a:t>Next, delete all the integers, other than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dirty="0"/>
              <a:t>, divisible by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dirty="0"/>
              <a:t>.</a:t>
            </a:r>
          </a:p>
          <a:p>
            <a:pPr marL="850392" lvl="1" indent="-457200"/>
            <a:r>
              <a:rPr lang="en-US" dirty="0"/>
              <a:t>Since all the remaining integers  are not divisible by any of the previous integers, other than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the primes are: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sz="2200" dirty="0"/>
              <a:t>{</a:t>
            </a:r>
            <a:r>
              <a:rPr lang="en-US" sz="2200" dirty="0">
                <a:ea typeface="Cambria Math" pitchFamily="18" charset="0"/>
              </a:rPr>
              <a:t>2,3,5,7,11,15,1719,23,29,31,37,41,43,47,53,59,61,67,71,73,79,83,89, 97</a:t>
            </a:r>
            <a:r>
              <a:rPr lang="en-US" sz="2200" dirty="0"/>
              <a:t>}</a:t>
            </a:r>
          </a:p>
          <a:p>
            <a:endParaRPr lang="en-US" dirty="0"/>
          </a:p>
        </p:txBody>
      </p:sp>
      <p:pic>
        <p:nvPicPr>
          <p:cNvPr id="7" name="Content Placeholder 3" descr="07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645" y="193644"/>
            <a:ext cx="885444" cy="1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078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</a:t>
            </a:r>
            <a:r>
              <a:rPr lang="en-US" dirty="0" err="1"/>
              <a:t>Erastosthenes</a:t>
            </a:r>
            <a:endParaRPr lang="en-US" dirty="0"/>
          </a:p>
        </p:txBody>
      </p:sp>
      <p:pic>
        <p:nvPicPr>
          <p:cNvPr id="4" name="Content Placeholder 3" descr="table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2499" y="1489364"/>
            <a:ext cx="5889019" cy="5135487"/>
          </a:xfrm>
        </p:spPr>
      </p:pic>
    </p:spTree>
    <p:extLst>
      <p:ext uri="{BB962C8B-B14F-4D97-AF65-F5344CB8AC3E}">
        <p14:creationId xmlns:p14="http://schemas.microsoft.com/office/powerpoint/2010/main" val="3696846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Infinitude of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Theorem</a:t>
            </a:r>
            <a:r>
              <a:rPr lang="en-US" sz="2400" dirty="0"/>
              <a:t>: There are infinitely many primes (Euclid).</a:t>
            </a:r>
          </a:p>
          <a:p>
            <a:pPr>
              <a:buNone/>
            </a:pPr>
            <a:r>
              <a:rPr lang="en-US" sz="2400" b="1" dirty="0"/>
              <a:t>Proof</a:t>
            </a:r>
            <a:r>
              <a:rPr lang="en-US" sz="2400" dirty="0"/>
              <a:t>:  Assume finitely many primes:  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i="1" dirty="0"/>
              <a:t>, p</a:t>
            </a:r>
            <a:r>
              <a:rPr lang="en-US" sz="2400" baseline="-25000" dirty="0"/>
              <a:t>2</a:t>
            </a:r>
            <a:r>
              <a:rPr lang="en-US" sz="2400" i="1" dirty="0"/>
              <a:t>, …..,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n</a:t>
            </a:r>
            <a:endParaRPr lang="en-US" sz="2400" i="1" dirty="0"/>
          </a:p>
          <a:p>
            <a:pPr lvl="1"/>
            <a:r>
              <a:rPr lang="en-US" dirty="0"/>
              <a:t>Let </a:t>
            </a:r>
            <a:r>
              <a:rPr lang="en-US" i="1" dirty="0"/>
              <a:t>q = p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i="1" dirty="0">
                <a:ea typeface="Cambria Math"/>
              </a:rPr>
              <a:t>∙∙∙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i="1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</a:p>
          <a:p>
            <a:pPr lvl="1"/>
            <a:r>
              <a:rPr lang="en-US" dirty="0"/>
              <a:t>Either </a:t>
            </a:r>
            <a:r>
              <a:rPr lang="en-US" i="1" dirty="0"/>
              <a:t>q</a:t>
            </a:r>
            <a:r>
              <a:rPr lang="en-US" dirty="0"/>
              <a:t> is prime or by the fundamental theorem of arithmetic it is a product of primes. </a:t>
            </a:r>
          </a:p>
          <a:p>
            <a:pPr lvl="2"/>
            <a:r>
              <a:rPr lang="en-US" sz="2400" dirty="0"/>
              <a:t>None of the primes</a:t>
            </a:r>
            <a:r>
              <a:rPr lang="en-US" sz="2400" i="1" dirty="0"/>
              <a:t> </a:t>
            </a:r>
            <a:r>
              <a:rPr lang="en-US" sz="2400" i="1" dirty="0" err="1"/>
              <a:t>p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divides </a:t>
            </a:r>
            <a:r>
              <a:rPr lang="en-US" sz="2400" i="1" dirty="0"/>
              <a:t>q</a:t>
            </a:r>
            <a:r>
              <a:rPr lang="en-US" sz="2400" dirty="0"/>
              <a:t> since </a:t>
            </a:r>
            <a:br>
              <a:rPr lang="en-US" sz="2400" dirty="0"/>
            </a:br>
            <a:r>
              <a:rPr lang="en-US" sz="2400" dirty="0"/>
              <a:t>	if  </a:t>
            </a:r>
            <a:r>
              <a:rPr lang="en-US" sz="2400" i="1" dirty="0" err="1"/>
              <a:t>p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| </a:t>
            </a:r>
            <a:r>
              <a:rPr lang="en-US" sz="2400" i="1" dirty="0"/>
              <a:t>q</a:t>
            </a:r>
            <a:r>
              <a:rPr lang="en-US" sz="2400" dirty="0"/>
              <a:t>, then </a:t>
            </a:r>
            <a:r>
              <a:rPr lang="en-US" sz="2400" i="1" dirty="0" err="1"/>
              <a:t>p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 divides </a:t>
            </a:r>
            <a:r>
              <a:rPr lang="en-US" sz="2400" i="1" dirty="0"/>
              <a:t>q </a:t>
            </a:r>
            <a:r>
              <a:rPr lang="en-US" sz="2400" i="1" dirty="0">
                <a:ea typeface="Cambria Math"/>
              </a:rPr>
              <a:t>−</a:t>
            </a:r>
            <a:r>
              <a:rPr lang="en-US" sz="2400" i="1" dirty="0"/>
              <a:t> p</a:t>
            </a:r>
            <a:r>
              <a:rPr lang="en-US" sz="2400" baseline="-25000" dirty="0"/>
              <a:t>1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i="1" dirty="0">
                <a:ea typeface="Cambria Math"/>
              </a:rPr>
              <a:t>∙∙∙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n</a:t>
            </a:r>
            <a:r>
              <a:rPr lang="en-US" sz="2400" i="1" dirty="0"/>
              <a:t> =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i="1" dirty="0"/>
              <a:t> .</a:t>
            </a:r>
          </a:p>
          <a:p>
            <a:pPr lvl="2"/>
            <a:r>
              <a:rPr lang="en-US" sz="2400" dirty="0"/>
              <a:t>Hence</a:t>
            </a:r>
            <a:r>
              <a:rPr lang="en-US" sz="2400" i="1" dirty="0"/>
              <a:t>, </a:t>
            </a:r>
            <a:r>
              <a:rPr lang="en-US" sz="2400" dirty="0"/>
              <a:t>there is a prime not on the list 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i="1" dirty="0"/>
              <a:t>, p</a:t>
            </a:r>
            <a:r>
              <a:rPr lang="en-US" sz="2400" baseline="-25000" dirty="0"/>
              <a:t>2</a:t>
            </a:r>
            <a:r>
              <a:rPr lang="en-US" sz="2400" i="1" dirty="0"/>
              <a:t>, …..,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n</a:t>
            </a:r>
            <a:r>
              <a:rPr lang="en-US" sz="2400" dirty="0"/>
              <a:t>.</a:t>
            </a:r>
            <a:r>
              <a:rPr lang="en-US" sz="2400" i="1" baseline="-25000" dirty="0"/>
              <a:t> </a:t>
            </a:r>
          </a:p>
          <a:p>
            <a:pPr lvl="2"/>
            <a:r>
              <a:rPr lang="en-US" sz="2400" dirty="0"/>
              <a:t>It is either </a:t>
            </a:r>
            <a:r>
              <a:rPr lang="en-US" sz="2400" i="1" dirty="0"/>
              <a:t>q</a:t>
            </a:r>
            <a:r>
              <a:rPr lang="en-US" sz="2400" dirty="0"/>
              <a:t>, or if </a:t>
            </a:r>
            <a:r>
              <a:rPr lang="en-US" sz="2400" i="1" dirty="0"/>
              <a:t>q</a:t>
            </a:r>
            <a:r>
              <a:rPr lang="en-US" sz="2400" dirty="0"/>
              <a:t> is composite, it is a prime factor of </a:t>
            </a:r>
            <a:r>
              <a:rPr lang="en-US" sz="2400" i="1" dirty="0"/>
              <a:t>q</a:t>
            </a:r>
            <a:r>
              <a:rPr lang="en-US" sz="2400" dirty="0"/>
              <a:t>. </a:t>
            </a:r>
          </a:p>
          <a:p>
            <a:pPr lvl="2"/>
            <a:r>
              <a:rPr lang="en-US" sz="2400" dirty="0"/>
              <a:t>This contradicts the assumption that  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i="1" dirty="0"/>
              <a:t>, p</a:t>
            </a:r>
            <a:r>
              <a:rPr lang="en-US" sz="2400" baseline="-25000" dirty="0"/>
              <a:t>2</a:t>
            </a:r>
            <a:r>
              <a:rPr lang="en-US" sz="2400" i="1" dirty="0"/>
              <a:t>, …..,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n</a:t>
            </a:r>
            <a:r>
              <a:rPr lang="en-US" sz="2400" dirty="0"/>
              <a:t>   are all the primes. </a:t>
            </a:r>
          </a:p>
          <a:p>
            <a:pPr lvl="1"/>
            <a:r>
              <a:rPr lang="en-US" dirty="0"/>
              <a:t>Consequently, there are infinitely many primes. 			 ◀︎</a:t>
            </a:r>
          </a:p>
        </p:txBody>
      </p:sp>
      <p:pic>
        <p:nvPicPr>
          <p:cNvPr id="4" name="Picture 3" descr="0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6800" y="228600"/>
            <a:ext cx="894588" cy="103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129540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372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Theorem </a:t>
            </a:r>
            <a:r>
              <a:rPr lang="en-US" sz="3200" b="1" dirty="0">
                <a:ea typeface="Cambria Math" pitchFamily="18" charset="0"/>
              </a:rPr>
              <a:t>1</a:t>
            </a:r>
            <a:r>
              <a:rPr lang="en-US" sz="3200" dirty="0"/>
              <a:t>: Let </a:t>
            </a:r>
            <a:r>
              <a:rPr lang="en-US" sz="3200" i="1" dirty="0"/>
              <a:t>a</a:t>
            </a:r>
            <a:r>
              <a:rPr lang="en-US" sz="3200" dirty="0"/>
              <a:t>, </a:t>
            </a:r>
            <a:r>
              <a:rPr lang="en-US" sz="3200" i="1" dirty="0"/>
              <a:t>b</a:t>
            </a:r>
            <a:r>
              <a:rPr lang="en-US" sz="3200" dirty="0"/>
              <a:t>, and </a:t>
            </a:r>
            <a:r>
              <a:rPr lang="en-US" sz="3200" i="1" dirty="0"/>
              <a:t>c</a:t>
            </a:r>
            <a:r>
              <a:rPr lang="en-US" sz="3200" dirty="0"/>
              <a:t> be integers, where </a:t>
            </a:r>
            <a:r>
              <a:rPr lang="en-US" sz="3200" i="1" dirty="0"/>
              <a:t>a</a:t>
            </a:r>
            <a:r>
              <a:rPr lang="en-US" sz="3200" dirty="0"/>
              <a:t> </a:t>
            </a:r>
            <a:r>
              <a:rPr lang="en-US" sz="3200" dirty="0">
                <a:ea typeface="Cambria Math"/>
              </a:rPr>
              <a:t>≠0</a:t>
            </a:r>
            <a:r>
              <a:rPr lang="en-US" sz="3200" dirty="0"/>
              <a:t>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If 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b</a:t>
            </a:r>
            <a:r>
              <a:rPr lang="en-US" sz="2800" dirty="0"/>
              <a:t> and 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c</a:t>
            </a:r>
            <a:r>
              <a:rPr lang="en-US" sz="2800" dirty="0"/>
              <a:t>, then</a:t>
            </a:r>
            <a:r>
              <a:rPr lang="en-US" sz="2800" i="1" dirty="0"/>
              <a:t> a</a:t>
            </a:r>
            <a:r>
              <a:rPr lang="en-US" sz="2800" dirty="0"/>
              <a:t> | (</a:t>
            </a:r>
            <a:r>
              <a:rPr lang="en-US" sz="2800" i="1" dirty="0"/>
              <a:t>b + c</a:t>
            </a:r>
            <a:r>
              <a:rPr lang="en-US" sz="2800" dirty="0"/>
              <a:t>);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If 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b,</a:t>
            </a:r>
            <a:r>
              <a:rPr lang="en-US" sz="2800" dirty="0"/>
              <a:t> then 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 err="1"/>
              <a:t>bc</a:t>
            </a:r>
            <a:r>
              <a:rPr lang="en-US" sz="2800" dirty="0"/>
              <a:t> for all integers </a:t>
            </a:r>
            <a:r>
              <a:rPr lang="en-US" sz="2800" i="1" dirty="0"/>
              <a:t>c</a:t>
            </a:r>
            <a:r>
              <a:rPr lang="en-US" sz="2800" dirty="0"/>
              <a:t>;</a:t>
            </a:r>
            <a:endParaRPr lang="en-US" sz="2800" i="1" dirty="0"/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If 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b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| </a:t>
            </a:r>
            <a:r>
              <a:rPr lang="en-US" sz="2800" i="1" dirty="0"/>
              <a:t>c</a:t>
            </a:r>
            <a:r>
              <a:rPr lang="en-US" sz="2800" dirty="0"/>
              <a:t>, then 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c</a:t>
            </a:r>
            <a:r>
              <a:rPr lang="en-US" sz="2800" dirty="0"/>
              <a:t>.</a:t>
            </a:r>
          </a:p>
          <a:p>
            <a:pPr marL="628650" lvl="1" indent="-571500">
              <a:buNone/>
            </a:pPr>
            <a:r>
              <a:rPr lang="en-US" sz="2800" dirty="0"/>
              <a:t>   </a:t>
            </a:r>
          </a:p>
          <a:p>
            <a:pPr marL="628650" lvl="1" indent="-571500">
              <a:buNone/>
            </a:pPr>
            <a:r>
              <a:rPr lang="en-US" sz="2800" b="1" dirty="0"/>
              <a:t>Proof</a:t>
            </a:r>
            <a:r>
              <a:rPr lang="en-US" sz="2800" dirty="0"/>
              <a:t>: Direct proof of (</a:t>
            </a:r>
            <a:r>
              <a:rPr lang="en-US" sz="2800" dirty="0" err="1"/>
              <a:t>i</a:t>
            </a:r>
            <a:r>
              <a:rPr lang="en-US" sz="2800" dirty="0"/>
              <a:t>)  </a:t>
            </a:r>
          </a:p>
          <a:p>
            <a:pPr marL="628650" lvl="1" indent="-571500">
              <a:buNone/>
            </a:pPr>
            <a:r>
              <a:rPr lang="en-US" sz="2800" dirty="0"/>
              <a:t>Suppose 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b</a:t>
            </a:r>
            <a:r>
              <a:rPr lang="en-US" sz="2800" dirty="0"/>
              <a:t> and 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c</a:t>
            </a:r>
            <a:r>
              <a:rPr lang="en-US" sz="2800" dirty="0"/>
              <a:t>, then it follows that there are integers </a:t>
            </a:r>
            <a:r>
              <a:rPr lang="en-US" sz="2800" i="1" dirty="0"/>
              <a:t>s</a:t>
            </a:r>
            <a:r>
              <a:rPr lang="en-US" sz="2800" dirty="0"/>
              <a:t> and </a:t>
            </a:r>
            <a:r>
              <a:rPr lang="en-US" sz="2800" i="1" dirty="0"/>
              <a:t>t</a:t>
            </a:r>
            <a:r>
              <a:rPr lang="en-US" sz="2800" dirty="0"/>
              <a:t> with </a:t>
            </a:r>
            <a:r>
              <a:rPr lang="en-US" sz="2800" i="1" dirty="0"/>
              <a:t>b</a:t>
            </a:r>
            <a:r>
              <a:rPr lang="en-US" sz="2800" dirty="0"/>
              <a:t> = </a:t>
            </a:r>
            <a:r>
              <a:rPr lang="en-US" sz="2800" i="1" dirty="0"/>
              <a:t>as</a:t>
            </a:r>
            <a:r>
              <a:rPr lang="en-US" sz="2800" dirty="0"/>
              <a:t> and </a:t>
            </a:r>
            <a:r>
              <a:rPr lang="en-US" sz="2800" i="1" dirty="0"/>
              <a:t>c</a:t>
            </a:r>
            <a:r>
              <a:rPr lang="en-US" sz="2800" dirty="0"/>
              <a:t> = </a:t>
            </a:r>
            <a:r>
              <a:rPr lang="en-US" sz="2800" i="1" dirty="0"/>
              <a:t>at</a:t>
            </a:r>
            <a:r>
              <a:rPr lang="en-US" sz="2800" dirty="0"/>
              <a:t>. Hence, </a:t>
            </a:r>
            <a:r>
              <a:rPr lang="en-US" sz="2800" i="1" dirty="0"/>
              <a:t>b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dirty="0"/>
              <a:t> = </a:t>
            </a:r>
            <a:r>
              <a:rPr lang="en-US" sz="2800" i="1" dirty="0"/>
              <a:t>as</a:t>
            </a:r>
            <a:r>
              <a:rPr lang="en-US" sz="2800" dirty="0"/>
              <a:t> + </a:t>
            </a:r>
            <a:r>
              <a:rPr lang="en-US" sz="2800" i="1" dirty="0"/>
              <a:t>at</a:t>
            </a:r>
            <a:r>
              <a:rPr lang="en-US" sz="2800" dirty="0"/>
              <a:t> = 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 + </a:t>
            </a:r>
            <a:r>
              <a:rPr lang="en-US" sz="2800" i="1" dirty="0"/>
              <a:t>t</a:t>
            </a:r>
            <a:r>
              <a:rPr lang="en-US" sz="2800" dirty="0"/>
              <a:t>). </a:t>
            </a:r>
            <a:br>
              <a:rPr lang="en-US" sz="2800" dirty="0"/>
            </a:br>
            <a:r>
              <a:rPr lang="en-US" sz="2800" dirty="0">
                <a:ea typeface="Cambria Math"/>
              </a:rPr>
              <a:t>Hence,  </a:t>
            </a:r>
            <a:r>
              <a:rPr lang="en-US" sz="2800" i="1" dirty="0"/>
              <a:t>a</a:t>
            </a:r>
            <a:r>
              <a:rPr lang="en-US" sz="2800" dirty="0"/>
              <a:t> | (</a:t>
            </a:r>
            <a:r>
              <a:rPr lang="en-US" sz="2800" i="1" dirty="0"/>
              <a:t>b + c</a:t>
            </a:r>
            <a:r>
              <a:rPr lang="en-US" sz="2800" dirty="0"/>
              <a:t>)      						◀︎ </a:t>
            </a:r>
          </a:p>
          <a:p>
            <a:pPr marL="262890" indent="-571500">
              <a:buNone/>
            </a:pPr>
            <a:endParaRPr lang="en-US" sz="3200" b="1" dirty="0"/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39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BAA8-12BD-2343-BDA5-BC0F20FA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5AAD-9166-6347-A123-CE9118FE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Primes</a:t>
            </a:r>
          </a:p>
          <a:p>
            <a:r>
              <a:rPr lang="en-US" dirty="0"/>
              <a:t>Basic Theorems on Primes</a:t>
            </a:r>
            <a:endParaRPr lang="en-US"/>
          </a:p>
          <a:p>
            <a:pPr lvl="1"/>
            <a:r>
              <a:rPr lang="en-US"/>
              <a:t>Fundamental Theorem of Arithmetic</a:t>
            </a:r>
          </a:p>
          <a:p>
            <a:pPr lvl="1"/>
            <a:r>
              <a:rPr lang="en-US"/>
              <a:t>Trial Division</a:t>
            </a:r>
          </a:p>
          <a:p>
            <a:r>
              <a:rPr lang="en-US"/>
              <a:t>Sieve of </a:t>
            </a:r>
            <a:r>
              <a:rPr lang="en-US" dirty="0" err="1"/>
              <a:t>Erastosthenes</a:t>
            </a:r>
          </a:p>
          <a:p>
            <a:r>
              <a:rPr lang="en-US" dirty="0" err="1"/>
              <a:t>Euclid’s Theorem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7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E64F-5E78-6644-B4F2-B6C6492D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59: GCD and LCM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6D4B-BDDA-A44C-BF2C-B743ABDA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Greatest common divisor</a:t>
            </a:r>
          </a:p>
          <a:p>
            <a:r>
              <a:rPr lang="en-US"/>
              <a:t>Least common Multiple</a:t>
            </a:r>
          </a:p>
        </p:txBody>
      </p:sp>
    </p:spTree>
    <p:extLst>
      <p:ext uri="{BB962C8B-B14F-4D97-AF65-F5344CB8AC3E}">
        <p14:creationId xmlns:p14="http://schemas.microsoft.com/office/powerpoint/2010/main" val="819402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be integers, not both zero. The largest integer </a:t>
            </a:r>
            <a:r>
              <a:rPr lang="en-US" i="1" dirty="0"/>
              <a:t>d</a:t>
            </a:r>
            <a:r>
              <a:rPr lang="en-US" dirty="0"/>
              <a:t> such that </a:t>
            </a:r>
            <a:r>
              <a:rPr lang="en-US" i="1" dirty="0"/>
              <a:t>d </a:t>
            </a:r>
            <a:r>
              <a:rPr lang="en-US" dirty="0"/>
              <a:t>|</a:t>
            </a:r>
            <a:r>
              <a:rPr lang="en-US" i="1" dirty="0"/>
              <a:t> a </a:t>
            </a:r>
            <a:r>
              <a:rPr lang="en-US" dirty="0"/>
              <a:t>and also 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b </a:t>
            </a:r>
            <a:r>
              <a:rPr lang="en-US" dirty="0"/>
              <a:t>is called the </a:t>
            </a:r>
            <a:r>
              <a:rPr lang="en-US" b="1" dirty="0"/>
              <a:t>greatest common divisor </a:t>
            </a:r>
            <a:r>
              <a:rPr lang="en-US" dirty="0"/>
              <a:t>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The greatest common divisor 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is denoted by </a:t>
            </a:r>
            <a:r>
              <a:rPr lang="en-US" b="1" dirty="0" err="1"/>
              <a:t>gcd</a:t>
            </a:r>
            <a:r>
              <a:rPr lang="en-US" b="1" dirty="0"/>
              <a:t>(</a:t>
            </a:r>
            <a:r>
              <a:rPr lang="en-US" b="1" i="1" dirty="0" err="1"/>
              <a:t>a, b</a:t>
            </a:r>
            <a:r>
              <a:rPr lang="en-US" b="1" dirty="0"/>
              <a:t>).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b="1" dirty="0" err="1"/>
              <a:t>Example</a:t>
            </a:r>
            <a:r>
              <a:rPr lang="en-US" dirty="0" err="1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		gcd(</a:t>
            </a:r>
            <a:r>
              <a:rPr lang="en-US" dirty="0">
                <a:ea typeface="Cambria Math" pitchFamily="18" charset="0"/>
              </a:rPr>
              <a:t>24, 36</a:t>
            </a:r>
            <a:r>
              <a:rPr lang="en-US" dirty="0"/>
              <a:t>) = </a:t>
            </a:r>
            <a:r>
              <a:rPr lang="en-US" dirty="0">
                <a:ea typeface="Cambria Math" pitchFamily="18" charset="0"/>
              </a:rPr>
              <a:t>12</a:t>
            </a:r>
          </a:p>
          <a:p>
            <a:pPr>
              <a:buNone/>
            </a:pPr>
            <a:r>
              <a:rPr lang="en-US" dirty="0" err="1"/>
              <a:t>		gcd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17, 22</a:t>
            </a:r>
            <a:r>
              <a:rPr lang="en-US" dirty="0"/>
              <a:t>) = </a:t>
            </a:r>
            <a:r>
              <a:rPr lang="en-US" dirty="0"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		gcd(17, 0) = 17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8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Relatively Prime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are </a:t>
            </a:r>
            <a:r>
              <a:rPr lang="en-US" b="1" dirty="0"/>
              <a:t>relatively prime </a:t>
            </a:r>
            <a:r>
              <a:rPr lang="en-US" dirty="0"/>
              <a:t>if gcd(</a:t>
            </a:r>
            <a:r>
              <a:rPr lang="en-US" i="1" dirty="0"/>
              <a:t>a, b</a:t>
            </a:r>
            <a:r>
              <a:rPr lang="en-US" dirty="0"/>
              <a:t>) = 1 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are </a:t>
            </a:r>
            <a:r>
              <a:rPr lang="en-US" b="1" dirty="0" err="1"/>
              <a:t>pairwise</a:t>
            </a:r>
            <a:r>
              <a:rPr lang="en-US" b="1" dirty="0"/>
              <a:t> relatively prime </a:t>
            </a:r>
            <a:r>
              <a:rPr lang="en-US" dirty="0"/>
              <a:t>if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 =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whenever </a:t>
            </a:r>
            <a:r>
              <a:rPr lang="en-US" dirty="0">
                <a:ea typeface="Cambria Math" pitchFamily="18" charset="0"/>
              </a:rPr>
              <a:t>1 </a:t>
            </a:r>
            <a:r>
              <a:rPr lang="en-US" dirty="0"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i</a:t>
            </a:r>
            <a:r>
              <a:rPr lang="en-US" i="1" dirty="0" err="1">
                <a:ea typeface="Cambria Math"/>
              </a:rPr>
              <a:t> </a:t>
            </a:r>
            <a:r>
              <a:rPr lang="en-US" dirty="0">
                <a:ea typeface="Cambria Math"/>
              </a:rPr>
              <a:t>&lt; </a:t>
            </a:r>
            <a:r>
              <a:rPr lang="en-US" i="1" dirty="0">
                <a:ea typeface="Cambria Math"/>
              </a:rPr>
              <a:t>j</a:t>
            </a:r>
            <a:r>
              <a:rPr lang="en-US" dirty="0">
                <a:ea typeface="Cambria Math"/>
              </a:rPr>
              <a:t>  ≤ </a:t>
            </a:r>
            <a:r>
              <a:rPr lang="en-US" i="1" dirty="0">
                <a:ea typeface="Cambria Math"/>
              </a:rPr>
              <a:t>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51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B20E-A776-D348-8BE4-BA6CE36B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854B-F4AD-BD4C-908A-466419AE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17</a:t>
            </a:r>
            <a:r>
              <a:rPr lang="en-US" dirty="0"/>
              <a:t> and </a:t>
            </a:r>
            <a:r>
              <a:rPr lang="en-US" dirty="0">
                <a:ea typeface="Cambria Math" pitchFamily="18" charset="0"/>
              </a:rPr>
              <a:t>22 are relatively prime</a:t>
            </a:r>
          </a:p>
          <a:p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The integers </a:t>
            </a:r>
            <a:r>
              <a:rPr lang="en-US" dirty="0">
                <a:ea typeface="Cambria Math" pitchFamily="18" charset="0"/>
              </a:rPr>
              <a:t>10, 17</a:t>
            </a:r>
            <a:r>
              <a:rPr lang="en-US" dirty="0"/>
              <a:t> and </a:t>
            </a:r>
            <a:r>
              <a:rPr lang="en-US" dirty="0">
                <a:ea typeface="Cambria Math" pitchFamily="18" charset="0"/>
              </a:rPr>
              <a:t>21 are </a:t>
            </a:r>
            <a:r>
              <a:rPr lang="en-US" dirty="0" err="1">
                <a:ea typeface="Cambria Math" pitchFamily="18" charset="0"/>
              </a:rPr>
              <a:t>pairwise</a:t>
            </a:r>
            <a:r>
              <a:rPr lang="en-US" dirty="0">
                <a:ea typeface="Cambria Math" pitchFamily="18" charset="0"/>
              </a:rPr>
              <a:t> relatively prime.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dirty="0" err="1">
                <a:ea typeface="Cambria Math" pitchFamily="18" charset="0"/>
              </a:rPr>
              <a:t>	gcd</a:t>
            </a:r>
            <a:r>
              <a:rPr lang="en-US" dirty="0">
                <a:ea typeface="Cambria Math" pitchFamily="18" charset="0"/>
              </a:rPr>
              <a:t>(10, 17) = 1</a:t>
            </a:r>
          </a:p>
          <a:p>
            <a:pPr>
              <a:buNone/>
            </a:pPr>
            <a:r>
              <a:rPr lang="en-US" dirty="0" err="1">
                <a:ea typeface="Cambria Math" pitchFamily="18" charset="0"/>
              </a:rPr>
              <a:t>	gcd</a:t>
            </a:r>
            <a:r>
              <a:rPr lang="en-US" dirty="0">
                <a:ea typeface="Cambria Math" pitchFamily="18" charset="0"/>
              </a:rPr>
              <a:t>(10, 21) = 1</a:t>
            </a:r>
          </a:p>
          <a:p>
            <a:pPr>
              <a:buNone/>
            </a:pPr>
            <a:r>
              <a:rPr lang="en-US" dirty="0" err="1">
                <a:ea typeface="Cambria Math" pitchFamily="18" charset="0"/>
              </a:rPr>
              <a:t>	gcd</a:t>
            </a:r>
            <a:r>
              <a:rPr lang="en-US" dirty="0">
                <a:ea typeface="Cambria Math" pitchFamily="18" charset="0"/>
              </a:rPr>
              <a:t>(17, 21) = 1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ea typeface="Cambria Math" pitchFamily="18" charset="0"/>
              </a:rPr>
              <a:t>integers 10, 19, and 24 are not </a:t>
            </a:r>
            <a:r>
              <a:rPr lang="en-US" dirty="0" err="1">
                <a:ea typeface="Cambria Math" pitchFamily="18" charset="0"/>
              </a:rPr>
              <a:t>pairwise</a:t>
            </a:r>
            <a:r>
              <a:rPr lang="en-US" dirty="0">
                <a:ea typeface="Cambria Math" pitchFamily="18" charset="0"/>
              </a:rPr>
              <a:t> relatively prime.</a:t>
            </a:r>
          </a:p>
          <a:p>
            <a:pPr>
              <a:buNone/>
            </a:pPr>
            <a:r>
              <a:rPr lang="en-US" dirty="0" err="1">
                <a:ea typeface="Cambria Math" pitchFamily="18" charset="0"/>
              </a:rPr>
              <a:t>	gcd</a:t>
            </a:r>
            <a:r>
              <a:rPr lang="en-US" dirty="0">
                <a:ea typeface="Cambria Math" pitchFamily="18" charset="0"/>
              </a:rPr>
              <a:t>(10, 24) = 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2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Finding the 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 the prime factorizations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where each exponent is a nonnegative integer. Then: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dirty="0"/>
              <a:t>Finding the </a:t>
            </a:r>
            <a:r>
              <a:rPr lang="en-US" dirty="0" err="1"/>
              <a:t>gcd</a:t>
            </a:r>
            <a:r>
              <a:rPr lang="en-US" dirty="0"/>
              <a:t> of two positive integers using their prime factorizations is not efficient because there is no efficient algorithm for finding the prime factorization of a positive integer.</a:t>
            </a:r>
          </a:p>
          <a:p>
            <a:pPr>
              <a:buNone/>
            </a:pPr>
            <a:r>
              <a:rPr lang="en-US" b="1" dirty="0"/>
              <a:t>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14499" y="2452688"/>
            <a:ext cx="2580571" cy="328612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33901" y="2452688"/>
            <a:ext cx="2096959" cy="328612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00199" y="3825240"/>
            <a:ext cx="6169843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2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A581-00D2-3D40-901D-157E43F5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3166-9936-3C48-94C2-FD8DA750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ea typeface="Cambria Math" pitchFamily="18" charset="0"/>
              </a:rPr>
              <a:t>120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</a:t>
            </a:r>
            <a:r>
              <a:rPr lang="en-US" dirty="0"/>
              <a:t> 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 3 ∙ 5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 3</a:t>
            </a:r>
            <a:r>
              <a:rPr lang="en-US" baseline="30000" dirty="0">
                <a:ea typeface="Cambria Math"/>
              </a:rPr>
              <a:t>1</a:t>
            </a:r>
            <a:r>
              <a:rPr lang="en-US" dirty="0">
                <a:ea typeface="Cambria Math"/>
              </a:rPr>
              <a:t> ∙ 5</a:t>
            </a:r>
            <a:r>
              <a:rPr lang="en-US" baseline="30000" dirty="0">
                <a:ea typeface="Cambria Math"/>
              </a:rPr>
              <a:t>1</a:t>
            </a:r>
            <a:r>
              <a:rPr lang="en-US" dirty="0">
                <a:ea typeface="Cambria Math"/>
              </a:rPr>
              <a:t>    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500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</a:t>
            </a:r>
            <a:r>
              <a:rPr lang="en-US" dirty="0"/>
              <a:t> 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 5</a:t>
            </a:r>
            <a:r>
              <a:rPr lang="en-US" baseline="30000" dirty="0">
                <a:ea typeface="Cambria Math"/>
              </a:rPr>
              <a:t>3</a:t>
            </a:r>
            <a:r>
              <a:rPr lang="en-US" dirty="0">
                <a:ea typeface="Cambria Math"/>
              </a:rPr>
              <a:t>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∙ 3</a:t>
            </a:r>
            <a:r>
              <a:rPr lang="en-US" baseline="30000" dirty="0">
                <a:ea typeface="Cambria Math"/>
              </a:rPr>
              <a:t>0</a:t>
            </a:r>
            <a:r>
              <a:rPr lang="en-US" dirty="0">
                <a:ea typeface="Cambria Math"/>
              </a:rPr>
              <a:t> ∙ 5</a:t>
            </a:r>
            <a:r>
              <a:rPr lang="en-US" baseline="30000" dirty="0">
                <a:ea typeface="Cambria Math"/>
              </a:rPr>
              <a:t>3</a:t>
            </a:r>
            <a:r>
              <a:rPr lang="en-US" dirty="0">
                <a:ea typeface="Cambria Math"/>
              </a:rPr>
              <a:t> 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 err="1"/>
              <a:t>Then</a:t>
            </a:r>
          </a:p>
          <a:p>
            <a:pPr>
              <a:buNone/>
            </a:pPr>
            <a:r>
              <a:rPr lang="en-US" dirty="0" err="1"/>
              <a:t>	gcd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120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500</a:t>
            </a:r>
            <a:r>
              <a:rPr lang="en-US" dirty="0"/>
              <a:t>)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min(3,2)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>
                <a:ea typeface="Cambria Math"/>
              </a:rPr>
              <a:t>∙ 3</a:t>
            </a:r>
            <a:r>
              <a:rPr lang="en-US" baseline="30000" dirty="0">
                <a:ea typeface="Cambria Math" pitchFamily="18" charset="0"/>
              </a:rPr>
              <a:t>min(1,0) </a:t>
            </a:r>
            <a:r>
              <a:rPr lang="en-US" dirty="0">
                <a:ea typeface="Cambria Math"/>
              </a:rPr>
              <a:t> ∙ 5</a:t>
            </a:r>
            <a:r>
              <a:rPr lang="en-US" baseline="30000" dirty="0">
                <a:ea typeface="Cambria Math" pitchFamily="18" charset="0"/>
              </a:rPr>
              <a:t>min(1,3)</a:t>
            </a:r>
            <a:r>
              <a:rPr lang="en-US" dirty="0">
                <a:ea typeface="Cambria Math"/>
              </a:rPr>
              <a:t> =</a:t>
            </a:r>
            <a:r>
              <a:rPr lang="en-US" dirty="0">
                <a:ea typeface="Cambria Math" pitchFamily="18" charset="0"/>
              </a:rPr>
              <a:t> 2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∙ 3</a:t>
            </a:r>
            <a:r>
              <a:rPr lang="en-US" baseline="30000" dirty="0">
                <a:ea typeface="Cambria Math"/>
              </a:rPr>
              <a:t>0</a:t>
            </a:r>
            <a:r>
              <a:rPr lang="en-US" dirty="0">
                <a:ea typeface="Cambria Math"/>
              </a:rPr>
              <a:t> ∙ 5</a:t>
            </a:r>
            <a:r>
              <a:rPr lang="en-US" baseline="30000" dirty="0">
                <a:ea typeface="Cambria Math"/>
              </a:rPr>
              <a:t>1</a:t>
            </a:r>
            <a:r>
              <a:rPr lang="en-US" dirty="0">
                <a:ea typeface="Cambria Math"/>
              </a:rPr>
              <a:t> = 20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6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Common Multiple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/>
              <a:t>Definition</a:t>
            </a:r>
            <a:r>
              <a:rPr lang="en-US" sz="2400" dirty="0"/>
              <a:t>: The </a:t>
            </a:r>
            <a:r>
              <a:rPr lang="en-US" sz="2400" b="1" dirty="0"/>
              <a:t>least common multiple </a:t>
            </a:r>
            <a:r>
              <a:rPr lang="en-US" sz="2400" dirty="0"/>
              <a:t>of the positive integers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 </a:t>
            </a:r>
            <a:r>
              <a:rPr lang="en-US" sz="2400" dirty="0"/>
              <a:t>is the smallest  positive integer that is divisible by both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. It is denoted by </a:t>
            </a:r>
            <a:r>
              <a:rPr lang="en-US" sz="2400" b="1" dirty="0"/>
              <a:t>lcm(</a:t>
            </a:r>
            <a:r>
              <a:rPr lang="en-US" sz="2400" b="1" i="1" dirty="0" err="1"/>
              <a:t>a</a:t>
            </a:r>
            <a:r>
              <a:rPr lang="en-US" sz="2400" b="1" dirty="0" err="1"/>
              <a:t>, </a:t>
            </a:r>
            <a:r>
              <a:rPr lang="en-US" sz="2400" b="1" i="1" dirty="0" err="1"/>
              <a:t>b</a:t>
            </a:r>
            <a:r>
              <a:rPr lang="en-US" sz="2400" b="1" dirty="0"/>
              <a:t>).</a:t>
            </a:r>
            <a:endParaRPr lang="en-US" sz="2400" b="1" dirty="0">
              <a:ea typeface="Cambria Math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The least common multiple can also be computed from the prime factorizations. </a:t>
            </a:r>
            <a:r>
              <a:rPr lang="en-US" sz="2400" b="1" dirty="0"/>
              <a:t> </a:t>
            </a:r>
          </a:p>
          <a:p>
            <a:pPr>
              <a:lnSpc>
                <a:spcPct val="120000"/>
              </a:lnSpc>
            </a:pPr>
            <a:endParaRPr lang="en-US" sz="2400" b="1" dirty="0"/>
          </a:p>
          <a:p>
            <a:pPr>
              <a:lnSpc>
                <a:spcPct val="120000"/>
              </a:lnSpc>
              <a:buNone/>
            </a:pPr>
            <a:endParaRPr lang="en-US" sz="2400" b="1" dirty="0"/>
          </a:p>
          <a:p>
            <a:pPr>
              <a:lnSpc>
                <a:spcPct val="120000"/>
              </a:lnSpc>
              <a:buNone/>
            </a:pPr>
            <a:r>
              <a:rPr lang="en-US" sz="2400" b="1" dirty="0"/>
              <a:t>Example:  </a:t>
            </a:r>
            <a:r>
              <a:rPr lang="en-US" sz="2400" dirty="0"/>
              <a:t>lcm(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3</a:t>
            </a:r>
            <a:r>
              <a:rPr lang="en-US" sz="2400" baseline="30000" dirty="0">
                <a:ea typeface="Cambria Math" pitchFamily="18" charset="0"/>
              </a:rPr>
              <a:t>5</a:t>
            </a:r>
            <a:r>
              <a:rPr lang="en-US" sz="2400" dirty="0">
                <a:ea typeface="Cambria Math" pitchFamily="18" charset="0"/>
              </a:rPr>
              <a:t>7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dirty="0"/>
              <a:t>,</a:t>
            </a:r>
            <a:r>
              <a:rPr lang="en-US" sz="2400" dirty="0">
                <a:ea typeface="Cambria Math" pitchFamily="18" charset="0"/>
              </a:rPr>
              <a:t> 2</a:t>
            </a:r>
            <a:r>
              <a:rPr lang="en-US" sz="2400" baseline="30000" dirty="0">
                <a:ea typeface="Cambria Math" pitchFamily="18" charset="0"/>
              </a:rPr>
              <a:t>4</a:t>
            </a:r>
            <a:r>
              <a:rPr lang="en-US" sz="2400" dirty="0">
                <a:ea typeface="Cambria Math" pitchFamily="18" charset="0"/>
              </a:rPr>
              <a:t>3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/>
              <a:t>) = </a:t>
            </a:r>
            <a:r>
              <a:rPr lang="en-US" sz="2400" dirty="0">
                <a:ea typeface="Cambria Math" pitchFamily="18" charset="0"/>
              </a:rPr>
              <a:t> 2</a:t>
            </a:r>
            <a:r>
              <a:rPr lang="en-US" sz="2400" baseline="30000" dirty="0">
                <a:ea typeface="Cambria Math" pitchFamily="18" charset="0"/>
              </a:rPr>
              <a:t>max(3,4)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>
                <a:ea typeface="Cambria Math"/>
              </a:rPr>
              <a:t>3</a:t>
            </a:r>
            <a:r>
              <a:rPr lang="en-US" sz="2400" baseline="30000" dirty="0">
                <a:ea typeface="Cambria Math" pitchFamily="18" charset="0"/>
              </a:rPr>
              <a:t>max(5,3)</a:t>
            </a:r>
            <a:r>
              <a:rPr lang="en-US" sz="2400" dirty="0">
                <a:ea typeface="Cambria Math"/>
              </a:rPr>
              <a:t> 7</a:t>
            </a:r>
            <a:r>
              <a:rPr lang="en-US" sz="2400" baseline="30000" dirty="0">
                <a:ea typeface="Cambria Math" pitchFamily="18" charset="0"/>
              </a:rPr>
              <a:t>max(2,0)</a:t>
            </a:r>
            <a:r>
              <a:rPr lang="en-US" sz="2400" dirty="0">
                <a:ea typeface="Cambria Math"/>
              </a:rPr>
              <a:t> =</a:t>
            </a:r>
            <a:r>
              <a:rPr lang="en-US" sz="2400" dirty="0">
                <a:ea typeface="Cambria Math" pitchFamily="18" charset="0"/>
              </a:rPr>
              <a:t> 2</a:t>
            </a:r>
            <a:r>
              <a:rPr lang="en-US" sz="2400" baseline="30000" dirty="0">
                <a:ea typeface="Cambria Math" pitchFamily="18" charset="0"/>
              </a:rPr>
              <a:t>4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>
                <a:ea typeface="Cambria Math"/>
              </a:rPr>
              <a:t>3</a:t>
            </a:r>
            <a:r>
              <a:rPr lang="en-US" sz="2400" baseline="30000" dirty="0">
                <a:ea typeface="Cambria Math"/>
              </a:rPr>
              <a:t>5</a:t>
            </a:r>
            <a:r>
              <a:rPr lang="en-US" sz="2400" dirty="0">
                <a:ea typeface="Cambria Math"/>
              </a:rPr>
              <a:t> 7</a:t>
            </a:r>
            <a:r>
              <a:rPr lang="en-US" sz="2400" baseline="30000" dirty="0">
                <a:ea typeface="Cambria Math"/>
              </a:rPr>
              <a:t>2</a:t>
            </a:r>
            <a:endParaRPr lang="en-US" sz="2400" b="1" dirty="0"/>
          </a:p>
          <a:p>
            <a:pPr marL="0" indent="0">
              <a:lnSpc>
                <a:spcPct val="120000"/>
              </a:lnSpc>
              <a:buNone/>
            </a:pPr>
            <a:endParaRPr lang="en-US" sz="2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/>
              <a:t>Theorem: </a:t>
            </a:r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be positive integers. Then </a:t>
            </a:r>
            <a:r>
              <a:rPr lang="en-US" sz="2400" i="1" dirty="0" err="1"/>
              <a:t>ab</a:t>
            </a:r>
            <a:r>
              <a:rPr lang="en-US" sz="2400" dirty="0"/>
              <a:t> =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 </a:t>
            </a:r>
            <a:r>
              <a:rPr lang="en-US" sz="2400" i="1" dirty="0" err="1"/>
              <a:t>b</a:t>
            </a:r>
            <a:r>
              <a:rPr lang="en-US" sz="2400" dirty="0"/>
              <a:t>)</a:t>
            </a:r>
            <a:r>
              <a:rPr lang="en-US" sz="2400" dirty="0">
                <a:ea typeface="Cambria Math"/>
              </a:rPr>
              <a:t> ∙ lcm(</a:t>
            </a:r>
            <a:r>
              <a:rPr lang="en-US" sz="2400" i="1" dirty="0" err="1">
                <a:ea typeface="Cambria Math"/>
              </a:rPr>
              <a:t>a, b</a:t>
            </a:r>
            <a:r>
              <a:rPr lang="en-US" sz="2400" dirty="0">
                <a:ea typeface="Cambria Math"/>
              </a:rPr>
              <a:t>)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49683" y="3588788"/>
            <a:ext cx="6583678" cy="4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36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Euclidian algorithm is an efficient method for  computing the greatest common divisor of two integers. </a:t>
            </a:r>
          </a:p>
          <a:p>
            <a:pPr marL="0" indent="0">
              <a:buNone/>
            </a:pPr>
            <a:r>
              <a:rPr lang="en-US" sz="2400" dirty="0"/>
              <a:t>It is based on the idea that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 </a:t>
            </a:r>
            <a:r>
              <a:rPr lang="en-US" sz="2400" i="1" dirty="0" err="1"/>
              <a:t>b</a:t>
            </a:r>
            <a:r>
              <a:rPr lang="en-US" sz="2400" dirty="0"/>
              <a:t>) is equal to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 err="1"/>
              <a:t>, </a:t>
            </a:r>
            <a:r>
              <a:rPr lang="en-US" sz="2400" i="1" dirty="0" err="1"/>
              <a:t>b</a:t>
            </a:r>
            <a:r>
              <a:rPr lang="en-US" sz="2400" dirty="0"/>
              <a:t>) when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&gt;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and </a:t>
            </a:r>
            <a:r>
              <a:rPr lang="en-US" sz="2400" i="1" dirty="0"/>
              <a:t>r</a:t>
            </a:r>
            <a:r>
              <a:rPr lang="en-US" sz="2400" dirty="0"/>
              <a:t> is the remainder when </a:t>
            </a:r>
            <a:r>
              <a:rPr lang="en-US" sz="2400" i="1" dirty="0"/>
              <a:t>a</a:t>
            </a:r>
            <a:r>
              <a:rPr lang="en-US" sz="2400" dirty="0"/>
              <a:t> is divided by 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Example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dirty="0"/>
              <a:t>Find </a:t>
            </a:r>
            <a:r>
              <a:rPr lang="en-US" sz="2400" dirty="0" err="1"/>
              <a:t>gcd</a:t>
            </a:r>
            <a:r>
              <a:rPr lang="en-US" sz="2400" dirty="0"/>
              <a:t>(91, 287):</a:t>
            </a:r>
          </a:p>
          <a:p>
            <a:pPr marL="914400" lvl="2" indent="0">
              <a:buNone/>
            </a:pPr>
            <a:r>
              <a:rPr lang="en-US" sz="2400" dirty="0">
                <a:ea typeface="Cambria Math" pitchFamily="18" charset="0"/>
              </a:rPr>
              <a:t>287 = 91 ∙ 3 + 14, therefore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ea typeface="Cambria Math" pitchFamily="18" charset="0"/>
              </a:rPr>
              <a:t>287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91</a:t>
            </a:r>
            <a:r>
              <a:rPr lang="en-US" sz="2400" dirty="0"/>
              <a:t>) =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ea typeface="Cambria Math" pitchFamily="18" charset="0"/>
              </a:rPr>
              <a:t>14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91</a:t>
            </a:r>
            <a:r>
              <a:rPr lang="en-US" sz="2400" dirty="0"/>
              <a:t>) =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ea typeface="Cambria Math" pitchFamily="18" charset="0"/>
              </a:rPr>
              <a:t>91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14</a:t>
            </a:r>
            <a:r>
              <a:rPr lang="en-US" sz="2400" dirty="0"/>
              <a:t>) </a:t>
            </a:r>
            <a:endParaRPr lang="en-US" sz="2400" dirty="0">
              <a:ea typeface="Cambria Math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ea typeface="Cambria Math" pitchFamily="18" charset="0"/>
              </a:rPr>
              <a:t>91 = 14 ∙ 6 + 7, therefore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ea typeface="Cambria Math" pitchFamily="18" charset="0"/>
              </a:rPr>
              <a:t>91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14</a:t>
            </a:r>
            <a:r>
              <a:rPr lang="en-US" sz="2400" dirty="0"/>
              <a:t>) =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ea typeface="Cambria Math" pitchFamily="18" charset="0"/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14</a:t>
            </a:r>
            <a:r>
              <a:rPr lang="en-US" sz="2400" dirty="0"/>
              <a:t>) =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ea typeface="Cambria Math" pitchFamily="18" charset="0"/>
              </a:rPr>
              <a:t>14</a:t>
            </a:r>
            <a:r>
              <a:rPr lang="en-US" sz="2400" dirty="0"/>
              <a:t>, </a:t>
            </a:r>
            <a:r>
              <a:rPr lang="en-US" sz="2400" dirty="0">
                <a:ea typeface="Cambria Math" pitchFamily="18" charset="0"/>
              </a:rPr>
              <a:t>7</a:t>
            </a:r>
            <a:r>
              <a:rPr lang="en-US" sz="2400" dirty="0"/>
              <a:t>) </a:t>
            </a:r>
            <a:endParaRPr lang="en-US" sz="2400" dirty="0">
              <a:ea typeface="Cambria Math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ea typeface="Cambria Math" pitchFamily="18" charset="0"/>
              </a:rPr>
              <a:t>14 =  7 ∙ 2 + 0, therefore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ea typeface="Cambria Math" pitchFamily="18" charset="0"/>
              </a:rPr>
              <a:t>14, 7</a:t>
            </a:r>
            <a:r>
              <a:rPr lang="en-US" sz="2400" dirty="0"/>
              <a:t>) = </a:t>
            </a:r>
            <a:r>
              <a:rPr lang="en-US" sz="2400" dirty="0" err="1"/>
              <a:t>7</a:t>
            </a:r>
            <a:endParaRPr lang="en-US" sz="2400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14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of Euclidean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Lemma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 err="1"/>
              <a:t>bq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, and </a:t>
            </a:r>
            <a:r>
              <a:rPr lang="en-US" i="1" dirty="0"/>
              <a:t>r</a:t>
            </a:r>
            <a:r>
              <a:rPr lang="en-US" dirty="0"/>
              <a:t> are integers.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 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b, r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d</a:t>
            </a:r>
            <a:r>
              <a:rPr lang="en-US" dirty="0"/>
              <a:t> divides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Then </a:t>
            </a:r>
            <a:r>
              <a:rPr lang="en-US" i="1" dirty="0"/>
              <a:t>d</a:t>
            </a:r>
            <a:r>
              <a:rPr lang="en-US" dirty="0"/>
              <a:t> also divides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bq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Hence, any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must also be a common divisor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d</a:t>
            </a:r>
            <a:r>
              <a:rPr lang="en-US" dirty="0"/>
              <a:t> divides both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 Then </a:t>
            </a:r>
            <a:r>
              <a:rPr lang="en-US" i="1" dirty="0"/>
              <a:t>d</a:t>
            </a:r>
            <a:r>
              <a:rPr lang="en-US" dirty="0"/>
              <a:t> also divides </a:t>
            </a:r>
            <a:r>
              <a:rPr lang="en-US" i="1" dirty="0" err="1"/>
              <a:t>bq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Hence, any common divisor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must also be a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 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b, r</a:t>
            </a:r>
            <a:r>
              <a:rPr lang="en-US" dirty="0"/>
              <a:t>). 					 ◀︎</a:t>
            </a:r>
          </a:p>
        </p:txBody>
      </p:sp>
    </p:spTree>
    <p:extLst>
      <p:ext uri="{BB962C8B-B14F-4D97-AF65-F5344CB8AC3E}">
        <p14:creationId xmlns:p14="http://schemas.microsoft.com/office/powerpoint/2010/main" val="132736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712F-0A0C-A24B-B0E9-A2BCBC7C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Divisibility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A812-0F67-F64E-9C8A-9FCDC0AD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Corollary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be integers, where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≠ 0</a:t>
            </a:r>
            <a:r>
              <a:rPr lang="en-US" dirty="0"/>
              <a:t>, such that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c, </a:t>
            </a:r>
            <a:r>
              <a:rPr lang="en-US" dirty="0"/>
              <a:t>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mb</a:t>
            </a:r>
            <a:r>
              <a:rPr lang="en-US" dirty="0"/>
              <a:t> + </a:t>
            </a:r>
            <a:r>
              <a:rPr lang="en-US" i="1" dirty="0" err="1"/>
              <a:t>nc</a:t>
            </a:r>
            <a:r>
              <a:rPr lang="en-US" dirty="0"/>
              <a:t> whenever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are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Proof: </a:t>
            </a:r>
          </a:p>
          <a:p>
            <a:pPr marL="0" indent="0">
              <a:buNone/>
            </a:pPr>
            <a:r>
              <a:rPr lang="en-GB"/>
              <a:t>By part (</a:t>
            </a:r>
            <a:r>
              <a:rPr lang="en-GB" i="1"/>
              <a:t>ii</a:t>
            </a:r>
            <a:r>
              <a:rPr lang="en-GB"/>
              <a:t>) of Theorem 1 we see that </a:t>
            </a:r>
            <a:r>
              <a:rPr lang="en-GB" i="1"/>
              <a:t>a </a:t>
            </a:r>
            <a:r>
              <a:rPr lang="en-GB"/>
              <a:t>∣ </a:t>
            </a:r>
            <a:r>
              <a:rPr lang="en-GB" i="1"/>
              <a:t>mb </a:t>
            </a:r>
            <a:r>
              <a:rPr lang="en-GB"/>
              <a:t>and </a:t>
            </a:r>
            <a:r>
              <a:rPr lang="en-GB" i="1"/>
              <a:t>a </a:t>
            </a:r>
            <a:r>
              <a:rPr lang="en-GB"/>
              <a:t>∣ </a:t>
            </a:r>
            <a:r>
              <a:rPr lang="en-GB" i="1"/>
              <a:t>nc </a:t>
            </a:r>
            <a:r>
              <a:rPr lang="en-GB"/>
              <a:t>whenever </a:t>
            </a:r>
            <a:r>
              <a:rPr lang="en-GB" i="1"/>
              <a:t>m </a:t>
            </a:r>
            <a:r>
              <a:rPr lang="en-GB"/>
              <a:t>and </a:t>
            </a:r>
            <a:r>
              <a:rPr lang="en-GB" i="1"/>
              <a:t>n </a:t>
            </a:r>
            <a:r>
              <a:rPr lang="en-GB"/>
              <a:t>are integers. </a:t>
            </a:r>
          </a:p>
          <a:p>
            <a:pPr marL="0" indent="0">
              <a:buNone/>
            </a:pPr>
            <a:r>
              <a:rPr lang="en-GB"/>
              <a:t>By part (</a:t>
            </a:r>
            <a:r>
              <a:rPr lang="en-GB" i="1"/>
              <a:t>i</a:t>
            </a:r>
            <a:r>
              <a:rPr lang="en-GB"/>
              <a:t>) of Theorem 1 it follows that </a:t>
            </a:r>
            <a:r>
              <a:rPr lang="en-GB" i="1"/>
              <a:t>a </a:t>
            </a:r>
            <a:r>
              <a:rPr lang="en-GB"/>
              <a:t>∣ </a:t>
            </a:r>
            <a:r>
              <a:rPr lang="en-GB" i="1"/>
              <a:t>mb </a:t>
            </a:r>
            <a:r>
              <a:rPr lang="en-GB"/>
              <a:t>+ </a:t>
            </a:r>
            <a:r>
              <a:rPr lang="en-GB" i="1"/>
              <a:t>nc</a:t>
            </a:r>
            <a:r>
              <a:rPr lang="en-GB"/>
              <a:t>. 		</a:t>
            </a:r>
            <a:r>
              <a:rPr lang="en-US" dirty="0"/>
              <a:t> ◀︎</a:t>
            </a:r>
            <a:endParaRPr lang="en-GB"/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6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4991100" cy="31175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/>
              <a:t>procedure</a:t>
            </a:r>
            <a:r>
              <a:rPr lang="en-US" sz="2000" dirty="0"/>
              <a:t> </a:t>
            </a:r>
            <a:r>
              <a:rPr lang="en-US" sz="2000" i="1" dirty="0" err="1"/>
              <a:t>gcd</a:t>
            </a:r>
            <a:r>
              <a:rPr lang="en-US" sz="2000" dirty="0"/>
              <a:t>(</a:t>
            </a:r>
            <a:r>
              <a:rPr lang="en-US" sz="2000" i="1" dirty="0"/>
              <a:t>a, b</a:t>
            </a:r>
            <a:r>
              <a:rPr lang="en-US" sz="2000" dirty="0"/>
              <a:t>: positive integers, a &gt; b)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i="1" dirty="0">
                <a:ea typeface="Cambria Math" pitchFamily="18" charset="0"/>
              </a:rPr>
              <a:t>x </a:t>
            </a:r>
            <a:r>
              <a:rPr lang="en-US" sz="2000" dirty="0">
                <a:ea typeface="Cambria Math" pitchFamily="18" charset="0"/>
              </a:rPr>
              <a:t>:= </a:t>
            </a:r>
            <a:r>
              <a:rPr lang="en-US" sz="2000" i="1" dirty="0">
                <a:ea typeface="Cambria Math" pitchFamily="18" charset="0"/>
              </a:rPr>
              <a:t>a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i="1" dirty="0">
                <a:ea typeface="Cambria Math" pitchFamily="18" charset="0"/>
              </a:rPr>
              <a:t>y</a:t>
            </a:r>
            <a:r>
              <a:rPr lang="en-US" sz="2000" i="1"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:= </a:t>
            </a:r>
            <a:r>
              <a:rPr lang="en-US" sz="2000" i="1" dirty="0">
                <a:ea typeface="Cambria Math" pitchFamily="18" charset="0"/>
              </a:rPr>
              <a:t>b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/>
              <a:t>while </a:t>
            </a:r>
            <a:r>
              <a:rPr lang="en-US" sz="2000" i="1" dirty="0"/>
              <a:t>y </a:t>
            </a:r>
            <a:r>
              <a:rPr lang="en-US" sz="2000" i="1" dirty="0">
                <a:ea typeface="Cambria Math"/>
              </a:rPr>
              <a:t>≠ </a:t>
            </a:r>
            <a:r>
              <a:rPr lang="en-US" sz="2000" dirty="0">
                <a:ea typeface="Cambria Math"/>
              </a:rPr>
              <a:t>0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   </a:t>
            </a:r>
            <a:r>
              <a:rPr lang="en-US" sz="2000" i="1" dirty="0"/>
              <a:t>r</a:t>
            </a:r>
            <a:r>
              <a:rPr lang="en-US" sz="2000" dirty="0"/>
              <a:t> :=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b="1" dirty="0"/>
              <a:t>mod</a:t>
            </a:r>
            <a:r>
              <a:rPr lang="en-US" sz="2000" dirty="0"/>
              <a:t> </a:t>
            </a:r>
            <a:r>
              <a:rPr lang="en-US" sz="2000" i="1" dirty="0"/>
              <a:t>y</a:t>
            </a:r>
          </a:p>
          <a:p>
            <a:pPr>
              <a:buNone/>
            </a:pPr>
            <a:r>
              <a:rPr lang="en-US" sz="2000" dirty="0"/>
              <a:t>       </a:t>
            </a:r>
            <a:r>
              <a:rPr lang="en-US" sz="2000" i="1" dirty="0"/>
              <a:t>x </a:t>
            </a:r>
            <a:r>
              <a:rPr lang="en-US" sz="2000" dirty="0"/>
              <a:t>:= </a:t>
            </a:r>
            <a:r>
              <a:rPr lang="en-US" sz="2000" i="1" dirty="0"/>
              <a:t>y</a:t>
            </a:r>
          </a:p>
          <a:p>
            <a:pPr>
              <a:buNone/>
            </a:pPr>
            <a:r>
              <a:rPr lang="en-US" sz="2000" dirty="0"/>
              <a:t>       </a:t>
            </a:r>
            <a:r>
              <a:rPr lang="en-US" sz="2000" i="1" dirty="0"/>
              <a:t>y</a:t>
            </a:r>
            <a:r>
              <a:rPr lang="en-US" sz="2000" dirty="0"/>
              <a:t> := </a:t>
            </a:r>
            <a:r>
              <a:rPr lang="en-US" sz="2000" i="1" dirty="0"/>
              <a:t>r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897BEA-59EE-C94C-A4B2-E5F08F7D907A}"/>
              </a:ext>
            </a:extLst>
          </p:cNvPr>
          <p:cNvSpPr txBox="1">
            <a:spLocks/>
          </p:cNvSpPr>
          <p:nvPr/>
        </p:nvSpPr>
        <p:spPr>
          <a:xfrm>
            <a:off x="6362700" y="1690688"/>
            <a:ext cx="4991100" cy="14944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lnSpcReduction="1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/>
              <a:t>procedure</a:t>
            </a:r>
            <a:r>
              <a:rPr lang="en-US" sz="2000" dirty="0"/>
              <a:t> </a:t>
            </a:r>
            <a:r>
              <a:rPr lang="en-US" sz="2000" i="1" dirty="0" err="1"/>
              <a:t>gcd</a:t>
            </a:r>
            <a:r>
              <a:rPr lang="en-US" sz="2000" dirty="0"/>
              <a:t>(</a:t>
            </a:r>
            <a:r>
              <a:rPr lang="en-US" sz="2000" i="1" dirty="0"/>
              <a:t>a, b</a:t>
            </a:r>
            <a:r>
              <a:rPr lang="en-US" sz="2000" dirty="0"/>
              <a:t>: positive integers, a &gt; b)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GB" sz="2000" b="1"/>
              <a:t>if </a:t>
            </a:r>
            <a:r>
              <a:rPr lang="en-GB" sz="2000" b="1" i="1"/>
              <a:t>b</a:t>
            </a:r>
            <a:r>
              <a:rPr lang="en-GB" sz="2000" i="1"/>
              <a:t> </a:t>
            </a:r>
            <a:r>
              <a:rPr lang="en-GB" sz="2000"/>
              <a:t>= 0 	</a:t>
            </a:r>
            <a:r>
              <a:rPr lang="en-GB" sz="2000" b="1"/>
              <a:t>then return </a:t>
            </a:r>
            <a:r>
              <a:rPr lang="en-GB" sz="2000" b="1" i="1"/>
              <a:t>a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GB" sz="2000" b="1" i="1"/>
              <a:t>		</a:t>
            </a:r>
            <a:r>
              <a:rPr lang="en-GB" sz="2000" b="1"/>
              <a:t>else return </a:t>
            </a:r>
            <a:r>
              <a:rPr lang="en-GB" sz="2000" i="1"/>
              <a:t>gcd</a:t>
            </a:r>
            <a:r>
              <a:rPr lang="en-GB" sz="2000"/>
              <a:t>(</a:t>
            </a:r>
            <a:r>
              <a:rPr lang="en-GB" sz="2000" i="1"/>
              <a:t>b</a:t>
            </a:r>
            <a:r>
              <a:rPr lang="en-GB" sz="2000"/>
              <a:t>, </a:t>
            </a:r>
            <a:r>
              <a:rPr lang="en-GB" sz="2000" i="1"/>
              <a:t>a </a:t>
            </a:r>
            <a:r>
              <a:rPr lang="en-GB" sz="2000" b="1"/>
              <a:t>mod </a:t>
            </a:r>
            <a:r>
              <a:rPr lang="en-GB" sz="2000" b="1" i="1"/>
              <a:t>b</a:t>
            </a:r>
            <a:r>
              <a:rPr lang="en-GB" sz="2000"/>
              <a:t>)</a:t>
            </a:r>
            <a:br>
              <a:rPr lang="en-GB" sz="2000"/>
            </a:b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264541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of Euclidean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Suppose that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are positive integers with </a:t>
            </a:r>
            <a:r>
              <a:rPr lang="en-US" sz="2400" i="1" dirty="0"/>
              <a:t>a </a:t>
            </a:r>
            <a:r>
              <a:rPr lang="en-US" sz="2400" dirty="0">
                <a:ea typeface="Cambria Math"/>
              </a:rPr>
              <a:t>≥ </a:t>
            </a:r>
            <a:r>
              <a:rPr lang="en-US" sz="2400" i="1" dirty="0">
                <a:ea typeface="Cambria Math"/>
              </a:rPr>
              <a:t>b.   </a:t>
            </a:r>
            <a:r>
              <a:rPr lang="en-US" sz="2400" dirty="0">
                <a:ea typeface="Cambria Math"/>
              </a:rPr>
              <a:t>Let </a:t>
            </a:r>
            <a:r>
              <a:rPr lang="en-US" sz="2400" i="1" dirty="0">
                <a:ea typeface="Cambria Math"/>
              </a:rPr>
              <a:t>r</a:t>
            </a:r>
            <a:r>
              <a:rPr lang="en-US" sz="2400" baseline="-25000" dirty="0">
                <a:ea typeface="Cambria Math" pitchFamily="18" charset="0"/>
              </a:rPr>
              <a:t>0</a:t>
            </a:r>
            <a:r>
              <a:rPr lang="en-US" sz="2400" dirty="0">
                <a:ea typeface="Cambria Math"/>
              </a:rPr>
              <a:t> =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and </a:t>
            </a:r>
            <a:r>
              <a:rPr lang="en-US" sz="2400" i="1" dirty="0">
                <a:ea typeface="Cambria Math"/>
              </a:rPr>
              <a:t>r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 = </a:t>
            </a:r>
            <a:r>
              <a:rPr lang="en-US" sz="2400" i="1" dirty="0">
                <a:ea typeface="Cambria Math"/>
              </a:rPr>
              <a:t>b</a:t>
            </a:r>
            <a:r>
              <a:rPr lang="en-US" sz="2400" dirty="0">
                <a:ea typeface="Cambria Math"/>
              </a:rPr>
              <a:t>. </a:t>
            </a:r>
          </a:p>
          <a:p>
            <a:pPr>
              <a:buNone/>
            </a:pPr>
            <a:r>
              <a:rPr lang="en-US" sz="2400" dirty="0">
                <a:ea typeface="Cambria Math"/>
              </a:rPr>
              <a:t>Successive applications of the division algorithm yields:</a:t>
            </a:r>
          </a:p>
          <a:p>
            <a:endParaRPr lang="en-US" sz="1100" dirty="0">
              <a:ea typeface="Cambria Math"/>
            </a:endParaRPr>
          </a:p>
          <a:p>
            <a:endParaRPr lang="en-US" sz="1100" dirty="0">
              <a:ea typeface="Cambria Math"/>
            </a:endParaRPr>
          </a:p>
          <a:p>
            <a:endParaRPr lang="en-US" sz="1100" dirty="0">
              <a:ea typeface="Cambria Math"/>
            </a:endParaRPr>
          </a:p>
          <a:p>
            <a:endParaRPr lang="en-US" sz="1100" dirty="0">
              <a:ea typeface="Cambria Math"/>
            </a:endParaRPr>
          </a:p>
          <a:p>
            <a:endParaRPr lang="en-US" sz="1100" dirty="0">
              <a:ea typeface="Cambria Math"/>
            </a:endParaRPr>
          </a:p>
          <a:p>
            <a:pPr marL="0" indent="0">
              <a:buNone/>
            </a:pPr>
            <a:endParaRPr lang="en-US" sz="1100" dirty="0">
              <a:ea typeface="Cambria Math"/>
            </a:endParaRPr>
          </a:p>
          <a:p>
            <a:pPr marL="0" indent="0">
              <a:buNone/>
            </a:pPr>
            <a:r>
              <a:rPr lang="en-US" sz="2400" dirty="0">
                <a:ea typeface="Cambria Math"/>
              </a:rPr>
              <a:t>Eventually, a remainder of zero occurs in the sequence of terms: 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= </a:t>
            </a:r>
            <a:r>
              <a:rPr lang="en-US" sz="2400" i="1" dirty="0">
                <a:ea typeface="Cambria Math"/>
              </a:rPr>
              <a:t>r</a:t>
            </a:r>
            <a:r>
              <a:rPr lang="en-US" sz="2400" baseline="-25000" dirty="0">
                <a:ea typeface="Cambria Math" pitchFamily="18" charset="0"/>
              </a:rPr>
              <a:t>0 </a:t>
            </a:r>
            <a:r>
              <a:rPr lang="en-US" sz="2400" dirty="0">
                <a:ea typeface="Cambria Math"/>
              </a:rPr>
              <a:t>&gt; </a:t>
            </a:r>
            <a:r>
              <a:rPr lang="en-US" sz="2400" i="1" dirty="0">
                <a:ea typeface="Cambria Math"/>
              </a:rPr>
              <a:t>r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 &gt; </a:t>
            </a:r>
            <a:r>
              <a:rPr lang="en-US" sz="2400" i="1" dirty="0">
                <a:ea typeface="Cambria Math"/>
              </a:rPr>
              <a:t>r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 &gt; </a:t>
            </a:r>
            <a:r>
              <a:rPr lang="en-US" sz="2400" dirty="0">
                <a:ea typeface="Cambria Math"/>
              </a:rPr>
              <a:t>∙ ∙ ∙  ≥ 0. </a:t>
            </a:r>
            <a:br>
              <a:rPr lang="en-US" sz="2400" dirty="0">
                <a:ea typeface="Cambria Math"/>
              </a:rPr>
            </a:br>
            <a:r>
              <a:rPr lang="en-US" sz="2400" dirty="0">
                <a:ea typeface="Cambria Math"/>
              </a:rPr>
              <a:t>The sequence can’t contain more than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terms.</a:t>
            </a:r>
          </a:p>
          <a:p>
            <a:pPr marL="0" indent="0">
              <a:buNone/>
            </a:pPr>
            <a:r>
              <a:rPr lang="en-US" sz="2400" dirty="0">
                <a:ea typeface="Cambria Math"/>
              </a:rPr>
              <a:t>By Lemma 1 </a:t>
            </a:r>
            <a:r>
              <a:rPr lang="en-US" sz="2400" dirty="0" err="1">
                <a:ea typeface="Cambria Math"/>
              </a:rPr>
              <a:t>gcd</a:t>
            </a:r>
            <a:r>
              <a:rPr lang="en-US" sz="2400" dirty="0">
                <a:ea typeface="Cambria Math"/>
              </a:rPr>
              <a:t>(</a:t>
            </a:r>
            <a:r>
              <a:rPr lang="en-US" sz="2400" i="1" dirty="0" err="1">
                <a:ea typeface="Cambria Math"/>
              </a:rPr>
              <a:t>a</a:t>
            </a:r>
            <a:r>
              <a:rPr lang="en-US" sz="2400" dirty="0" err="1">
                <a:ea typeface="Cambria Math"/>
              </a:rPr>
              <a:t>,</a:t>
            </a:r>
            <a:r>
              <a:rPr lang="en-US" sz="2400" i="1" dirty="0" err="1">
                <a:ea typeface="Cambria Math"/>
              </a:rPr>
              <a:t>b</a:t>
            </a:r>
            <a:r>
              <a:rPr lang="en-US" sz="2400" dirty="0">
                <a:ea typeface="Cambria Math"/>
              </a:rPr>
              <a:t>) = </a:t>
            </a:r>
            <a:r>
              <a:rPr lang="en-US" sz="2400" dirty="0" err="1">
                <a:ea typeface="Cambria Math"/>
              </a:rPr>
              <a:t>gcd</a:t>
            </a:r>
            <a:r>
              <a:rPr lang="en-US" sz="2400" dirty="0">
                <a:ea typeface="Cambria Math"/>
              </a:rPr>
              <a:t>(</a:t>
            </a:r>
            <a:r>
              <a:rPr lang="en-US" sz="2400" i="1" dirty="0">
                <a:ea typeface="Cambria Math"/>
              </a:rPr>
              <a:t>r</a:t>
            </a:r>
            <a:r>
              <a:rPr lang="en-US" sz="2400" baseline="-25000" dirty="0">
                <a:ea typeface="Cambria Math" pitchFamily="18" charset="0"/>
              </a:rPr>
              <a:t>0</a:t>
            </a:r>
            <a:r>
              <a:rPr lang="en-US" sz="2400" dirty="0">
                <a:ea typeface="Cambria Math"/>
              </a:rPr>
              <a:t>,</a:t>
            </a:r>
            <a:r>
              <a:rPr lang="en-US" sz="2400" i="1" dirty="0">
                <a:ea typeface="Cambria Math"/>
              </a:rPr>
              <a:t>r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) = ∙ ∙ ∙ = </a:t>
            </a:r>
            <a:r>
              <a:rPr lang="en-US" sz="2400" dirty="0" err="1">
                <a:ea typeface="Cambria Math"/>
              </a:rPr>
              <a:t>gcd</a:t>
            </a:r>
            <a:r>
              <a:rPr lang="en-US" sz="2400" dirty="0">
                <a:ea typeface="Cambria Math"/>
              </a:rPr>
              <a:t>(</a:t>
            </a:r>
            <a:r>
              <a:rPr lang="en-US" sz="2400" i="1" dirty="0">
                <a:ea typeface="Cambria Math"/>
              </a:rPr>
              <a:t>r</a:t>
            </a:r>
            <a:r>
              <a:rPr lang="en-US" sz="2400" i="1" baseline="-25000" dirty="0">
                <a:ea typeface="Cambria Math"/>
              </a:rPr>
              <a:t>n</a:t>
            </a:r>
            <a:r>
              <a:rPr lang="en-US" sz="2400" baseline="-25000" dirty="0">
                <a:ea typeface="Cambria Math"/>
              </a:rPr>
              <a:t>-1</a:t>
            </a:r>
            <a:r>
              <a:rPr lang="en-US" sz="2400" dirty="0">
                <a:ea typeface="Cambria Math"/>
              </a:rPr>
              <a:t>,</a:t>
            </a:r>
            <a:r>
              <a:rPr lang="en-US" sz="2400" i="1" dirty="0">
                <a:ea typeface="Cambria Math"/>
              </a:rPr>
              <a:t>r</a:t>
            </a:r>
            <a:r>
              <a:rPr lang="en-US" sz="2400" i="1" baseline="-25000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) = </a:t>
            </a:r>
            <a:r>
              <a:rPr lang="en-US" sz="2400" dirty="0" err="1">
                <a:ea typeface="Cambria Math"/>
              </a:rPr>
              <a:t>gcd</a:t>
            </a:r>
            <a:r>
              <a:rPr lang="en-US" sz="2400" dirty="0">
                <a:ea typeface="Cambria Math"/>
              </a:rPr>
              <a:t>(</a:t>
            </a:r>
            <a:r>
              <a:rPr lang="en-US" sz="2400" dirty="0" err="1">
                <a:ea typeface="Cambria Math"/>
              </a:rPr>
              <a:t>r</a:t>
            </a:r>
            <a:r>
              <a:rPr lang="en-US" sz="2400" i="1" baseline="-25000" dirty="0" err="1">
                <a:ea typeface="Cambria Math"/>
              </a:rPr>
              <a:t>n</a:t>
            </a:r>
            <a:r>
              <a:rPr lang="en-US" sz="2400" i="1" baseline="-25000" dirty="0">
                <a:ea typeface="Cambria Math"/>
              </a:rPr>
              <a:t> </a:t>
            </a:r>
            <a:r>
              <a:rPr lang="en-US" sz="2400" dirty="0">
                <a:ea typeface="Cambria Math"/>
              </a:rPr>
              <a:t>, 0) = </a:t>
            </a:r>
            <a:r>
              <a:rPr lang="en-US" sz="2400" i="1" dirty="0" err="1">
                <a:ea typeface="Cambria Math"/>
              </a:rPr>
              <a:t>r</a:t>
            </a:r>
            <a:r>
              <a:rPr lang="en-US" sz="2400" i="1" baseline="-25000" dirty="0" err="1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ea typeface="Cambria Math"/>
              </a:rPr>
              <a:t>Hence the greatest common divisor is the last nonzero remainder in the sequence of divisions.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2232661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>
                <a:ea typeface="Cambria Math"/>
              </a:rPr>
              <a:t>q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           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≤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,</a:t>
            </a:r>
          </a:p>
          <a:p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i="1" dirty="0">
                <a:ea typeface="Cambria Math"/>
              </a:rPr>
              <a:t>q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3</a:t>
            </a:r>
            <a:r>
              <a:rPr lang="en-US" dirty="0">
                <a:ea typeface="Cambria Math"/>
              </a:rPr>
              <a:t>            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≤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3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,</a:t>
            </a:r>
          </a:p>
          <a:p>
            <a:r>
              <a:rPr lang="en-US" dirty="0">
                <a:ea typeface="Cambria Math"/>
              </a:rPr>
              <a:t>       ∙</a:t>
            </a:r>
          </a:p>
          <a:p>
            <a:r>
              <a:rPr lang="en-US" dirty="0">
                <a:ea typeface="Cambria Math"/>
              </a:rPr>
              <a:t>        ∙</a:t>
            </a:r>
          </a:p>
          <a:p>
            <a:r>
              <a:rPr lang="en-US" dirty="0">
                <a:ea typeface="Cambria Math"/>
              </a:rPr>
              <a:t>        ∙</a:t>
            </a:r>
          </a:p>
          <a:p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ea typeface="Cambria Math" pitchFamily="18" charset="0"/>
              </a:rPr>
              <a:t>-2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ea typeface="Cambria Math" pitchFamily="18" charset="0"/>
              </a:rPr>
              <a:t>-1</a:t>
            </a:r>
            <a:r>
              <a:rPr lang="en-US" i="1" dirty="0">
                <a:ea typeface="Cambria Math"/>
              </a:rPr>
              <a:t>q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ea typeface="Cambria Math" pitchFamily="18" charset="0"/>
              </a:rPr>
              <a:t>-1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   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≤ </a:t>
            </a:r>
            <a:r>
              <a:rPr lang="en-US" i="1" dirty="0" err="1">
                <a:ea typeface="Cambria Math"/>
              </a:rPr>
              <a:t>r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ea typeface="Cambria Math" pitchFamily="18" charset="0"/>
              </a:rPr>
              <a:t>-1</a:t>
            </a:r>
            <a:r>
              <a:rPr lang="en-US" dirty="0">
                <a:ea typeface="Cambria Math"/>
              </a:rPr>
              <a:t>,</a:t>
            </a:r>
          </a:p>
          <a:p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ea typeface="Cambria Math" pitchFamily="18" charset="0"/>
              </a:rPr>
              <a:t>-1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 err="1">
                <a:ea typeface="Cambria Math"/>
              </a:rPr>
              <a:t>r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dirty="0" err="1">
                <a:ea typeface="Cambria Math"/>
              </a:rPr>
              <a:t>q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3202172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F5BD-A30A-E14E-943E-C1DC6ED4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of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663A-C23A-4644-A659-98FFFB3A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Theorem (Lamé’s theorem)</a:t>
            </a:r>
            <a:r>
              <a:rPr lang="en-US"/>
              <a:t>: </a:t>
            </a:r>
            <a:r>
              <a:rPr lang="en-GB"/>
              <a:t>Let </a:t>
            </a:r>
            <a:r>
              <a:rPr lang="en-GB" i="1"/>
              <a:t>a </a:t>
            </a:r>
            <a:r>
              <a:rPr lang="en-GB"/>
              <a:t>and </a:t>
            </a:r>
            <a:r>
              <a:rPr lang="en-GB" i="1"/>
              <a:t>b </a:t>
            </a:r>
            <a:r>
              <a:rPr lang="en-GB"/>
              <a:t>be positive integers with </a:t>
            </a:r>
            <a:r>
              <a:rPr lang="en-GB" i="1"/>
              <a:t>a </a:t>
            </a:r>
            <a:r>
              <a:rPr lang="en-GB"/>
              <a:t>≥ </a:t>
            </a:r>
            <a:r>
              <a:rPr lang="en-GB" i="1"/>
              <a:t>b</a:t>
            </a:r>
            <a:r>
              <a:rPr lang="en-GB"/>
              <a:t>. Then the number of  divisions used by the Euclidean algorithm to find gcd(</a:t>
            </a:r>
            <a:r>
              <a:rPr lang="en-GB" i="1"/>
              <a:t>a, b</a:t>
            </a:r>
            <a:r>
              <a:rPr lang="en-GB"/>
              <a:t>) is less than or equal to five times the number of decimal digits in </a:t>
            </a:r>
            <a:r>
              <a:rPr lang="en-GB" i="1"/>
              <a:t>b.</a:t>
            </a:r>
          </a:p>
          <a:p>
            <a:pPr marL="0" indent="0">
              <a:buNone/>
            </a:pPr>
            <a:r>
              <a:rPr lang="en-GB"/>
              <a:t>Therefore the Euclidean algorithm has complexity O(log b).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369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7BC0-D70B-734E-804A-F9ED841C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D332-83B5-BE4C-A549-58C1B92C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Greatest common divisor</a:t>
            </a:r>
          </a:p>
          <a:p>
            <a:r>
              <a:rPr lang="en-US"/>
              <a:t>Least common Multiple</a:t>
            </a:r>
          </a:p>
          <a:p>
            <a:r>
              <a:rPr lang="en-US"/>
              <a:t>Euclidean Algorithm</a:t>
            </a:r>
          </a:p>
        </p:txBody>
      </p:sp>
    </p:spTree>
    <p:extLst>
      <p:ext uri="{BB962C8B-B14F-4D97-AF65-F5344CB8AC3E}">
        <p14:creationId xmlns:p14="http://schemas.microsoft.com/office/powerpoint/2010/main" val="13453372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872A-CCBC-A244-B354-5A7651AF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60: More Facts about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1540-402B-5B42-8C9B-AA1A6F8E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Important facts about Primes</a:t>
            </a:r>
          </a:p>
          <a:p>
            <a:r>
              <a:rPr lang="en-US"/>
              <a:t>Finding large Primes</a:t>
            </a:r>
          </a:p>
          <a:p>
            <a:r>
              <a:rPr lang="en-US"/>
              <a:t>Open problems on Primes</a:t>
            </a:r>
          </a:p>
        </p:txBody>
      </p:sp>
    </p:spTree>
    <p:extLst>
      <p:ext uri="{BB962C8B-B14F-4D97-AF65-F5344CB8AC3E}">
        <p14:creationId xmlns:p14="http://schemas.microsoft.com/office/powerpoint/2010/main" val="96510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Uniqueness of Prime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Theorem</a:t>
            </a:r>
            <a:r>
              <a:rPr lang="en-US" dirty="0"/>
              <a:t>: If p is a positive integer then its factorization into primes of non-decreasing order is unique.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403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Primes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fr-CH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denotes the number of primes not exceeding x.</a:t>
                </a: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Prime Number Theorem</a:t>
                </a:r>
                <a:r>
                  <a:rPr lang="en-US" dirty="0"/>
                  <a:t>: The ratio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fr-CH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CH" b="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fr-CH" b="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CH" b="0" i="0" dirty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CH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b="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approaches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dirty="0"/>
                  <a:t> as </a:t>
                </a:r>
                <a:r>
                  <a:rPr lang="en-US" i="1" dirty="0"/>
                  <a:t>x</a:t>
                </a:r>
                <a:r>
                  <a:rPr lang="en-US" dirty="0"/>
                  <a:t> grows without bound.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odds that a randomly selected positive integer less than </a:t>
                </a:r>
                <a:r>
                  <a:rPr lang="en-US" i="1" dirty="0"/>
                  <a:t>n</a:t>
                </a:r>
                <a:r>
                  <a:rPr lang="en-US" dirty="0"/>
                  <a:t> is prime are approximately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H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6334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Primes and Arithmetic Progressions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there long arithmetic progressions made up entirely of primes?</a:t>
            </a:r>
          </a:p>
          <a:p>
            <a:pPr lvl="1"/>
            <a:r>
              <a:rPr lang="en-US" dirty="0">
                <a:ea typeface="Cambria Math" pitchFamily="18" charset="0"/>
              </a:rPr>
              <a:t>5, 11, 17, 23, 29  is an arithmetic progression of five primes.</a:t>
            </a:r>
          </a:p>
          <a:p>
            <a:pPr lvl="1"/>
            <a:r>
              <a:rPr lang="en-US" dirty="0">
                <a:ea typeface="Cambria Math" pitchFamily="18" charset="0"/>
              </a:rPr>
              <a:t>199, 409, 619, 829, 1039, 1249, 1459, 1669, 1879, 2089 is an arithmetic progression of ten primes.</a:t>
            </a:r>
          </a:p>
          <a:p>
            <a:r>
              <a:rPr lang="en-US" dirty="0">
                <a:ea typeface="Cambria Math" pitchFamily="18" charset="0"/>
              </a:rPr>
              <a:t>In the 1930s, Paul </a:t>
            </a:r>
            <a:r>
              <a:rPr lang="en-US" dirty="0" err="1">
                <a:ea typeface="Cambria Math" pitchFamily="18" charset="0"/>
              </a:rPr>
              <a:t>Erd</a:t>
            </a:r>
            <a:r>
              <a:rPr lang="hu-HU" dirty="0">
                <a:ea typeface="Cambria Math"/>
              </a:rPr>
              <a:t>ő</a:t>
            </a:r>
            <a:r>
              <a:rPr lang="en-US" dirty="0">
                <a:ea typeface="Cambria Math" pitchFamily="18" charset="0"/>
              </a:rPr>
              <a:t>s  conjectured that for every positive integer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greater than 1, there is an arithmetic progression of length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made up  entirely of primes. </a:t>
            </a:r>
          </a:p>
          <a:p>
            <a:r>
              <a:rPr lang="en-US" dirty="0">
                <a:ea typeface="Cambria Math" pitchFamily="18" charset="0"/>
              </a:rPr>
              <a:t>This was proven in 2006, by Ben Green and Terrence Tau.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89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Mersene</a:t>
            </a:r>
            <a:r>
              <a:rPr lang="en-US" dirty="0"/>
              <a:t>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9440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Prime numbers of the form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baseline="30000" dirty="0">
                <a:ea typeface="Cambria Math" pitchFamily="18" charset="0"/>
              </a:rPr>
              <a:t>p</a:t>
            </a:r>
            <a:r>
              <a:rPr lang="en-US" i="1" baseline="30000" dirty="0"/>
              <a:t>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, </a:t>
            </a:r>
            <a:r>
              <a:rPr lang="en-US" dirty="0">
                <a:ea typeface="Cambria Math"/>
              </a:rPr>
              <a:t>where</a:t>
            </a:r>
            <a:r>
              <a:rPr lang="en-US" i="1" dirty="0">
                <a:ea typeface="Cambria Math"/>
              </a:rPr>
              <a:t> </a:t>
            </a:r>
            <a:r>
              <a:rPr lang="en-US" baseline="30000" dirty="0"/>
              <a:t> </a:t>
            </a:r>
            <a:r>
              <a:rPr lang="en-US" i="1" dirty="0"/>
              <a:t>p</a:t>
            </a:r>
            <a:r>
              <a:rPr lang="en-US" dirty="0"/>
              <a:t> is prime, are called </a:t>
            </a:r>
            <a:r>
              <a:rPr lang="en-US" b="1" dirty="0" err="1"/>
              <a:t>Mersene</a:t>
            </a:r>
            <a:r>
              <a:rPr lang="en-US" b="1" dirty="0"/>
              <a:t> primes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Examples</a:t>
            </a:r>
          </a:p>
          <a:p>
            <a:pPr marL="457200" lvl="1" indent="0">
              <a:buNone/>
            </a:pP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 = </a:t>
            </a:r>
            <a:r>
              <a:rPr lang="en-US" dirty="0">
                <a:ea typeface="Cambria Math"/>
              </a:rPr>
              <a:t>3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3</a:t>
            </a:r>
            <a:r>
              <a:rPr lang="en-US" i="1" baseline="30000" dirty="0"/>
              <a:t>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 = </a:t>
            </a:r>
            <a:r>
              <a:rPr lang="en-US" dirty="0">
                <a:ea typeface="Cambria Math"/>
              </a:rPr>
              <a:t>7,</a:t>
            </a:r>
            <a:r>
              <a:rPr lang="en-US" dirty="0">
                <a:ea typeface="Cambria Math" pitchFamily="18" charset="0"/>
              </a:rPr>
              <a:t> 2</a:t>
            </a:r>
            <a:r>
              <a:rPr lang="en-US" baseline="30000" dirty="0">
                <a:ea typeface="Cambria Math" pitchFamily="18" charset="0"/>
              </a:rPr>
              <a:t>5</a:t>
            </a:r>
            <a:r>
              <a:rPr lang="en-US" i="1" baseline="30000" dirty="0"/>
              <a:t>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 = </a:t>
            </a:r>
            <a:r>
              <a:rPr lang="en-US" dirty="0">
                <a:ea typeface="Cambria Math"/>
              </a:rPr>
              <a:t>37 , and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7</a:t>
            </a:r>
            <a:r>
              <a:rPr lang="en-US" i="1" baseline="30000" dirty="0"/>
              <a:t>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/>
              </a:rPr>
              <a:t>1 </a:t>
            </a:r>
            <a:r>
              <a:rPr lang="en-US" i="1" dirty="0">
                <a:ea typeface="Cambria Math"/>
              </a:rPr>
              <a:t> = </a:t>
            </a:r>
            <a:r>
              <a:rPr lang="en-US" dirty="0">
                <a:ea typeface="Cambria Math"/>
              </a:rPr>
              <a:t>127  are </a:t>
            </a:r>
            <a:r>
              <a:rPr lang="en-US" dirty="0" err="1">
                <a:ea typeface="Cambria Math"/>
              </a:rPr>
              <a:t>Mersene</a:t>
            </a:r>
            <a:r>
              <a:rPr lang="en-US" dirty="0">
                <a:ea typeface="Cambria Math"/>
              </a:rPr>
              <a:t> primes.</a:t>
            </a:r>
          </a:p>
          <a:p>
            <a:pPr marL="457200" lvl="1" indent="0">
              <a:buNone/>
            </a:pP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11</a:t>
            </a:r>
            <a:r>
              <a:rPr lang="en-US" i="1" baseline="30000" dirty="0"/>
              <a:t>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 = </a:t>
            </a:r>
            <a:r>
              <a:rPr lang="en-US" dirty="0">
                <a:ea typeface="Cambria Math"/>
              </a:rPr>
              <a:t>2047 is not a </a:t>
            </a:r>
            <a:r>
              <a:rPr lang="en-US" dirty="0" err="1">
                <a:ea typeface="Cambria Math"/>
              </a:rPr>
              <a:t>Mersene</a:t>
            </a:r>
            <a:r>
              <a:rPr lang="en-US" dirty="0">
                <a:ea typeface="Cambria Math"/>
              </a:rPr>
              <a:t> prime since 2047 = 23∙89.</a:t>
            </a:r>
          </a:p>
          <a:p>
            <a:pPr marL="0" indent="0">
              <a:buNone/>
            </a:pPr>
            <a:endParaRPr lang="en-US" dirty="0">
              <a:ea typeface="Cambria Math"/>
            </a:endParaRPr>
          </a:p>
          <a:p>
            <a:pPr marL="0" indent="0">
              <a:buNone/>
            </a:pPr>
            <a:r>
              <a:rPr lang="en-US" dirty="0">
                <a:ea typeface="Cambria Math"/>
              </a:rPr>
              <a:t>There is an efficient test for determining if 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baseline="30000" dirty="0">
                <a:ea typeface="Cambria Math" pitchFamily="18" charset="0"/>
              </a:rPr>
              <a:t>p</a:t>
            </a:r>
            <a:r>
              <a:rPr lang="en-US" i="1" baseline="30000" dirty="0"/>
              <a:t>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prime.</a:t>
            </a:r>
          </a:p>
          <a:p>
            <a:pPr lvl="1"/>
            <a:r>
              <a:rPr lang="en-US" dirty="0">
                <a:ea typeface="Cambria Math"/>
              </a:rPr>
              <a:t>The largest known prime numbers are </a:t>
            </a:r>
            <a:r>
              <a:rPr lang="en-US" dirty="0" err="1">
                <a:ea typeface="Cambria Math"/>
              </a:rPr>
              <a:t>Mersene</a:t>
            </a:r>
            <a:r>
              <a:rPr lang="en-US" dirty="0">
                <a:ea typeface="Cambria Math"/>
              </a:rPr>
              <a:t> primes.</a:t>
            </a:r>
          </a:p>
          <a:p>
            <a:pPr lvl="1"/>
            <a:r>
              <a:rPr lang="en-US" dirty="0">
                <a:ea typeface="Cambria Math"/>
              </a:rPr>
              <a:t>As of mid 2018, the largest  is </a:t>
            </a:r>
            <a:r>
              <a:rPr lang="en-GB"/>
              <a:t>2</a:t>
            </a:r>
            <a:r>
              <a:rPr lang="en-GB" baseline="30000"/>
              <a:t>82,589,933</a:t>
            </a:r>
            <a:r>
              <a:rPr lang="en-GB"/>
              <a:t> − 1</a:t>
            </a:r>
            <a:r>
              <a:rPr lang="en-US" dirty="0">
                <a:ea typeface="Cambria Math"/>
              </a:rPr>
              <a:t>, which has nearly 25 million decimal digits.</a:t>
            </a:r>
          </a:p>
          <a:p>
            <a:pPr lvl="1"/>
            <a:r>
              <a:rPr lang="en-US" dirty="0">
                <a:ea typeface="Cambria Math"/>
              </a:rPr>
              <a:t>The </a:t>
            </a:r>
            <a:r>
              <a:rPr lang="en-US" i="1" dirty="0">
                <a:ea typeface="Cambria Math"/>
              </a:rPr>
              <a:t>Great Internet </a:t>
            </a:r>
            <a:r>
              <a:rPr lang="en-US" i="1" dirty="0" err="1">
                <a:ea typeface="Cambria Math"/>
              </a:rPr>
              <a:t>Mersene</a:t>
            </a:r>
            <a:r>
              <a:rPr lang="en-US" i="1" dirty="0">
                <a:ea typeface="Cambria Math"/>
              </a:rPr>
              <a:t> Prime Search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GIMPS</a:t>
            </a:r>
            <a:r>
              <a:rPr lang="en-US" dirty="0">
                <a:ea typeface="Cambria Math"/>
              </a:rPr>
              <a:t>) is a distributed computing project to search  for new </a:t>
            </a:r>
            <a:r>
              <a:rPr lang="en-US" dirty="0" err="1">
                <a:ea typeface="Cambria Math"/>
              </a:rPr>
              <a:t>Mersene</a:t>
            </a:r>
            <a:r>
              <a:rPr lang="en-US" dirty="0">
                <a:ea typeface="Cambria Math"/>
              </a:rPr>
              <a:t> Primes. </a:t>
            </a:r>
            <a:r>
              <a:rPr lang="en-US" dirty="0">
                <a:ea typeface="Cambria Math"/>
                <a:hlinkClick r:id="rId2"/>
              </a:rPr>
              <a:t>http://www.mersenne.org/</a:t>
            </a:r>
            <a:endParaRPr lang="en-US" dirty="0"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79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8BBF-EE81-FD4A-9EF5-BA76D3C3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Cambria Math" pitchFamily="18" charset="0"/>
              </a:rPr>
              <a:t>Conjectures</a:t>
            </a:r>
            <a:endParaRPr lang="en-US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C4E1-E2A9-8B49-8CA1-927EE9B9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Goldbach’s Conjecture</a:t>
            </a:r>
            <a:r>
              <a:rPr lang="en-US" dirty="0">
                <a:ea typeface="Cambria Math" pitchFamily="18" charset="0"/>
              </a:rPr>
              <a:t>: Every even integer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&gt; 2, is the sum of two primes. </a:t>
            </a:r>
          </a:p>
          <a:p>
            <a:r>
              <a:rPr lang="en-US" dirty="0">
                <a:ea typeface="Cambria Math" pitchFamily="18" charset="0"/>
              </a:rPr>
              <a:t>It has been verified by computer for all positive even integers up to </a:t>
            </a:r>
            <a:br>
              <a:rPr lang="en-US" dirty="0">
                <a:ea typeface="Cambria Math" pitchFamily="18" charset="0"/>
              </a:rPr>
            </a:br>
            <a:r>
              <a:rPr lang="en-US" dirty="0">
                <a:ea typeface="Cambria Math" pitchFamily="18" charset="0"/>
              </a:rPr>
              <a:t>1.6 </a:t>
            </a:r>
            <a:r>
              <a:rPr lang="en-US" dirty="0">
                <a:ea typeface="Cambria Math"/>
              </a:rPr>
              <a:t>∙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baseline="30000" dirty="0">
                <a:ea typeface="Cambria Math" pitchFamily="18" charset="0"/>
              </a:rPr>
              <a:t>18</a:t>
            </a:r>
            <a:r>
              <a:rPr lang="en-US" dirty="0">
                <a:ea typeface="Cambria Math" pitchFamily="18" charset="0"/>
              </a:rPr>
              <a:t>.  </a:t>
            </a:r>
          </a:p>
          <a:p>
            <a:r>
              <a:rPr lang="en-US" dirty="0">
                <a:ea typeface="Cambria Math" pitchFamily="18" charset="0"/>
              </a:rPr>
              <a:t>The conjecture is believed to be true by most mathematicians.</a:t>
            </a:r>
          </a:p>
          <a:p>
            <a:pPr marL="0" indent="0">
              <a:buNone/>
            </a:pPr>
            <a:endParaRPr lang="en-US" b="1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The Twin Prime Conjecture</a:t>
            </a:r>
            <a:r>
              <a:rPr lang="en-US" dirty="0">
                <a:ea typeface="Cambria Math" pitchFamily="18" charset="0"/>
              </a:rPr>
              <a:t>: There are infinitely many pairs of twin primes. Twin primes are pairs of primes that differ by 2. </a:t>
            </a:r>
          </a:p>
          <a:p>
            <a:r>
              <a:rPr lang="en-US" dirty="0">
                <a:ea typeface="Cambria Math" pitchFamily="18" charset="0"/>
              </a:rPr>
              <a:t>Examples are 3 and 5, 5 and 7, 11 and 13, etc. </a:t>
            </a:r>
          </a:p>
          <a:p>
            <a:r>
              <a:rPr lang="en-US" dirty="0">
                <a:ea typeface="Cambria Math" pitchFamily="18" charset="0"/>
              </a:rPr>
              <a:t>The current world’s record for twin primes (as of 2018) consists of numbers   </a:t>
            </a:r>
            <a:r>
              <a:rPr lang="en-GB"/>
              <a:t>2996863034895 · 2</a:t>
            </a:r>
            <a:r>
              <a:rPr lang="en-GB" baseline="30000"/>
              <a:t>1290000</a:t>
            </a:r>
            <a:r>
              <a:rPr lang="en-GB"/>
              <a:t> ± 1</a:t>
            </a:r>
            <a:r>
              <a:rPr lang="en-US" dirty="0">
                <a:ea typeface="Cambria Math"/>
              </a:rPr>
              <a:t>, which have </a:t>
            </a:r>
            <a:r>
              <a:rPr lang="en-GB"/>
              <a:t>388,342</a:t>
            </a:r>
            <a:r>
              <a:rPr lang="en-US" dirty="0">
                <a:ea typeface="Cambria Math"/>
              </a:rPr>
              <a:t> decimal digits.</a:t>
            </a:r>
            <a:endParaRPr lang="en-US" dirty="0">
              <a:ea typeface="Cambria Math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an integer is divided by a positive integer, there is a quotient and a remainder. </a:t>
            </a:r>
          </a:p>
          <a:p>
            <a:pPr marL="0" indent="0">
              <a:buNone/>
            </a:pPr>
            <a:r>
              <a:rPr lang="en-US" dirty="0"/>
              <a:t>This is traditionally called the “Division Algorithm,” but it is in fact a theorem.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Division Algorithm (Theorem 2)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is an integer and </a:t>
            </a:r>
            <a:r>
              <a:rPr lang="en-US" i="1" dirty="0"/>
              <a:t>d</a:t>
            </a:r>
            <a:r>
              <a:rPr lang="en-US" dirty="0"/>
              <a:t> a positive integer, then there are unique integers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, with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i="1" dirty="0"/>
              <a:t> ≤ </a:t>
            </a:r>
            <a:r>
              <a:rPr lang="en-US" dirty="0"/>
              <a:t>r</a:t>
            </a:r>
            <a:r>
              <a:rPr lang="en-US" i="1" dirty="0"/>
              <a:t> &lt; </a:t>
            </a:r>
            <a:r>
              <a:rPr lang="en-US" i="1" dirty="0">
                <a:ea typeface="Cambria Math" pitchFamily="18" charset="0"/>
              </a:rPr>
              <a:t>d</a:t>
            </a:r>
            <a:r>
              <a:rPr lang="en-US" dirty="0"/>
              <a:t>, such that  </a:t>
            </a:r>
            <a:r>
              <a:rPr lang="en-US" i="1" dirty="0"/>
              <a:t>a = </a:t>
            </a:r>
            <a:r>
              <a:rPr lang="en-US" i="1" dirty="0" err="1"/>
              <a:t>dq</a:t>
            </a:r>
            <a:r>
              <a:rPr lang="en-US" i="1" dirty="0"/>
              <a:t> + 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33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CCD-A4A2-5B46-AD42-86FEC21C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2D8E-A167-ED45-9AE7-284162D5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 of Prime Factorization</a:t>
            </a:r>
          </a:p>
          <a:p>
            <a:r>
              <a:rPr lang="en-US" dirty="0"/>
              <a:t>Distribution of Primes</a:t>
            </a:r>
          </a:p>
          <a:p>
            <a:r>
              <a:rPr lang="en-US" dirty="0"/>
              <a:t>Primes and Arithmetic Progressions</a:t>
            </a:r>
          </a:p>
          <a:p>
            <a:r>
              <a:rPr lang="en-US" dirty="0" err="1"/>
              <a:t>Mersene</a:t>
            </a:r>
            <a:r>
              <a:rPr lang="en-US" dirty="0"/>
              <a:t> Primes</a:t>
            </a:r>
          </a:p>
          <a:p>
            <a:r>
              <a:rPr lang="en-US" dirty="0">
                <a:ea typeface="Cambria Math" pitchFamily="18" charset="0"/>
              </a:rPr>
              <a:t>Goldbach’s Conjecture</a:t>
            </a:r>
          </a:p>
          <a:p>
            <a:r>
              <a:rPr lang="en-US" dirty="0">
                <a:ea typeface="Cambria Math" pitchFamily="18" charset="0"/>
              </a:rPr>
              <a:t>The Twin Prime Conjecture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4F2-2DE9-D540-BC79-BE7A269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for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ABC2-7B87-7542-89B1-858D01E0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 = </a:t>
            </a:r>
            <a:r>
              <a:rPr lang="en-US" i="1" dirty="0" err="1"/>
              <a:t>dq</a:t>
            </a:r>
            <a:r>
              <a:rPr lang="en-US" i="1" dirty="0"/>
              <a:t> + r</a:t>
            </a:r>
          </a:p>
          <a:p>
            <a:pPr marL="457200" lvl="1" indent="0">
              <a:buNone/>
            </a:pPr>
            <a:r>
              <a:rPr lang="en-US" sz="2800" i="1" dirty="0"/>
              <a:t>d</a:t>
            </a:r>
            <a:r>
              <a:rPr lang="en-US" sz="2800" dirty="0"/>
              <a:t> is called the </a:t>
            </a:r>
            <a:r>
              <a:rPr lang="en-US" sz="2800" b="1" dirty="0"/>
              <a:t>divisor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r>
              <a:rPr lang="en-US" sz="2800" i="1" dirty="0"/>
              <a:t>a</a:t>
            </a:r>
            <a:r>
              <a:rPr lang="en-US" sz="2800" dirty="0"/>
              <a:t> is called the </a:t>
            </a:r>
            <a:r>
              <a:rPr lang="en-US" sz="2800" b="1" dirty="0"/>
              <a:t>dividend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r>
              <a:rPr lang="en-US" sz="2800" i="1" dirty="0"/>
              <a:t>q</a:t>
            </a:r>
            <a:r>
              <a:rPr lang="en-US" sz="2800" dirty="0"/>
              <a:t> is called the </a:t>
            </a:r>
            <a:r>
              <a:rPr lang="en-US" sz="2800" b="1" dirty="0"/>
              <a:t>quotient</a:t>
            </a:r>
            <a:r>
              <a:rPr lang="en-US" sz="2800" dirty="0"/>
              <a:t>.      </a:t>
            </a:r>
          </a:p>
          <a:p>
            <a:pPr marL="457200" lvl="1" indent="0">
              <a:buNone/>
            </a:pPr>
            <a:r>
              <a:rPr lang="en-US" sz="2800" i="1" dirty="0"/>
              <a:t>r</a:t>
            </a:r>
            <a:r>
              <a:rPr lang="en-US" sz="2800" dirty="0"/>
              <a:t> is called the </a:t>
            </a:r>
            <a:r>
              <a:rPr lang="en-US" sz="2800" b="1" dirty="0"/>
              <a:t>remainder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write</a:t>
            </a:r>
          </a:p>
          <a:p>
            <a:pPr marL="457200" lvl="1" indent="0">
              <a:buNone/>
            </a:pPr>
            <a:r>
              <a:rPr lang="en-US" i="1" dirty="0"/>
              <a:t>q = a </a:t>
            </a:r>
            <a:r>
              <a:rPr lang="en-US" b="1" dirty="0"/>
              <a:t>div</a:t>
            </a:r>
            <a:r>
              <a:rPr lang="en-US" i="1" dirty="0"/>
              <a:t> d			</a:t>
            </a:r>
            <a:r>
              <a:rPr lang="en-US" b="1" dirty="0"/>
              <a:t>div</a:t>
            </a:r>
            <a:r>
              <a:rPr lang="en-US" dirty="0"/>
              <a:t> is a function: 	</a:t>
            </a:r>
            <a:r>
              <a:rPr lang="en-US" b="1" dirty="0"/>
              <a:t>div</a:t>
            </a:r>
            <a:r>
              <a:rPr lang="en-US" dirty="0"/>
              <a:t>: </a:t>
            </a:r>
            <a:r>
              <a:rPr lang="en-US" b="1" dirty="0"/>
              <a:t>N</a:t>
            </a:r>
            <a:r>
              <a:rPr lang="en-US" dirty="0"/>
              <a:t> x </a:t>
            </a:r>
            <a:r>
              <a:rPr lang="en-US" b="1" dirty="0"/>
              <a:t>N</a:t>
            </a:r>
            <a:r>
              <a:rPr lang="en-US" dirty="0"/>
              <a:t> -&gt; </a:t>
            </a:r>
            <a:r>
              <a:rPr lang="en-US" b="1" dirty="0"/>
              <a:t>N</a:t>
            </a:r>
          </a:p>
          <a:p>
            <a:pPr marL="457200" lvl="1" indent="0">
              <a:buNone/>
            </a:pPr>
            <a:r>
              <a:rPr lang="en-US" i="1" dirty="0"/>
              <a:t>r = a </a:t>
            </a:r>
            <a:r>
              <a:rPr lang="en-US" b="1" dirty="0"/>
              <a:t>mod</a:t>
            </a:r>
            <a:r>
              <a:rPr lang="en-US" i="1" dirty="0"/>
              <a:t> d		</a:t>
            </a:r>
            <a:r>
              <a:rPr lang="en-US" b="1" dirty="0"/>
              <a:t>mod</a:t>
            </a:r>
            <a:r>
              <a:rPr lang="en-US" dirty="0"/>
              <a:t> is a function: 	</a:t>
            </a:r>
            <a:r>
              <a:rPr lang="en-US" b="1" dirty="0"/>
              <a:t>mod</a:t>
            </a:r>
            <a:r>
              <a:rPr lang="en-US" dirty="0"/>
              <a:t>: </a:t>
            </a:r>
            <a:r>
              <a:rPr lang="en-US" b="1" dirty="0"/>
              <a:t>N</a:t>
            </a:r>
            <a:r>
              <a:rPr lang="en-US" dirty="0"/>
              <a:t> x </a:t>
            </a:r>
            <a:r>
              <a:rPr lang="en-US" b="1" dirty="0"/>
              <a:t>N</a:t>
            </a:r>
            <a:r>
              <a:rPr lang="en-US" dirty="0"/>
              <a:t> -&gt; </a:t>
            </a:r>
            <a:r>
              <a:rPr lang="en-US" b="1" dirty="0"/>
              <a:t>N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91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n = b^{a_{k-1}\cdot2 ^{k-1} + \dots + a_1 \cdot 2 + a_0} = b^{a_{k-1}\cdot 2^{k-1}} \cdots b^{a_1 \cdot 2 } \cdot b^{a_0}.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p_1^{a_1}p_2^{a_2}\ldots p_n^{a_n}\;,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= p_1^{b_1}p_2^{b_2}\ldots p_n^{b_n}\; ,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gcd}(a,b) = p_1^{\mbox{min}(a_1,b_1)}p_2^{\mbox{min}(a_2,b_2)}\ldots p_n^{\mbox{min}(a_n,b_n)}\;.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cm}(a,b) = p_1^{\mbox{max}(a_1,b_1)}p_2^{\mbox{max}(a_2,b_2)}\cdots p_n^{\mbox{max}(a_n,b_n)}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6091</Words>
  <Application>Microsoft Macintosh PowerPoint</Application>
  <PresentationFormat>Widescreen</PresentationFormat>
  <Paragraphs>581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</vt:lpstr>
      <vt:lpstr>Cambria Math</vt:lpstr>
      <vt:lpstr>Office Theme</vt:lpstr>
      <vt:lpstr>Number Theory</vt:lpstr>
      <vt:lpstr>Chapter Motivation</vt:lpstr>
      <vt:lpstr>Divisibility and Modular Arithmetic</vt:lpstr>
      <vt:lpstr>Video 53: Division</vt:lpstr>
      <vt:lpstr>Division</vt:lpstr>
      <vt:lpstr>Properties of Divisibility</vt:lpstr>
      <vt:lpstr>Properties of Divisibility</vt:lpstr>
      <vt:lpstr>Division Algorithm</vt:lpstr>
      <vt:lpstr>Notation for Division</vt:lpstr>
      <vt:lpstr>Example</vt:lpstr>
      <vt:lpstr>Summary</vt:lpstr>
      <vt:lpstr>Video 54: Congruence</vt:lpstr>
      <vt:lpstr>Congruence Relation</vt:lpstr>
      <vt:lpstr>Example</vt:lpstr>
      <vt:lpstr>(mod m) and mod m Notations</vt:lpstr>
      <vt:lpstr>Theorem on Congruences</vt:lpstr>
      <vt:lpstr>Congruences of Sums and Products</vt:lpstr>
      <vt:lpstr>Example</vt:lpstr>
      <vt:lpstr>Algebraic Manipulation of Congruences </vt:lpstr>
      <vt:lpstr>Example</vt:lpstr>
      <vt:lpstr>Summary</vt:lpstr>
      <vt:lpstr>Video 55: Modular Arithmetic </vt:lpstr>
      <vt:lpstr>mod m Function of Products and Sums </vt:lpstr>
      <vt:lpstr>Arithmetic Modulo m</vt:lpstr>
      <vt:lpstr>Example</vt:lpstr>
      <vt:lpstr>Arithmetic Modulo m</vt:lpstr>
      <vt:lpstr>Arithmetic Modulo m</vt:lpstr>
      <vt:lpstr>Commutative Ring</vt:lpstr>
      <vt:lpstr>Summary</vt:lpstr>
      <vt:lpstr>Integer Representations and Algorithms</vt:lpstr>
      <vt:lpstr>Video 56: Integer Representation</vt:lpstr>
      <vt:lpstr>Representations of Integers</vt:lpstr>
      <vt:lpstr>Base b Representations</vt:lpstr>
      <vt:lpstr>Binary Expansions</vt:lpstr>
      <vt:lpstr>Octal Expansions</vt:lpstr>
      <vt:lpstr>Hexadecimal Expansions</vt:lpstr>
      <vt:lpstr>Base b Expansion Algorithm</vt:lpstr>
      <vt:lpstr>Example</vt:lpstr>
      <vt:lpstr>Comparison of Hexadecimal, Octal, and Binary Representations</vt:lpstr>
      <vt:lpstr>Conversion Between Binary, Octal, and Hexadecimal Expansions</vt:lpstr>
      <vt:lpstr>Summary</vt:lpstr>
      <vt:lpstr>Video 57: Arithmetic with Base 2 Expansions </vt:lpstr>
      <vt:lpstr>Binary Addition of Integers</vt:lpstr>
      <vt:lpstr>Example</vt:lpstr>
      <vt:lpstr>Binary Multiplication</vt:lpstr>
      <vt:lpstr>Binary Multiplication of Integers</vt:lpstr>
      <vt:lpstr>Binary Modular Exponentiation</vt:lpstr>
      <vt:lpstr>Example</vt:lpstr>
      <vt:lpstr>Binary Modular Exponentiation Algorithm</vt:lpstr>
      <vt:lpstr>Summary</vt:lpstr>
      <vt:lpstr>Primes and Greatest Common Divisors</vt:lpstr>
      <vt:lpstr>Video 58: Primes</vt:lpstr>
      <vt:lpstr>Primes</vt:lpstr>
      <vt:lpstr>The Fundamental Theorem of Arithmetic</vt:lpstr>
      <vt:lpstr>Proof of Fundamental Theorem of Arithmetic</vt:lpstr>
      <vt:lpstr>Trial Division</vt:lpstr>
      <vt:lpstr>The Sieve of Erastosthenes</vt:lpstr>
      <vt:lpstr>The Sieve of Erastosthenes</vt:lpstr>
      <vt:lpstr>Infinitude of Primes</vt:lpstr>
      <vt:lpstr>Summary</vt:lpstr>
      <vt:lpstr>Video 59: GCD and LCM</vt:lpstr>
      <vt:lpstr>Greatest Common Divisor</vt:lpstr>
      <vt:lpstr>Relatively Prime</vt:lpstr>
      <vt:lpstr>Examples</vt:lpstr>
      <vt:lpstr>Finding the Greatest Common Divisor</vt:lpstr>
      <vt:lpstr>Example</vt:lpstr>
      <vt:lpstr>Least Common Multiple</vt:lpstr>
      <vt:lpstr>Euclidean Algorithm</vt:lpstr>
      <vt:lpstr>Correctness of Euclidean Algorithm </vt:lpstr>
      <vt:lpstr>Euclidean Algorithm</vt:lpstr>
      <vt:lpstr>Correctness of Euclidean Algorithm </vt:lpstr>
      <vt:lpstr>Complexity of Euclidean Algorithm</vt:lpstr>
      <vt:lpstr>Summary</vt:lpstr>
      <vt:lpstr>Video 60: More Facts about Primes</vt:lpstr>
      <vt:lpstr>Uniqueness of Prime Factorization</vt:lpstr>
      <vt:lpstr>Distribution of Primes</vt:lpstr>
      <vt:lpstr>Primes and Arithmetic Progressions</vt:lpstr>
      <vt:lpstr>Mersene Primes</vt:lpstr>
      <vt:lpstr>Conjectures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</dc:title>
  <dc:creator>Karl Aberer</dc:creator>
  <cp:lastModifiedBy>Karl Aberer</cp:lastModifiedBy>
  <cp:revision>45</cp:revision>
  <dcterms:created xsi:type="dcterms:W3CDTF">2020-08-05T14:20:38Z</dcterms:created>
  <dcterms:modified xsi:type="dcterms:W3CDTF">2020-10-10T12:21:39Z</dcterms:modified>
</cp:coreProperties>
</file>