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384" r:id="rId2"/>
    <p:sldId id="297" r:id="rId3"/>
    <p:sldId id="298" r:id="rId4"/>
    <p:sldId id="380" r:id="rId5"/>
    <p:sldId id="299" r:id="rId6"/>
    <p:sldId id="381" r:id="rId7"/>
    <p:sldId id="300" r:id="rId8"/>
    <p:sldId id="382" r:id="rId9"/>
    <p:sldId id="301" r:id="rId10"/>
    <p:sldId id="383" r:id="rId11"/>
    <p:sldId id="362" r:id="rId12"/>
    <p:sldId id="577" r:id="rId13"/>
    <p:sldId id="320" r:id="rId14"/>
    <p:sldId id="321" r:id="rId15"/>
    <p:sldId id="348" r:id="rId16"/>
    <p:sldId id="569" r:id="rId17"/>
    <p:sldId id="570" r:id="rId18"/>
    <p:sldId id="350" r:id="rId19"/>
    <p:sldId id="367" r:id="rId20"/>
    <p:sldId id="351" r:id="rId21"/>
    <p:sldId id="355" r:id="rId22"/>
    <p:sldId id="354" r:id="rId23"/>
    <p:sldId id="576" r:id="rId24"/>
    <p:sldId id="322" r:id="rId25"/>
    <p:sldId id="323" r:id="rId26"/>
    <p:sldId id="356" r:id="rId27"/>
    <p:sldId id="357" r:id="rId28"/>
    <p:sldId id="358" r:id="rId29"/>
    <p:sldId id="359" r:id="rId30"/>
    <p:sldId id="370" r:id="rId31"/>
    <p:sldId id="361" r:id="rId32"/>
    <p:sldId id="572" r:id="rId33"/>
    <p:sldId id="372" r:id="rId34"/>
    <p:sldId id="373" r:id="rId35"/>
    <p:sldId id="360" r:id="rId36"/>
    <p:sldId id="571" r:id="rId37"/>
    <p:sldId id="575" r:id="rId38"/>
    <p:sldId id="404" r:id="rId39"/>
    <p:sldId id="573" r:id="rId40"/>
    <p:sldId id="405" r:id="rId41"/>
    <p:sldId id="406" r:id="rId42"/>
    <p:sldId id="407" r:id="rId43"/>
    <p:sldId id="410" r:id="rId44"/>
    <p:sldId id="579" r:id="rId45"/>
    <p:sldId id="408" r:id="rId46"/>
    <p:sldId id="580" r:id="rId47"/>
    <p:sldId id="412" r:id="rId48"/>
    <p:sldId id="371" r:id="rId49"/>
    <p:sldId id="435" r:id="rId50"/>
    <p:sldId id="581" r:id="rId51"/>
    <p:sldId id="582" r:id="rId52"/>
    <p:sldId id="578" r:id="rId53"/>
    <p:sldId id="574" r:id="rId54"/>
    <p:sldId id="464" r:id="rId55"/>
    <p:sldId id="585" r:id="rId56"/>
    <p:sldId id="584" r:id="rId57"/>
    <p:sldId id="466" r:id="rId58"/>
    <p:sldId id="541" r:id="rId59"/>
    <p:sldId id="568" r:id="rId60"/>
    <p:sldId id="457" r:id="rId61"/>
    <p:sldId id="469" r:id="rId62"/>
    <p:sldId id="459" r:id="rId63"/>
    <p:sldId id="583" r:id="rId64"/>
    <p:sldId id="586" r:id="rId65"/>
    <p:sldId id="587" r:id="rId66"/>
    <p:sldId id="588" r:id="rId67"/>
    <p:sldId id="589" r:id="rId68"/>
    <p:sldId id="590" r:id="rId69"/>
    <p:sldId id="591" r:id="rId70"/>
    <p:sldId id="593" r:id="rId71"/>
    <p:sldId id="592" r:id="rId72"/>
    <p:sldId id="594" r:id="rId73"/>
    <p:sldId id="476" r:id="rId74"/>
    <p:sldId id="595" r:id="rId75"/>
    <p:sldId id="474" r:id="rId76"/>
    <p:sldId id="475" r:id="rId77"/>
    <p:sldId id="423" r:id="rId78"/>
    <p:sldId id="424" r:id="rId79"/>
    <p:sldId id="477" r:id="rId80"/>
    <p:sldId id="598" r:id="rId81"/>
    <p:sldId id="506" r:id="rId82"/>
    <p:sldId id="426" r:id="rId83"/>
    <p:sldId id="428" r:id="rId84"/>
    <p:sldId id="430" r:id="rId85"/>
    <p:sldId id="597" r:id="rId86"/>
    <p:sldId id="599" r:id="rId87"/>
    <p:sldId id="600" r:id="rId88"/>
    <p:sldId id="596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4"/>
    <p:restoredTop sz="97835"/>
  </p:normalViewPr>
  <p:slideViewPr>
    <p:cSldViewPr snapToGrid="0" snapToObjects="1">
      <p:cViewPr varScale="1">
        <p:scale>
          <a:sx n="179" d="100"/>
          <a:sy n="179" d="100"/>
        </p:scale>
        <p:origin x="2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D7F-8496-5844-96C8-101B7F18C8FF}" type="datetimeFigureOut"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7105-2534-F043-9038-20848371F3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3A76-0387-594F-A03F-2A4BFF7A5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6FACE-40A1-6E4D-8AB9-A64DEC136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4D8A-808D-214F-8BDB-9913CD2E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170C7-31A2-7149-A184-839B17AB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65CD-9C24-BB4F-A88E-86C9A3FE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4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94EE-F27D-B24D-8480-58CC0C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E94D0-71B2-8141-A34D-FA2D96B2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8687-8D05-5248-9A79-9780D046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E78D-FA57-0443-BA16-ACE68B1B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F068-CC2F-DA4C-AE37-85220C0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A4332-378F-AD4C-BFCD-C305A3FC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88316-0BAE-6D4F-B595-61158FAD8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6341-42CB-F148-86FF-68B399C3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A6C1-A569-9848-B6A1-4CD6C57F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E9B6-C475-2C47-BEBA-03B8CE18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9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E3A2-7FDB-DC4E-935D-69401561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3651-16C2-4C4D-B691-628993A6D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6546-5899-2540-A47B-9B9489F5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062F-078D-5146-B6D7-1977095A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7A11-60F4-3B44-A3F0-8738ACD8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6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9EA6-768F-4743-A546-66086D7D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19346-B1F4-F542-A566-D503BDCA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5C64-425D-BB47-A614-04C8904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F33A0-9FC4-0442-A1AE-46B8AF41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361F-0705-AB4C-BF03-0A1B38B8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E09A-CD7B-5241-835E-FF4B9810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3D-CCA2-484C-BC58-916A9D1BD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41389-6E65-6B4B-A70E-1D18E6BF9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3FFEA-4274-DE49-A563-521F4643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766BE-76D6-874A-9719-9BA8A9C8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907A9-7FD9-4641-90E4-868027FB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B80D-FD9C-BB43-A0BE-7816B32A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959E-B595-8746-A310-999771D4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8EDCB-37E7-E84C-BED2-3F70E1238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DF95D-3F5E-114F-90E9-C661F1DE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57FDF-BDE6-2545-80AC-DA99751BB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C2C27-B27F-854E-A57B-8EED56E0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CD9FE-EA0B-C043-8B6E-66B58E74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2ED6F-08E0-0F4C-8D6A-052783B6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5154-B698-3742-91DE-093E9AB3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52AD2-3BFB-4C47-8E6C-937846EE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A08D3-6094-FE41-895E-5029C45A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14C6E-8635-3146-98C5-D10B9667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8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ABDD4-56C2-1D4B-83A4-BBB3850D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8296B-ACAF-9043-8A3E-D3819E14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D6D0-1436-BC46-B306-F924C96E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88D3-CE66-2C49-A95B-7EC7A116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C4F7-265B-DF41-AAD4-8A3D21D1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3D9C7-E062-774F-BE8B-1A2C3B9FF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1B735-6FAF-3E4E-828B-399BA7EE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7F164-1F81-8C49-A33A-7943B95C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3B163-44A6-A048-A57D-69CD8604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B9CC-6DE1-7B44-9005-400C5C9D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B9297-8319-904D-95AF-655B2E554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D6B07-97D8-6A49-B188-93A96BB4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B1775-B6FC-BA42-9BC7-1F74C5CC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A8CE4-3E64-3447-BDB5-E269BAD3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F4262-3243-9142-9E66-50D36C86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1DD58-F022-4242-8C43-CD7EF184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B8B63-5A86-1347-A39D-929A256B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1409-5D5B-9142-8B2C-F662D901C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F410-B128-CC4B-BBAB-36F154F65934}" type="datetimeFigureOut"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5C7D-8BA6-8D42-8ECA-E1647FC4B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2189-A655-0741-8332-B22D4189C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9.xml"/><Relationship Id="rId7" Type="http://schemas.openxmlformats.org/officeDocument/2006/relationships/image" Target="../media/image1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4" Type="http://schemas.openxmlformats.org/officeDocument/2006/relationships/tags" Target="../tags/tag10.xml"/><Relationship Id="rId9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tif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7.xml"/><Relationship Id="rId7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4" Type="http://schemas.openxmlformats.org/officeDocument/2006/relationships/tags" Target="../tags/tag18.xml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4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4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90B8-5D73-6247-B323-721488AA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23: Relations on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6D5D-2EE7-884B-BFE2-5CB25CF4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  <a:p>
            <a:pPr lvl="1"/>
            <a:r>
              <a:rPr lang="en-US" dirty="0"/>
              <a:t>Reflexive Relations</a:t>
            </a:r>
          </a:p>
          <a:p>
            <a:pPr lvl="1"/>
            <a:r>
              <a:rPr lang="en-US" dirty="0"/>
              <a:t>Symmetric and </a:t>
            </a:r>
            <a:r>
              <a:rPr lang="en-US" dirty="0" err="1"/>
              <a:t>Antisymmetric</a:t>
            </a:r>
            <a:r>
              <a:rPr lang="en-US" dirty="0"/>
              <a:t> Relations</a:t>
            </a:r>
          </a:p>
          <a:p>
            <a:pPr lvl="1"/>
            <a:r>
              <a:rPr lang="en-US" dirty="0"/>
              <a:t>Transitive Relations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9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D6B0-B11A-4B42-AEBA-A67FC98E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085B-80C9-234D-B0DE-3CCE0BAF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>
              <a:buNone/>
            </a:pPr>
            <a:r>
              <a:rPr lang="en-US" sz="2400" i="1" dirty="0"/>
              <a:t>R</a:t>
            </a:r>
            <a:r>
              <a:rPr lang="en-US" sz="2400" baseline="-25000" dirty="0">
                <a:ea typeface="Cambria Math" pitchFamily="18" charset="0"/>
              </a:rPr>
              <a:t>1 </a:t>
            </a:r>
            <a:r>
              <a:rPr lang="en-US" sz="2400" dirty="0"/>
              <a:t>= {(</a:t>
            </a:r>
            <a:r>
              <a:rPr lang="en-US" sz="2400" i="1" dirty="0" err="1"/>
              <a:t>a</a:t>
            </a:r>
            <a:r>
              <a:rPr lang="en-US" sz="2400" dirty="0" err="1"/>
              <a:t>, 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≤ </a:t>
            </a:r>
            <a:r>
              <a:rPr lang="en-US" sz="2400" i="1" dirty="0">
                <a:ea typeface="Cambria Math"/>
              </a:rPr>
              <a:t>b</a:t>
            </a:r>
            <a:r>
              <a:rPr lang="en-US" sz="2400" dirty="0">
                <a:ea typeface="Cambria Math"/>
              </a:rPr>
              <a:t>}		transitive </a:t>
            </a:r>
          </a:p>
          <a:p>
            <a:pPr>
              <a:buNone/>
            </a:pPr>
            <a:r>
              <a:rPr lang="en-US" sz="2400" i="1" dirty="0"/>
              <a:t>R</a:t>
            </a:r>
            <a:r>
              <a:rPr lang="en-US" sz="2400" baseline="-25000" dirty="0">
                <a:ea typeface="Cambria Math" pitchFamily="18" charset="0"/>
              </a:rPr>
              <a:t>2 </a:t>
            </a:r>
            <a:r>
              <a:rPr lang="en-US" sz="2400" dirty="0"/>
              <a:t>= {(</a:t>
            </a:r>
            <a:r>
              <a:rPr lang="en-US" sz="2400" i="1" dirty="0" err="1"/>
              <a:t>a</a:t>
            </a:r>
            <a:r>
              <a:rPr lang="en-US" sz="2400" dirty="0" err="1"/>
              <a:t>, 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&gt; </a:t>
            </a:r>
            <a:r>
              <a:rPr lang="en-US" sz="2400" i="1" dirty="0">
                <a:ea typeface="Cambria Math"/>
              </a:rPr>
              <a:t>b</a:t>
            </a:r>
            <a:r>
              <a:rPr lang="en-US" sz="2400" dirty="0">
                <a:ea typeface="Cambria Math"/>
              </a:rPr>
              <a:t>}  		transitive </a:t>
            </a:r>
          </a:p>
          <a:p>
            <a:pPr>
              <a:buNone/>
            </a:pPr>
            <a:r>
              <a:rPr lang="en-US" sz="2400" i="1" dirty="0"/>
              <a:t>R</a:t>
            </a:r>
            <a:r>
              <a:rPr lang="en-US" sz="2400" baseline="-25000" dirty="0">
                <a:ea typeface="Cambria Math" pitchFamily="18" charset="0"/>
              </a:rPr>
              <a:t>3 </a:t>
            </a:r>
            <a:r>
              <a:rPr lang="en-US" sz="2400" dirty="0"/>
              <a:t>= {(</a:t>
            </a:r>
            <a:r>
              <a:rPr lang="en-US" sz="2400" i="1" dirty="0" err="1"/>
              <a:t>a</a:t>
            </a:r>
            <a:r>
              <a:rPr lang="en-US" sz="2400" dirty="0" err="1"/>
              <a:t>, 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= </a:t>
            </a:r>
            <a:r>
              <a:rPr lang="en-US" sz="2400" i="1" dirty="0">
                <a:ea typeface="Cambria Math"/>
              </a:rPr>
              <a:t>b  </a:t>
            </a:r>
            <a:r>
              <a:rPr lang="en-US" sz="2400" dirty="0">
                <a:ea typeface="Cambria Math"/>
              </a:rPr>
              <a:t>or</a:t>
            </a:r>
            <a:r>
              <a:rPr lang="en-US" sz="2400" i="1" dirty="0">
                <a:ea typeface="Cambria Math"/>
              </a:rPr>
              <a:t> a </a:t>
            </a:r>
            <a:r>
              <a:rPr lang="en-US" sz="2400" dirty="0">
                <a:ea typeface="Cambria Math"/>
              </a:rPr>
              <a:t>=</a:t>
            </a:r>
            <a:r>
              <a:rPr lang="en-US" sz="2400" i="1" dirty="0">
                <a:ea typeface="Cambria Math"/>
              </a:rPr>
              <a:t> −b</a:t>
            </a:r>
            <a:r>
              <a:rPr lang="en-US" sz="2400" dirty="0">
                <a:ea typeface="Cambria Math"/>
              </a:rPr>
              <a:t>}	transitive</a:t>
            </a:r>
            <a:endParaRPr lang="en-US" sz="2400" dirty="0"/>
          </a:p>
          <a:p>
            <a:pPr>
              <a:buNone/>
            </a:pPr>
            <a:r>
              <a:rPr lang="en-US" sz="2400" i="1" dirty="0"/>
              <a:t>R</a:t>
            </a:r>
            <a:r>
              <a:rPr lang="en-US" sz="2400" baseline="-25000" dirty="0">
                <a:ea typeface="Cambria Math" pitchFamily="18" charset="0"/>
              </a:rPr>
              <a:t>4 </a:t>
            </a:r>
            <a:r>
              <a:rPr lang="en-US" sz="2400" dirty="0"/>
              <a:t>= {(</a:t>
            </a:r>
            <a:r>
              <a:rPr lang="en-US" sz="2400" i="1" dirty="0" err="1"/>
              <a:t>a</a:t>
            </a:r>
            <a:r>
              <a:rPr lang="en-US" sz="2400" dirty="0" err="1"/>
              <a:t>, 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= </a:t>
            </a:r>
            <a:r>
              <a:rPr lang="en-US" sz="2400" i="1" dirty="0">
                <a:ea typeface="Cambria Math"/>
              </a:rPr>
              <a:t>b</a:t>
            </a:r>
            <a:r>
              <a:rPr lang="en-US" sz="2400" dirty="0">
                <a:ea typeface="Cambria Math"/>
              </a:rPr>
              <a:t>}		transitive</a:t>
            </a:r>
          </a:p>
          <a:p>
            <a:pPr>
              <a:buNone/>
            </a:pPr>
            <a:r>
              <a:rPr lang="en-US" sz="2400" i="1" dirty="0"/>
              <a:t>R</a:t>
            </a:r>
            <a:r>
              <a:rPr lang="en-US" sz="2400" baseline="-25000" dirty="0">
                <a:ea typeface="Cambria Math" pitchFamily="18" charset="0"/>
              </a:rPr>
              <a:t>5 </a:t>
            </a:r>
            <a:r>
              <a:rPr lang="en-US" sz="2400" dirty="0"/>
              <a:t>= {(</a:t>
            </a:r>
            <a:r>
              <a:rPr lang="en-US" sz="2400" i="1" dirty="0" err="1"/>
              <a:t>a</a:t>
            </a:r>
            <a:r>
              <a:rPr lang="en-US" sz="2400" dirty="0" err="1"/>
              <a:t>, 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= </a:t>
            </a:r>
            <a:r>
              <a:rPr lang="en-US" sz="2400" i="1" dirty="0">
                <a:ea typeface="Cambria Math"/>
              </a:rPr>
              <a:t>b </a:t>
            </a:r>
            <a:r>
              <a:rPr lang="en-US" sz="2400" dirty="0">
                <a:ea typeface="Cambria Math"/>
              </a:rPr>
              <a:t>+ 1} 	not transitive (3,2) and (4,3) belong to </a:t>
            </a:r>
            <a:r>
              <a:rPr lang="en-US" sz="2400" i="1" dirty="0"/>
              <a:t>R</a:t>
            </a:r>
            <a:r>
              <a:rPr lang="en-US" sz="2400" baseline="-25000" dirty="0">
                <a:ea typeface="Cambria Math" pitchFamily="18" charset="0"/>
              </a:rPr>
              <a:t>5</a:t>
            </a:r>
            <a:r>
              <a:rPr lang="en-US" sz="2400" dirty="0">
                <a:ea typeface="Cambria Math"/>
              </a:rPr>
              <a:t>, but not (3,3)</a:t>
            </a:r>
          </a:p>
          <a:p>
            <a:pPr>
              <a:buNone/>
            </a:pPr>
            <a:r>
              <a:rPr lang="en-US" sz="2400" i="1" dirty="0"/>
              <a:t>R</a:t>
            </a:r>
            <a:r>
              <a:rPr lang="en-US" sz="2400" baseline="-25000" dirty="0">
                <a:ea typeface="Cambria Math" pitchFamily="18" charset="0"/>
              </a:rPr>
              <a:t>6 </a:t>
            </a:r>
            <a:r>
              <a:rPr lang="en-US" sz="2400" dirty="0"/>
              <a:t>= {(</a:t>
            </a:r>
            <a:r>
              <a:rPr lang="en-US" sz="2400" i="1" dirty="0" err="1"/>
              <a:t>a</a:t>
            </a:r>
            <a:r>
              <a:rPr lang="en-US" sz="2400" dirty="0" err="1"/>
              <a:t>, 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+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≤ 3} 	not transitive (2,1) and (1,2) belong to </a:t>
            </a:r>
            <a:r>
              <a:rPr lang="en-US" sz="2400" i="1" dirty="0"/>
              <a:t>R</a:t>
            </a:r>
            <a:r>
              <a:rPr lang="en-US" sz="2400" baseline="-25000" dirty="0">
                <a:ea typeface="Cambria Math" pitchFamily="18" charset="0"/>
              </a:rPr>
              <a:t>6</a:t>
            </a:r>
            <a:r>
              <a:rPr lang="en-US" sz="2400" dirty="0">
                <a:ea typeface="Cambria Math"/>
              </a:rPr>
              <a:t>, but not (2,2)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Relations on 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74320" lvl="2" indent="-274320">
                  <a:buClr>
                    <a:schemeClr val="accent3"/>
                  </a:buClr>
                  <a:buSzPct val="95000"/>
                  <a:buNone/>
                </a:pPr>
                <a:r>
                  <a:rPr lang="en-US" sz="2800" dirty="0"/>
                  <a:t>How many relations are there on a set </a:t>
                </a:r>
                <a:r>
                  <a:rPr lang="en-US" sz="2800" i="1" dirty="0"/>
                  <a:t>A</a:t>
                </a:r>
                <a:r>
                  <a:rPr lang="en-US" sz="2800" dirty="0"/>
                  <a:t>?</a:t>
                </a:r>
                <a:endParaRPr lang="en-US" sz="2800" b="1" dirty="0"/>
              </a:p>
              <a:p>
                <a:pPr marL="274320" lvl="2" indent="-274320">
                  <a:buClr>
                    <a:schemeClr val="accent3"/>
                  </a:buClr>
                  <a:buSzPct val="95000"/>
                  <a:buNone/>
                </a:pPr>
                <a:endParaRPr lang="en-US" sz="2800" b="1" i="1" dirty="0"/>
              </a:p>
              <a:p>
                <a:pPr marL="274320" lvl="2" indent="-274320">
                  <a:buClr>
                    <a:schemeClr val="accent3"/>
                  </a:buClr>
                  <a:buSzPct val="95000"/>
                  <a:buNone/>
                </a:pPr>
                <a:r>
                  <a:rPr lang="en-US" sz="2800" i="1" dirty="0"/>
                  <a:t>	A</a:t>
                </a:r>
                <a:r>
                  <a:rPr lang="en-US" sz="2800" dirty="0"/>
                  <a:t> </a:t>
                </a:r>
                <a:r>
                  <a:rPr lang="en-US" sz="2800" dirty="0">
                    <a:ea typeface="Cambria Math"/>
                  </a:rPr>
                  <a:t>⨉</a:t>
                </a:r>
                <a:r>
                  <a:rPr lang="en-US" sz="2800" dirty="0"/>
                  <a:t> </a:t>
                </a:r>
                <a:r>
                  <a:rPr lang="en-US" sz="2800" i="1" dirty="0"/>
                  <a:t>A </a:t>
                </a:r>
                <a:r>
                  <a:rPr lang="en-US" sz="2800" dirty="0"/>
                  <a:t>has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sz="2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fr-CH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itchFamily="18" charset="0"/>
                  </a:rPr>
                  <a:t> elements when </a:t>
                </a:r>
                <a:r>
                  <a:rPr lang="en-US" sz="2800" i="1" dirty="0">
                    <a:ea typeface="Cambria Math" pitchFamily="18" charset="0"/>
                  </a:rPr>
                  <a:t>A</a:t>
                </a:r>
                <a:r>
                  <a:rPr lang="en-US" sz="2800" dirty="0">
                    <a:ea typeface="Cambria Math" pitchFamily="18" charset="0"/>
                  </a:rPr>
                  <a:t> has </a:t>
                </a:r>
                <a:r>
                  <a:rPr lang="en-US" sz="2800" i="1" dirty="0">
                    <a:ea typeface="Cambria Math" pitchFamily="18" charset="0"/>
                  </a:rPr>
                  <a:t>|A|</a:t>
                </a:r>
                <a:r>
                  <a:rPr lang="en-US" sz="2800" dirty="0">
                    <a:ea typeface="Cambria Math" pitchFamily="18" charset="0"/>
                  </a:rPr>
                  <a:t> elements.</a:t>
                </a:r>
              </a:p>
              <a:p>
                <a:pPr marL="274320" lvl="2" indent="-274320">
                  <a:buClr>
                    <a:schemeClr val="accent3"/>
                  </a:buClr>
                  <a:buSzPct val="95000"/>
                  <a:buNone/>
                </a:pPr>
                <a:endParaRPr lang="en-US" sz="2800" b="1" dirty="0"/>
              </a:p>
              <a:p>
                <a:pPr marL="274320" lvl="2" indent="-274320">
                  <a:buClr>
                    <a:schemeClr val="accent3"/>
                  </a:buClr>
                  <a:buSzPct val="95000"/>
                  <a:buNone/>
                </a:pPr>
                <a:r>
                  <a:rPr lang="en-US" sz="2800" b="1" dirty="0"/>
                  <a:t>	</a:t>
                </a:r>
                <a:r>
                  <a:rPr lang="en-US" sz="2800" dirty="0"/>
                  <a:t>Every subset of </a:t>
                </a:r>
                <a:r>
                  <a:rPr lang="en-US" sz="2800" i="1" dirty="0"/>
                  <a:t>A</a:t>
                </a:r>
                <a:r>
                  <a:rPr lang="en-US" sz="2800" dirty="0"/>
                  <a:t> </a:t>
                </a:r>
                <a:r>
                  <a:rPr lang="en-US" sz="2800" dirty="0">
                    <a:ea typeface="Cambria Math"/>
                  </a:rPr>
                  <a:t>⨉</a:t>
                </a:r>
                <a:r>
                  <a:rPr lang="en-US" sz="2800" dirty="0"/>
                  <a:t> </a:t>
                </a:r>
                <a:r>
                  <a:rPr lang="en-US" sz="2800" i="1" dirty="0"/>
                  <a:t>A </a:t>
                </a:r>
                <a:r>
                  <a:rPr lang="en-US" sz="2800" dirty="0"/>
                  <a:t>can be a relation</a:t>
                </a:r>
              </a:p>
              <a:p>
                <a:pPr marL="274320" lvl="2" indent="-274320">
                  <a:buClr>
                    <a:schemeClr val="accent3"/>
                  </a:buClr>
                  <a:buSzPct val="95000"/>
                  <a:buNone/>
                </a:pPr>
                <a:endParaRPr lang="en-US" sz="2800" dirty="0"/>
              </a:p>
              <a:p>
                <a:pPr marL="274320" lvl="2" indent="-274320">
                  <a:buClr>
                    <a:schemeClr val="accent3"/>
                  </a:buClr>
                  <a:buSzPct val="95000"/>
                  <a:buNone/>
                </a:pPr>
                <a:r>
                  <a:rPr lang="en-US" sz="2800" dirty="0"/>
                  <a:t>	Therefore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28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sz="2800" b="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fr-CH" sz="28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/>
                  <a:t> relations on a set </a:t>
                </a:r>
                <a:r>
                  <a:rPr lang="en-US" sz="2800" i="1" dirty="0"/>
                  <a:t>A.</a:t>
                </a:r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03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881B-C5A3-7848-AC3D-EA94B6B8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8CA4-9D7D-5843-AC08-0BEDFC49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  <a:p>
            <a:pPr lvl="1"/>
            <a:r>
              <a:rPr lang="en-US" dirty="0"/>
              <a:t>Reflexive Relations</a:t>
            </a:r>
          </a:p>
          <a:p>
            <a:pPr lvl="1"/>
            <a:r>
              <a:rPr lang="en-US" dirty="0"/>
              <a:t>Symmetric and </a:t>
            </a:r>
            <a:r>
              <a:rPr lang="en-US" dirty="0" err="1"/>
              <a:t>Antisymmetric</a:t>
            </a:r>
            <a:r>
              <a:rPr lang="en-US" dirty="0"/>
              <a:t> Relations</a:t>
            </a:r>
          </a:p>
          <a:p>
            <a:pPr lvl="1"/>
            <a:r>
              <a:rPr lang="en-US" dirty="0"/>
              <a:t>Transitive Relations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1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Equivalence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9.5</a:t>
            </a:r>
          </a:p>
        </p:txBody>
      </p:sp>
    </p:spTree>
    <p:extLst>
      <p:ext uri="{BB962C8B-B14F-4D97-AF65-F5344CB8AC3E}">
        <p14:creationId xmlns:p14="http://schemas.microsoft.com/office/powerpoint/2010/main" val="330978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24: Equivalence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Relations</a:t>
            </a:r>
          </a:p>
          <a:p>
            <a:r>
              <a:rPr lang="en-US" dirty="0"/>
              <a:t>Equivalence Classes</a:t>
            </a:r>
          </a:p>
          <a:p>
            <a:r>
              <a:rPr lang="en-US" dirty="0"/>
              <a:t>Equivalence Classes and Partitions</a:t>
            </a:r>
          </a:p>
        </p:txBody>
      </p:sp>
    </p:spTree>
    <p:extLst>
      <p:ext uri="{BB962C8B-B14F-4D97-AF65-F5344CB8AC3E}">
        <p14:creationId xmlns:p14="http://schemas.microsoft.com/office/powerpoint/2010/main" val="194654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 </a:t>
            </a:r>
            <a:r>
              <a:rPr lang="en-US" b="1" dirty="0">
                <a:ea typeface="Cambria Math" pitchFamily="18" charset="0"/>
              </a:rPr>
              <a:t>1</a:t>
            </a:r>
            <a:r>
              <a:rPr lang="en-US" dirty="0"/>
              <a:t>: A relation on a set </a:t>
            </a:r>
            <a:r>
              <a:rPr lang="en-US" i="1" dirty="0"/>
              <a:t>A</a:t>
            </a:r>
            <a:r>
              <a:rPr lang="en-US" dirty="0"/>
              <a:t> is called an </a:t>
            </a:r>
            <a:r>
              <a:rPr lang="en-US" b="1" dirty="0"/>
              <a:t>equivalence relation </a:t>
            </a:r>
            <a:r>
              <a:rPr lang="en-US" dirty="0"/>
              <a:t>if it is reflexive, symmetric, and transitive.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Definition </a:t>
            </a:r>
            <a:r>
              <a:rPr lang="en-US" b="1" dirty="0">
                <a:ea typeface="Cambria Math" pitchFamily="18" charset="0"/>
              </a:rPr>
              <a:t>2</a:t>
            </a:r>
            <a:r>
              <a:rPr lang="en-US" dirty="0"/>
              <a:t>: Two elements </a:t>
            </a:r>
            <a:r>
              <a:rPr lang="en-US" i="1" dirty="0"/>
              <a:t>a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dirty="0"/>
              <a:t> that are related by an equivalence relation are called </a:t>
            </a:r>
            <a:r>
              <a:rPr lang="en-US" b="1" dirty="0"/>
              <a:t>equivalent</a:t>
            </a:r>
            <a:r>
              <a:rPr lang="en-US" i="1" dirty="0"/>
              <a:t>.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notation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∼ </a:t>
            </a:r>
            <a:r>
              <a:rPr lang="en-US" i="1" dirty="0"/>
              <a:t>b</a:t>
            </a:r>
            <a:r>
              <a:rPr lang="en-US" dirty="0"/>
              <a:t> is often used to denote that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equivalent elements with respect to a particular equivalence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2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54DE-1BA6-C24C-A5C0-347CFBA1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F9D7-46E7-8847-BB05-1E89FCAD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/>
              <a:t>R</a:t>
            </a:r>
            <a:r>
              <a:rPr lang="en-GB" i="1" baseline="-25000"/>
              <a:t>minus</a:t>
            </a:r>
            <a:r>
              <a:rPr lang="en-GB" i="1"/>
              <a:t> = { (a, b) </a:t>
            </a:r>
            <a:r>
              <a:rPr lang="en-US" dirty="0">
                <a:ea typeface="Cambria Math"/>
              </a:rPr>
              <a:t>∊</a:t>
            </a:r>
            <a:r>
              <a:rPr lang="en-GB" i="1"/>
              <a:t> </a:t>
            </a:r>
            <a:r>
              <a:rPr lang="en-US" b="1" i="1" dirty="0">
                <a:ea typeface="Cambria Math" pitchFamily="18" charset="0"/>
              </a:rPr>
              <a:t>R </a:t>
            </a:r>
            <a:r>
              <a:rPr lang="en-US" i="1" dirty="0">
                <a:ea typeface="Cambria Math"/>
              </a:rPr>
              <a:t>⨉ </a:t>
            </a:r>
            <a:r>
              <a:rPr lang="en-US" b="1" i="1" dirty="0">
                <a:ea typeface="Cambria Math" pitchFamily="18" charset="0"/>
              </a:rPr>
              <a:t>R </a:t>
            </a:r>
            <a:r>
              <a:rPr lang="en-GB" i="1"/>
              <a:t>| a - b </a:t>
            </a:r>
            <a:r>
              <a:rPr lang="en-US" dirty="0">
                <a:ea typeface="Cambria Math"/>
              </a:rPr>
              <a:t>∊</a:t>
            </a:r>
            <a:r>
              <a:rPr lang="en-GB" i="1"/>
              <a:t> </a:t>
            </a:r>
            <a:r>
              <a:rPr lang="en-US" b="1" i="1" dirty="0">
                <a:ea typeface="Cambria Math" pitchFamily="18" charset="0"/>
              </a:rPr>
              <a:t>Z </a:t>
            </a:r>
            <a:r>
              <a:rPr lang="en-US" i="1" dirty="0">
                <a:ea typeface="Cambria Math" pitchFamily="18" charset="0"/>
              </a:rPr>
              <a:t>}</a:t>
            </a:r>
            <a:endParaRPr lang="en-GB" i="1"/>
          </a:p>
          <a:p>
            <a:pPr marL="0" indent="0">
              <a:buNone/>
            </a:pPr>
            <a:r>
              <a:rPr lang="en-GB"/>
              <a:t>Is </a:t>
            </a:r>
            <a:r>
              <a:rPr lang="en-GB" i="1"/>
              <a:t>R </a:t>
            </a:r>
            <a:r>
              <a:rPr lang="en-GB"/>
              <a:t>an equivalence relation?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Reflexive: 	0 – 0 = 0, 0 is an integer.</a:t>
            </a:r>
          </a:p>
          <a:p>
            <a:pPr marL="0" indent="0">
              <a:buNone/>
            </a:pPr>
            <a:r>
              <a:rPr lang="en-GB"/>
              <a:t>Symmetric: 	a – b = b – a, if a – b is in integer, then b – a is an integer.</a:t>
            </a:r>
          </a:p>
          <a:p>
            <a:pPr marL="0" indent="0">
              <a:buNone/>
            </a:pPr>
            <a:r>
              <a:rPr lang="en-GB"/>
              <a:t>Transitive:	(a – b) + (b – c) = a – c, if a – b is an integer and b – c is an integer, then a – c is an integer.</a:t>
            </a:r>
          </a:p>
          <a:p>
            <a:pPr marL="0" indent="0">
              <a:buNone/>
            </a:pPr>
            <a:r>
              <a:rPr lang="en-GB"/>
              <a:t>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0C0E-B30E-4C47-A478-869A697C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0AC6-79A8-8E43-94BB-6554DC5B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/>
              <a:t>R</a:t>
            </a:r>
            <a:r>
              <a:rPr lang="en-GB" i="1" baseline="-25000"/>
              <a:t>divides</a:t>
            </a:r>
            <a:r>
              <a:rPr lang="en-GB" i="1"/>
              <a:t> = { (a, b) </a:t>
            </a:r>
            <a:r>
              <a:rPr lang="en-US" dirty="0">
                <a:ea typeface="Cambria Math"/>
              </a:rPr>
              <a:t>∊</a:t>
            </a:r>
            <a:r>
              <a:rPr lang="en-GB" i="1"/>
              <a:t> </a:t>
            </a:r>
            <a:r>
              <a:rPr lang="en-US" b="1" i="1" dirty="0">
                <a:ea typeface="Cambria Math" pitchFamily="18" charset="0"/>
              </a:rPr>
              <a:t>N </a:t>
            </a:r>
            <a:r>
              <a:rPr lang="en-US" i="1" dirty="0">
                <a:ea typeface="Cambria Math"/>
              </a:rPr>
              <a:t>⨉ </a:t>
            </a:r>
            <a:r>
              <a:rPr lang="en-US" b="1" i="1" dirty="0">
                <a:ea typeface="Cambria Math" pitchFamily="18" charset="0"/>
              </a:rPr>
              <a:t>N </a:t>
            </a:r>
            <a:r>
              <a:rPr lang="en-GB" i="1"/>
              <a:t>| a </a:t>
            </a:r>
            <a:r>
              <a:rPr lang="en-GB"/>
              <a:t>divides</a:t>
            </a:r>
            <a:r>
              <a:rPr lang="en-GB" i="1"/>
              <a:t> b</a:t>
            </a:r>
            <a:r>
              <a:rPr lang="en-US" b="1" i="1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} = </a:t>
            </a:r>
            <a:r>
              <a:rPr lang="en-GB" i="1"/>
              <a:t>{ (a, b) </a:t>
            </a:r>
            <a:r>
              <a:rPr lang="en-US" dirty="0">
                <a:ea typeface="Cambria Math"/>
              </a:rPr>
              <a:t>∊</a:t>
            </a:r>
            <a:r>
              <a:rPr lang="en-GB" i="1"/>
              <a:t> </a:t>
            </a:r>
            <a:r>
              <a:rPr lang="en-US" b="1" i="1" dirty="0">
                <a:ea typeface="Cambria Math" pitchFamily="18" charset="0"/>
              </a:rPr>
              <a:t>N </a:t>
            </a:r>
            <a:r>
              <a:rPr lang="en-US" i="1" dirty="0">
                <a:ea typeface="Cambria Math"/>
              </a:rPr>
              <a:t>⨉ </a:t>
            </a:r>
            <a:r>
              <a:rPr lang="en-US" b="1" i="1" dirty="0">
                <a:ea typeface="Cambria Math" pitchFamily="18" charset="0"/>
              </a:rPr>
              <a:t>N </a:t>
            </a:r>
            <a:r>
              <a:rPr lang="en-GB" i="1"/>
              <a:t>| a </a:t>
            </a:r>
            <a:r>
              <a:rPr lang="en-GB"/>
              <a:t>|</a:t>
            </a:r>
            <a:r>
              <a:rPr lang="en-GB" i="1"/>
              <a:t> b</a:t>
            </a:r>
            <a:r>
              <a:rPr lang="en-US" b="1" i="1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} </a:t>
            </a:r>
            <a:endParaRPr lang="en-GB" i="1"/>
          </a:p>
          <a:p>
            <a:pPr marL="0" indent="0">
              <a:buNone/>
            </a:pPr>
            <a:r>
              <a:rPr lang="en-GB"/>
              <a:t>Is </a:t>
            </a:r>
            <a:r>
              <a:rPr lang="en-GB" i="1"/>
              <a:t>R </a:t>
            </a:r>
            <a:r>
              <a:rPr lang="en-GB"/>
              <a:t>an equivalence relation?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No, it is not symmetric: 2 divides 4, but 4 does not divide 2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8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 </a:t>
            </a:r>
            <a:r>
              <a:rPr lang="en-US" b="1" dirty="0">
                <a:ea typeface="Cambria Math" pitchFamily="18" charset="0"/>
              </a:rPr>
              <a:t>3</a:t>
            </a:r>
            <a:r>
              <a:rPr lang="en-US" dirty="0"/>
              <a:t>:  Let </a:t>
            </a:r>
            <a:r>
              <a:rPr lang="en-US" i="1" dirty="0"/>
              <a:t>R</a:t>
            </a:r>
            <a:r>
              <a:rPr lang="en-US" dirty="0"/>
              <a:t> be an equivalence relation on a set </a:t>
            </a:r>
            <a:r>
              <a:rPr lang="en-US" i="1" dirty="0"/>
              <a:t>A. </a:t>
            </a:r>
            <a:r>
              <a:rPr lang="en-US" dirty="0"/>
              <a:t>The set of all elements that are related to an element </a:t>
            </a:r>
            <a:r>
              <a:rPr lang="en-US" i="1" dirty="0"/>
              <a:t>a</a:t>
            </a:r>
            <a:r>
              <a:rPr lang="en-US" dirty="0"/>
              <a:t> of </a:t>
            </a:r>
            <a:r>
              <a:rPr lang="en-US" i="1" dirty="0"/>
              <a:t>A</a:t>
            </a:r>
            <a:r>
              <a:rPr lang="en-US" dirty="0"/>
              <a:t> is called the </a:t>
            </a:r>
            <a:r>
              <a:rPr lang="en-US" b="1" dirty="0"/>
              <a:t>equivalence class </a:t>
            </a:r>
            <a:r>
              <a:rPr lang="en-US" dirty="0"/>
              <a:t>of </a:t>
            </a:r>
            <a:r>
              <a:rPr lang="en-US" i="1" dirty="0"/>
              <a:t>a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The equivalence class of </a:t>
            </a:r>
            <a:r>
              <a:rPr lang="en-US" i="1" dirty="0"/>
              <a:t>a</a:t>
            </a:r>
            <a:r>
              <a:rPr lang="en-US" dirty="0"/>
              <a:t> with respect to </a:t>
            </a:r>
            <a:r>
              <a:rPr lang="en-US" i="1" dirty="0"/>
              <a:t>R</a:t>
            </a:r>
            <a:r>
              <a:rPr lang="en-US" dirty="0"/>
              <a:t> is denoted by 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i="1" baseline="-25000" dirty="0"/>
              <a:t>R</a:t>
            </a:r>
            <a:r>
              <a:rPr lang="en-US" dirty="0"/>
              <a:t>.  </a:t>
            </a:r>
          </a:p>
          <a:p>
            <a:pPr>
              <a:buNone/>
            </a:pPr>
            <a:r>
              <a:rPr lang="en-US" dirty="0"/>
              <a:t>When only one relation is under consideration, we can write [</a:t>
            </a:r>
            <a:r>
              <a:rPr lang="en-US" i="1" dirty="0"/>
              <a:t>a</a:t>
            </a:r>
            <a:r>
              <a:rPr lang="en-US" dirty="0"/>
              <a:t>].</a:t>
            </a:r>
          </a:p>
          <a:p>
            <a:pPr>
              <a:buNone/>
            </a:pPr>
            <a:r>
              <a:rPr lang="en-US" dirty="0"/>
              <a:t>Note that  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i="1" baseline="-25000" dirty="0"/>
              <a:t>R </a:t>
            </a:r>
            <a:r>
              <a:rPr lang="en-US" i="1" dirty="0"/>
              <a:t>= </a:t>
            </a:r>
            <a:r>
              <a:rPr lang="en-US" dirty="0"/>
              <a:t>{</a:t>
            </a:r>
            <a:r>
              <a:rPr lang="en-US" i="1" dirty="0"/>
              <a:t>s|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s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ea typeface="Cambria Math"/>
              </a:rPr>
              <a:t>∈</a:t>
            </a:r>
            <a:r>
              <a:rPr lang="en-US" i="1" dirty="0"/>
              <a:t> R</a:t>
            </a:r>
            <a:r>
              <a:rPr lang="en-US" dirty="0"/>
              <a:t>}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</a:t>
            </a:r>
            <a:r>
              <a:rPr lang="en-US" i="1" dirty="0"/>
              <a:t> b </a:t>
            </a:r>
            <a:r>
              <a:rPr lang="en-US" dirty="0">
                <a:ea typeface="Cambria Math"/>
              </a:rPr>
              <a:t>∈ 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i="1" baseline="-25000" dirty="0"/>
              <a:t>R</a:t>
            </a:r>
            <a:r>
              <a:rPr lang="en-US" dirty="0"/>
              <a:t>, then </a:t>
            </a:r>
            <a:r>
              <a:rPr lang="en-US" i="1" dirty="0"/>
              <a:t>b</a:t>
            </a:r>
            <a:r>
              <a:rPr lang="en-US" dirty="0"/>
              <a:t> is called a </a:t>
            </a:r>
            <a:r>
              <a:rPr lang="en-US" b="1" dirty="0"/>
              <a:t>representative</a:t>
            </a:r>
            <a:r>
              <a:rPr lang="en-US" dirty="0"/>
              <a:t> of this equivalence class.</a:t>
            </a:r>
          </a:p>
          <a:p>
            <a:pPr marL="0" indent="0">
              <a:buNone/>
            </a:pPr>
            <a:r>
              <a:rPr lang="en-US" dirty="0"/>
              <a:t>Any element of a class can be used as a representative of the class.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8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5312-CB4B-A241-9A73-E716657E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17DE01-3312-824F-9950-5BB4CB2F5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/>
                  <a:t>What is the equivalence class of </a:t>
                </a:r>
                <a:r>
                  <a:rPr lang="en-GB" i="1"/>
                  <a:t>R</a:t>
                </a:r>
                <a:r>
                  <a:rPr lang="en-GB" i="1" baseline="-25000"/>
                  <a:t>minus</a:t>
                </a:r>
                <a:r>
                  <a:rPr lang="en-GB" i="1"/>
                  <a:t> = { (a, b) </a:t>
                </a:r>
                <a:r>
                  <a:rPr lang="en-US" dirty="0">
                    <a:ea typeface="Cambria Math"/>
                  </a:rPr>
                  <a:t>∊</a:t>
                </a:r>
                <a:r>
                  <a:rPr lang="en-GB" i="1"/>
                  <a:t> </a:t>
                </a:r>
                <a:r>
                  <a:rPr lang="en-US" b="1" i="1" dirty="0">
                    <a:ea typeface="Cambria Math" pitchFamily="18" charset="0"/>
                  </a:rPr>
                  <a:t>R </a:t>
                </a:r>
                <a:r>
                  <a:rPr lang="en-US" i="1" dirty="0">
                    <a:ea typeface="Cambria Math"/>
                  </a:rPr>
                  <a:t>⨉ </a:t>
                </a:r>
                <a:r>
                  <a:rPr lang="en-US" b="1" i="1" dirty="0">
                    <a:ea typeface="Cambria Math" pitchFamily="18" charset="0"/>
                  </a:rPr>
                  <a:t>R </a:t>
                </a:r>
                <a:r>
                  <a:rPr lang="en-GB" i="1"/>
                  <a:t>| a - b </a:t>
                </a:r>
                <a:r>
                  <a:rPr lang="en-US" dirty="0">
                    <a:ea typeface="Cambria Math"/>
                  </a:rPr>
                  <a:t>∊</a:t>
                </a:r>
                <a:r>
                  <a:rPr lang="en-GB" i="1"/>
                  <a:t> </a:t>
                </a:r>
                <a:r>
                  <a:rPr lang="en-US" b="1" i="1" dirty="0">
                    <a:ea typeface="Cambria Math" pitchFamily="18" charset="0"/>
                  </a:rPr>
                  <a:t>Z </a:t>
                </a:r>
                <a:r>
                  <a:rPr lang="en-US" i="1" dirty="0">
                    <a:ea typeface="Cambria Math" pitchFamily="18" charset="0"/>
                  </a:rPr>
                  <a:t>}</a:t>
                </a:r>
                <a:br>
                  <a:rPr lang="en-GB" i="1" dirty="0">
                    <a:ea typeface="Cambria Math" pitchFamily="18" charset="0"/>
                  </a:rPr>
                </a:br>
                <a:r>
                  <a:rPr lang="en-US">
                    <a:ea typeface="Cambria Math" pitchFamily="18" charset="0"/>
                  </a:rPr>
                  <a:t>o</a:t>
                </a:r>
                <a:r>
                  <a:rPr lang="en-US"/>
                  <a:t>f element 0.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  <m:sub>
                          <m:sSub>
                            <m:sSubPr>
                              <m:ctrlPr>
                                <a:rPr lang="fr-CH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</m:sub>
                          </m:sSub>
                        </m:sub>
                      </m:sSub>
                      <m:r>
                        <a:rPr lang="fr-CH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17DE01-3312-824F-9950-5BB4CB2F5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78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 on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6" y="1593273"/>
            <a:ext cx="10404764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Definition:</a:t>
            </a:r>
            <a:r>
              <a:rPr lang="en-US" dirty="0"/>
              <a:t> A </a:t>
            </a:r>
            <a:r>
              <a:rPr lang="en-US" b="1" dirty="0"/>
              <a:t>binary relation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b="1" dirty="0"/>
              <a:t>on a set </a:t>
            </a:r>
            <a:r>
              <a:rPr lang="en-US" i="1" dirty="0"/>
              <a:t>A</a:t>
            </a:r>
            <a:r>
              <a:rPr lang="en-US" dirty="0"/>
              <a:t> is a subset of </a:t>
            </a:r>
            <a:r>
              <a:rPr lang="en-US" i="1" dirty="0"/>
              <a:t>A </a:t>
            </a:r>
            <a:r>
              <a:rPr lang="en-US" dirty="0">
                <a:ea typeface="Cambria Math"/>
              </a:rPr>
              <a:t>×</a:t>
            </a:r>
            <a:r>
              <a:rPr lang="en-US" i="1" dirty="0"/>
              <a:t> A </a:t>
            </a:r>
            <a:r>
              <a:rPr lang="en-US" dirty="0"/>
              <a:t>or a relation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A = </a:t>
            </a:r>
            <a:r>
              <a:rPr lang="en-US" dirty="0"/>
              <a:t>{</a:t>
            </a:r>
            <a:r>
              <a:rPr lang="en-US" i="1" dirty="0" err="1"/>
              <a:t>a, b, c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Then</a:t>
            </a:r>
            <a:r>
              <a:rPr lang="en-US" i="1" dirty="0"/>
              <a:t> R = </a:t>
            </a:r>
            <a:r>
              <a:rPr lang="en-US" dirty="0"/>
              <a:t>{(</a:t>
            </a:r>
            <a:r>
              <a:rPr lang="en-US" i="1" dirty="0" err="1"/>
              <a:t>a, a</a:t>
            </a:r>
            <a:r>
              <a:rPr lang="en-US" dirty="0"/>
              <a:t>)</a:t>
            </a:r>
            <a:r>
              <a:rPr lang="en-US" i="1" dirty="0"/>
              <a:t>, </a:t>
            </a:r>
            <a:r>
              <a:rPr lang="en-US" dirty="0"/>
              <a:t>(</a:t>
            </a:r>
            <a:r>
              <a:rPr lang="en-US" i="1" dirty="0" err="1"/>
              <a:t>a, b</a:t>
            </a:r>
            <a:r>
              <a:rPr lang="en-US" dirty="0"/>
              <a:t>)</a:t>
            </a:r>
            <a:r>
              <a:rPr lang="en-US" i="1" dirty="0"/>
              <a:t>, </a:t>
            </a:r>
            <a:r>
              <a:rPr lang="en-US" dirty="0"/>
              <a:t>(</a:t>
            </a:r>
            <a:r>
              <a:rPr lang="en-US" i="1" dirty="0" err="1"/>
              <a:t>a, c</a:t>
            </a:r>
            <a:r>
              <a:rPr lang="en-US" dirty="0"/>
              <a:t>)} is a relation on </a:t>
            </a:r>
            <a:r>
              <a:rPr lang="en-US" i="1" dirty="0"/>
              <a:t>A</a:t>
            </a:r>
            <a:r>
              <a:rPr lang="en-US" dirty="0"/>
              <a:t>. </a:t>
            </a:r>
          </a:p>
          <a:p>
            <a:r>
              <a:rPr lang="en-US" dirty="0"/>
              <a:t>Let  </a:t>
            </a:r>
            <a:r>
              <a:rPr lang="en-US" i="1" dirty="0"/>
              <a:t>A = </a:t>
            </a:r>
            <a:r>
              <a:rPr lang="en-US" dirty="0"/>
              <a:t>{</a:t>
            </a:r>
            <a:r>
              <a:rPr lang="en-US" dirty="0">
                <a:ea typeface="Cambria Math" pitchFamily="18" charset="0"/>
              </a:rPr>
              <a:t>1, 2, 3, 4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R </a:t>
            </a:r>
            <a:r>
              <a:rPr lang="en-US" baseline="-25000" dirty="0">
                <a:ea typeface="Cambria Math" pitchFamily="18" charset="0"/>
              </a:rPr>
              <a:t>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divides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 = {(1,1), (1, 2), (1,3), (1, 4), (2, 2), (2, 4), (3, 3), (4, 4)} is a relation on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81979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Classes and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Theorem  </a:t>
            </a:r>
            <a:r>
              <a:rPr lang="en-US" b="1" dirty="0">
                <a:ea typeface="Cambria Math" pitchFamily="18" charset="0"/>
              </a:rPr>
              <a:t>1</a:t>
            </a:r>
            <a:r>
              <a:rPr lang="en-US" dirty="0"/>
              <a:t>:  let </a:t>
            </a:r>
            <a:r>
              <a:rPr lang="en-US" i="1" dirty="0"/>
              <a:t>R</a:t>
            </a:r>
            <a:r>
              <a:rPr lang="en-US" dirty="0"/>
              <a:t> be an equivalence relation on a set </a:t>
            </a:r>
            <a:r>
              <a:rPr lang="en-US" i="1" dirty="0"/>
              <a:t>A. </a:t>
            </a:r>
            <a:r>
              <a:rPr lang="en-US" dirty="0"/>
              <a:t>These statements for elements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of </a:t>
            </a:r>
            <a:r>
              <a:rPr lang="en-US" i="1" dirty="0"/>
              <a:t>A </a:t>
            </a:r>
            <a:r>
              <a:rPr lang="en-US" dirty="0"/>
              <a:t>are equivalent: </a:t>
            </a:r>
          </a:p>
          <a:p>
            <a:pPr lvl="1">
              <a:buNone/>
            </a:pPr>
            <a:r>
              <a:rPr lang="en-US" dirty="0"/>
              <a:t>    (</a:t>
            </a:r>
            <a:r>
              <a:rPr lang="en-US" i="1" dirty="0" err="1"/>
              <a:t>i</a:t>
            </a:r>
            <a:r>
              <a:rPr lang="en-US" dirty="0"/>
              <a:t>)   </a:t>
            </a:r>
            <a:r>
              <a:rPr lang="en-US" i="1" dirty="0" err="1"/>
              <a:t>R(a, b)</a:t>
            </a:r>
            <a:endParaRPr lang="en-US" i="1" dirty="0"/>
          </a:p>
          <a:p>
            <a:pPr lvl="1">
              <a:buNone/>
            </a:pPr>
            <a:r>
              <a:rPr lang="en-US" dirty="0"/>
              <a:t>    (</a:t>
            </a:r>
            <a:r>
              <a:rPr lang="en-US" i="1" dirty="0"/>
              <a:t>ii</a:t>
            </a:r>
            <a:r>
              <a:rPr lang="en-US" dirty="0"/>
              <a:t>)  [</a:t>
            </a:r>
            <a:r>
              <a:rPr lang="en-US" i="1" dirty="0"/>
              <a:t>a</a:t>
            </a:r>
            <a:r>
              <a:rPr lang="en-US" dirty="0"/>
              <a:t>] = [</a:t>
            </a:r>
            <a:r>
              <a:rPr lang="en-US" i="1" dirty="0"/>
              <a:t>b</a:t>
            </a:r>
            <a:r>
              <a:rPr lang="en-US" dirty="0"/>
              <a:t>]</a:t>
            </a:r>
          </a:p>
          <a:p>
            <a:pPr lvl="1">
              <a:buNone/>
            </a:pPr>
            <a:r>
              <a:rPr lang="en-US" dirty="0"/>
              <a:t>    (</a:t>
            </a:r>
            <a:r>
              <a:rPr lang="en-US" i="1" dirty="0"/>
              <a:t>iii</a:t>
            </a:r>
            <a:r>
              <a:rPr lang="en-US" dirty="0"/>
              <a:t>) [</a:t>
            </a:r>
            <a:r>
              <a:rPr lang="en-US" i="1" dirty="0"/>
              <a:t>a</a:t>
            </a:r>
            <a:r>
              <a:rPr lang="en-US" dirty="0"/>
              <a:t>] </a:t>
            </a:r>
            <a:r>
              <a:rPr lang="en-US" dirty="0">
                <a:ea typeface="Cambria Math"/>
              </a:rPr>
              <a:t>∩</a:t>
            </a:r>
            <a:r>
              <a:rPr lang="en-US" dirty="0"/>
              <a:t> [</a:t>
            </a:r>
            <a:r>
              <a:rPr lang="en-US" i="1" dirty="0"/>
              <a:t>b</a:t>
            </a:r>
            <a:r>
              <a:rPr lang="en-US" dirty="0"/>
              <a:t>] ≠ </a:t>
            </a:r>
            <a:r>
              <a:rPr lang="en-US" dirty="0">
                <a:ea typeface="Cambria Math"/>
              </a:rPr>
              <a:t>∅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5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of 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A </a:t>
                </a:r>
                <a:r>
                  <a:rPr lang="en-US" b="1" dirty="0"/>
                  <a:t>partition</a:t>
                </a:r>
                <a:r>
                  <a:rPr lang="en-US" dirty="0"/>
                  <a:t> of a set </a:t>
                </a:r>
                <a:r>
                  <a:rPr lang="en-US" i="1" dirty="0"/>
                  <a:t>S </a:t>
                </a:r>
                <a:r>
                  <a:rPr lang="en-US" dirty="0"/>
                  <a:t>is a collection of disjoint nonempty subsets of </a:t>
                </a:r>
                <a:r>
                  <a:rPr lang="en-US" i="1" dirty="0"/>
                  <a:t>S</a:t>
                </a:r>
                <a:r>
                  <a:rPr lang="en-US" dirty="0"/>
                  <a:t> that have </a:t>
                </a:r>
                <a:r>
                  <a:rPr lang="en-US" i="1" dirty="0"/>
                  <a:t>S</a:t>
                </a:r>
                <a:r>
                  <a:rPr lang="en-US" dirty="0"/>
                  <a:t> as their union. </a:t>
                </a:r>
              </a:p>
              <a:p>
                <a:pPr>
                  <a:buNone/>
                </a:pPr>
                <a:r>
                  <a:rPr lang="en-US" dirty="0"/>
                  <a:t>Formally, for an index set </a:t>
                </a:r>
                <a:r>
                  <a:rPr lang="en-US" i="1" dirty="0"/>
                  <a:t>I</a:t>
                </a:r>
                <a:r>
                  <a:rPr lang="en-US" dirty="0"/>
                  <a:t> the collection of subsets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i</a:t>
                </a:r>
                <a:r>
                  <a:rPr lang="en-US" dirty="0"/>
                  <a:t>, where </a:t>
                </a:r>
                <a:r>
                  <a:rPr lang="en-US" i="1" dirty="0" err="1"/>
                  <a:t>i</a:t>
                </a:r>
                <a:r>
                  <a:rPr lang="en-US" dirty="0"/>
                  <a:t> </a:t>
                </a:r>
                <a:r>
                  <a:rPr lang="en-US" dirty="0">
                    <a:ea typeface="Cambria Math"/>
                  </a:rPr>
                  <a:t>∈</a:t>
                </a:r>
                <a:r>
                  <a:rPr lang="en-US" dirty="0"/>
                  <a:t> </a:t>
                </a:r>
                <a:r>
                  <a:rPr lang="en-US" i="1" dirty="0"/>
                  <a:t>I</a:t>
                </a:r>
                <a:r>
                  <a:rPr lang="en-US" dirty="0"/>
                  <a:t> forms a partition of </a:t>
                </a:r>
                <a:r>
                  <a:rPr lang="en-US" i="1" dirty="0"/>
                  <a:t>S</a:t>
                </a:r>
                <a:r>
                  <a:rPr lang="en-US" dirty="0"/>
                  <a:t> if and only if</a:t>
                </a:r>
              </a:p>
              <a:p>
                <a:pPr marL="457200" lvl="1" indent="0">
                  <a:buNone/>
                </a:pPr>
                <a:r>
                  <a:rPr lang="en-US" sz="2800" i="1" dirty="0"/>
                  <a:t>A</a:t>
                </a:r>
                <a:r>
                  <a:rPr lang="en-US" sz="2800" i="1" baseline="-25000" dirty="0"/>
                  <a:t>i</a:t>
                </a:r>
                <a:r>
                  <a:rPr lang="en-US" sz="2800" dirty="0">
                    <a:ea typeface="Cambria Math"/>
                  </a:rPr>
                  <a:t> ≠ ∅ for </a:t>
                </a:r>
                <a:r>
                  <a:rPr lang="en-US" sz="2800" i="1" dirty="0" err="1"/>
                  <a:t>i</a:t>
                </a:r>
                <a:r>
                  <a:rPr lang="en-US" sz="2800" dirty="0"/>
                  <a:t> </a:t>
                </a:r>
                <a:r>
                  <a:rPr lang="en-US" sz="2800" dirty="0">
                    <a:ea typeface="Cambria Math"/>
                  </a:rPr>
                  <a:t>∈</a:t>
                </a:r>
                <a:r>
                  <a:rPr lang="en-US" sz="2800" dirty="0"/>
                  <a:t> </a:t>
                </a:r>
                <a:r>
                  <a:rPr lang="en-US" sz="2800" i="1" dirty="0"/>
                  <a:t>I		non-empty subsets</a:t>
                </a:r>
              </a:p>
              <a:p>
                <a:pPr marL="457200" lvl="1" indent="0">
                  <a:buNone/>
                </a:pPr>
                <a:r>
                  <a:rPr lang="en-US" sz="2800" i="1" dirty="0"/>
                  <a:t>A</a:t>
                </a:r>
                <a:r>
                  <a:rPr lang="en-US" sz="2800" i="1" baseline="-25000" dirty="0"/>
                  <a:t>i</a:t>
                </a:r>
                <a:r>
                  <a:rPr lang="en-US" sz="2800" dirty="0"/>
                  <a:t> </a:t>
                </a:r>
                <a:r>
                  <a:rPr lang="en-US" sz="2800" dirty="0">
                    <a:ea typeface="Cambria Math"/>
                  </a:rPr>
                  <a:t>∩</a:t>
                </a:r>
                <a:r>
                  <a:rPr lang="en-US" sz="2800" dirty="0"/>
                  <a:t> </a:t>
                </a:r>
                <a:r>
                  <a:rPr lang="en-US" sz="2800" i="1" dirty="0" err="1"/>
                  <a:t>A</a:t>
                </a:r>
                <a:r>
                  <a:rPr lang="en-US" sz="2800" i="1" baseline="-25000" dirty="0" err="1"/>
                  <a:t>j</a:t>
                </a:r>
                <a:r>
                  <a:rPr lang="en-US" sz="2800" i="1" dirty="0"/>
                  <a:t>=</a:t>
                </a:r>
                <a:r>
                  <a:rPr lang="en-US" sz="2800" dirty="0">
                    <a:ea typeface="Cambria Math"/>
                  </a:rPr>
                  <a:t>∅ </a:t>
                </a:r>
                <a:r>
                  <a:rPr lang="en-US" sz="2800" dirty="0"/>
                  <a:t>when </a:t>
                </a:r>
                <a:r>
                  <a:rPr lang="en-US" sz="2800" i="1" dirty="0" err="1"/>
                  <a:t>i</a:t>
                </a:r>
                <a:r>
                  <a:rPr lang="en-US" sz="2800" dirty="0"/>
                  <a:t> </a:t>
                </a:r>
                <a:r>
                  <a:rPr lang="en-US" sz="2800" dirty="0">
                    <a:ea typeface="Cambria Math"/>
                  </a:rPr>
                  <a:t>≠ </a:t>
                </a:r>
                <a:r>
                  <a:rPr lang="en-US" sz="2800" i="1" dirty="0"/>
                  <a:t>j	disjoint subsets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and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CH" sz="2800" b="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CH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800" b="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CH" sz="2800" b="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CH" sz="2800" b="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sz="2800" b="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sz="2800" i="1" dirty="0"/>
                  <a:t>	union is 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08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8721" y="3456707"/>
            <a:ext cx="3422072" cy="2184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74010" y="58773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Partition of a Set</a:t>
            </a:r>
          </a:p>
        </p:txBody>
      </p:sp>
    </p:spTree>
    <p:extLst>
      <p:ext uri="{BB962C8B-B14F-4D97-AF65-F5344CB8AC3E}">
        <p14:creationId xmlns:p14="http://schemas.microsoft.com/office/powerpoint/2010/main" val="65563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Equivalence Relation Partitions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Theorem </a:t>
            </a:r>
            <a:r>
              <a:rPr lang="en-US" b="1" dirty="0">
                <a:ea typeface="Cambria Math" pitchFamily="18" charset="0"/>
              </a:rPr>
              <a:t>2</a:t>
            </a:r>
            <a:r>
              <a:rPr lang="en-US" dirty="0"/>
              <a:t>: Let </a:t>
            </a:r>
            <a:r>
              <a:rPr lang="en-US" i="1" dirty="0"/>
              <a:t>R</a:t>
            </a:r>
            <a:r>
              <a:rPr lang="en-US" dirty="0"/>
              <a:t> be an equivalence relation on a set </a:t>
            </a:r>
            <a:r>
              <a:rPr lang="en-US" i="1" dirty="0"/>
              <a:t>S</a:t>
            </a:r>
            <a:r>
              <a:rPr lang="en-US" dirty="0"/>
              <a:t>.  Then the equivalence classes of </a:t>
            </a:r>
            <a:r>
              <a:rPr lang="en-US" i="1" dirty="0"/>
              <a:t>R</a:t>
            </a:r>
            <a:r>
              <a:rPr lang="en-US" dirty="0"/>
              <a:t> form a partition of </a:t>
            </a:r>
            <a:r>
              <a:rPr lang="en-US" i="1" dirty="0"/>
              <a:t>S</a:t>
            </a:r>
            <a:r>
              <a:rPr lang="en-US" dirty="0"/>
              <a:t>. Conversely, given a partition {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|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∈</a:t>
            </a:r>
            <a:r>
              <a:rPr lang="en-US" dirty="0"/>
              <a:t>  </a:t>
            </a:r>
            <a:r>
              <a:rPr lang="en-US" i="1" dirty="0"/>
              <a:t>I</a:t>
            </a:r>
            <a:r>
              <a:rPr lang="en-US" dirty="0"/>
              <a:t>} of the set </a:t>
            </a:r>
            <a:r>
              <a:rPr lang="en-US" i="1" dirty="0"/>
              <a:t>S</a:t>
            </a:r>
            <a:r>
              <a:rPr lang="en-US" dirty="0"/>
              <a:t>, there is an equivalence relation </a:t>
            </a:r>
            <a:r>
              <a:rPr lang="en-US" i="1" dirty="0"/>
              <a:t>R</a:t>
            </a:r>
            <a:r>
              <a:rPr lang="en-US" dirty="0"/>
              <a:t> that has the sets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∈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, as its equivalence classes.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18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37DE-ED06-8047-8C2F-BFCF8422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00F4-76F6-C641-A8F2-4BA43FD3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Equivalence Relations</a:t>
            </a:r>
          </a:p>
          <a:p>
            <a:r>
              <a:rPr lang="en-US" dirty="0"/>
              <a:t>Equivalence Classes</a:t>
            </a:r>
          </a:p>
          <a:p>
            <a:r>
              <a:rPr lang="en-US" dirty="0"/>
              <a:t>Partitions</a:t>
            </a:r>
          </a:p>
          <a:p>
            <a:r>
              <a:rPr lang="en-US" dirty="0"/>
              <a:t>Equivalence Classes and Partitions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1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Partial Orderings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9.6</a:t>
            </a:r>
          </a:p>
        </p:txBody>
      </p:sp>
    </p:spTree>
    <p:extLst>
      <p:ext uri="{BB962C8B-B14F-4D97-AF65-F5344CB8AC3E}">
        <p14:creationId xmlns:p14="http://schemas.microsoft.com/office/powerpoint/2010/main" val="150500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25: Partial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 Orderings and Partially-ordered Sets</a:t>
            </a:r>
          </a:p>
          <a:p>
            <a:r>
              <a:rPr lang="en-US" dirty="0"/>
              <a:t>Lexicographic Orderings</a:t>
            </a:r>
          </a:p>
          <a:p>
            <a:r>
              <a:rPr lang="en-US" dirty="0" err="1"/>
              <a:t>Hasse</a:t>
            </a:r>
            <a:r>
              <a:rPr lang="en-US" dirty="0"/>
              <a:t> Diagrams </a:t>
            </a:r>
          </a:p>
          <a:p>
            <a:r>
              <a:rPr lang="en-US" dirty="0"/>
              <a:t>Lattices </a:t>
            </a:r>
          </a:p>
          <a:p>
            <a:r>
              <a:rPr lang="en-US" dirty="0"/>
              <a:t>Topological Sorting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3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 </a:t>
            </a:r>
            <a:r>
              <a:rPr lang="en-US" b="1" dirty="0">
                <a:ea typeface="Cambria Math" pitchFamily="18" charset="0"/>
              </a:rPr>
              <a:t>1</a:t>
            </a:r>
            <a:r>
              <a:rPr lang="en-US" dirty="0"/>
              <a:t>: A relation </a:t>
            </a:r>
            <a:r>
              <a:rPr lang="en-US" i="1" dirty="0"/>
              <a:t>R</a:t>
            </a:r>
            <a:r>
              <a:rPr lang="en-US" dirty="0"/>
              <a:t> on a set S is called a </a:t>
            </a:r>
            <a:r>
              <a:rPr lang="en-US" b="1" dirty="0"/>
              <a:t>partial ordering</a:t>
            </a:r>
            <a:r>
              <a:rPr lang="en-US" i="1" dirty="0"/>
              <a:t>,</a:t>
            </a:r>
            <a:r>
              <a:rPr lang="en-US" dirty="0"/>
              <a:t> or </a:t>
            </a:r>
            <a:r>
              <a:rPr lang="en-US" b="1" dirty="0"/>
              <a:t>partial order</a:t>
            </a:r>
            <a:r>
              <a:rPr lang="en-US" i="1" dirty="0"/>
              <a:t>, </a:t>
            </a:r>
            <a:r>
              <a:rPr lang="en-US" dirty="0"/>
              <a:t>if it is reflexive, </a:t>
            </a:r>
            <a:r>
              <a:rPr lang="en-US" dirty="0" err="1"/>
              <a:t>antisymmetric</a:t>
            </a:r>
            <a:r>
              <a:rPr lang="en-US" dirty="0"/>
              <a:t>, and transitive. </a:t>
            </a:r>
          </a:p>
          <a:p>
            <a:pPr>
              <a:buNone/>
            </a:pPr>
            <a:r>
              <a:rPr lang="en-US" dirty="0"/>
              <a:t>A set together with a partial ordering </a:t>
            </a:r>
            <a:r>
              <a:rPr lang="en-US" i="1" dirty="0"/>
              <a:t>R</a:t>
            </a:r>
            <a:r>
              <a:rPr lang="en-US" dirty="0"/>
              <a:t> is called a </a:t>
            </a:r>
            <a:r>
              <a:rPr lang="en-US" b="1" dirty="0"/>
              <a:t>partially ordered set</a:t>
            </a:r>
            <a:r>
              <a:rPr lang="en-US" dirty="0"/>
              <a:t>, or </a:t>
            </a:r>
            <a:r>
              <a:rPr lang="en-US" b="1" dirty="0" err="1"/>
              <a:t>poset</a:t>
            </a:r>
            <a:r>
              <a:rPr lang="en-US" dirty="0"/>
              <a:t>, and is denoted by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08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+mn-lt"/>
              </a:rPr>
              <a:t>(</a:t>
            </a:r>
            <a:r>
              <a:rPr lang="en-US" b="1" i="1" dirty="0">
                <a:latin typeface="+mn-lt"/>
              </a:rPr>
              <a:t>Z</a:t>
            </a:r>
            <a:r>
              <a:rPr lang="en-US" i="1" dirty="0">
                <a:latin typeface="+mn-lt"/>
              </a:rPr>
              <a:t>, </a:t>
            </a:r>
            <a:r>
              <a:rPr lang="en-US" dirty="0">
                <a:latin typeface="+mn-lt"/>
                <a:ea typeface="Cambria Math"/>
              </a:rPr>
              <a:t>≥) is a poset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Show that the “greater than or equal” relation (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) is a partial ordering on the set of integers.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Reflexivity</a:t>
            </a:r>
            <a:r>
              <a:rPr lang="en-US" dirty="0"/>
              <a:t>:  		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for every integer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 err="1"/>
              <a:t>Antisymmetry</a:t>
            </a:r>
            <a:r>
              <a:rPr lang="en-US" dirty="0"/>
              <a:t>: 	If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, then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b.</a:t>
            </a:r>
          </a:p>
          <a:p>
            <a:pPr marL="0" indent="0">
              <a:buNone/>
            </a:pPr>
            <a:r>
              <a:rPr lang="en-US" i="1" dirty="0"/>
              <a:t>Transitivity</a:t>
            </a:r>
            <a:r>
              <a:rPr lang="en-US" dirty="0"/>
              <a:t>: 		If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, then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c.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endParaRPr lang="en-US" i="1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9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(</a:t>
            </a:r>
            <a:r>
              <a:rPr lang="en-US" b="1" i="1" dirty="0">
                <a:latin typeface="+mn-lt"/>
              </a:rPr>
              <a:t>Z</a:t>
            </a:r>
            <a:r>
              <a:rPr lang="en-US" baseline="30000" dirty="0">
                <a:latin typeface="+mn-lt"/>
              </a:rPr>
              <a:t>+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ea typeface="Cambria Math"/>
              </a:rPr>
              <a:t>∣</a:t>
            </a:r>
            <a:r>
              <a:rPr lang="en-US" dirty="0">
                <a:latin typeface="+mn-lt"/>
              </a:rPr>
              <a:t>) is a </a:t>
            </a:r>
            <a:r>
              <a:rPr lang="en-US" dirty="0" err="1">
                <a:latin typeface="+mn-lt"/>
              </a:rPr>
              <a:t>poset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divisibility relation (</a:t>
            </a:r>
            <a:r>
              <a:rPr lang="en-US" dirty="0">
                <a:latin typeface="Cambria Math"/>
                <a:ea typeface="Cambria Math"/>
              </a:rPr>
              <a:t>∣</a:t>
            </a:r>
            <a:r>
              <a:rPr lang="en-US" dirty="0"/>
              <a:t>) is a partial ordering on the set of integers.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Reflexivity</a:t>
            </a:r>
            <a:r>
              <a:rPr lang="en-US" dirty="0"/>
              <a:t>: </a:t>
            </a:r>
            <a:br>
              <a:rPr lang="en-US" dirty="0"/>
            </a:b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∣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for all integers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Antisymmetry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positive integers with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i="1" dirty="0"/>
              <a:t>Transitivity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Suppose that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. Then there are positive integers </a:t>
            </a:r>
            <a:r>
              <a:rPr lang="en-US" i="1" dirty="0"/>
              <a:t>k</a:t>
            </a:r>
            <a:r>
              <a:rPr lang="en-US" dirty="0"/>
              <a:t> and </a:t>
            </a:r>
            <a:r>
              <a:rPr lang="en-US" i="1" dirty="0"/>
              <a:t>l</a:t>
            </a:r>
            <a:r>
              <a:rPr lang="en-US" dirty="0"/>
              <a:t> such that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 err="1"/>
              <a:t>ak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bl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Hence,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 err="1"/>
              <a:t>kl</a:t>
            </a:r>
            <a:r>
              <a:rPr lang="en-US" dirty="0"/>
              <a:t>), so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c</a:t>
            </a:r>
            <a:r>
              <a:rPr lang="en-US" dirty="0"/>
              <a:t>. Therefore, the relation is transitive.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5344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>
                <a:latin typeface="Brush Script MT" pitchFamily="66" charset="0"/>
              </a:rPr>
              <a:t>P</a:t>
            </a:r>
            <a:r>
              <a:rPr lang="en-US" dirty="0"/>
              <a:t>(S), </a:t>
            </a:r>
            <a:r>
              <a:rPr lang="en-US" dirty="0">
                <a:ea typeface="Cambria Math"/>
              </a:rPr>
              <a:t>⊆) is a 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4917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The inclusion relation (</a:t>
            </a:r>
            <a:r>
              <a:rPr lang="en-US" dirty="0">
                <a:ea typeface="Cambria Math"/>
              </a:rPr>
              <a:t>⊆</a:t>
            </a:r>
            <a:r>
              <a:rPr lang="en-US" dirty="0"/>
              <a:t>) is a partial ordering on the power set of a set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Reflexivity</a:t>
            </a:r>
            <a:r>
              <a:rPr lang="en-US" dirty="0"/>
              <a:t>: </a:t>
            </a:r>
            <a:br>
              <a:rPr lang="en-US" dirty="0"/>
            </a:b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⊆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 whenever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 is a subset of </a:t>
            </a:r>
            <a:r>
              <a:rPr lang="en-US" i="1" dirty="0">
                <a:ea typeface="Cambria Math"/>
              </a:rPr>
              <a:t>S</a:t>
            </a:r>
            <a:r>
              <a:rPr lang="en-US" dirty="0">
                <a:ea typeface="Cambria Math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Antisymmetry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sets with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⊆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⊆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.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Transitivity</a:t>
            </a:r>
            <a:r>
              <a:rPr lang="en-US" dirty="0"/>
              <a:t>: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dirty="0"/>
              <a:t>If</a:t>
            </a:r>
            <a:r>
              <a:rPr lang="en-US" i="1" dirty="0"/>
              <a:t> 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⊆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⊆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⊆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2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Reflexive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Definition: </a:t>
            </a:r>
            <a:r>
              <a:rPr lang="en-GB"/>
              <a:t>A relation </a:t>
            </a:r>
            <a:r>
              <a:rPr lang="en-GB" i="1"/>
              <a:t>R </a:t>
            </a:r>
            <a:r>
              <a:rPr lang="en-GB"/>
              <a:t>on a set </a:t>
            </a:r>
            <a:r>
              <a:rPr lang="en-GB" i="1"/>
              <a:t>A 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reflexive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(</a:t>
            </a:r>
            <a:r>
              <a:rPr lang="en-US" i="1" dirty="0" err="1"/>
              <a:t>a, a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ea typeface="Cambria Math"/>
              </a:rPr>
              <a:t>∊</a:t>
            </a:r>
            <a:r>
              <a:rPr lang="en-US" i="1" dirty="0">
                <a:ea typeface="Cambria Math"/>
              </a:rPr>
              <a:t> R </a:t>
            </a:r>
            <a:r>
              <a:rPr lang="en-US" dirty="0">
                <a:ea typeface="Cambria Math"/>
              </a:rPr>
              <a:t>for every element </a:t>
            </a:r>
            <a:r>
              <a:rPr lang="en-US" i="1" dirty="0">
                <a:ea typeface="Cambria Math"/>
              </a:rPr>
              <a:t>a </a:t>
            </a:r>
            <a:r>
              <a:rPr lang="en-US" dirty="0">
                <a:ea typeface="Cambria Math"/>
              </a:rPr>
              <a:t>∊ A. </a:t>
            </a:r>
            <a:br>
              <a:rPr lang="en-US" dirty="0">
                <a:ea typeface="Cambria Math"/>
              </a:rPr>
            </a:br>
            <a:endParaRPr lang="en-US" dirty="0">
              <a:ea typeface="Cambria Math"/>
            </a:endParaRPr>
          </a:p>
          <a:p>
            <a:pPr>
              <a:buNone/>
            </a:pPr>
            <a:r>
              <a:rPr lang="en-US" dirty="0">
                <a:ea typeface="Cambria Math"/>
              </a:rPr>
              <a:t>R is reflexive iff ∀</a:t>
            </a:r>
            <a:r>
              <a:rPr lang="en-US" i="1" dirty="0">
                <a:ea typeface="Cambria Math"/>
              </a:rPr>
              <a:t>x (</a:t>
            </a:r>
            <a:r>
              <a:rPr lang="en-US" dirty="0" err="1">
                <a:ea typeface="Cambria Math"/>
              </a:rPr>
              <a:t>x ∊ </a:t>
            </a:r>
            <a:r>
              <a:rPr lang="en-US" i="1" dirty="0" err="1">
                <a:ea typeface="Cambria Math"/>
              </a:rPr>
              <a:t>A</a:t>
            </a:r>
            <a:r>
              <a:rPr lang="en-US" dirty="0">
                <a:ea typeface="Cambria Math"/>
              </a:rPr>
              <a:t> ⟶ (</a:t>
            </a:r>
            <a:r>
              <a:rPr lang="en-US" i="1" dirty="0" err="1">
                <a:ea typeface="Cambria Math"/>
              </a:rPr>
              <a:t>x</a:t>
            </a:r>
            <a:r>
              <a:rPr lang="en-US" dirty="0" err="1">
                <a:ea typeface="Cambria Math"/>
              </a:rPr>
              <a:t>, </a:t>
            </a:r>
            <a:r>
              <a:rPr lang="en-US" i="1" dirty="0" err="1">
                <a:ea typeface="Cambria Math"/>
              </a:rPr>
              <a:t>x</a:t>
            </a:r>
            <a:r>
              <a:rPr lang="en-US" dirty="0">
                <a:ea typeface="Cambria Math"/>
              </a:rPr>
              <a:t>) ∊ </a:t>
            </a:r>
            <a:r>
              <a:rPr lang="en-US" i="1" dirty="0">
                <a:ea typeface="Cambria Math"/>
              </a:rPr>
              <a:t>R)</a:t>
            </a:r>
            <a:endParaRPr lang="en-US" dirty="0">
              <a:ea typeface="Cambria Math"/>
            </a:endParaRPr>
          </a:p>
          <a:p>
            <a:pPr>
              <a:buNone/>
            </a:pPr>
            <a:endParaRPr lang="en-US" dirty="0">
              <a:ea typeface="Cambria Math"/>
            </a:endParaRPr>
          </a:p>
          <a:p>
            <a:pPr>
              <a:buNone/>
            </a:pPr>
            <a:r>
              <a:rPr lang="en-US" dirty="0">
                <a:ea typeface="Cambria Math"/>
              </a:rPr>
              <a:t>Observation: The empty relation on an empty set is reflexive! </a:t>
            </a:r>
          </a:p>
          <a:p>
            <a:pPr>
              <a:buNone/>
            </a:pPr>
            <a:endParaRPr lang="en-US" dirty="0">
              <a:ea typeface="Cambria Math"/>
            </a:endParaRPr>
          </a:p>
          <a:p>
            <a:pPr>
              <a:buNone/>
            </a:pPr>
            <a:r>
              <a:rPr lang="en-US" b="1" dirty="0">
                <a:ea typeface="Cambria Math"/>
              </a:rPr>
              <a:t>   </a:t>
            </a: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71303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53ED-BA3D-2A48-906E-79B9852A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AE8D-F5CA-DF43-BB39-DC7CFEEC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Definition</a:t>
            </a:r>
            <a:r>
              <a:rPr lang="en-US"/>
              <a:t>: </a:t>
            </a:r>
            <a:r>
              <a:rPr lang="en-GB"/>
              <a:t>A partially ordered set in which every pair of elements has both a least upper bound and a greatest lower bound is called a </a:t>
            </a:r>
            <a:r>
              <a:rPr lang="en-GB" b="1"/>
              <a:t>lattice</a:t>
            </a:r>
            <a:r>
              <a:rPr lang="en-GB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r>
              <a:rPr lang="en-US"/>
              <a:t>: </a:t>
            </a:r>
            <a:r>
              <a:rPr lang="en-US" dirty="0"/>
              <a:t>(</a:t>
            </a:r>
            <a:r>
              <a:rPr lang="en-US" dirty="0">
                <a:latin typeface="Brush Script MT" pitchFamily="66" charset="0"/>
              </a:rPr>
              <a:t>P</a:t>
            </a:r>
            <a:r>
              <a:rPr lang="en-US" dirty="0"/>
              <a:t>(S), </a:t>
            </a:r>
            <a:r>
              <a:rPr lang="en-US" dirty="0">
                <a:ea typeface="Cambria Math"/>
              </a:rPr>
              <a:t>⊆) is a lattice.</a:t>
            </a:r>
          </a:p>
          <a:p>
            <a:pPr marL="0" indent="0">
              <a:buNone/>
            </a:pPr>
            <a:r>
              <a:rPr lang="en-US" b="1" dirty="0">
                <a:ea typeface="Cambria Math"/>
              </a:rPr>
              <a:t>Proof</a:t>
            </a:r>
            <a:r>
              <a:rPr lang="en-US" dirty="0">
                <a:ea typeface="Cambria Math"/>
              </a:rPr>
              <a:t>: The least upper bound of two subsets A and B is A ∪ B, the greatest lower bound is A ∩ 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 on 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Given two </a:t>
            </a:r>
            <a:r>
              <a:rPr lang="en-US" dirty="0" err="1"/>
              <a:t>posets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ea typeface="Cambria Math"/>
              </a:rPr>
              <a:t>≼</a:t>
            </a:r>
            <a:r>
              <a:rPr lang="en-US" baseline="-25000" dirty="0">
                <a:ea typeface="Cambria Math"/>
              </a:rPr>
              <a:t>1</a:t>
            </a:r>
            <a:r>
              <a:rPr lang="en-US" dirty="0"/>
              <a:t>) and (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>
                <a:ea typeface="Cambria Math"/>
              </a:rPr>
              <a:t>≼</a:t>
            </a:r>
            <a:r>
              <a:rPr lang="en-US" baseline="-25000" dirty="0">
                <a:ea typeface="Cambria Math"/>
              </a:rPr>
              <a:t>2</a:t>
            </a:r>
            <a:r>
              <a:rPr lang="en-US" dirty="0"/>
              <a:t>), the </a:t>
            </a:r>
            <a:r>
              <a:rPr lang="en-US" b="1" dirty="0"/>
              <a:t>lexicographic ordering</a:t>
            </a:r>
            <a:r>
              <a:rPr lang="en-US" dirty="0"/>
              <a:t> on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/>
              </a:rPr>
              <a:t>⨉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 is defined by specifying that  (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) is less than (</a:t>
            </a:r>
            <a:r>
              <a:rPr lang="en-US" i="1" dirty="0"/>
              <a:t>b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), that is,</a:t>
            </a:r>
          </a:p>
          <a:p>
            <a:pPr>
              <a:buNone/>
            </a:pPr>
            <a:r>
              <a:rPr lang="en-US" dirty="0"/>
              <a:t>                 (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)</a:t>
            </a:r>
            <a:r>
              <a:rPr lang="en-US" dirty="0">
                <a:ea typeface="Cambria Math"/>
              </a:rPr>
              <a:t> ≺</a:t>
            </a:r>
            <a:r>
              <a:rPr lang="en-US" dirty="0"/>
              <a:t> (</a:t>
            </a:r>
            <a:r>
              <a:rPr lang="en-US" i="1" dirty="0"/>
              <a:t>b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), </a:t>
            </a:r>
          </a:p>
          <a:p>
            <a:pPr>
              <a:buNone/>
            </a:pPr>
            <a:r>
              <a:rPr lang="en-US" dirty="0"/>
              <a:t>    either if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 ≺</a:t>
            </a:r>
            <a:r>
              <a:rPr lang="en-US" baseline="-25000" dirty="0">
                <a:ea typeface="Cambria Math"/>
              </a:rPr>
              <a:t>1 </a:t>
            </a:r>
            <a:r>
              <a:rPr lang="en-US" i="1" dirty="0"/>
              <a:t>b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or if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 =</a:t>
            </a:r>
            <a:r>
              <a:rPr lang="en-US" baseline="-25000" dirty="0">
                <a:ea typeface="Cambria Math"/>
              </a:rPr>
              <a:t> </a:t>
            </a:r>
            <a:r>
              <a:rPr lang="en-US" i="1" dirty="0"/>
              <a:t>b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≺</a:t>
            </a:r>
            <a:r>
              <a:rPr lang="en-US" baseline="-25000" dirty="0">
                <a:ea typeface="Cambria Math"/>
              </a:rPr>
              <a:t>2 </a:t>
            </a:r>
            <a:r>
              <a:rPr lang="en-US" i="1" dirty="0"/>
              <a:t>b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definition can be easily extended to a lexicographic ordering on n-ary Cartesian products</a:t>
            </a:r>
          </a:p>
          <a:p>
            <a:pPr>
              <a:buNone/>
            </a:pPr>
            <a:r>
              <a:rPr lang="en-US" b="1" dirty="0"/>
              <a:t>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55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C992-4709-CA44-8F5F-E2B98AD5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92D9-64BD-C74C-9170-B2E821A6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(</a:t>
            </a:r>
            <a:r>
              <a:rPr lang="en-US" b="1" i="1" dirty="0"/>
              <a:t>Z </a:t>
            </a:r>
            <a:r>
              <a:rPr lang="en-US" dirty="0">
                <a:ea typeface="Cambria Math"/>
              </a:rPr>
              <a:t>⨉ </a:t>
            </a:r>
            <a:r>
              <a:rPr lang="en-US" b="1" i="1" dirty="0"/>
              <a:t>Z</a:t>
            </a:r>
            <a:r>
              <a:rPr lang="en-US" dirty="0"/>
              <a:t>, </a:t>
            </a:r>
            <a:r>
              <a:rPr lang="en-US" dirty="0">
                <a:ea typeface="Cambria Math"/>
              </a:rPr>
              <a:t>≺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6D37B-4038-F342-9F61-DE5097EB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166" y="1027906"/>
            <a:ext cx="4978400" cy="476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475399-96F9-F142-9363-C0466C58ED6A}"/>
              </a:ext>
            </a:extLst>
          </p:cNvPr>
          <p:cNvSpPr txBox="1"/>
          <p:nvPr/>
        </p:nvSpPr>
        <p:spPr>
          <a:xfrm>
            <a:off x="5926946" y="6083855"/>
            <a:ext cx="31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ordered pairs less than (3, 4)</a:t>
            </a:r>
          </a:p>
        </p:txBody>
      </p:sp>
    </p:spTree>
    <p:extLst>
      <p:ext uri="{BB962C8B-B14F-4D97-AF65-F5344CB8AC3E}">
        <p14:creationId xmlns:p14="http://schemas.microsoft.com/office/powerpoint/2010/main" val="379930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0EA0-240D-9947-B72B-E93372EF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69B7-60DB-CA4A-9CDE-82029A8F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a relation is reflexive and transitive, the representation as directed graph can be simplified</a:t>
            </a:r>
          </a:p>
          <a:p>
            <a:r>
              <a:rPr lang="en-US"/>
              <a:t>If R is a partial order then we can (a) omit self-loops, (b) omit transitive edges and (c) assume that arrows point upwards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38444-9959-DE46-B571-A26A8EB1D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667991"/>
            <a:ext cx="4251158" cy="2937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1876E-2106-0246-A707-7DB0FF656B2C}"/>
              </a:ext>
            </a:extLst>
          </p:cNvPr>
          <p:cNvSpPr txBox="1"/>
          <p:nvPr/>
        </p:nvSpPr>
        <p:spPr>
          <a:xfrm>
            <a:off x="6868391" y="4665518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(c) Is a Hasse Diagram</a:t>
            </a:r>
          </a:p>
        </p:txBody>
      </p:sp>
    </p:spTree>
    <p:extLst>
      <p:ext uri="{BB962C8B-B14F-4D97-AF65-F5344CB8AC3E}">
        <p14:creationId xmlns:p14="http://schemas.microsoft.com/office/powerpoint/2010/main" val="289314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3BD-DF6A-C047-9FA1-50888BD6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C3AC1-7115-B04B-9234-51D355078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120" y="1326861"/>
            <a:ext cx="473375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93FB1C-5CAF-CD49-BA46-EE9B1CB5DBA9}"/>
              </a:ext>
            </a:extLst>
          </p:cNvPr>
          <p:cNvSpPr/>
          <p:nvPr/>
        </p:nvSpPr>
        <p:spPr>
          <a:xfrm>
            <a:off x="6400580" y="585482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231E1E"/>
                </a:solidFill>
                <a:latin typeface="STIXGeneral" pitchFamily="2" charset="2"/>
              </a:rPr>
              <a:t>(</a:t>
            </a:r>
            <a:r>
              <a:rPr lang="en-GB" b="1" i="1">
                <a:solidFill>
                  <a:srgbClr val="231E1E"/>
                </a:solidFill>
                <a:latin typeface="STIXGeneral" pitchFamily="2" charset="2"/>
              </a:rPr>
              <a:t>P</a:t>
            </a:r>
            <a:r>
              <a:rPr lang="en-GB" b="1">
                <a:solidFill>
                  <a:srgbClr val="231E1E"/>
                </a:solidFill>
                <a:latin typeface="STIXGeneral" pitchFamily="2" charset="2"/>
              </a:rPr>
              <a:t>(</a:t>
            </a:r>
            <a:r>
              <a:rPr lang="en-GB" b="1">
                <a:solidFill>
                  <a:srgbClr val="231E1E"/>
                </a:solidFill>
                <a:latin typeface="STIXMath"/>
              </a:rPr>
              <a:t>{</a:t>
            </a:r>
            <a:r>
              <a:rPr lang="en-GB" b="1" i="1">
                <a:solidFill>
                  <a:srgbClr val="231E1E"/>
                </a:solidFill>
                <a:latin typeface="STIXGeneral" pitchFamily="2" charset="2"/>
              </a:rPr>
              <a:t>a, b, c</a:t>
            </a:r>
            <a:r>
              <a:rPr lang="en-GB" b="1">
                <a:solidFill>
                  <a:srgbClr val="231E1E"/>
                </a:solidFill>
                <a:latin typeface="STIXMath"/>
              </a:rPr>
              <a:t>}</a:t>
            </a:r>
            <a:r>
              <a:rPr lang="en-GB" b="1">
                <a:solidFill>
                  <a:srgbClr val="231E1E"/>
                </a:solidFill>
                <a:latin typeface="STIXGeneral" pitchFamily="2" charset="2"/>
              </a:rPr>
              <a:t>)</a:t>
            </a:r>
            <a:r>
              <a:rPr lang="en-GB" b="1" i="1">
                <a:solidFill>
                  <a:srgbClr val="231E1E"/>
                </a:solidFill>
                <a:latin typeface="STIXGeneral" pitchFamily="2" charset="2"/>
              </a:rPr>
              <a:t>, </a:t>
            </a:r>
            <a:r>
              <a:rPr lang="en-GB" b="1" i="1">
                <a:solidFill>
                  <a:srgbClr val="231E1E"/>
                </a:solidFill>
                <a:latin typeface="STIXMath"/>
              </a:rPr>
              <a:t>⊆</a:t>
            </a:r>
            <a:r>
              <a:rPr lang="en-GB" b="1">
                <a:solidFill>
                  <a:srgbClr val="231E1E"/>
                </a:solidFill>
                <a:latin typeface="STIXGeneral" pitchFamily="2" charset="2"/>
              </a:rPr>
              <a:t>) 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F09FA-ECCC-0145-8E67-2A487B0E8B3A}"/>
              </a:ext>
            </a:extLst>
          </p:cNvPr>
          <p:cNvSpPr txBox="1"/>
          <p:nvPr/>
        </p:nvSpPr>
        <p:spPr>
          <a:xfrm>
            <a:off x="4582390" y="5842061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Hasse Diagram of</a:t>
            </a:r>
          </a:p>
        </p:txBody>
      </p:sp>
    </p:spTree>
    <p:extLst>
      <p:ext uri="{BB962C8B-B14F-4D97-AF65-F5344CB8AC3E}">
        <p14:creationId xmlns:p14="http://schemas.microsoft.com/office/powerpoint/2010/main" val="265988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The symbol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≼ is used to</a:t>
            </a:r>
            <a:r>
              <a:rPr lang="en-US" dirty="0"/>
              <a:t>  denote the relation in any </a:t>
            </a:r>
            <a:r>
              <a:rPr lang="en-US" dirty="0" err="1"/>
              <a:t>poset</a:t>
            </a: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Definition </a:t>
            </a:r>
            <a:r>
              <a:rPr lang="en-US" b="1" dirty="0">
                <a:ea typeface="Cambria Math" pitchFamily="18" charset="0"/>
              </a:rPr>
              <a:t>2</a:t>
            </a:r>
            <a:r>
              <a:rPr lang="en-US" dirty="0"/>
              <a:t>: The elements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of a </a:t>
            </a:r>
            <a:r>
              <a:rPr lang="en-US" dirty="0" err="1"/>
              <a:t>poset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dirty="0"/>
              <a:t>,</a:t>
            </a:r>
            <a:r>
              <a:rPr lang="en-US" dirty="0">
                <a:ea typeface="Cambria Math"/>
              </a:rPr>
              <a:t>≼</a:t>
            </a:r>
            <a:r>
              <a:rPr lang="en-US" dirty="0"/>
              <a:t> ) are </a:t>
            </a:r>
            <a:r>
              <a:rPr lang="en-US" b="1" dirty="0"/>
              <a:t>comparable</a:t>
            </a:r>
            <a:r>
              <a:rPr lang="en-US" dirty="0"/>
              <a:t> if either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≼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or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≼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. When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elements of </a:t>
            </a:r>
            <a:r>
              <a:rPr lang="en-US" i="1" dirty="0"/>
              <a:t>S </a:t>
            </a:r>
            <a:r>
              <a:rPr lang="en-US" dirty="0"/>
              <a:t>so that  neither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≼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nor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≼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called </a:t>
            </a:r>
            <a:r>
              <a:rPr lang="en-US" b="1" dirty="0"/>
              <a:t>incomparable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Definition </a:t>
            </a:r>
            <a:r>
              <a:rPr lang="en-US" b="1" dirty="0">
                <a:ea typeface="Cambria Math" pitchFamily="18" charset="0"/>
              </a:rPr>
              <a:t>3</a:t>
            </a:r>
            <a:r>
              <a:rPr lang="en-US" dirty="0"/>
              <a:t>: If  (</a:t>
            </a:r>
            <a:r>
              <a:rPr lang="en-US" i="1" dirty="0"/>
              <a:t>S</a:t>
            </a:r>
            <a:r>
              <a:rPr lang="en-US" dirty="0"/>
              <a:t>,</a:t>
            </a:r>
            <a:r>
              <a:rPr lang="en-US" dirty="0">
                <a:ea typeface="Cambria Math"/>
              </a:rPr>
              <a:t>≼</a:t>
            </a:r>
            <a:r>
              <a:rPr lang="en-US" dirty="0"/>
              <a:t> ) is a </a:t>
            </a:r>
            <a:r>
              <a:rPr lang="en-US" dirty="0" err="1"/>
              <a:t>poset</a:t>
            </a:r>
            <a:r>
              <a:rPr lang="en-US" dirty="0"/>
              <a:t> and every two elements of </a:t>
            </a:r>
            <a:r>
              <a:rPr lang="en-US" i="1" dirty="0"/>
              <a:t>S</a:t>
            </a:r>
            <a:r>
              <a:rPr lang="en-US" dirty="0"/>
              <a:t> are comparable, </a:t>
            </a:r>
            <a:r>
              <a:rPr lang="en-US" i="1" dirty="0"/>
              <a:t>S</a:t>
            </a:r>
            <a:r>
              <a:rPr lang="en-US" dirty="0"/>
              <a:t> is called a </a:t>
            </a:r>
            <a:r>
              <a:rPr lang="en-US" b="1" dirty="0"/>
              <a:t>totally ordered </a:t>
            </a:r>
            <a:r>
              <a:rPr lang="en-US" dirty="0"/>
              <a:t>or </a:t>
            </a:r>
            <a:r>
              <a:rPr lang="en-US" b="1" dirty="0"/>
              <a:t>linearly ordered set</a:t>
            </a:r>
            <a:r>
              <a:rPr lang="en-US" dirty="0"/>
              <a:t>, and </a:t>
            </a:r>
            <a:r>
              <a:rPr lang="en-US" dirty="0">
                <a:ea typeface="Cambria Math"/>
              </a:rPr>
              <a:t>≼ </a:t>
            </a:r>
            <a:r>
              <a:rPr lang="en-US" dirty="0"/>
              <a:t>is called a </a:t>
            </a:r>
            <a:r>
              <a:rPr lang="en-US" b="1" dirty="0"/>
              <a:t>total order</a:t>
            </a:r>
            <a:r>
              <a:rPr lang="en-US" i="1" dirty="0"/>
              <a:t> </a:t>
            </a:r>
            <a:r>
              <a:rPr lang="en-US" dirty="0"/>
              <a:t>or a </a:t>
            </a:r>
            <a:r>
              <a:rPr lang="en-US" b="1" dirty="0"/>
              <a:t>linear order</a:t>
            </a:r>
            <a:r>
              <a:rPr lang="en-US" i="1" dirty="0"/>
              <a:t>.  </a:t>
            </a:r>
          </a:p>
          <a:p>
            <a:pPr>
              <a:buNone/>
            </a:pPr>
            <a:r>
              <a:rPr lang="en-US" b="1" dirty="0"/>
              <a:t>Definition </a:t>
            </a:r>
            <a:r>
              <a:rPr lang="en-US" b="1" dirty="0">
                <a:ea typeface="Cambria Math" pitchFamily="18" charset="0"/>
              </a:rPr>
              <a:t>4</a:t>
            </a:r>
            <a:r>
              <a:rPr lang="en-US" dirty="0"/>
              <a:t>: (</a:t>
            </a:r>
            <a:r>
              <a:rPr lang="en-US" i="1" dirty="0"/>
              <a:t>S</a:t>
            </a:r>
            <a:r>
              <a:rPr lang="en-US" dirty="0"/>
              <a:t>,</a:t>
            </a:r>
            <a:r>
              <a:rPr lang="en-US" dirty="0">
                <a:ea typeface="Cambria Math"/>
              </a:rPr>
              <a:t>≼</a:t>
            </a:r>
            <a:r>
              <a:rPr lang="en-US" dirty="0"/>
              <a:t> ) is a </a:t>
            </a:r>
            <a:r>
              <a:rPr lang="en-US" b="1" dirty="0"/>
              <a:t>well-ordered set </a:t>
            </a:r>
            <a:r>
              <a:rPr lang="en-US" dirty="0"/>
              <a:t>if it is a </a:t>
            </a:r>
            <a:r>
              <a:rPr lang="en-US" dirty="0" err="1"/>
              <a:t>poset</a:t>
            </a:r>
            <a:r>
              <a:rPr lang="en-US" dirty="0"/>
              <a:t> such that </a:t>
            </a:r>
            <a:r>
              <a:rPr lang="en-US" dirty="0">
                <a:ea typeface="Cambria Math"/>
              </a:rPr>
              <a:t>≼</a:t>
            </a:r>
            <a:r>
              <a:rPr lang="en-US" dirty="0"/>
              <a:t> is a total ordering and every nonempty subset of </a:t>
            </a:r>
            <a:r>
              <a:rPr lang="en-US" i="1" dirty="0"/>
              <a:t>S</a:t>
            </a:r>
            <a:r>
              <a:rPr lang="en-US" dirty="0"/>
              <a:t> has a least element. 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200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EBF0-A1E8-074B-A184-315ADC76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0ADB-5C27-E94D-825A-05F11439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The poset (</a:t>
            </a:r>
            <a:r>
              <a:rPr lang="en-GB" b="1"/>
              <a:t>Z</a:t>
            </a:r>
            <a:r>
              <a:rPr lang="en-GB" i="1"/>
              <a:t>, </a:t>
            </a:r>
            <a:r>
              <a:rPr lang="en-GB"/>
              <a:t>≤) is totally ordered</a:t>
            </a:r>
          </a:p>
          <a:p>
            <a:pPr marL="0" indent="0">
              <a:buNone/>
            </a:pPr>
            <a:r>
              <a:rPr lang="en-GB"/>
              <a:t>	For every two integers </a:t>
            </a:r>
            <a:r>
              <a:rPr lang="en-GB" i="1"/>
              <a:t>a</a:t>
            </a:r>
            <a:r>
              <a:rPr lang="en-GB"/>
              <a:t> and </a:t>
            </a:r>
            <a:r>
              <a:rPr lang="en-GB" i="1"/>
              <a:t>b</a:t>
            </a:r>
            <a:r>
              <a:rPr lang="en-GB"/>
              <a:t>, either </a:t>
            </a:r>
            <a:r>
              <a:rPr lang="en-GB" i="1"/>
              <a:t>a</a:t>
            </a:r>
            <a:r>
              <a:rPr lang="en-GB"/>
              <a:t> ≤ </a:t>
            </a:r>
            <a:r>
              <a:rPr lang="en-GB" i="1"/>
              <a:t>b</a:t>
            </a:r>
            <a:r>
              <a:rPr lang="en-GB"/>
              <a:t> or </a:t>
            </a:r>
            <a:r>
              <a:rPr lang="en-GB" i="1"/>
              <a:t>b</a:t>
            </a:r>
            <a:r>
              <a:rPr lang="en-GB"/>
              <a:t> ≤ </a:t>
            </a:r>
            <a:r>
              <a:rPr lang="en-GB" i="1"/>
              <a:t>a</a:t>
            </a:r>
            <a:r>
              <a:rPr lang="en-GB"/>
              <a:t> (or both)</a:t>
            </a:r>
          </a:p>
          <a:p>
            <a:pPr marL="0" indent="0">
              <a:buNone/>
            </a:pPr>
            <a:r>
              <a:rPr lang="en-US" dirty="0"/>
              <a:t>The poset (</a:t>
            </a:r>
            <a:r>
              <a:rPr lang="en-US" b="1" i="1" dirty="0"/>
              <a:t>Z</a:t>
            </a:r>
            <a:r>
              <a:rPr lang="en-US" baseline="30000" dirty="0"/>
              <a:t>+</a:t>
            </a:r>
            <a:r>
              <a:rPr lang="en-US" dirty="0"/>
              <a:t>, </a:t>
            </a:r>
            <a:r>
              <a:rPr lang="en-US" dirty="0">
                <a:ea typeface="Cambria Math"/>
              </a:rPr>
              <a:t>∣</a:t>
            </a:r>
            <a:r>
              <a:rPr lang="en-US" dirty="0"/>
              <a:t>) </a:t>
            </a:r>
            <a:r>
              <a:rPr lang="fr-CH" dirty="0"/>
              <a:t>is not totally ordered</a:t>
            </a:r>
          </a:p>
          <a:p>
            <a:pPr marL="0" indent="0">
              <a:buNone/>
            </a:pPr>
            <a:r>
              <a:rPr lang="fr-CH" dirty="0"/>
              <a:t>	For integers 5 and 7, 5 does not divide 7, and 7 does not divide 5</a:t>
            </a:r>
          </a:p>
          <a:p>
            <a:pPr marL="0" indent="0">
              <a:buNone/>
            </a:pPr>
            <a:r>
              <a:rPr lang="fr-CH" dirty="0"/>
              <a:t>The poset </a:t>
            </a:r>
            <a:r>
              <a:rPr lang="en-US" dirty="0"/>
              <a:t>(</a:t>
            </a:r>
            <a:r>
              <a:rPr lang="en-US" dirty="0">
                <a:latin typeface="Brush Script MT" pitchFamily="66" charset="0"/>
              </a:rPr>
              <a:t>P</a:t>
            </a:r>
            <a:r>
              <a:rPr lang="en-US" dirty="0"/>
              <a:t>(S), </a:t>
            </a:r>
            <a:r>
              <a:rPr lang="en-US" dirty="0">
                <a:ea typeface="Cambria Math"/>
              </a:rPr>
              <a:t>⊆) is not totally ordered if |S| &gt; 1</a:t>
            </a:r>
          </a:p>
          <a:p>
            <a:pPr marL="0" indent="0">
              <a:buNone/>
            </a:pPr>
            <a:r>
              <a:rPr lang="en-US" dirty="0">
                <a:ea typeface="Cambria Math"/>
              </a:rPr>
              <a:t>	Since there are at least two elements a and b in S, we have 	subsets {a} and {b} which are not comparable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46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5B17-9FB5-DF4B-945F-C08A77B1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C34A-5CBE-8F43-A439-3FF28505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Orderings and Partially-ordered Sets</a:t>
            </a:r>
          </a:p>
          <a:p>
            <a:pPr lvl="1"/>
            <a:r>
              <a:rPr lang="en-US" dirty="0"/>
              <a:t>Lexicographic Orderings</a:t>
            </a:r>
          </a:p>
          <a:p>
            <a:pPr lvl="1"/>
            <a:r>
              <a:rPr lang="en-US" dirty="0"/>
              <a:t>Lattices</a:t>
            </a:r>
          </a:p>
          <a:p>
            <a:r>
              <a:rPr lang="en-US" dirty="0" err="1"/>
              <a:t>Visualization: Hasse</a:t>
            </a:r>
            <a:r>
              <a:rPr lang="en-US" dirty="0"/>
              <a:t> Diagrams </a:t>
            </a:r>
          </a:p>
          <a:p>
            <a:r>
              <a:rPr lang="en-US" dirty="0"/>
              <a:t>Total Orderings</a:t>
            </a:r>
          </a:p>
          <a:p>
            <a:r>
              <a:rPr lang="en-US" dirty="0"/>
              <a:t>Well-ordered sets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3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2.4</a:t>
            </a:r>
          </a:p>
        </p:txBody>
      </p:sp>
    </p:spTree>
    <p:extLst>
      <p:ext uri="{BB962C8B-B14F-4D97-AF65-F5344CB8AC3E}">
        <p14:creationId xmlns:p14="http://schemas.microsoft.com/office/powerpoint/2010/main" val="967367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B413-5B9D-A14B-A097-C270B7F6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26: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3BEE-5383-1B41-9FF7-B83A71E5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  <a:p>
            <a:r>
              <a:rPr lang="en-US" dirty="0"/>
              <a:t>Examples of Sequences</a:t>
            </a:r>
          </a:p>
          <a:p>
            <a:r>
              <a:rPr lang="en-US" dirty="0"/>
              <a:t>Recurrence relations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4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4810-1437-3848-B39F-5B890175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B238-5FA4-D64C-998D-1FF6BC35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				reflexive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&gt;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  			not reflexive (note that  3 ≯ 3)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3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= </a:t>
            </a:r>
            <a:r>
              <a:rPr lang="en-US" i="1" dirty="0">
                <a:ea typeface="Cambria Math"/>
              </a:rPr>
              <a:t>b  </a:t>
            </a:r>
            <a:r>
              <a:rPr lang="en-US" dirty="0">
                <a:ea typeface="Cambria Math"/>
              </a:rPr>
              <a:t>or</a:t>
            </a:r>
            <a:r>
              <a:rPr lang="en-US" i="1" dirty="0">
                <a:ea typeface="Cambria Math"/>
              </a:rPr>
              <a:t> a </a:t>
            </a:r>
            <a:r>
              <a:rPr lang="en-US" dirty="0">
                <a:ea typeface="Cambria Math"/>
              </a:rPr>
              <a:t>=</a:t>
            </a:r>
            <a:r>
              <a:rPr lang="en-US" i="1" dirty="0">
                <a:ea typeface="Cambria Math"/>
              </a:rPr>
              <a:t> −b</a:t>
            </a:r>
            <a:r>
              <a:rPr lang="en-US" dirty="0">
                <a:ea typeface="Cambria Math"/>
              </a:rPr>
              <a:t>}		reflexive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4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=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				reflexive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5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= </a:t>
            </a:r>
            <a:r>
              <a:rPr lang="en-US" i="1" dirty="0">
                <a:ea typeface="Cambria Math"/>
              </a:rPr>
              <a:t>b </a:t>
            </a:r>
            <a:r>
              <a:rPr lang="en-US" dirty="0">
                <a:ea typeface="Cambria Math"/>
              </a:rPr>
              <a:t>+ 1} 			not reflexive (note that  3 ≠ 3 + 1)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6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 3} 			not reflexive (note that 4 + 4 ≰ 3)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4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Sequences are ordered lists of elements of a set</a:t>
            </a:r>
          </a:p>
          <a:p>
            <a:pPr lvl="1"/>
            <a:r>
              <a:rPr lang="en-US" dirty="0"/>
              <a:t>1, 2, 3, 5, 8</a:t>
            </a:r>
          </a:p>
          <a:p>
            <a:pPr lvl="1"/>
            <a:r>
              <a:rPr lang="en-US" dirty="0"/>
              <a:t>c, o, m, p, u, t, e, r</a:t>
            </a:r>
          </a:p>
          <a:p>
            <a:pPr lvl="1"/>
            <a:r>
              <a:rPr lang="en-US" dirty="0"/>
              <a:t>1, 3,  9, 27, 81, 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Sequences arise throughout mathematics, computer science, and in many other sciences and arts, e.g. biology or music</a:t>
            </a:r>
          </a:p>
        </p:txBody>
      </p:sp>
    </p:spTree>
    <p:extLst>
      <p:ext uri="{BB962C8B-B14F-4D97-AF65-F5344CB8AC3E}">
        <p14:creationId xmlns:p14="http://schemas.microsoft.com/office/powerpoint/2010/main" val="1362736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b="1" dirty="0"/>
              <a:t>sequence</a:t>
            </a:r>
            <a:r>
              <a:rPr lang="en-US" dirty="0"/>
              <a:t> is a function from a subset of the integers to a set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Usually it is either the set </a:t>
            </a:r>
            <a:r>
              <a:rPr lang="en-US" b="1" dirty="0"/>
              <a:t>Z</a:t>
            </a:r>
            <a:r>
              <a:rPr lang="en-US" baseline="30000" dirty="0"/>
              <a:t>+ </a:t>
            </a:r>
            <a:r>
              <a:rPr lang="en-US" dirty="0"/>
              <a:t>or </a:t>
            </a:r>
            <a:r>
              <a:rPr lang="en-US" b="1" dirty="0">
                <a:ea typeface="Cambria Math" pitchFamily="18" charset="0"/>
              </a:rPr>
              <a:t>N.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Let </a:t>
            </a:r>
            <a:r>
              <a:rPr lang="en-GB" i="1"/>
              <a:t>f </a:t>
            </a:r>
            <a:r>
              <a:rPr lang="en-US" dirty="0">
                <a:ea typeface="Cambria Math" pitchFamily="18" charset="0"/>
              </a:rPr>
              <a:t>: </a:t>
            </a:r>
            <a:r>
              <a:rPr lang="en-US" b="1" dirty="0"/>
              <a:t>Z</a:t>
            </a:r>
            <a:r>
              <a:rPr lang="en-US" baseline="30000" dirty="0"/>
              <a:t>+</a:t>
            </a:r>
            <a:r>
              <a:rPr lang="en-GB"/>
              <a:t> → </a:t>
            </a:r>
            <a:r>
              <a:rPr lang="en-GB" i="1"/>
              <a:t>S </a:t>
            </a:r>
            <a:r>
              <a:rPr lang="en-GB"/>
              <a:t>be the function that defines a sequence.</a:t>
            </a:r>
          </a:p>
          <a:p>
            <a:pPr>
              <a:buNone/>
            </a:pPr>
            <a:r>
              <a:rPr lang="en-GB" dirty="0">
                <a:ea typeface="Cambria Math" pitchFamily="18" charset="0"/>
              </a:rPr>
              <a:t>We write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to denote the image </a:t>
            </a:r>
            <a:r>
              <a:rPr lang="en-GB" i="1"/>
              <a:t>f(n) </a:t>
            </a:r>
            <a:r>
              <a:rPr lang="en-GB"/>
              <a:t>of the integer </a:t>
            </a:r>
            <a:r>
              <a:rPr lang="en-GB" i="1"/>
              <a:t>n</a:t>
            </a:r>
            <a:r>
              <a:rPr lang="en-GB"/>
              <a:t>.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The notation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is used to denote the image of the integer </a:t>
            </a:r>
            <a:r>
              <a:rPr lang="en-US" i="1" dirty="0"/>
              <a:t>n</a:t>
            </a:r>
            <a:r>
              <a:rPr lang="en-US" dirty="0"/>
              <a:t>.  </a:t>
            </a:r>
          </a:p>
          <a:p>
            <a:pPr>
              <a:buNone/>
            </a:pPr>
            <a:r>
              <a:rPr lang="en-US" dirty="0"/>
              <a:t>We call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a </a:t>
            </a:r>
            <a:r>
              <a:rPr lang="en-US" b="1" dirty="0"/>
              <a:t>term</a:t>
            </a:r>
            <a:r>
              <a:rPr lang="en-US" dirty="0"/>
              <a:t> of the sequence.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48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CH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 the sequence that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b="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The function defining the sequence is </a:t>
                </a:r>
                <a:r>
                  <a:rPr lang="en-GB" i="1"/>
                  <a:t>f </a:t>
                </a:r>
                <a:r>
                  <a:rPr lang="en-US" dirty="0">
                    <a:ea typeface="Cambria Math" pitchFamily="18" charset="0"/>
                  </a:rPr>
                  <a:t>: </a:t>
                </a:r>
                <a:r>
                  <a:rPr lang="en-US" b="1" dirty="0">
                    <a:ea typeface="Cambria Math" pitchFamily="18" charset="0"/>
                  </a:rPr>
                  <a:t>N</a:t>
                </a:r>
                <a:r>
                  <a:rPr lang="en-GB"/>
                  <a:t> → </a:t>
                </a:r>
                <a:r>
                  <a:rPr lang="en-GB" i="1"/>
                  <a:t>S, </a:t>
                </a:r>
                <a14:m>
                  <m:oMath xmlns:m="http://schemas.openxmlformats.org/officeDocument/2006/math">
                    <m:r>
                      <a:rPr lang="fr-CH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CH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CH" b="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fr-CH" b="0" i="1" dirty="0">
                        <a:latin typeface="Cambria Math" panose="02040503050406030204" pitchFamily="18" charset="0"/>
                      </a:rPr>
                      <m:t>={1,</m:t>
                    </m:r>
                    <m:f>
                      <m:f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H" b="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CH" b="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CH" b="0" i="1" dirty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74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An </a:t>
                </a:r>
                <a:r>
                  <a:rPr lang="en-US" b="1" dirty="0"/>
                  <a:t>arithmetic progression </a:t>
                </a:r>
                <a:r>
                  <a:rPr lang="en-US" dirty="0"/>
                  <a:t>is a sequence of the form:</a:t>
                </a:r>
              </a:p>
              <a:p>
                <a:pPr>
                  <a:buNone/>
                </a:pPr>
                <a:endParaRPr lang="en-US" dirty="0"/>
              </a:p>
              <a:p>
                <a:pPr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where the </a:t>
                </a:r>
                <a:r>
                  <a:rPr lang="en-US" b="1" dirty="0"/>
                  <a:t>initial term </a:t>
                </a:r>
                <a:r>
                  <a:rPr lang="en-US" i="1" dirty="0"/>
                  <a:t>a</a:t>
                </a:r>
                <a:r>
                  <a:rPr lang="en-US" dirty="0"/>
                  <a:t> and the </a:t>
                </a:r>
                <a:r>
                  <a:rPr lang="en-US" b="1" dirty="0"/>
                  <a:t>common difference </a:t>
                </a:r>
                <a:r>
                  <a:rPr lang="en-US" i="1" dirty="0"/>
                  <a:t>d </a:t>
                </a:r>
                <a:r>
                  <a:rPr lang="en-US" dirty="0"/>
                  <a:t>are real numbers.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An arithmetic progression is defined by the function </a:t>
                </a:r>
              </a:p>
              <a:p>
                <a:pPr>
                  <a:buNone/>
                </a:pPr>
                <a:r>
                  <a:rPr lang="en-US" i="1" dirty="0"/>
                  <a:t>	</a:t>
                </a:r>
                <a:r>
                  <a:rPr lang="en-GB" i="1"/>
                  <a:t>f </a:t>
                </a:r>
                <a:r>
                  <a:rPr lang="en-US" dirty="0">
                    <a:ea typeface="Cambria Math" pitchFamily="18" charset="0"/>
                  </a:rPr>
                  <a:t>: </a:t>
                </a:r>
                <a:r>
                  <a:rPr lang="en-US" b="1" dirty="0">
                    <a:ea typeface="Cambria Math" pitchFamily="18" charset="0"/>
                  </a:rPr>
                  <a:t>N</a:t>
                </a:r>
                <a:r>
                  <a:rPr lang="en-GB"/>
                  <a:t> → </a:t>
                </a:r>
                <a:r>
                  <a:rPr lang="en-US" b="1" dirty="0"/>
                  <a:t>R</a:t>
                </a:r>
                <a:r>
                  <a:rPr lang="en-GB" i="1"/>
                  <a:t>,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CH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CH" b="0" i="1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652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E908-D1E5-6F44-8845-55FF422B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0418-02FB-6040-909D-E618A1AC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91440">
              <a:buNone/>
            </a:pPr>
            <a:r>
              <a:rPr lang="en-US" dirty="0"/>
              <a:t>Let </a:t>
            </a:r>
            <a:r>
              <a:rPr lang="en-US" i="1" dirty="0"/>
              <a:t>a = </a:t>
            </a:r>
            <a:r>
              <a:rPr lang="en-US" i="1" dirty="0">
                <a:ea typeface="Cambria Math" pitchFamily="18" charset="0"/>
              </a:rPr>
              <a:t>−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 = </a:t>
            </a:r>
            <a:r>
              <a:rPr lang="en-US" dirty="0">
                <a:ea typeface="Cambria Math" pitchFamily="18" charset="0"/>
              </a:rPr>
              <a:t>4</a:t>
            </a:r>
            <a:r>
              <a:rPr lang="en-US" dirty="0"/>
              <a:t>: </a:t>
            </a:r>
          </a:p>
          <a:p>
            <a:pPr marL="0" indent="-91440">
              <a:buNone/>
            </a:pPr>
            <a:endParaRPr lang="en-US" dirty="0"/>
          </a:p>
          <a:p>
            <a:pPr marL="0" indent="-91440">
              <a:buNone/>
            </a:pPr>
            <a:endParaRPr lang="en-US" dirty="0"/>
          </a:p>
          <a:p>
            <a:pPr marL="0" indent="-91440">
              <a:buNone/>
            </a:pPr>
            <a:r>
              <a:rPr lang="en-US" dirty="0"/>
              <a:t>Let  </a:t>
            </a:r>
            <a:r>
              <a:rPr lang="en-US" i="1" dirty="0"/>
              <a:t>a = </a:t>
            </a:r>
            <a:r>
              <a:rPr lang="en-US" dirty="0">
                <a:ea typeface="Cambria Math" pitchFamily="18" charset="0"/>
              </a:rPr>
              <a:t>7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 = </a:t>
            </a:r>
            <a:r>
              <a:rPr lang="en-US" i="1" dirty="0">
                <a:ea typeface="Cambria Math" pitchFamily="18" charset="0"/>
              </a:rPr>
              <a:t>−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: </a:t>
            </a:r>
          </a:p>
          <a:p>
            <a:pPr marL="0" indent="-91440">
              <a:buNone/>
            </a:pPr>
            <a:endParaRPr lang="en-US" dirty="0"/>
          </a:p>
          <a:p>
            <a:pPr marL="0" indent="-91440">
              <a:buNone/>
            </a:pPr>
            <a:endParaRPr lang="en-US" dirty="0"/>
          </a:p>
          <a:p>
            <a:pPr marL="0" indent="-91440">
              <a:buNone/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and d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: </a:t>
            </a:r>
          </a:p>
          <a:p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67F26F79-EE9B-744F-B430-B17725A2DB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567541" y="2552066"/>
            <a:ext cx="9329689" cy="397963"/>
          </a:xfrm>
          <a:prstGeom prst="rect">
            <a:avLst/>
          </a:prstGeom>
        </p:spPr>
      </p:pic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id="{AF824D5F-CDF2-534B-BC45-ABEF871655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61010" y="4082144"/>
            <a:ext cx="7942124" cy="370113"/>
          </a:xfrm>
          <a:prstGeom prst="rect">
            <a:avLst/>
          </a:prstGeom>
        </p:spPr>
      </p:pic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71FD153A-7023-AD42-9F66-8460A999A1D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61010" y="5802087"/>
            <a:ext cx="7937224" cy="3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2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A </a:t>
                </a:r>
                <a:r>
                  <a:rPr lang="en-US" b="1" i="1" dirty="0"/>
                  <a:t>geometric progression </a:t>
                </a:r>
                <a:r>
                  <a:rPr lang="en-US" dirty="0"/>
                  <a:t>is a sequence of the form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CH" b="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CH" b="0" i="1" dirty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fr-CH" b="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CH" b="0" i="1" dirty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fr-CH" b="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H" b="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CH" b="0" i="0" dirty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lang="fr-CH" i="1" dirty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fr-CH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CH" i="1" dirty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where the </a:t>
                </a:r>
                <a:r>
                  <a:rPr lang="en-US" b="1" dirty="0"/>
                  <a:t>initial term </a:t>
                </a:r>
                <a:r>
                  <a:rPr lang="en-US" i="1" dirty="0"/>
                  <a:t>a</a:t>
                </a:r>
                <a:r>
                  <a:rPr lang="en-US" dirty="0"/>
                  <a:t> and the </a:t>
                </a:r>
                <a:r>
                  <a:rPr lang="en-US" b="1" dirty="0"/>
                  <a:t>common ratio </a:t>
                </a:r>
                <a:r>
                  <a:rPr lang="en-US" i="1" dirty="0"/>
                  <a:t>r </a:t>
                </a:r>
                <a:r>
                  <a:rPr lang="en-US" dirty="0"/>
                  <a:t>are real numbers.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An arithmetic progression is defined by the function </a:t>
                </a:r>
              </a:p>
              <a:p>
                <a:pPr>
                  <a:buNone/>
                </a:pPr>
                <a:r>
                  <a:rPr lang="en-US" i="1" dirty="0"/>
                  <a:t>	</a:t>
                </a:r>
                <a:r>
                  <a:rPr lang="en-GB" i="1"/>
                  <a:t>f </a:t>
                </a:r>
                <a:r>
                  <a:rPr lang="en-US" dirty="0">
                    <a:ea typeface="Cambria Math" pitchFamily="18" charset="0"/>
                  </a:rPr>
                  <a:t>: </a:t>
                </a:r>
                <a:r>
                  <a:rPr lang="en-US" b="1" dirty="0"/>
                  <a:t>Z</a:t>
                </a:r>
                <a:r>
                  <a:rPr lang="en-US" baseline="30000" dirty="0"/>
                  <a:t>+</a:t>
                </a:r>
                <a:r>
                  <a:rPr lang="en-GB"/>
                  <a:t> → </a:t>
                </a:r>
                <a:r>
                  <a:rPr lang="en-US" b="1" dirty="0"/>
                  <a:t>R</a:t>
                </a:r>
                <a:r>
                  <a:rPr lang="en-GB" i="1"/>
                  <a:t>,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b="1" dirty="0"/>
                  <a:t>   </a:t>
                </a: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211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0544-1A64-F54D-BACF-170B907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2930-656A-E049-BE7E-FD2B94F7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a =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r = </a:t>
            </a:r>
            <a:r>
              <a:rPr lang="en-US" dirty="0">
                <a:ea typeface="Cambria Math" pitchFamily="18" charset="0"/>
              </a:rPr>
              <a:t>−1</a:t>
            </a:r>
            <a:r>
              <a:rPr lang="en-US" dirty="0"/>
              <a:t>. Then: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 </a:t>
            </a:r>
            <a:r>
              <a:rPr lang="en-US" i="1" dirty="0"/>
              <a:t>a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r =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. Then: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a = </a:t>
            </a:r>
            <a:r>
              <a:rPr lang="en-US" dirty="0"/>
              <a:t>6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r = </a:t>
            </a:r>
            <a:r>
              <a:rPr lang="en-US" dirty="0">
                <a:ea typeface="Cambria Math" pitchFamily="18" charset="0"/>
              </a:rPr>
              <a:t>1/3</a:t>
            </a:r>
            <a:r>
              <a:rPr lang="en-US" dirty="0"/>
              <a:t>. Then:</a:t>
            </a:r>
          </a:p>
          <a:p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675B1AA9-275E-6640-B83B-19B1A836C6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42457" y="2536372"/>
            <a:ext cx="8504274" cy="370114"/>
          </a:xfrm>
          <a:prstGeom prst="rect">
            <a:avLst/>
          </a:prstGeom>
        </p:spPr>
      </p:pic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id="{17D8BFE8-BC80-8A4A-AC64-E314672B26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242457" y="4147458"/>
            <a:ext cx="9599880" cy="402771"/>
          </a:xfrm>
          <a:prstGeom prst="rect">
            <a:avLst/>
          </a:prstGeom>
        </p:spPr>
      </p:pic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CF26D997-35EA-5147-94FC-6FBB45C47D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42457" y="5530215"/>
            <a:ext cx="8378864" cy="78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54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b="1" dirty="0"/>
              <a:t>string</a:t>
            </a:r>
            <a:r>
              <a:rPr lang="en-US" dirty="0"/>
              <a:t> is a finite sequence of characters from a finite set </a:t>
            </a:r>
            <a:r>
              <a:rPr lang="en-US" i="1" dirty="0"/>
              <a:t>A</a:t>
            </a:r>
            <a:r>
              <a:rPr lang="en-US" dirty="0"/>
              <a:t> (an alphabet).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string is defined by a function</a:t>
            </a:r>
          </a:p>
          <a:p>
            <a:pPr>
              <a:buNone/>
            </a:pPr>
            <a:r>
              <a:rPr lang="en-GB" i="1"/>
              <a:t>	f </a:t>
            </a:r>
            <a:r>
              <a:rPr lang="en-US" dirty="0">
                <a:ea typeface="Cambria Math" pitchFamily="18" charset="0"/>
              </a:rPr>
              <a:t>: </a:t>
            </a:r>
            <a:r>
              <a:rPr lang="en-US" i="1" dirty="0">
                <a:ea typeface="Cambria Math" pitchFamily="18" charset="0"/>
              </a:rPr>
              <a:t>{1, … , n}</a:t>
            </a:r>
            <a:r>
              <a:rPr lang="en-GB" i="1"/>
              <a:t> </a:t>
            </a:r>
            <a:r>
              <a:rPr lang="en-GB"/>
              <a:t>→ </a:t>
            </a:r>
            <a:r>
              <a:rPr lang="en-GB" i="1"/>
              <a:t>A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Sequences of characters or bits  are important in computer science.</a:t>
            </a:r>
          </a:p>
          <a:p>
            <a:r>
              <a:rPr lang="en-US" dirty="0"/>
              <a:t>The </a:t>
            </a:r>
            <a:r>
              <a:rPr lang="en-US" i="1" dirty="0"/>
              <a:t>empty string </a:t>
            </a:r>
            <a:r>
              <a:rPr lang="en-US" dirty="0"/>
              <a:t>is represented by </a:t>
            </a:r>
            <a:r>
              <a:rPr lang="el-GR" i="1" dirty="0"/>
              <a:t>λ</a:t>
            </a:r>
            <a:r>
              <a:rPr lang="en-US" dirty="0"/>
              <a:t>.</a:t>
            </a:r>
          </a:p>
          <a:p>
            <a:r>
              <a:rPr lang="en-US" dirty="0"/>
              <a:t>The string  </a:t>
            </a:r>
            <a:r>
              <a:rPr lang="en-US" i="1" dirty="0" err="1"/>
              <a:t>abcde</a:t>
            </a:r>
            <a:r>
              <a:rPr lang="en-US" i="1" dirty="0"/>
              <a:t> </a:t>
            </a:r>
            <a:r>
              <a:rPr lang="en-US" dirty="0"/>
              <a:t>has </a:t>
            </a:r>
            <a:r>
              <a:rPr lang="en-US" i="1" dirty="0"/>
              <a:t>length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754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A6C2-5DAE-BD41-B76B-6ED31E5D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Lexicographic Ordering on Strings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5772-8448-5947-8630-F1442E16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Consider strings of lowercase English letters. </a:t>
            </a:r>
          </a:p>
          <a:p>
            <a:pPr>
              <a:buNone/>
            </a:pPr>
            <a:r>
              <a:rPr lang="en-US" dirty="0"/>
              <a:t>A lexicographic ordering can be defined using the ordering of the letters in the alphabet. </a:t>
            </a:r>
          </a:p>
          <a:p>
            <a:pPr lvl="1"/>
            <a:r>
              <a:rPr lang="en-US" i="1" dirty="0"/>
              <a:t>discreet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≺</a:t>
            </a:r>
            <a:r>
              <a:rPr lang="en-US" dirty="0"/>
              <a:t> </a:t>
            </a:r>
            <a:r>
              <a:rPr lang="en-US" i="1" dirty="0"/>
              <a:t>discrete</a:t>
            </a:r>
            <a:r>
              <a:rPr lang="en-US" dirty="0"/>
              <a:t>, because these strings differ in the seventh position </a:t>
            </a:r>
            <a:br>
              <a:rPr lang="en-US" dirty="0"/>
            </a:br>
            <a:r>
              <a:rPr lang="en-US" dirty="0"/>
              <a:t>and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≺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. </a:t>
            </a:r>
          </a:p>
          <a:p>
            <a:pPr lvl="1"/>
            <a:r>
              <a:rPr lang="en-US" i="1" dirty="0"/>
              <a:t>discreet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≺</a:t>
            </a:r>
            <a:r>
              <a:rPr lang="en-US" dirty="0"/>
              <a:t> </a:t>
            </a:r>
            <a:r>
              <a:rPr lang="en-US" i="1" dirty="0"/>
              <a:t>discreetness</a:t>
            </a:r>
            <a:r>
              <a:rPr lang="en-US" dirty="0"/>
              <a:t>, because the first eight letters agree, but the second string is longer.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Strings with lexicographic ordering are well-ordered sets.</a:t>
            </a:r>
          </a:p>
          <a:p>
            <a:r>
              <a:rPr lang="en-US" dirty="0"/>
              <a:t>This is the same ordering as that used in dictionaries.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6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b="1" dirty="0"/>
                  <a:t>recurrence relation </a:t>
                </a:r>
                <a:r>
                  <a:rPr lang="en-US" dirty="0"/>
                  <a:t>for the sequence {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n</a:t>
                </a:r>
                <a:r>
                  <a:rPr lang="en-US" dirty="0"/>
                  <a:t>}</a:t>
                </a:r>
                <a:r>
                  <a:rPr lang="en-US" i="1" dirty="0"/>
                  <a:t> </a:t>
                </a:r>
                <a:r>
                  <a:rPr lang="en-US" dirty="0"/>
                  <a:t>is an equation that expresses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n</a:t>
                </a:r>
                <a:r>
                  <a:rPr lang="en-US" dirty="0"/>
                  <a:t> in terms of a finite number </a:t>
                </a:r>
                <a:r>
                  <a:rPr lang="en-US" i="1" dirty="0"/>
                  <a:t>k</a:t>
                </a:r>
                <a:r>
                  <a:rPr lang="en-US" dirty="0"/>
                  <a:t> of the preceding terms of the sequence, i.e.,</a:t>
                </a:r>
              </a:p>
              <a:p>
                <a:pPr>
                  <a:buNone/>
                </a:pPr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CH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CH" b="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CH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H" b="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CH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−2,</m:t>
                          </m:r>
                        </m:sub>
                      </m:sSub>
                      <m:r>
                        <a:rPr lang="fr-CH" b="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fr-CH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b="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CH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A sequence {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n</a:t>
                </a:r>
                <a:r>
                  <a:rPr lang="en-US" dirty="0"/>
                  <a:t>}</a:t>
                </a:r>
                <a:r>
                  <a:rPr lang="en-US" i="1" dirty="0"/>
                  <a:t>  </a:t>
                </a:r>
                <a:r>
                  <a:rPr lang="en-US" dirty="0"/>
                  <a:t>is called a </a:t>
                </a:r>
                <a:r>
                  <a:rPr lang="en-US" b="1" dirty="0"/>
                  <a:t>solution</a:t>
                </a:r>
                <a:r>
                  <a:rPr lang="en-US" dirty="0"/>
                  <a:t> of a recurrence relation if its terms satisfy the recurrence relation.</a:t>
                </a:r>
              </a:p>
              <a:p>
                <a:pPr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initial conditions </a:t>
                </a:r>
                <a:r>
                  <a:rPr lang="en-US" dirty="0"/>
                  <a:t>for a sequence specify the terms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0</a:t>
                </a:r>
                <a:r>
                  <a:rPr lang="en-US" i="1" dirty="0"/>
                  <a:t>, a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…, a</a:t>
                </a:r>
                <a:r>
                  <a:rPr lang="en-US" i="1" baseline="-25000" dirty="0"/>
                  <a:t>k-1</a:t>
                </a: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24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GB"/>
              <a:t>A relation </a:t>
            </a:r>
            <a:r>
              <a:rPr lang="en-GB" i="1"/>
              <a:t>R </a:t>
            </a:r>
            <a:r>
              <a:rPr lang="en-GB"/>
              <a:t>on a set </a:t>
            </a:r>
            <a:r>
              <a:rPr lang="en-GB" i="1"/>
              <a:t>A</a:t>
            </a:r>
            <a:r>
              <a:rPr lang="en-US" dirty="0"/>
              <a:t> is </a:t>
            </a:r>
            <a:r>
              <a:rPr lang="en-US" b="1" dirty="0"/>
              <a:t>symmetric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(</a:t>
            </a:r>
            <a:r>
              <a:rPr lang="en-US" i="1" dirty="0" err="1"/>
              <a:t>b, a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ea typeface="Cambria Math"/>
              </a:rPr>
              <a:t>∊</a:t>
            </a:r>
            <a:r>
              <a:rPr lang="en-US" i="1" dirty="0">
                <a:ea typeface="Cambria Math"/>
              </a:rPr>
              <a:t> R </a:t>
            </a:r>
            <a:r>
              <a:rPr lang="en-US" dirty="0">
                <a:ea typeface="Cambria Math"/>
              </a:rPr>
              <a:t>whenever (</a:t>
            </a:r>
            <a:r>
              <a:rPr lang="en-US" i="1" dirty="0" err="1">
                <a:ea typeface="Cambria Math"/>
              </a:rPr>
              <a:t>a, b</a:t>
            </a:r>
            <a:r>
              <a:rPr lang="en-US" dirty="0">
                <a:ea typeface="Cambria Math"/>
              </a:rPr>
              <a:t>)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∊</a:t>
            </a:r>
            <a:r>
              <a:rPr lang="en-US" i="1" dirty="0">
                <a:ea typeface="Cambria Math"/>
              </a:rPr>
              <a:t> R </a:t>
            </a:r>
            <a:r>
              <a:rPr lang="en-US" dirty="0">
                <a:ea typeface="Cambria Math"/>
              </a:rPr>
              <a:t>for all </a:t>
            </a:r>
            <a:r>
              <a:rPr lang="en-US" i="1" dirty="0" err="1">
                <a:ea typeface="Cambria Math"/>
              </a:rPr>
              <a:t>a, b</a:t>
            </a:r>
            <a:r>
              <a:rPr lang="en-US" dirty="0">
                <a:ea typeface="Cambria Math"/>
              </a:rPr>
              <a:t> ∊</a:t>
            </a:r>
            <a:r>
              <a:rPr lang="en-US" i="1" dirty="0">
                <a:ea typeface="Cambria Math"/>
              </a:rPr>
              <a:t> A.</a:t>
            </a:r>
            <a:r>
              <a:rPr lang="en-US" dirty="0">
                <a:ea typeface="Cambria Math"/>
              </a:rPr>
              <a:t> </a:t>
            </a:r>
            <a:br>
              <a:rPr lang="en-US" dirty="0">
                <a:ea typeface="Cambria Math"/>
              </a:rPr>
            </a:br>
            <a:endParaRPr lang="en-US" dirty="0">
              <a:ea typeface="Cambria Math"/>
            </a:endParaRPr>
          </a:p>
          <a:p>
            <a:pPr>
              <a:buNone/>
            </a:pP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is symmetric iff ∀</a:t>
            </a:r>
            <a:r>
              <a:rPr lang="en-US" i="1" dirty="0" err="1">
                <a:ea typeface="Cambria Math"/>
              </a:rPr>
              <a:t>x </a:t>
            </a:r>
            <a:r>
              <a:rPr lang="en-US" dirty="0" err="1">
                <a:ea typeface="Cambria Math"/>
              </a:rPr>
              <a:t>∀</a:t>
            </a:r>
            <a:r>
              <a:rPr lang="en-US" i="1" dirty="0" err="1">
                <a:ea typeface="Cambria Math"/>
              </a:rPr>
              <a:t>y</a:t>
            </a:r>
            <a:r>
              <a:rPr lang="en-US" dirty="0">
                <a:ea typeface="Cambria Math"/>
              </a:rPr>
              <a:t> ((</a:t>
            </a:r>
            <a:r>
              <a:rPr lang="en-US" i="1" dirty="0" err="1">
                <a:ea typeface="Cambria Math"/>
              </a:rPr>
              <a:t>x</a:t>
            </a:r>
            <a:r>
              <a:rPr lang="en-US" dirty="0" err="1">
                <a:ea typeface="Cambria Math"/>
              </a:rPr>
              <a:t>, </a:t>
            </a:r>
            <a:r>
              <a:rPr lang="en-US" i="1" dirty="0" err="1">
                <a:ea typeface="Cambria Math"/>
              </a:rPr>
              <a:t>y</a:t>
            </a:r>
            <a:r>
              <a:rPr lang="en-US" dirty="0">
                <a:ea typeface="Cambria Math"/>
              </a:rPr>
              <a:t>) ∊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⟶ (</a:t>
            </a:r>
            <a:r>
              <a:rPr lang="en-US" i="1" dirty="0" err="1">
                <a:ea typeface="Cambria Math"/>
              </a:rPr>
              <a:t>y</a:t>
            </a:r>
            <a:r>
              <a:rPr lang="en-US" dirty="0" err="1">
                <a:ea typeface="Cambria Math"/>
              </a:rPr>
              <a:t>, </a:t>
            </a:r>
            <a:r>
              <a:rPr lang="en-US" i="1" dirty="0" err="1">
                <a:ea typeface="Cambria Math"/>
              </a:rPr>
              <a:t>x</a:t>
            </a:r>
            <a:r>
              <a:rPr lang="en-US" dirty="0">
                <a:ea typeface="Cambria Math"/>
              </a:rPr>
              <a:t>) ∊ </a:t>
            </a:r>
            <a:r>
              <a:rPr lang="en-US" i="1" dirty="0">
                <a:ea typeface="Cambria Math"/>
              </a:rPr>
              <a:t>R)</a:t>
            </a:r>
            <a:endParaRPr lang="en-US" dirty="0">
              <a:ea typeface="Cambria Math"/>
            </a:endParaRPr>
          </a:p>
          <a:p>
            <a:pPr>
              <a:buNone/>
            </a:pPr>
            <a:r>
              <a:rPr lang="en-US" b="1" dirty="0">
                <a:ea typeface="Cambria Math"/>
              </a:rPr>
              <a:t>   </a:t>
            </a: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>
              <a:ea typeface="Cambria Math"/>
            </a:endParaRP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33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5D14-337D-2545-B852-90B5D79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043E-C71B-0E4B-B1D4-11CB9F17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be a sequence that satisfies the recurrence relation </a:t>
            </a:r>
          </a:p>
          <a:p>
            <a:pPr marL="0" indent="0">
              <a:buNone/>
            </a:pPr>
            <a:r>
              <a:rPr lang="en-US" i="1" dirty="0"/>
              <a:t>	a</a:t>
            </a:r>
            <a:r>
              <a:rPr lang="en-US" i="1" baseline="-25000" dirty="0"/>
              <a:t>n</a:t>
            </a:r>
            <a:r>
              <a:rPr lang="en-US" i="1" dirty="0"/>
              <a:t> = a</a:t>
            </a:r>
            <a:r>
              <a:rPr lang="en-US" i="1" baseline="-25000" dirty="0"/>
              <a:t>n-1</a:t>
            </a:r>
            <a:r>
              <a:rPr lang="en-US" i="1" dirty="0"/>
              <a:t> + </a:t>
            </a:r>
            <a:r>
              <a:rPr lang="en-US" i="1" dirty="0">
                <a:ea typeface="Cambria Math" pitchFamily="18" charset="0"/>
              </a:rPr>
              <a:t>3</a:t>
            </a:r>
            <a:r>
              <a:rPr lang="en-US" i="1" baseline="-25000" dirty="0"/>
              <a:t> </a:t>
            </a:r>
            <a:r>
              <a:rPr lang="en-US" baseline="-25000" dirty="0"/>
              <a:t> </a:t>
            </a: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>
                <a:ea typeface="Cambria Math" pitchFamily="18" charset="0"/>
              </a:rPr>
              <a:t>1, 2, 3, 4,</a:t>
            </a:r>
            <a:r>
              <a:rPr lang="en-US" i="1" dirty="0"/>
              <a:t>….  </a:t>
            </a:r>
          </a:p>
          <a:p>
            <a:pPr marL="0" indent="0">
              <a:buNone/>
            </a:pPr>
            <a:r>
              <a:rPr lang="en-US" dirty="0"/>
              <a:t>and suppose that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i="1" dirty="0"/>
              <a:t> = </a:t>
            </a:r>
            <a:r>
              <a:rPr lang="en-US" i="1" dirty="0">
                <a:ea typeface="Cambria Math" pitchFamily="18" charset="0"/>
              </a:rPr>
              <a:t>2</a:t>
            </a:r>
            <a:r>
              <a:rPr lang="en-US" i="1" dirty="0"/>
              <a:t>.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/>
              <a:t>	a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i="1" dirty="0"/>
              <a:t>2 + 3 = 5</a:t>
            </a:r>
          </a:p>
          <a:p>
            <a:pPr marL="0" indent="0">
              <a:buNone/>
            </a:pPr>
            <a:r>
              <a:rPr lang="en-US" i="1" dirty="0"/>
              <a:t>	a</a:t>
            </a:r>
            <a:r>
              <a:rPr lang="en-US" i="1" baseline="-25000" dirty="0"/>
              <a:t>2</a:t>
            </a:r>
            <a:r>
              <a:rPr lang="en-US" i="1" dirty="0"/>
              <a:t> = 5 + 3 = 8</a:t>
            </a:r>
          </a:p>
          <a:p>
            <a:pPr marL="0" indent="0">
              <a:buNone/>
            </a:pPr>
            <a:r>
              <a:rPr lang="en-US" i="1" dirty="0"/>
              <a:t>	a</a:t>
            </a:r>
            <a:r>
              <a:rPr lang="en-US" i="1" baseline="-25000" dirty="0"/>
              <a:t>3</a:t>
            </a:r>
            <a:r>
              <a:rPr lang="en-US" i="1" dirty="0"/>
              <a:t> = 8 + 3 = 11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F6F6-10E4-BE40-AC79-5A26DE2A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F96B-D124-DE4D-8B33-E953F6FB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be a sequence that satisfies the recurrence relation </a:t>
            </a:r>
          </a:p>
          <a:p>
            <a:pPr marL="0" indent="0">
              <a:buNone/>
            </a:pPr>
            <a:r>
              <a:rPr lang="en-US" i="1" dirty="0"/>
              <a:t>	a</a:t>
            </a:r>
            <a:r>
              <a:rPr lang="en-US" i="1" baseline="-25000" dirty="0"/>
              <a:t>n</a:t>
            </a:r>
            <a:r>
              <a:rPr lang="en-US" i="1" dirty="0"/>
              <a:t> = a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 – a</a:t>
            </a:r>
            <a:r>
              <a:rPr lang="en-US" i="1" baseline="-25000" dirty="0"/>
              <a:t>n-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baseline="-25000" dirty="0"/>
              <a:t> </a:t>
            </a: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>
                <a:ea typeface="Cambria Math" pitchFamily="18" charset="0"/>
              </a:rPr>
              <a:t>2,3,4</a:t>
            </a:r>
            <a:r>
              <a:rPr lang="en-US" dirty="0">
                <a:ea typeface="Cambria Math" pitchFamily="18" charset="0"/>
              </a:rPr>
              <a:t>,….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and suppose that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i="1" dirty="0"/>
              <a:t> = </a:t>
            </a:r>
            <a:r>
              <a:rPr lang="en-US" i="1" dirty="0">
                <a:ea typeface="Cambria Math" pitchFamily="18" charset="0"/>
              </a:rPr>
              <a:t>3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 = </a:t>
            </a:r>
            <a:r>
              <a:rPr lang="en-US" i="1" dirty="0">
                <a:ea typeface="Cambria Math" pitchFamily="18" charset="0"/>
              </a:rPr>
              <a:t>5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i="1" dirty="0"/>
              <a:t>	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= 5 – 3 = 2</a:t>
            </a:r>
          </a:p>
          <a:p>
            <a:pPr marL="0" indent="0">
              <a:buNone/>
            </a:pPr>
            <a:r>
              <a:rPr lang="en-US" i="1" dirty="0"/>
              <a:t>	a</a:t>
            </a:r>
            <a:r>
              <a:rPr lang="en-US" baseline="-25000" dirty="0"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 = 2 – 5 = -3</a:t>
            </a:r>
          </a:p>
          <a:p>
            <a:pPr marL="0" indent="0">
              <a:buNone/>
            </a:pPr>
            <a:r>
              <a:rPr lang="en-US" i="1" dirty="0"/>
              <a:t>	a</a:t>
            </a:r>
            <a:r>
              <a:rPr lang="en-US" i="1" baseline="-25000" dirty="0"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= -3 – 2 = -5</a:t>
            </a:r>
          </a:p>
          <a:p>
            <a:pPr marL="0" indent="0">
              <a:buNone/>
            </a:pPr>
            <a:r>
              <a:rPr lang="en-US" i="1" dirty="0"/>
              <a:t>	a</a:t>
            </a:r>
            <a:r>
              <a:rPr lang="en-US" i="1" baseline="-25000" dirty="0">
                <a:ea typeface="Cambria Math" pitchFamily="18" charset="0"/>
              </a:rPr>
              <a:t>5</a:t>
            </a:r>
            <a:r>
              <a:rPr lang="en-US" dirty="0">
                <a:ea typeface="Cambria Math" pitchFamily="18" charset="0"/>
              </a:rPr>
              <a:t> = -5 + 3 = -2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56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E93C-2540-5A4D-B910-4D7EEE92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42D0-CCFA-F944-AD61-2BDB4069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  <a:p>
            <a:r>
              <a:rPr lang="en-US" dirty="0"/>
              <a:t>Examples of Sequences</a:t>
            </a:r>
          </a:p>
          <a:p>
            <a:pPr lvl="1"/>
            <a:r>
              <a:rPr lang="en-US" dirty="0"/>
              <a:t>Arithmetic progression</a:t>
            </a:r>
          </a:p>
          <a:p>
            <a:pPr lvl="1"/>
            <a:r>
              <a:rPr lang="en-US" dirty="0"/>
              <a:t>Geometric progression</a:t>
            </a:r>
          </a:p>
          <a:p>
            <a:pPr lvl="1"/>
            <a:r>
              <a:rPr lang="en-US" dirty="0"/>
              <a:t>Strings</a:t>
            </a:r>
          </a:p>
          <a:p>
            <a:r>
              <a:rPr lang="en-US" dirty="0"/>
              <a:t>Recurrence relations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29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103A-C04C-2B43-811F-137DFDF1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27: Number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AD7D-3711-2B45-B989-72868676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Guessing sequences of numbers</a:t>
            </a:r>
          </a:p>
          <a:p>
            <a:r>
              <a:rPr lang="en-US"/>
              <a:t>Modeling using number sequences</a:t>
            </a:r>
          </a:p>
          <a:p>
            <a:r>
              <a:rPr lang="en-US"/>
              <a:t>Solving 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988282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Sequences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few terms of a sequence, try to identify the sequence. Conjecture a closed formula, recurrence relation, or some other pattern.</a:t>
            </a:r>
          </a:p>
          <a:p>
            <a:pPr marL="0" indent="0">
              <a:buNone/>
            </a:pPr>
            <a:r>
              <a:rPr lang="en-US" dirty="0"/>
              <a:t>Some questions to ask?</a:t>
            </a:r>
          </a:p>
          <a:p>
            <a:pPr lvl="1"/>
            <a:r>
              <a:rPr lang="en-US" dirty="0"/>
              <a:t>Are there repeated terms of the same value?</a:t>
            </a:r>
          </a:p>
          <a:p>
            <a:pPr lvl="1"/>
            <a:r>
              <a:rPr lang="en-US" dirty="0"/>
              <a:t>Can you obtain a term from the previous term by adding an amount or multiplying by an amount?</a:t>
            </a:r>
          </a:p>
          <a:p>
            <a:pPr lvl="1"/>
            <a:r>
              <a:rPr lang="en-US" dirty="0"/>
              <a:t>Can you obtain a term by combining the previous terms in some way?</a:t>
            </a:r>
          </a:p>
          <a:p>
            <a:pPr lvl="1"/>
            <a:r>
              <a:rPr lang="en-US" dirty="0"/>
              <a:t>Are there cycles among the terms?</a:t>
            </a:r>
          </a:p>
          <a:p>
            <a:pPr lvl="1"/>
            <a:r>
              <a:rPr lang="en-US" dirty="0"/>
              <a:t>Do the terms match those of a well known sequence?</a:t>
            </a:r>
          </a:p>
        </p:txBody>
      </p:sp>
    </p:spTree>
    <p:extLst>
      <p:ext uri="{BB962C8B-B14F-4D97-AF65-F5344CB8AC3E}">
        <p14:creationId xmlns:p14="http://schemas.microsoft.com/office/powerpoint/2010/main" val="253536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735B-462B-FF49-9859-C8726CDA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BE77-16B4-FC4F-A3FA-1870513E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Find a formulae for the sequence with the following first five terms: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	1, 3, 5, 7, 9</a:t>
            </a:r>
          </a:p>
          <a:p>
            <a:pPr>
              <a:buNone/>
            </a:pP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We observe that each term is obtained by adding 2 to the previous term. 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A possible formula is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i="1" dirty="0">
                <a:ea typeface="Cambria Math" pitchFamily="18" charset="0"/>
              </a:rPr>
              <a:t> =  a +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n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Since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0</a:t>
            </a:r>
            <a:r>
              <a:rPr lang="en-US" i="1" dirty="0">
                <a:ea typeface="Cambria Math" pitchFamily="18" charset="0"/>
              </a:rPr>
              <a:t> = 1 </a:t>
            </a:r>
            <a:r>
              <a:rPr lang="en-US" dirty="0">
                <a:ea typeface="Cambria Math" pitchFamily="18" charset="0"/>
              </a:rPr>
              <a:t>we conclude </a:t>
            </a:r>
            <a:r>
              <a:rPr lang="en-US" i="1" dirty="0">
                <a:ea typeface="Cambria Math" pitchFamily="18" charset="0"/>
              </a:rPr>
              <a:t>a = 1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This is an arithmetic progression with </a:t>
            </a:r>
            <a:r>
              <a:rPr lang="en-US" i="1" dirty="0">
                <a:ea typeface="Cambria Math" pitchFamily="18" charset="0"/>
              </a:rPr>
              <a:t>a </a:t>
            </a:r>
            <a:r>
              <a:rPr lang="en-US" dirty="0">
                <a:ea typeface="Cambria Math" pitchFamily="18" charset="0"/>
              </a:rPr>
              <a:t>= 1 and </a:t>
            </a:r>
            <a:r>
              <a:rPr lang="en-US" i="1" dirty="0">
                <a:ea typeface="Cambria Math" pitchFamily="18" charset="0"/>
              </a:rPr>
              <a:t>d </a:t>
            </a:r>
            <a:r>
              <a:rPr lang="en-US" dirty="0">
                <a:ea typeface="Cambria Math" pitchFamily="18" charset="0"/>
              </a:rPr>
              <a:t>= 2.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46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10FA-F410-5C4B-918B-3998E16A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F298-063F-2A49-90D6-F3739893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Find a formulae for the sequence with the following first five terms: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	1, ½, ¼, 1/8, 1/16</a:t>
            </a:r>
          </a:p>
          <a:p>
            <a:pPr>
              <a:buNone/>
            </a:pP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We observe that the denominators are powers of 2.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We guess that the sequence with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i="1" dirty="0">
                <a:ea typeface="Cambria Math" pitchFamily="18" charset="0"/>
              </a:rPr>
              <a:t> = </a:t>
            </a:r>
            <a:r>
              <a:rPr lang="en-US" dirty="0">
                <a:ea typeface="Cambria Math" pitchFamily="18" charset="0"/>
              </a:rPr>
              <a:t>1/2</a:t>
            </a:r>
            <a:r>
              <a:rPr lang="en-US" i="1" baseline="30000" dirty="0">
                <a:ea typeface="Cambria Math" pitchFamily="18" charset="0"/>
              </a:rPr>
              <a:t>n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is a possible match.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This is a geometric progression with </a:t>
            </a:r>
            <a:r>
              <a:rPr lang="en-US" i="1" dirty="0">
                <a:ea typeface="Cambria Math" pitchFamily="18" charset="0"/>
              </a:rPr>
              <a:t>a </a:t>
            </a:r>
            <a:r>
              <a:rPr lang="en-US" dirty="0">
                <a:ea typeface="Cambria Math" pitchFamily="18" charset="0"/>
              </a:rPr>
              <a:t>= 1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and </a:t>
            </a:r>
            <a:r>
              <a:rPr lang="en-US" i="1" dirty="0">
                <a:ea typeface="Cambria Math" pitchFamily="18" charset="0"/>
              </a:rPr>
              <a:t>r </a:t>
            </a:r>
            <a:r>
              <a:rPr lang="en-US" dirty="0">
                <a:ea typeface="Cambria Math" pitchFamily="18" charset="0"/>
              </a:rPr>
              <a:t>= ½.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Find a formulae for the sequence with the following first five terms: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	1, -1, 1, -1,1</a:t>
            </a:r>
          </a:p>
          <a:p>
            <a:pPr>
              <a:buNone/>
            </a:pP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We observe that the terms alternate between 1 and -1.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A possible sequence is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>
                <a:ea typeface="Cambria Math"/>
              </a:rPr>
              <a:t>−</a:t>
            </a:r>
            <a:r>
              <a:rPr lang="en-US" dirty="0">
                <a:ea typeface="Cambria Math" pitchFamily="18" charset="0"/>
              </a:rPr>
              <a:t>1)</a:t>
            </a:r>
            <a:r>
              <a:rPr lang="en-US" i="1" baseline="30000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.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This is a geometric progression with </a:t>
            </a:r>
            <a:r>
              <a:rPr lang="en-US" i="1" dirty="0">
                <a:ea typeface="Cambria Math" pitchFamily="18" charset="0"/>
              </a:rPr>
              <a:t>a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and </a:t>
            </a:r>
            <a:r>
              <a:rPr lang="en-US" i="1" dirty="0">
                <a:ea typeface="Cambria Math" pitchFamily="18" charset="0"/>
              </a:rPr>
              <a:t>r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>
                <a:ea typeface="Cambria Math" pitchFamily="18" charset="0"/>
              </a:rPr>
              <a:t>1.</a:t>
            </a:r>
            <a:endParaRPr lang="en-US" i="1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Rabbits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 young pair of rabbits (one of each gender) is placed on an island. </a:t>
            </a:r>
          </a:p>
          <a:p>
            <a:pPr>
              <a:buNone/>
            </a:pPr>
            <a:r>
              <a:rPr lang="en-US" dirty="0"/>
              <a:t>A pair of rabbits does not breed until they are </a:t>
            </a:r>
            <a:r>
              <a:rPr lang="en-US" dirty="0">
                <a:ea typeface="Cambria Math" pitchFamily="18" charset="0"/>
              </a:rPr>
              <a:t>2 </a:t>
            </a:r>
            <a:r>
              <a:rPr lang="en-US" dirty="0"/>
              <a:t>months old. </a:t>
            </a:r>
          </a:p>
          <a:p>
            <a:pPr>
              <a:buNone/>
            </a:pPr>
            <a:r>
              <a:rPr lang="en-US" dirty="0"/>
              <a:t>After they are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months old, each pair of rabbits produces another pair each month. </a:t>
            </a:r>
          </a:p>
          <a:p>
            <a:pPr>
              <a:buNone/>
            </a:pPr>
            <a:r>
              <a:rPr lang="en-US" dirty="0"/>
              <a:t>Find a recurrence relation for the number of pairs of rabbits on the island after </a:t>
            </a:r>
            <a:r>
              <a:rPr lang="en-US" i="1" dirty="0"/>
              <a:t>n</a:t>
            </a:r>
            <a:r>
              <a:rPr lang="en-US" dirty="0"/>
              <a:t> months, assuming that rabbits never die.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/>
              <a:t>This is the original problem considered by Leonardo Pisano (Fibonacci) in the thirteenth century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596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Modeling the Population Growth of Rabbits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 </a:t>
            </a:r>
            <a:endParaRPr lang="en-US" dirty="0"/>
          </a:p>
        </p:txBody>
      </p:sp>
      <p:pic>
        <p:nvPicPr>
          <p:cNvPr id="4" name="Picture 3" descr="07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2109" y="1690688"/>
            <a:ext cx="9284496" cy="43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AEA4-8568-EC44-B6BC-1B270072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BD07-073D-5F40-91C8-A9B549440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3943" cy="4351338"/>
          </a:xfrm>
        </p:spPr>
        <p:txBody>
          <a:bodyPr/>
          <a:lstStyle/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			not symmetric (note that 3 ≤ 4, but 4 ≰ 3)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&gt;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  		not symmetric (note that 4 &gt; 3, but 3 ≯ 4)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3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= </a:t>
            </a:r>
            <a:r>
              <a:rPr lang="en-US" i="1" dirty="0">
                <a:ea typeface="Cambria Math"/>
              </a:rPr>
              <a:t>b  </a:t>
            </a:r>
            <a:r>
              <a:rPr lang="en-US" dirty="0">
                <a:ea typeface="Cambria Math"/>
              </a:rPr>
              <a:t>or</a:t>
            </a:r>
            <a:r>
              <a:rPr lang="en-US" i="1" dirty="0">
                <a:ea typeface="Cambria Math"/>
              </a:rPr>
              <a:t> a </a:t>
            </a:r>
            <a:r>
              <a:rPr lang="en-US" dirty="0">
                <a:ea typeface="Cambria Math"/>
              </a:rPr>
              <a:t>=</a:t>
            </a:r>
            <a:r>
              <a:rPr lang="en-US" i="1" dirty="0">
                <a:ea typeface="Cambria Math"/>
              </a:rPr>
              <a:t> −b</a:t>
            </a:r>
            <a:r>
              <a:rPr lang="en-US" dirty="0">
                <a:ea typeface="Cambria Math"/>
              </a:rPr>
              <a:t>}	symmetric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4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=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			symmetric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5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= </a:t>
            </a:r>
            <a:r>
              <a:rPr lang="en-US" i="1" dirty="0">
                <a:ea typeface="Cambria Math"/>
              </a:rPr>
              <a:t>b </a:t>
            </a:r>
            <a:r>
              <a:rPr lang="en-US" dirty="0">
                <a:ea typeface="Cambria Math"/>
              </a:rPr>
              <a:t>+ 1} 		not symmetric (note that 4 = 3 + 1, but 3 ≠ 4 + 1)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6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 3} 		symmetric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27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>
                <a:ea typeface="Cambria Math" pitchFamily="18" charset="0"/>
              </a:rPr>
              <a:t>: The </a:t>
            </a:r>
            <a:r>
              <a:rPr lang="en-US" b="1" dirty="0">
                <a:ea typeface="Cambria Math" pitchFamily="18" charset="0"/>
              </a:rPr>
              <a:t>Fibonacci sequence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i="1" baseline="-25000" dirty="0"/>
              <a:t> </a:t>
            </a:r>
            <a:r>
              <a:rPr lang="en-US" i="1" dirty="0"/>
              <a:t>,f</a:t>
            </a:r>
            <a:r>
              <a:rPr lang="en-US" baseline="-25000" dirty="0"/>
              <a:t>1</a:t>
            </a:r>
            <a:r>
              <a:rPr lang="en-US" i="1" baseline="-25000" dirty="0"/>
              <a:t> </a:t>
            </a:r>
            <a:r>
              <a:rPr lang="en-US" i="1" dirty="0"/>
              <a:t>,f</a:t>
            </a:r>
            <a:r>
              <a:rPr lang="en-US" baseline="-25000" dirty="0"/>
              <a:t>2</a:t>
            </a:r>
            <a:r>
              <a:rPr lang="en-US" i="1" dirty="0"/>
              <a:t>,… </a:t>
            </a:r>
            <a:r>
              <a:rPr lang="en-US" dirty="0"/>
              <a:t>is defined as:</a:t>
            </a:r>
          </a:p>
          <a:p>
            <a:pPr marL="0" indent="0">
              <a:buNone/>
            </a:pPr>
            <a:r>
              <a:rPr lang="en-US" dirty="0"/>
              <a:t>	Initial Conditions: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i="1" baseline="-25000" dirty="0"/>
              <a:t> </a:t>
            </a:r>
            <a:r>
              <a:rPr lang="en-US" i="1" dirty="0"/>
              <a:t>=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i="1" dirty="0"/>
              <a:t>, f</a:t>
            </a:r>
            <a:r>
              <a:rPr lang="en-US" baseline="-25000" dirty="0"/>
              <a:t>1</a:t>
            </a:r>
            <a:r>
              <a:rPr lang="en-US" i="1" baseline="-25000" dirty="0"/>
              <a:t>   </a:t>
            </a:r>
            <a:r>
              <a:rPr lang="en-US" dirty="0">
                <a:ea typeface="Cambria Math" pitchFamily="18" charset="0"/>
              </a:rPr>
              <a:t>= 1</a:t>
            </a:r>
          </a:p>
          <a:p>
            <a:pPr marL="0" indent="0">
              <a:buNone/>
            </a:pPr>
            <a:r>
              <a:rPr lang="en-US" dirty="0"/>
              <a:t>	Recurrence Relation: </a:t>
            </a:r>
            <a:r>
              <a:rPr lang="en-US" i="1" dirty="0"/>
              <a:t>f</a:t>
            </a:r>
            <a:r>
              <a:rPr lang="en-US" i="1" baseline="-25000" dirty="0"/>
              <a:t>n </a:t>
            </a:r>
            <a:r>
              <a:rPr lang="en-US" i="1" dirty="0"/>
              <a:t> = f</a:t>
            </a:r>
            <a:r>
              <a:rPr lang="en-US" i="1" baseline="-25000" dirty="0"/>
              <a:t>n-</a:t>
            </a:r>
            <a:r>
              <a:rPr lang="en-US" baseline="-25000" dirty="0"/>
              <a:t>1</a:t>
            </a:r>
            <a:r>
              <a:rPr lang="en-US" i="1" dirty="0"/>
              <a:t> </a:t>
            </a:r>
            <a:r>
              <a:rPr lang="en-US" i="1" baseline="-25000" dirty="0"/>
              <a:t> </a:t>
            </a:r>
            <a:r>
              <a:rPr lang="en-US" i="1" dirty="0"/>
              <a:t>+ f</a:t>
            </a:r>
            <a:r>
              <a:rPr lang="en-US" i="1" baseline="-25000" dirty="0"/>
              <a:t>n-</a:t>
            </a:r>
            <a:r>
              <a:rPr lang="en-US" baseline="-25000" dirty="0"/>
              <a:t>2</a:t>
            </a:r>
          </a:p>
          <a:p>
            <a:pPr>
              <a:buNone/>
            </a:pP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		f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ea typeface="Cambria Math" pitchFamily="18" charset="0"/>
              </a:rPr>
              <a:t>0  </a:t>
            </a:r>
            <a:r>
              <a:rPr lang="en-US" dirty="0">
                <a:ea typeface="Cambria Math" pitchFamily="18" charset="0"/>
              </a:rPr>
              <a:t> = 1 + 0 = 1</a:t>
            </a: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         	f</a:t>
            </a:r>
            <a:r>
              <a:rPr lang="en-US" baseline="-25000" dirty="0">
                <a:ea typeface="Cambria Math" pitchFamily="18" charset="0"/>
              </a:rPr>
              <a:t>3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 +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ea typeface="Cambria Math" pitchFamily="18" charset="0"/>
              </a:rPr>
              <a:t>1  </a:t>
            </a:r>
            <a:r>
              <a:rPr lang="en-US" dirty="0">
                <a:ea typeface="Cambria Math" pitchFamily="18" charset="0"/>
              </a:rPr>
              <a:t>= 1 + 1 = 2</a:t>
            </a: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   	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ea typeface="Cambria Math" pitchFamily="18" charset="0"/>
              </a:rPr>
              <a:t>4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  = 2 + 1 = 3</a:t>
            </a: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         	f</a:t>
            </a:r>
            <a:r>
              <a:rPr lang="en-US" baseline="-25000" dirty="0">
                <a:ea typeface="Cambria Math" pitchFamily="18" charset="0"/>
              </a:rPr>
              <a:t>5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ea typeface="Cambria Math" pitchFamily="18" charset="0"/>
              </a:rPr>
              <a:t>3  </a:t>
            </a:r>
            <a:r>
              <a:rPr lang="en-US" dirty="0">
                <a:ea typeface="Cambria Math" pitchFamily="18" charset="0"/>
              </a:rPr>
              <a:t> = 3 + 2 = 5</a:t>
            </a: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   	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ea typeface="Cambria Math" pitchFamily="18" charset="0"/>
              </a:rPr>
              <a:t>6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ea typeface="Cambria Math" pitchFamily="18" charset="0"/>
              </a:rPr>
              <a:t>5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ea typeface="Cambria Math" pitchFamily="18" charset="0"/>
              </a:rPr>
              <a:t>4  </a:t>
            </a:r>
            <a:r>
              <a:rPr lang="en-US" dirty="0">
                <a:ea typeface="Cambria Math" pitchFamily="18" charset="0"/>
              </a:rPr>
              <a:t> = 5 + 3 = 8</a:t>
            </a:r>
            <a:endParaRPr lang="en-US" baseline="-25000" dirty="0"/>
          </a:p>
          <a:p>
            <a:pPr lvl="1">
              <a:buNone/>
            </a:pPr>
            <a:endParaRPr lang="en-US" baseline="-250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31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Sequences</a:t>
            </a:r>
          </a:p>
        </p:txBody>
      </p:sp>
      <p:pic>
        <p:nvPicPr>
          <p:cNvPr id="4" name="Content Placeholder 3" descr="table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1" y="2286000"/>
            <a:ext cx="7505071" cy="3581400"/>
          </a:xfrm>
        </p:spPr>
      </p:pic>
    </p:spTree>
    <p:extLst>
      <p:ext uri="{BB962C8B-B14F-4D97-AF65-F5344CB8AC3E}">
        <p14:creationId xmlns:p14="http://schemas.microsoft.com/office/powerpoint/2010/main" val="1559003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 a formula for the </a:t>
            </a:r>
            <a:r>
              <a:rPr lang="en-US" i="1" dirty="0"/>
              <a:t>n</a:t>
            </a:r>
            <a:r>
              <a:rPr lang="en-US" baseline="30000" dirty="0"/>
              <a:t>th</a:t>
            </a:r>
            <a:r>
              <a:rPr lang="en-US" dirty="0"/>
              <a:t> term of the sequence generated by a recurrence relation is called </a:t>
            </a:r>
            <a:r>
              <a:rPr lang="en-US" b="1" dirty="0"/>
              <a:t>solving the recurrence relation</a:t>
            </a:r>
            <a:r>
              <a:rPr lang="en-US" dirty="0"/>
              <a:t>. </a:t>
            </a:r>
          </a:p>
          <a:p>
            <a:r>
              <a:rPr lang="en-US" dirty="0"/>
              <a:t>Such a formula is called a </a:t>
            </a:r>
            <a:r>
              <a:rPr lang="en-US" b="1" dirty="0"/>
              <a:t>closed formula</a:t>
            </a:r>
            <a:r>
              <a:rPr lang="en-US" dirty="0"/>
              <a:t>.</a:t>
            </a:r>
          </a:p>
          <a:p>
            <a:r>
              <a:rPr lang="en-US" dirty="0"/>
              <a:t>Various methods for solving recurrence relations will be covered in Advanced Counting, where recurrence relations will be studied in greater depth.</a:t>
            </a:r>
          </a:p>
        </p:txBody>
      </p:sp>
    </p:spTree>
    <p:extLst>
      <p:ext uri="{BB962C8B-B14F-4D97-AF65-F5344CB8AC3E}">
        <p14:creationId xmlns:p14="http://schemas.microsoft.com/office/powerpoint/2010/main" val="2440958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6219-1259-DE46-9737-F88A62B4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F9F1-105A-4941-9541-74C44E12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 Let </a:t>
            </a:r>
            <a:r>
              <a:rPr lang="en-US" sz="2000" dirty="0">
                <a:ea typeface="Cambria Math" pitchFamily="18" charset="0"/>
              </a:rPr>
              <a:t>{</a:t>
            </a:r>
            <a:r>
              <a:rPr lang="en-US" sz="2000" i="1" dirty="0">
                <a:ea typeface="Cambria Math" pitchFamily="18" charset="0"/>
              </a:rPr>
              <a:t>a</a:t>
            </a:r>
            <a:r>
              <a:rPr lang="en-US" sz="2000" i="1" baseline="-25000" dirty="0">
                <a:ea typeface="Cambria Math" pitchFamily="18" charset="0"/>
              </a:rPr>
              <a:t>n</a:t>
            </a:r>
            <a:r>
              <a:rPr lang="en-US" sz="2000" dirty="0">
                <a:ea typeface="Cambria Math" pitchFamily="18" charset="0"/>
              </a:rPr>
              <a:t>}</a:t>
            </a:r>
            <a:r>
              <a:rPr lang="en-US" sz="2000" i="1" dirty="0">
                <a:ea typeface="Cambria Math" pitchFamily="18" charset="0"/>
              </a:rPr>
              <a:t> </a:t>
            </a:r>
            <a:r>
              <a:rPr lang="en-US" sz="2000" dirty="0"/>
              <a:t>be a sequence that satisfies the recurrence relation </a:t>
            </a:r>
            <a:r>
              <a:rPr lang="en-US" sz="2000" i="1" dirty="0">
                <a:ea typeface="Cambria Math" pitchFamily="18" charset="0"/>
              </a:rPr>
              <a:t>a</a:t>
            </a:r>
            <a:r>
              <a:rPr lang="en-US" sz="2000" i="1" baseline="-25000" dirty="0">
                <a:ea typeface="Cambria Math" pitchFamily="18" charset="0"/>
              </a:rPr>
              <a:t>n</a:t>
            </a:r>
            <a:r>
              <a:rPr lang="en-US" sz="2000" i="1" dirty="0">
                <a:ea typeface="Cambria Math" pitchFamily="18" charset="0"/>
              </a:rPr>
              <a:t>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i="1" dirty="0">
                <a:ea typeface="Cambria Math" pitchFamily="18" charset="0"/>
              </a:rPr>
              <a:t> a</a:t>
            </a:r>
            <a:r>
              <a:rPr lang="en-US" sz="2000" i="1" baseline="-25000" dirty="0">
                <a:ea typeface="Cambria Math" pitchFamily="18" charset="0"/>
              </a:rPr>
              <a:t>n-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i="1" dirty="0">
                <a:ea typeface="Cambria Math" pitchFamily="18" charset="0"/>
              </a:rPr>
              <a:t> </a:t>
            </a:r>
            <a:r>
              <a:rPr lang="en-US" sz="2000" dirty="0">
                <a:ea typeface="Cambria Math" pitchFamily="18" charset="0"/>
              </a:rPr>
              <a:t>+</a:t>
            </a:r>
            <a:r>
              <a:rPr lang="en-US" sz="2000" i="1" dirty="0">
                <a:ea typeface="Cambria Math" pitchFamily="18" charset="0"/>
              </a:rPr>
              <a:t> </a:t>
            </a:r>
            <a:r>
              <a:rPr lang="en-US" sz="2000" dirty="0">
                <a:ea typeface="Cambria Math" pitchFamily="18" charset="0"/>
              </a:rPr>
              <a:t>3</a:t>
            </a:r>
            <a:r>
              <a:rPr lang="en-US" sz="2000" baseline="-25000" dirty="0">
                <a:ea typeface="Cambria Math" pitchFamily="18" charset="0"/>
              </a:rPr>
              <a:t> </a:t>
            </a:r>
            <a:r>
              <a:rPr lang="en-US" sz="2000" baseline="-25000" dirty="0"/>
              <a:t> </a:t>
            </a:r>
            <a:r>
              <a:rPr lang="en-US" sz="2000" dirty="0"/>
              <a:t>for </a:t>
            </a:r>
            <a:r>
              <a:rPr lang="en-US" sz="2000" i="1" dirty="0">
                <a:ea typeface="Cambria Math" pitchFamily="18" charset="0"/>
              </a:rPr>
              <a:t>n</a:t>
            </a:r>
            <a:r>
              <a:rPr lang="en-US" sz="2000" dirty="0">
                <a:ea typeface="Cambria Math" pitchFamily="18" charset="0"/>
              </a:rPr>
              <a:t> = 2,3,4,….  </a:t>
            </a:r>
            <a:r>
              <a:rPr lang="en-US" sz="2000" dirty="0"/>
              <a:t>and suppose that </a:t>
            </a:r>
            <a:r>
              <a:rPr lang="en-US" sz="2000" i="1" dirty="0">
                <a:ea typeface="Cambria Math" pitchFamily="18" charset="0"/>
              </a:rPr>
              <a:t>a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i="1" dirty="0">
                <a:ea typeface="Cambria Math" pitchFamily="18" charset="0"/>
              </a:rPr>
              <a:t>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i="1" dirty="0">
                <a:ea typeface="Cambria Math" pitchFamily="18" charset="0"/>
              </a:rPr>
              <a:t>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dirty="0"/>
              <a:t>.</a:t>
            </a:r>
          </a:p>
          <a:p>
            <a:pPr marL="0" indent="0">
              <a:buNone/>
            </a:pPr>
            <a:r>
              <a:rPr lang="en-US" sz="2000"/>
              <a:t>We may solve the recurrence relation by guessing the formula</a:t>
            </a:r>
          </a:p>
          <a:p>
            <a:pPr>
              <a:buNone/>
            </a:pPr>
            <a:r>
              <a:rPr lang="en-US" sz="2000" b="1" dirty="0">
                <a:ea typeface="Cambria Math" pitchFamily="18" charset="0"/>
              </a:rPr>
              <a:t>Step 1: </a:t>
            </a:r>
            <a:r>
              <a:rPr lang="en-US" sz="2000" dirty="0">
                <a:ea typeface="Cambria Math" pitchFamily="18" charset="0"/>
              </a:rPr>
              <a:t>substitute repeatedly the recurrence</a:t>
            </a:r>
          </a:p>
          <a:p>
            <a:pPr>
              <a:buNone/>
            </a:pPr>
            <a:r>
              <a:rPr lang="en-US" sz="2000" dirty="0">
                <a:ea typeface="Cambria Math" pitchFamily="18" charset="0"/>
              </a:rPr>
              <a:t>	</a:t>
            </a:r>
            <a:r>
              <a:rPr lang="en-US" sz="2000" i="1" dirty="0">
                <a:ea typeface="Cambria Math" pitchFamily="18" charset="0"/>
              </a:rPr>
              <a:t>a</a:t>
            </a:r>
            <a:r>
              <a:rPr lang="en-US" sz="2000" i="1" baseline="-25000" dirty="0">
                <a:ea typeface="Cambria Math" pitchFamily="18" charset="0"/>
              </a:rPr>
              <a:t>n</a:t>
            </a:r>
            <a:r>
              <a:rPr lang="en-US" sz="2000" i="1" dirty="0">
                <a:ea typeface="Cambria Math" pitchFamily="18" charset="0"/>
              </a:rPr>
              <a:t>  = a</a:t>
            </a:r>
            <a:r>
              <a:rPr lang="en-US" sz="2000" i="1" baseline="-25000" dirty="0">
                <a:ea typeface="Cambria Math" pitchFamily="18" charset="0"/>
              </a:rPr>
              <a:t>n-1</a:t>
            </a:r>
            <a:r>
              <a:rPr lang="en-US" sz="2000" i="1" dirty="0">
                <a:ea typeface="Cambria Math" pitchFamily="18" charset="0"/>
              </a:rPr>
              <a:t> + 3</a:t>
            </a:r>
          </a:p>
          <a:p>
            <a:pPr>
              <a:buNone/>
            </a:pPr>
            <a:r>
              <a:rPr lang="en-US" sz="2000" i="1" dirty="0">
                <a:ea typeface="Cambria Math" pitchFamily="18" charset="0"/>
              </a:rPr>
              <a:t>                = (a</a:t>
            </a:r>
            <a:r>
              <a:rPr lang="en-US" sz="2000" i="1" baseline="-25000" dirty="0">
                <a:ea typeface="Cambria Math" pitchFamily="18" charset="0"/>
              </a:rPr>
              <a:t>n-2</a:t>
            </a:r>
            <a:r>
              <a:rPr lang="en-US" sz="2000" i="1" dirty="0">
                <a:ea typeface="Cambria Math" pitchFamily="18" charset="0"/>
              </a:rPr>
              <a:t> + 3) + 3 = a</a:t>
            </a:r>
            <a:r>
              <a:rPr lang="en-US" sz="2000" i="1" baseline="-25000" dirty="0">
                <a:ea typeface="Cambria Math" pitchFamily="18" charset="0"/>
              </a:rPr>
              <a:t>n-2</a:t>
            </a:r>
            <a:r>
              <a:rPr lang="en-US" sz="2000" i="1" dirty="0">
                <a:ea typeface="Cambria Math" pitchFamily="18" charset="0"/>
              </a:rPr>
              <a:t> + 3 ∙ </a:t>
            </a:r>
            <a:r>
              <a:rPr lang="en-US" sz="2000" b="1" i="1" dirty="0">
                <a:ea typeface="Cambria Math" pitchFamily="18" charset="0"/>
              </a:rPr>
              <a:t>2</a:t>
            </a:r>
            <a:r>
              <a:rPr lang="en-US" sz="2000" i="1" dirty="0">
                <a:ea typeface="Cambria Math" pitchFamily="18" charset="0"/>
              </a:rPr>
              <a:t> </a:t>
            </a:r>
            <a:endParaRPr lang="en-US" sz="2000" i="1" dirty="0"/>
          </a:p>
          <a:p>
            <a:pPr lvl="1">
              <a:buNone/>
            </a:pPr>
            <a:r>
              <a:rPr lang="en-US" sz="2000" i="1" dirty="0"/>
              <a:t>        </a:t>
            </a:r>
            <a:r>
              <a:rPr lang="en-US" sz="2000" i="1" dirty="0">
                <a:ea typeface="Cambria Math" pitchFamily="18" charset="0"/>
              </a:rPr>
              <a:t>= (a</a:t>
            </a:r>
            <a:r>
              <a:rPr lang="en-US" sz="2000" i="1" baseline="-25000" dirty="0">
                <a:ea typeface="Cambria Math" pitchFamily="18" charset="0"/>
              </a:rPr>
              <a:t>n-3</a:t>
            </a:r>
            <a:r>
              <a:rPr lang="en-US" sz="2000" i="1" dirty="0">
                <a:ea typeface="Cambria Math" pitchFamily="18" charset="0"/>
              </a:rPr>
              <a:t> + 3 )+ 3 ∙ 2  = a</a:t>
            </a:r>
            <a:r>
              <a:rPr lang="en-US" sz="2000" i="1" baseline="-25000" dirty="0">
                <a:ea typeface="Cambria Math" pitchFamily="18" charset="0"/>
              </a:rPr>
              <a:t>n-3</a:t>
            </a:r>
            <a:r>
              <a:rPr lang="en-US" sz="2000" i="1" dirty="0">
                <a:ea typeface="Cambria Math" pitchFamily="18" charset="0"/>
              </a:rPr>
              <a:t> + 3 ∙ </a:t>
            </a:r>
            <a:r>
              <a:rPr lang="en-US" sz="2000" b="1" i="1" dirty="0">
                <a:ea typeface="Cambria Math" pitchFamily="18" charset="0"/>
              </a:rPr>
              <a:t>3</a:t>
            </a:r>
          </a:p>
          <a:p>
            <a:pPr lvl="1">
              <a:buNone/>
            </a:pPr>
            <a:r>
              <a:rPr lang="en-US" sz="2000" b="1" i="1" dirty="0">
                <a:ea typeface="Cambria Math" pitchFamily="18" charset="0"/>
              </a:rPr>
              <a:t>			…</a:t>
            </a:r>
          </a:p>
          <a:p>
            <a:pPr lvl="1">
              <a:buNone/>
            </a:pPr>
            <a:r>
              <a:rPr lang="en-US" sz="2000" i="1" dirty="0">
                <a:ea typeface="Cambria Math" pitchFamily="18" charset="0"/>
              </a:rPr>
              <a:t>		= a</a:t>
            </a:r>
            <a:r>
              <a:rPr lang="en-US" sz="2000" i="1" baseline="-25000" dirty="0">
                <a:ea typeface="Cambria Math" pitchFamily="18" charset="0"/>
              </a:rPr>
              <a:t>2</a:t>
            </a:r>
            <a:r>
              <a:rPr lang="en-US" sz="2000" i="1" dirty="0">
                <a:ea typeface="Cambria Math" pitchFamily="18" charset="0"/>
              </a:rPr>
              <a:t>  + 3(n – 2)   = (a</a:t>
            </a:r>
            <a:r>
              <a:rPr lang="en-US" sz="2000" i="1" baseline="-25000" dirty="0">
                <a:ea typeface="Cambria Math" pitchFamily="18" charset="0"/>
              </a:rPr>
              <a:t>1</a:t>
            </a:r>
            <a:r>
              <a:rPr lang="en-US" sz="2000" i="1" dirty="0">
                <a:ea typeface="Cambria Math" pitchFamily="18" charset="0"/>
              </a:rPr>
              <a:t>  + 3) + 3(n – 2)  = 2 + 3</a:t>
            </a:r>
            <a:r>
              <a:rPr lang="en-US" sz="2000" b="1" i="1" dirty="0">
                <a:ea typeface="Cambria Math" pitchFamily="18" charset="0"/>
              </a:rPr>
              <a:t>(n – 1)</a:t>
            </a:r>
          </a:p>
          <a:p>
            <a:pPr>
              <a:buNone/>
            </a:pPr>
            <a:r>
              <a:rPr lang="en-US" sz="2000" b="1" dirty="0">
                <a:ea typeface="Cambria Math" pitchFamily="18" charset="0"/>
              </a:rPr>
              <a:t>Step 2: </a:t>
            </a:r>
            <a:r>
              <a:rPr lang="en-US" sz="2000" dirty="0">
                <a:ea typeface="Cambria Math" pitchFamily="18" charset="0"/>
              </a:rPr>
              <a:t>guess the formula:</a:t>
            </a:r>
            <a:r>
              <a:rPr lang="en-US" sz="2000" b="1" dirty="0">
                <a:ea typeface="Cambria Math" pitchFamily="18" charset="0"/>
              </a:rPr>
              <a:t> </a:t>
            </a:r>
            <a:r>
              <a:rPr lang="en-US" sz="2000" i="1" dirty="0">
                <a:ea typeface="Cambria Math" pitchFamily="18" charset="0"/>
              </a:rPr>
              <a:t>a</a:t>
            </a:r>
            <a:r>
              <a:rPr lang="en-US" sz="2000" i="1" baseline="-25000" dirty="0">
                <a:ea typeface="Cambria Math" pitchFamily="18" charset="0"/>
              </a:rPr>
              <a:t>n</a:t>
            </a:r>
            <a:r>
              <a:rPr lang="en-US" sz="2000" i="1" dirty="0">
                <a:ea typeface="Cambria Math" pitchFamily="18" charset="0"/>
              </a:rPr>
              <a:t>  = 2 + 3(n – 1)</a:t>
            </a:r>
          </a:p>
          <a:p>
            <a:pPr>
              <a:buNone/>
            </a:pPr>
            <a:r>
              <a:rPr lang="en-US" sz="2000" b="1" dirty="0">
                <a:ea typeface="Cambria Math" pitchFamily="18" charset="0"/>
              </a:rPr>
              <a:t>Step 3: </a:t>
            </a:r>
            <a:r>
              <a:rPr lang="en-US" sz="2000" dirty="0">
                <a:ea typeface="Cambria Math" pitchFamily="18" charset="0"/>
              </a:rPr>
              <a:t>verify that your guess is right:</a:t>
            </a:r>
          </a:p>
          <a:p>
            <a:pPr>
              <a:buNone/>
            </a:pPr>
            <a:r>
              <a:rPr lang="en-US" sz="2000" b="1" dirty="0">
                <a:ea typeface="Cambria Math" pitchFamily="18" charset="0"/>
              </a:rPr>
              <a:t>	</a:t>
            </a:r>
            <a:r>
              <a:rPr lang="en-US" sz="2000" i="1" dirty="0">
                <a:ea typeface="Cambria Math" pitchFamily="18" charset="0"/>
              </a:rPr>
              <a:t>a</a:t>
            </a:r>
            <a:r>
              <a:rPr lang="en-US" sz="2000" i="1" baseline="-25000" dirty="0">
                <a:ea typeface="Cambria Math" pitchFamily="18" charset="0"/>
              </a:rPr>
              <a:t>1</a:t>
            </a:r>
            <a:r>
              <a:rPr lang="en-US" sz="2000" i="1" dirty="0">
                <a:ea typeface="Cambria Math" pitchFamily="18" charset="0"/>
              </a:rPr>
              <a:t> = 2 + 3*(1-1) = 2</a:t>
            </a:r>
            <a:r>
              <a:rPr lang="en-US" sz="2000" dirty="0">
                <a:ea typeface="Cambria Math" pitchFamily="18" charset="0"/>
              </a:rPr>
              <a:t>, initial condition is ok</a:t>
            </a:r>
          </a:p>
          <a:p>
            <a:pPr>
              <a:buNone/>
            </a:pPr>
            <a:r>
              <a:rPr lang="en-US" sz="2000" b="1" dirty="0">
                <a:ea typeface="Cambria Math" pitchFamily="18" charset="0"/>
              </a:rPr>
              <a:t>	</a:t>
            </a:r>
            <a:r>
              <a:rPr lang="en-US" sz="2000" i="1" dirty="0">
                <a:ea typeface="Cambria Math" pitchFamily="18" charset="0"/>
              </a:rPr>
              <a:t> a</a:t>
            </a:r>
            <a:r>
              <a:rPr lang="en-US" sz="2000" i="1" baseline="-25000" dirty="0">
                <a:ea typeface="Cambria Math" pitchFamily="18" charset="0"/>
              </a:rPr>
              <a:t>n </a:t>
            </a:r>
            <a:r>
              <a:rPr lang="en-US" sz="2000" i="1" dirty="0">
                <a:ea typeface="Cambria Math" pitchFamily="18" charset="0"/>
              </a:rPr>
              <a:t>= 2 + 3*(n-1) = a</a:t>
            </a:r>
            <a:r>
              <a:rPr lang="en-US" sz="2000" i="1" baseline="-25000" dirty="0">
                <a:ea typeface="Cambria Math" pitchFamily="18" charset="0"/>
              </a:rPr>
              <a:t>n-1</a:t>
            </a:r>
            <a:r>
              <a:rPr lang="en-US" sz="2000" i="1" dirty="0">
                <a:ea typeface="Cambria Math" pitchFamily="18" charset="0"/>
              </a:rPr>
              <a:t> + 3</a:t>
            </a:r>
            <a:r>
              <a:rPr lang="en-US" sz="2000" i="1" baseline="-25000" dirty="0">
                <a:ea typeface="Cambria Math" pitchFamily="18" charset="0"/>
              </a:rPr>
              <a:t> </a:t>
            </a:r>
            <a:r>
              <a:rPr lang="en-US" sz="2000" i="1" dirty="0">
                <a:ea typeface="Cambria Math" pitchFamily="18" charset="0"/>
              </a:rPr>
              <a:t> = 2 + 3*(n—2) + 3, </a:t>
            </a:r>
            <a:r>
              <a:rPr lang="en-US" sz="2000" dirty="0">
                <a:ea typeface="Cambria Math" pitchFamily="18" charset="0"/>
              </a:rPr>
              <a:t>recurrence is ok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605F-5331-D947-9AC8-4AFCB7B1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8769-C328-6B46-BA08-B16496F0D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Guessing sequences of numbers</a:t>
            </a:r>
          </a:p>
          <a:p>
            <a:r>
              <a:rPr lang="en-US"/>
              <a:t>Modeling using number sequences</a:t>
            </a:r>
          </a:p>
          <a:p>
            <a:pPr lvl="1"/>
            <a:r>
              <a:rPr lang="en-US"/>
              <a:t>Fibonacci sequence</a:t>
            </a:r>
          </a:p>
          <a:p>
            <a:r>
              <a:rPr lang="en-US"/>
              <a:t>Special integer sequences</a:t>
            </a:r>
          </a:p>
          <a:p>
            <a:r>
              <a:rPr lang="en-US"/>
              <a:t>Solving recurrence relations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20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EDC-A14D-6E4D-99F6-322ECE9B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28: Summations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C885-705A-6F4D-94F1-D2370329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Sum and Product Notation</a:t>
            </a:r>
          </a:p>
          <a:p>
            <a:r>
              <a:rPr lang="en-US"/>
              <a:t>Closed formula for geometric series</a:t>
            </a:r>
          </a:p>
          <a:p>
            <a:r>
              <a:rPr lang="en-US"/>
              <a:t>Important summation formulae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41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81AB-08C2-CF45-A07C-BF41C710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Notation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34A41-903F-3041-86F6-C5AF74F0F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Given 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CH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The notations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denote the sum of the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dirty="0"/>
                  <a:t>The variable </a:t>
                </a:r>
                <a:r>
                  <a:rPr lang="en-US" i="1" dirty="0"/>
                  <a:t>j</a:t>
                </a:r>
                <a:r>
                  <a:rPr lang="en-US" dirty="0"/>
                  <a:t> is called the </a:t>
                </a:r>
                <a:r>
                  <a:rPr lang="en-US" b="1" dirty="0"/>
                  <a:t>index of summation</a:t>
                </a:r>
                <a:r>
                  <a:rPr lang="en-US" dirty="0"/>
                  <a:t>. It runs through all the integers starting with its </a:t>
                </a:r>
                <a:r>
                  <a:rPr lang="en-US" b="1" dirty="0"/>
                  <a:t>lower  limit </a:t>
                </a:r>
                <a:r>
                  <a:rPr lang="en-US" i="1" dirty="0"/>
                  <a:t>m</a:t>
                </a:r>
                <a:r>
                  <a:rPr lang="en-US" dirty="0"/>
                  <a:t> and ending with its </a:t>
                </a:r>
                <a:r>
                  <a:rPr lang="en-US" b="1" dirty="0"/>
                  <a:t>upper limit </a:t>
                </a:r>
                <a:r>
                  <a:rPr lang="en-US" i="1" dirty="0"/>
                  <a:t>n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34A41-903F-3041-86F6-C5AF74F0F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65" t="-2924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id="{A98EC508-C85E-D44E-B608-755DF8D7AB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07772" y="2982687"/>
            <a:ext cx="1025843" cy="1094423"/>
          </a:xfrm>
          <a:prstGeom prst="rect">
            <a:avLst/>
          </a:prstGeom>
        </p:spPr>
      </p:pic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B9DACE9D-E220-D042-ABC7-348C21E99F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995057" y="3243061"/>
            <a:ext cx="1423035" cy="477203"/>
          </a:xfrm>
          <a:prstGeom prst="rect">
            <a:avLst/>
          </a:prstGeom>
        </p:spPr>
      </p:pic>
      <p:pic>
        <p:nvPicPr>
          <p:cNvPr id="7" name="Picture 6" descr="addin_tmp.png">
            <a:extLst>
              <a:ext uri="{FF2B5EF4-FFF2-40B4-BE49-F238E27FC236}">
                <a16:creationId xmlns:a16="http://schemas.microsoft.com/office/drawing/2014/main" id="{420BA395-8FD9-4640-A9E2-E524124D543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867399" y="3295722"/>
            <a:ext cx="1854518" cy="457200"/>
          </a:xfrm>
          <a:prstGeom prst="rect">
            <a:avLst/>
          </a:prstGeom>
        </p:spPr>
      </p:pic>
      <p:pic>
        <p:nvPicPr>
          <p:cNvPr id="8" name="Content Placeholder 3" descr="addin_tmp.png">
            <a:extLst>
              <a:ext uri="{FF2B5EF4-FFF2-40B4-BE49-F238E27FC236}">
                <a16:creationId xmlns:a16="http://schemas.microsoft.com/office/drawing/2014/main" id="{397D5A7B-AA78-F543-B330-8CC918D6F0F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309811" y="4775122"/>
            <a:ext cx="3557588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164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71A7-8C37-E444-970B-ABAB6B38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5C13C06B-3246-4843-A13D-CD553A8B48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687285" y="2427516"/>
            <a:ext cx="6198910" cy="1077684"/>
          </a:xfrm>
          <a:prstGeom prst="rect">
            <a:avLst/>
          </a:prstGeom>
        </p:spPr>
      </p:pic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id="{1D904C27-3328-074E-AAE1-E314C8FA28D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685399" y="4107091"/>
            <a:ext cx="4636499" cy="1030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A30E0-9C51-044C-8C2C-24931DF364DD}"/>
              </a:ext>
            </a:extLst>
          </p:cNvPr>
          <p:cNvSpPr txBox="1"/>
          <p:nvPr/>
        </p:nvSpPr>
        <p:spPr>
          <a:xfrm>
            <a:off x="3331029" y="5682343"/>
            <a:ext cx="4676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The upper limit can be infinite!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9FB29-584D-2E4D-B32B-613387AF2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0797" y="5286307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50DD-A1DF-8048-9326-8416ECD0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Summation over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28B7-2281-5843-97A7-F147BAAB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generally for a set </a:t>
            </a:r>
            <a:r>
              <a:rPr lang="en-US" i="1" dirty="0"/>
              <a:t>S </a:t>
            </a:r>
            <a:r>
              <a:rPr lang="en-US" dirty="0"/>
              <a:t>we can denote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5E59852E-778E-FB47-B692-69358680BE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59084" y="2683270"/>
            <a:ext cx="2198915" cy="756616"/>
          </a:xfrm>
          <a:prstGeom prst="rect">
            <a:avLst/>
          </a:prstGeom>
        </p:spPr>
      </p:pic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id="{4CC64EE3-074B-8C4E-B84C-470BD46843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725075" y="4844145"/>
            <a:ext cx="8741849" cy="9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516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26ED-7379-BC4F-A92C-B75F0349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DA6A1-0E96-274C-B822-40868E4B7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Given 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CH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The notations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denote the product of the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DA6A1-0E96-274C-B822-40868E4B7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6003C1D7-BFB7-754C-AC6E-B6B196F0FC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12572" y="3185704"/>
            <a:ext cx="1025843" cy="1094423"/>
          </a:xfrm>
          <a:prstGeom prst="rect">
            <a:avLst/>
          </a:prstGeom>
        </p:spPr>
      </p:pic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id="{C73E9668-3069-214C-9B50-FF1EE369D4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369799" y="3494315"/>
            <a:ext cx="1383030" cy="477203"/>
          </a:xfrm>
          <a:prstGeom prst="rect">
            <a:avLst/>
          </a:prstGeom>
        </p:spPr>
      </p:pic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A62BE175-8757-334C-A00B-40D061CFA7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455979" y="3504315"/>
            <a:ext cx="1811655" cy="457200"/>
          </a:xfrm>
          <a:prstGeom prst="rect">
            <a:avLst/>
          </a:prstGeom>
        </p:spPr>
      </p:pic>
      <p:pic>
        <p:nvPicPr>
          <p:cNvPr id="7" name="Picture 6" descr="addin_tmp.png">
            <a:extLst>
              <a:ext uri="{FF2B5EF4-FFF2-40B4-BE49-F238E27FC236}">
                <a16:creationId xmlns:a16="http://schemas.microsoft.com/office/drawing/2014/main" id="{838097D7-EE1B-D243-AC73-555F833E1D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282520" y="5370173"/>
            <a:ext cx="3804080" cy="2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2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Antisymmetric</a:t>
            </a:r>
            <a:r>
              <a:rPr lang="en-US" dirty="0"/>
              <a:t>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/>
              <a:t>Definition</a:t>
            </a:r>
            <a:r>
              <a:rPr lang="en-US" dirty="0" err="1"/>
              <a:t>: A</a:t>
            </a:r>
            <a:r>
              <a:rPr lang="en-US" dirty="0"/>
              <a:t> relation </a:t>
            </a:r>
            <a:r>
              <a:rPr lang="en-US" i="1" dirty="0"/>
              <a:t>R</a:t>
            </a:r>
            <a:r>
              <a:rPr lang="en-US" dirty="0"/>
              <a:t> on a set </a:t>
            </a:r>
            <a:r>
              <a:rPr lang="en-US" i="1" dirty="0"/>
              <a:t>A</a:t>
            </a:r>
            <a:r>
              <a:rPr lang="en-US" dirty="0"/>
              <a:t> such that for all</a:t>
            </a:r>
            <a:r>
              <a:rPr lang="en-US" i="1" dirty="0">
                <a:ea typeface="Cambria Math"/>
              </a:rPr>
              <a:t> </a:t>
            </a:r>
            <a:r>
              <a:rPr lang="en-US" i="1" dirty="0" err="1">
                <a:ea typeface="Cambria Math"/>
              </a:rPr>
              <a:t>a, b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∊</a:t>
            </a:r>
            <a:r>
              <a:rPr lang="en-US" i="1" dirty="0">
                <a:ea typeface="Cambria Math"/>
              </a:rPr>
              <a:t> A</a:t>
            </a:r>
            <a:r>
              <a:rPr lang="en-US" b="1" i="1" dirty="0">
                <a:ea typeface="Cambria Math"/>
              </a:rPr>
              <a:t>  </a:t>
            </a:r>
            <a:r>
              <a:rPr lang="en-US" dirty="0"/>
              <a:t>if 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</a:t>
            </a:r>
            <a:r>
              <a:rPr lang="en-US" dirty="0">
                <a:ea typeface="Cambria Math"/>
              </a:rPr>
              <a:t>∊</a:t>
            </a:r>
            <a:r>
              <a:rPr lang="en-US" i="1" dirty="0">
                <a:ea typeface="Cambria Math"/>
              </a:rPr>
              <a:t> R</a:t>
            </a:r>
            <a:r>
              <a:rPr lang="en-US" b="1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and </a:t>
            </a:r>
            <a:r>
              <a:rPr lang="en-US" dirty="0"/>
              <a:t>(</a:t>
            </a:r>
            <a:r>
              <a:rPr lang="en-US" i="1" dirty="0" err="1"/>
              <a:t>b</a:t>
            </a:r>
            <a:r>
              <a:rPr lang="en-US" dirty="0" err="1"/>
              <a:t>, </a:t>
            </a:r>
            <a:r>
              <a:rPr lang="en-US" i="1" dirty="0" err="1"/>
              <a:t>a</a:t>
            </a:r>
            <a:r>
              <a:rPr lang="en-US" dirty="0"/>
              <a:t>) </a:t>
            </a:r>
            <a:r>
              <a:rPr lang="en-US" dirty="0">
                <a:ea typeface="Cambria Math"/>
              </a:rPr>
              <a:t>∊ </a:t>
            </a:r>
            <a:r>
              <a:rPr lang="en-US" i="1" dirty="0">
                <a:ea typeface="Cambria Math"/>
              </a:rPr>
              <a:t>R</a:t>
            </a:r>
            <a:r>
              <a:rPr lang="en-US" b="1" i="1" dirty="0">
                <a:ea typeface="Cambria Math"/>
              </a:rPr>
              <a:t>, </a:t>
            </a:r>
            <a:r>
              <a:rPr lang="en-US" dirty="0">
                <a:ea typeface="Cambria Math"/>
              </a:rPr>
              <a:t>then </a:t>
            </a:r>
            <a:r>
              <a:rPr lang="en-US" i="1" dirty="0">
                <a:ea typeface="Cambria Math"/>
              </a:rPr>
              <a:t>a = b  </a:t>
            </a:r>
            <a:r>
              <a:rPr lang="en-US" dirty="0">
                <a:ea typeface="Cambria Math"/>
              </a:rPr>
              <a:t>is called </a:t>
            </a:r>
            <a:r>
              <a:rPr lang="en-US" b="1" dirty="0" err="1">
                <a:ea typeface="Cambria Math"/>
              </a:rPr>
              <a:t>antisymmetric</a:t>
            </a:r>
            <a:r>
              <a:rPr lang="en-US" dirty="0">
                <a:ea typeface="Cambria Math"/>
              </a:rPr>
              <a:t>. </a:t>
            </a:r>
          </a:p>
          <a:p>
            <a:pPr>
              <a:buNone/>
            </a:pPr>
            <a:endParaRPr lang="en-US" i="1" dirty="0">
              <a:ea typeface="Cambria Math"/>
            </a:endParaRPr>
          </a:p>
          <a:p>
            <a:pPr>
              <a:buNone/>
            </a:pP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is </a:t>
            </a:r>
            <a:r>
              <a:rPr lang="en-US" dirty="0" err="1">
                <a:ea typeface="Cambria Math"/>
              </a:rPr>
              <a:t>antisymmetric</a:t>
            </a:r>
            <a:r>
              <a:rPr lang="en-US" dirty="0">
                <a:ea typeface="Cambria Math"/>
              </a:rPr>
              <a:t> iff ∀</a:t>
            </a:r>
            <a:r>
              <a:rPr lang="en-US" i="1" dirty="0" err="1">
                <a:ea typeface="Cambria Math"/>
              </a:rPr>
              <a:t>x </a:t>
            </a:r>
            <a:r>
              <a:rPr lang="en-US" dirty="0" err="1">
                <a:ea typeface="Cambria Math"/>
              </a:rPr>
              <a:t>∀</a:t>
            </a:r>
            <a:r>
              <a:rPr lang="en-US" i="1" dirty="0" err="1">
                <a:ea typeface="Cambria Math"/>
              </a:rPr>
              <a:t>y</a:t>
            </a:r>
            <a:r>
              <a:rPr lang="en-US" dirty="0">
                <a:ea typeface="Cambria Math"/>
              </a:rPr>
              <a:t> ((</a:t>
            </a:r>
            <a:r>
              <a:rPr lang="en-US" i="1" dirty="0" err="1">
                <a:ea typeface="Cambria Math"/>
              </a:rPr>
              <a:t>x</a:t>
            </a:r>
            <a:r>
              <a:rPr lang="en-US" dirty="0" err="1">
                <a:ea typeface="Cambria Math"/>
              </a:rPr>
              <a:t>, </a:t>
            </a:r>
            <a:r>
              <a:rPr lang="en-US" i="1" dirty="0" err="1">
                <a:ea typeface="Cambria Math"/>
              </a:rPr>
              <a:t>y</a:t>
            </a:r>
            <a:r>
              <a:rPr lang="en-US" dirty="0">
                <a:ea typeface="Cambria Math"/>
              </a:rPr>
              <a:t>) ∊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∧ (</a:t>
            </a:r>
            <a:r>
              <a:rPr lang="en-US" i="1" dirty="0" err="1">
                <a:ea typeface="Cambria Math"/>
              </a:rPr>
              <a:t>y</a:t>
            </a:r>
            <a:r>
              <a:rPr lang="en-US" dirty="0" err="1">
                <a:ea typeface="Cambria Math"/>
              </a:rPr>
              <a:t>, </a:t>
            </a:r>
            <a:r>
              <a:rPr lang="en-US" i="1" dirty="0" err="1">
                <a:ea typeface="Cambria Math"/>
              </a:rPr>
              <a:t>x</a:t>
            </a:r>
            <a:r>
              <a:rPr lang="en-US" dirty="0">
                <a:ea typeface="Cambria Math"/>
              </a:rPr>
              <a:t>) ∊ </a:t>
            </a:r>
            <a:r>
              <a:rPr lang="en-US" i="1" dirty="0">
                <a:ea typeface="Cambria Math"/>
              </a:rPr>
              <a:t>R </a:t>
            </a:r>
            <a:r>
              <a:rPr lang="en-US" dirty="0">
                <a:ea typeface="Cambria Math"/>
              </a:rPr>
              <a:t>⟶ 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y)</a:t>
            </a:r>
          </a:p>
          <a:p>
            <a:pPr>
              <a:buNone/>
            </a:pPr>
            <a:endParaRPr lang="en-US" i="1" dirty="0">
              <a:ea typeface="Cambria Math"/>
            </a:endParaRPr>
          </a:p>
          <a:p>
            <a:pPr>
              <a:buNone/>
            </a:pPr>
            <a:r>
              <a:rPr lang="en-US" dirty="0">
                <a:ea typeface="Cambria Math"/>
              </a:rPr>
              <a:t>Note: symmetric and antisymmetric are not opposites of each other!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AFAA6-44CE-3E47-8AB5-5473A8A9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997" y="4001294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9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C172-C211-5E40-951C-8896B639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Sums as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94EC6-7F6B-244D-9F6B-3430DA3DB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may define a sequence </a:t>
                </a:r>
                <a:r>
                  <a:rPr lang="en-US" i="1"/>
                  <a:t>{s</a:t>
                </a:r>
                <a:r>
                  <a:rPr lang="en-US" i="1" baseline="-25000"/>
                  <a:t>n</a:t>
                </a:r>
                <a:r>
                  <a:rPr lang="en-US" i="1"/>
                  <a:t>} </a:t>
                </a:r>
                <a:r>
                  <a:rPr lang="en-US"/>
                  <a:t>by a summation formula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CH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An important task is to find a </a:t>
                </a:r>
                <a:r>
                  <a:rPr lang="en-US" b="1"/>
                  <a:t>closed formula </a:t>
                </a:r>
                <a:r>
                  <a:rPr lang="en-US" i="1"/>
                  <a:t>s(n)</a:t>
                </a:r>
                <a:r>
                  <a:rPr lang="en-US"/>
                  <a:t> such that </a:t>
                </a:r>
                <a:r>
                  <a:rPr lang="en-US" i="1"/>
                  <a:t>s(n) = s</a:t>
                </a:r>
                <a:r>
                  <a:rPr lang="en-US" i="1" baseline="-25000"/>
                  <a:t>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94EC6-7F6B-244D-9F6B-3430DA3DB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3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490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B7F9-2123-1149-BF0B-17C3CD38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A14B-AEEB-CD48-9CBA-55277193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Theorem</a:t>
            </a:r>
            <a:r>
              <a:rPr lang="en-US"/>
              <a:t>: </a:t>
            </a:r>
            <a:r>
              <a:rPr lang="en-GB"/>
              <a:t>If </a:t>
            </a:r>
            <a:r>
              <a:rPr lang="en-GB" i="1"/>
              <a:t>a </a:t>
            </a:r>
            <a:r>
              <a:rPr lang="en-GB"/>
              <a:t>and </a:t>
            </a:r>
            <a:r>
              <a:rPr lang="en-GB" i="1"/>
              <a:t>r </a:t>
            </a:r>
            <a:r>
              <a:rPr lang="en-GB"/>
              <a:t>are real numbers and </a:t>
            </a:r>
            <a:r>
              <a:rPr lang="en-GB" i="1"/>
              <a:t>r ≠ </a:t>
            </a:r>
            <a:r>
              <a:rPr lang="en-GB"/>
              <a:t>0, then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C377BA6B-DF35-484C-BAC7-5CCFF3FC8B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405743" y="2795224"/>
            <a:ext cx="4940618" cy="11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84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3710-670A-3A4B-8476-900DB1A5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9E815-5543-C44F-92A5-30D4FBA9A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900" y="247197"/>
            <a:ext cx="6645500" cy="6340492"/>
          </a:xfrm>
        </p:spPr>
      </p:pic>
    </p:spTree>
    <p:extLst>
      <p:ext uri="{BB962C8B-B14F-4D97-AF65-F5344CB8AC3E}">
        <p14:creationId xmlns:p14="http://schemas.microsoft.com/office/powerpoint/2010/main" val="23934377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Summation Formulae </a:t>
            </a:r>
          </a:p>
        </p:txBody>
      </p:sp>
      <p:pic>
        <p:nvPicPr>
          <p:cNvPr id="4" name="Content Placeholder 3" descr="table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2113" y="1540914"/>
            <a:ext cx="4414057" cy="5001400"/>
          </a:xfrm>
        </p:spPr>
      </p:pic>
      <p:sp>
        <p:nvSpPr>
          <p:cNvPr id="5" name="TextBox 4"/>
          <p:cNvSpPr txBox="1"/>
          <p:nvPr/>
        </p:nvSpPr>
        <p:spPr>
          <a:xfrm>
            <a:off x="6139644" y="3902724"/>
            <a:ext cx="492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be able to prove these using induction.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39644" y="5701393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proofs require 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76900" y="247144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Geometric Series: We just proved this.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0162C22-C61C-EE44-B0D1-2D188F63AF81}"/>
              </a:ext>
            </a:extLst>
          </p:cNvPr>
          <p:cNvSpPr/>
          <p:nvPr/>
        </p:nvSpPr>
        <p:spPr>
          <a:xfrm>
            <a:off x="5676900" y="3211287"/>
            <a:ext cx="332014" cy="1730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34BBAB7-804E-974A-8E3C-8AC1F83C4DF8}"/>
              </a:ext>
            </a:extLst>
          </p:cNvPr>
          <p:cNvSpPr/>
          <p:nvPr/>
        </p:nvSpPr>
        <p:spPr>
          <a:xfrm>
            <a:off x="5676900" y="5203371"/>
            <a:ext cx="332014" cy="1365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080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141B-98DE-754A-9B0A-195ECEBA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5A9D-5CBA-744E-BF87-115BE923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Sum and Product Notation</a:t>
            </a:r>
          </a:p>
          <a:p>
            <a:r>
              <a:rPr lang="en-US"/>
              <a:t>Closed formula for geometric series</a:t>
            </a:r>
          </a:p>
          <a:p>
            <a:r>
              <a:rPr lang="en-US"/>
              <a:t>Important summation formulae</a:t>
            </a:r>
          </a:p>
        </p:txBody>
      </p:sp>
    </p:spTree>
    <p:extLst>
      <p:ext uri="{BB962C8B-B14F-4D97-AF65-F5344CB8AC3E}">
        <p14:creationId xmlns:p14="http://schemas.microsoft.com/office/powerpoint/2010/main" val="13195087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Cardinality of 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2.5</a:t>
            </a:r>
          </a:p>
        </p:txBody>
      </p:sp>
    </p:spTree>
    <p:extLst>
      <p:ext uri="{BB962C8B-B14F-4D97-AF65-F5344CB8AC3E}">
        <p14:creationId xmlns:p14="http://schemas.microsoft.com/office/powerpoint/2010/main" val="466422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29: Cardinality of 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Cardinality</a:t>
            </a:r>
          </a:p>
          <a:p>
            <a:r>
              <a:rPr lang="en-US" dirty="0"/>
              <a:t>Countable Sets</a:t>
            </a:r>
          </a:p>
        </p:txBody>
      </p:sp>
    </p:spTree>
    <p:extLst>
      <p:ext uri="{BB962C8B-B14F-4D97-AF65-F5344CB8AC3E}">
        <p14:creationId xmlns:p14="http://schemas.microsoft.com/office/powerpoint/2010/main" val="13315146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The </a:t>
            </a:r>
            <a:r>
              <a:rPr lang="en-US" b="1" dirty="0"/>
              <a:t>cardinality</a:t>
            </a:r>
            <a:r>
              <a:rPr lang="en-US" dirty="0"/>
              <a:t> of a set </a:t>
            </a:r>
            <a:r>
              <a:rPr lang="en-US" i="1" dirty="0"/>
              <a:t>A</a:t>
            </a:r>
            <a:r>
              <a:rPr lang="en-US" dirty="0"/>
              <a:t> is </a:t>
            </a:r>
            <a:r>
              <a:rPr lang="en-US" b="1" dirty="0"/>
              <a:t>equal</a:t>
            </a:r>
            <a:r>
              <a:rPr lang="en-US" dirty="0"/>
              <a:t> to the cardinality of a set </a:t>
            </a:r>
            <a:r>
              <a:rPr lang="en-US" i="1" dirty="0"/>
              <a:t>B</a:t>
            </a:r>
            <a:r>
              <a:rPr lang="en-US" dirty="0"/>
              <a:t>, denoted by |</a:t>
            </a:r>
            <a:r>
              <a:rPr lang="en-US" i="1" dirty="0"/>
              <a:t>A</a:t>
            </a:r>
            <a:r>
              <a:rPr lang="en-US" dirty="0"/>
              <a:t>| = |</a:t>
            </a:r>
            <a:r>
              <a:rPr lang="en-US" i="1" dirty="0"/>
              <a:t>B</a:t>
            </a:r>
            <a:r>
              <a:rPr lang="en-US" dirty="0"/>
              <a:t>| iff  there is a </a:t>
            </a:r>
            <a:r>
              <a:rPr lang="en-US" dirty="0" err="1"/>
              <a:t>bijection </a:t>
            </a:r>
            <a:r>
              <a:rPr lang="en-US" dirty="0"/>
              <a:t>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If there is an injection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, the </a:t>
            </a:r>
            <a:r>
              <a:rPr lang="en-US" b="1" dirty="0"/>
              <a:t>cardinality</a:t>
            </a:r>
            <a:r>
              <a:rPr lang="en-US" dirty="0"/>
              <a:t> of </a:t>
            </a:r>
            <a:r>
              <a:rPr lang="en-US" i="1" dirty="0"/>
              <a:t>A</a:t>
            </a:r>
            <a:r>
              <a:rPr lang="en-US" dirty="0"/>
              <a:t> is </a:t>
            </a:r>
            <a:r>
              <a:rPr lang="en-US" b="1" dirty="0"/>
              <a:t>less than or the same</a:t>
            </a:r>
            <a:r>
              <a:rPr lang="en-US" dirty="0"/>
              <a:t> as the cardinality of </a:t>
            </a:r>
            <a:r>
              <a:rPr lang="en-US" i="1" dirty="0"/>
              <a:t>B</a:t>
            </a:r>
            <a:r>
              <a:rPr lang="en-US" dirty="0"/>
              <a:t> and we write |</a:t>
            </a:r>
            <a:r>
              <a:rPr lang="en-US" i="1" dirty="0"/>
              <a:t>A</a:t>
            </a:r>
            <a:r>
              <a:rPr lang="en-US" dirty="0"/>
              <a:t>| </a:t>
            </a:r>
            <a:r>
              <a:rPr lang="en-US" dirty="0">
                <a:ea typeface="Cambria Math"/>
              </a:rPr>
              <a:t>≤ |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|. </a:t>
            </a:r>
          </a:p>
          <a:p>
            <a:pPr marL="0" indent="0">
              <a:buNone/>
            </a:pPr>
            <a:r>
              <a:rPr lang="en-US" dirty="0">
                <a:ea typeface="Cambria Math"/>
              </a:rPr>
              <a:t>When </a:t>
            </a:r>
            <a:r>
              <a:rPr lang="en-US" dirty="0"/>
              <a:t>|</a:t>
            </a:r>
            <a:r>
              <a:rPr lang="en-US" i="1" dirty="0"/>
              <a:t>A</a:t>
            </a:r>
            <a:r>
              <a:rPr lang="en-US" dirty="0"/>
              <a:t>| </a:t>
            </a:r>
            <a:r>
              <a:rPr lang="en-US" dirty="0">
                <a:ea typeface="Cambria Math"/>
              </a:rPr>
              <a:t>≤ |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| and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and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have different cardinality, we say that the </a:t>
            </a:r>
            <a:r>
              <a:rPr lang="en-US" b="1" dirty="0">
                <a:ea typeface="Cambria Math"/>
              </a:rPr>
              <a:t>cardinality</a:t>
            </a:r>
            <a:r>
              <a:rPr lang="en-US" dirty="0">
                <a:ea typeface="Cambria Math"/>
              </a:rPr>
              <a:t> of A is </a:t>
            </a:r>
            <a:r>
              <a:rPr lang="en-US" b="1" dirty="0">
                <a:ea typeface="Cambria Math"/>
              </a:rPr>
              <a:t>less</a:t>
            </a:r>
            <a:r>
              <a:rPr lang="en-US" dirty="0">
                <a:ea typeface="Cambria Math"/>
              </a:rPr>
              <a:t> than the cardinality of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and write </a:t>
            </a:r>
            <a:r>
              <a:rPr lang="en-US" dirty="0"/>
              <a:t>|</a:t>
            </a:r>
            <a:r>
              <a:rPr lang="en-US" i="1" dirty="0"/>
              <a:t>A</a:t>
            </a:r>
            <a:r>
              <a:rPr lang="en-US" dirty="0"/>
              <a:t>| </a:t>
            </a:r>
            <a:r>
              <a:rPr lang="en-US" dirty="0">
                <a:ea typeface="Cambria Math"/>
              </a:rPr>
              <a:t>&lt; |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|.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1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Countable 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A set that is either finite or has the same cardinality as the set of positive integers </a:t>
            </a:r>
            <a:r>
              <a:rPr lang="en-US" b="1" dirty="0"/>
              <a:t>Z</a:t>
            </a:r>
            <a:r>
              <a:rPr lang="en-US" b="1" baseline="30000" dirty="0"/>
              <a:t>+</a:t>
            </a:r>
            <a:r>
              <a:rPr lang="en-US" dirty="0"/>
              <a:t> is called </a:t>
            </a:r>
            <a:r>
              <a:rPr lang="en-US" b="1" dirty="0"/>
              <a:t>countable</a:t>
            </a:r>
            <a:r>
              <a:rPr lang="en-US" dirty="0"/>
              <a:t>. A set that is not countable is </a:t>
            </a:r>
            <a:r>
              <a:rPr lang="en-US" b="1" dirty="0"/>
              <a:t>uncountable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When an infinite set is countable (</a:t>
            </a:r>
            <a:r>
              <a:rPr lang="en-US" b="1" dirty="0" err="1"/>
              <a:t>countably</a:t>
            </a:r>
            <a:r>
              <a:rPr lang="en-US" b="1" dirty="0"/>
              <a:t> infinite</a:t>
            </a:r>
            <a:r>
              <a:rPr lang="en-US" dirty="0"/>
              <a:t>) its cardinality is </a:t>
            </a:r>
            <a:r>
              <a:rPr lang="en-US" dirty="0">
                <a:ea typeface="Cambria Math"/>
              </a:rPr>
              <a:t>ℵ</a:t>
            </a:r>
            <a:r>
              <a:rPr lang="en-US" baseline="-25000" dirty="0">
                <a:ea typeface="Cambria Math"/>
              </a:rPr>
              <a:t>0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We write |</a:t>
            </a:r>
            <a:r>
              <a:rPr lang="en-US" i="1" dirty="0"/>
              <a:t>S</a:t>
            </a:r>
            <a:r>
              <a:rPr lang="en-US" dirty="0"/>
              <a:t>| = </a:t>
            </a:r>
            <a:r>
              <a:rPr lang="en-US" dirty="0">
                <a:ea typeface="Cambria Math"/>
              </a:rPr>
              <a:t>ℵ</a:t>
            </a:r>
            <a:r>
              <a:rPr lang="en-US" baseline="-25000" dirty="0">
                <a:ea typeface="Cambria Math"/>
              </a:rPr>
              <a:t>0 </a:t>
            </a:r>
            <a:r>
              <a:rPr lang="en-US" dirty="0">
                <a:ea typeface="Cambria Math"/>
              </a:rPr>
              <a:t> and say that </a:t>
            </a:r>
            <a:r>
              <a:rPr lang="en-US" i="1" dirty="0">
                <a:ea typeface="Cambria Math"/>
              </a:rPr>
              <a:t>S </a:t>
            </a:r>
            <a:r>
              <a:rPr lang="en-US" dirty="0">
                <a:ea typeface="Cambria Math"/>
              </a:rPr>
              <a:t>has cardinality “aleph null.”</a:t>
            </a:r>
          </a:p>
          <a:p>
            <a:pPr marL="0" indent="0">
              <a:buNone/>
            </a:pPr>
            <a:endParaRPr lang="en-US" dirty="0">
              <a:latin typeface="Cambria Math"/>
              <a:ea typeface="Cambria Math"/>
            </a:endParaRPr>
          </a:p>
          <a:p>
            <a:pPr marL="0" indent="0">
              <a:buNone/>
            </a:pPr>
            <a:r>
              <a:rPr lang="en-US" dirty="0">
                <a:ea typeface="Cambria Math"/>
              </a:rPr>
              <a:t>Note: ℵ is aleph, the 1</a:t>
            </a:r>
            <a:r>
              <a:rPr lang="en-US" baseline="30000" dirty="0">
                <a:ea typeface="Cambria Math"/>
              </a:rPr>
              <a:t>st</a:t>
            </a:r>
            <a:r>
              <a:rPr lang="en-US" dirty="0">
                <a:ea typeface="Cambria Math"/>
              </a:rPr>
              <a:t> letter of the Hebrew alphabet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316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Set is Countable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39800" y="1690688"/>
            <a:ext cx="10414000" cy="42833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Theorem</a:t>
            </a:r>
            <a:r>
              <a:rPr lang="en-US" dirty="0"/>
              <a:t>: An infinite set S is countable iff it is possible to list the elements of the set in a sequence indexed by the positive integers. </a:t>
            </a:r>
          </a:p>
          <a:p>
            <a:pPr marL="0" indent="0">
              <a:buNone/>
            </a:pP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If the set is countable, there exists a bijection from </a:t>
            </a:r>
            <a:r>
              <a:rPr lang="en-US" b="1" dirty="0"/>
              <a:t>Z</a:t>
            </a:r>
            <a:r>
              <a:rPr lang="en-US" b="1" baseline="30000" dirty="0"/>
              <a:t>+ </a:t>
            </a:r>
            <a:r>
              <a:rPr lang="en-US" dirty="0"/>
              <a:t>to S. </a:t>
            </a:r>
          </a:p>
          <a:p>
            <a:pPr marL="0" indent="0">
              <a:buNone/>
            </a:pPr>
            <a:r>
              <a:rPr lang="en-US" dirty="0"/>
              <a:t>Therefore we can form the sequence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,a</a:t>
            </a:r>
            <a:r>
              <a:rPr lang="en-US" baseline="-25000" dirty="0"/>
              <a:t>2</a:t>
            </a:r>
            <a:r>
              <a:rPr lang="en-US" i="1" dirty="0"/>
              <a:t>,…, a</a:t>
            </a:r>
            <a:r>
              <a:rPr lang="en-US" i="1" baseline="-25000" dirty="0"/>
              <a:t>n </a:t>
            </a:r>
            <a:r>
              <a:rPr lang="en-US" i="1" dirty="0"/>
              <a:t>,… </a:t>
            </a: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i="1" dirty="0"/>
              <a:t>	a</a:t>
            </a:r>
            <a:r>
              <a:rPr lang="en-US" baseline="-25000" dirty="0"/>
              <a:t>1</a:t>
            </a:r>
            <a:r>
              <a:rPr lang="en-US" i="1" baseline="-25000" dirty="0"/>
              <a:t> </a:t>
            </a:r>
            <a:r>
              <a:rPr lang="en-US" i="1" dirty="0"/>
              <a:t>= f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)</a:t>
            </a:r>
            <a:r>
              <a:rPr lang="en-US" i="1" dirty="0"/>
              <a:t>, a</a:t>
            </a:r>
            <a:r>
              <a:rPr lang="en-US" baseline="-25000" dirty="0"/>
              <a:t>2</a:t>
            </a:r>
            <a:r>
              <a:rPr lang="en-US" i="1" dirty="0"/>
              <a:t>  = f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)</a:t>
            </a:r>
            <a:r>
              <a:rPr lang="en-US" i="1" dirty="0"/>
              <a:t>,</a:t>
            </a:r>
            <a:r>
              <a:rPr lang="en-US" dirty="0"/>
              <a:t>…,</a:t>
            </a:r>
            <a:r>
              <a:rPr lang="en-US" i="1" dirty="0"/>
              <a:t> a</a:t>
            </a:r>
            <a:r>
              <a:rPr lang="en-US" i="1" baseline="-25000" dirty="0"/>
              <a:t>n</a:t>
            </a:r>
            <a:r>
              <a:rPr lang="en-US" i="1" dirty="0"/>
              <a:t> =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,… </a:t>
            </a:r>
          </a:p>
          <a:p>
            <a:pPr marL="0" indent="0">
              <a:buNone/>
            </a:pPr>
            <a:r>
              <a:rPr lang="en-US" dirty="0"/>
              <a:t>If we can list the set in a sequence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indexed by the positive integers, we can define the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</a:p>
          <a:p>
            <a:pPr marL="0" indent="0">
              <a:buNone/>
            </a:pPr>
            <a:r>
              <a:rPr lang="en-US" dirty="0"/>
              <a:t>which is a bijection.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2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44DB-A1BC-F34A-82C4-BEF3E30F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72A3-E735-B34B-87CA-23D076C1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9514" cy="4351338"/>
          </a:xfrm>
        </p:spPr>
        <p:txBody>
          <a:bodyPr/>
          <a:lstStyle/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			antisymmetric 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&gt;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  		antisymmetric 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3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= </a:t>
            </a:r>
            <a:r>
              <a:rPr lang="en-US" i="1" dirty="0">
                <a:ea typeface="Cambria Math"/>
              </a:rPr>
              <a:t>b  </a:t>
            </a:r>
            <a:r>
              <a:rPr lang="en-US" dirty="0">
                <a:ea typeface="Cambria Math"/>
              </a:rPr>
              <a:t>or</a:t>
            </a:r>
            <a:r>
              <a:rPr lang="en-US" i="1" dirty="0">
                <a:ea typeface="Cambria Math"/>
              </a:rPr>
              <a:t> a </a:t>
            </a:r>
            <a:r>
              <a:rPr lang="en-US" dirty="0">
                <a:ea typeface="Cambria Math"/>
              </a:rPr>
              <a:t>=</a:t>
            </a:r>
            <a:r>
              <a:rPr lang="en-US" i="1" dirty="0">
                <a:ea typeface="Cambria Math"/>
              </a:rPr>
              <a:t> −b</a:t>
            </a:r>
            <a:r>
              <a:rPr lang="en-US" dirty="0">
                <a:ea typeface="Cambria Math"/>
              </a:rPr>
              <a:t>}	not antisymmetric (note 1 ≠ -1)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4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=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			antisymmetric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5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= </a:t>
            </a:r>
            <a:r>
              <a:rPr lang="en-US" i="1" dirty="0">
                <a:ea typeface="Cambria Math"/>
              </a:rPr>
              <a:t>b </a:t>
            </a:r>
            <a:r>
              <a:rPr lang="en-US" dirty="0">
                <a:ea typeface="Cambria Math"/>
              </a:rPr>
              <a:t>+ 1} 		antisymmetric 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6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 3} 		not antisymmetric (note 2 + 1 = 1 + 2 ≤ 3)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471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8EF3-FEDF-D046-9515-426480C3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Hilbert’s Grand Hotel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96CE-3C59-FF4C-9E0D-11EE3DFE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Grand Hotel has </a:t>
            </a:r>
            <a:r>
              <a:rPr lang="en-US" dirty="0" err="1"/>
              <a:t>countably</a:t>
            </a:r>
            <a:r>
              <a:rPr lang="en-US" dirty="0"/>
              <a:t> infinite number of rooms, each occupied by a guest. We can always  accommodate a new guest at this hotel. How is this possible?</a:t>
            </a:r>
          </a:p>
          <a:p>
            <a:pPr marL="0" indent="0">
              <a:buNone/>
            </a:pPr>
            <a:r>
              <a:rPr lang="en-US" b="1" dirty="0"/>
              <a:t>Explanation</a:t>
            </a:r>
            <a:r>
              <a:rPr lang="en-US" dirty="0"/>
              <a:t>: </a:t>
            </a:r>
          </a:p>
          <a:p>
            <a:r>
              <a:rPr lang="en-US" dirty="0"/>
              <a:t>Because the rooms of Grand Hotel are countable, we can list them as Room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Room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, Room 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, and so on. </a:t>
            </a:r>
          </a:p>
          <a:p>
            <a:r>
              <a:rPr lang="en-US" dirty="0"/>
              <a:t>When a new guest arrives, we move the guest in Room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to Room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, the guest in Room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to Room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, and in general the guest in Room </a:t>
            </a:r>
            <a:r>
              <a:rPr lang="en-US" i="1" dirty="0"/>
              <a:t>n</a:t>
            </a:r>
            <a:r>
              <a:rPr lang="en-US" dirty="0"/>
              <a:t> to Room </a:t>
            </a:r>
            <a:br>
              <a:rPr lang="en-US" dirty="0"/>
            </a:br>
            <a:r>
              <a:rPr lang="en-US" i="1" dirty="0"/>
              <a:t>n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for all positive integers 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This frees up Room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which we assign to the new </a:t>
            </a:r>
            <a:br>
              <a:rPr lang="en-US" dirty="0"/>
            </a:br>
            <a:r>
              <a:rPr lang="en-US" dirty="0"/>
              <a:t>guest, and all the current guests still have rooms. </a:t>
            </a:r>
          </a:p>
          <a:p>
            <a:pPr marL="0" indent="0">
              <a:buNone/>
            </a:pPr>
            <a:endParaRPr lang="en-US" dirty="0"/>
          </a:p>
          <a:p>
            <a:endParaRPr lang="en-US"/>
          </a:p>
        </p:txBody>
      </p:sp>
      <p:pic>
        <p:nvPicPr>
          <p:cNvPr id="4" name="Picture 3" descr="hilbert.jpg">
            <a:extLst>
              <a:ext uri="{FF2B5EF4-FFF2-40B4-BE49-F238E27FC236}">
                <a16:creationId xmlns:a16="http://schemas.microsoft.com/office/drawing/2014/main" id="{1330BBE7-4DD0-0044-B395-B76BE7C6BB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02696" y="178356"/>
            <a:ext cx="902208" cy="1280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14EAF-931B-9143-993A-4F61AD66C8F8}"/>
              </a:ext>
            </a:extLst>
          </p:cNvPr>
          <p:cNvSpPr txBox="1"/>
          <p:nvPr/>
        </p:nvSpPr>
        <p:spPr>
          <a:xfrm>
            <a:off x="10597896" y="132135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Hilbert</a:t>
            </a:r>
          </a:p>
        </p:txBody>
      </p:sp>
      <p:pic>
        <p:nvPicPr>
          <p:cNvPr id="6" name="Content Placeholder 6" descr="hilberthotel.jpg">
            <a:extLst>
              <a:ext uri="{FF2B5EF4-FFF2-40B4-BE49-F238E27FC236}">
                <a16:creationId xmlns:a16="http://schemas.microsoft.com/office/drawing/2014/main" id="{D82E5116-917F-304F-9DC7-7EBA8747A9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2084" y="4909458"/>
            <a:ext cx="3899916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748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Show that the set of positive even integers </a:t>
            </a:r>
            <a:r>
              <a:rPr lang="en-US" i="1" dirty="0"/>
              <a:t>E</a:t>
            </a:r>
            <a:r>
              <a:rPr lang="en-US" dirty="0"/>
              <a:t> is countable set.</a:t>
            </a:r>
          </a:p>
          <a:p>
            <a:pPr>
              <a:buNone/>
            </a:pPr>
            <a:r>
              <a:rPr lang="en-US" dirty="0"/>
              <a:t>Let </a:t>
            </a:r>
            <a:r>
              <a:rPr lang="en-US" i="1" dirty="0">
                <a:ea typeface="Cambria Math" pitchFamily="18" charset="0"/>
              </a:rPr>
              <a:t>f </a:t>
            </a:r>
            <a:r>
              <a:rPr lang="en-US" dirty="0"/>
              <a:t>: </a:t>
            </a:r>
            <a:r>
              <a:rPr lang="en-US" b="1" dirty="0"/>
              <a:t>Z</a:t>
            </a:r>
            <a:r>
              <a:rPr lang="en-US" b="1" baseline="30000" dirty="0"/>
              <a:t>+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GB"/>
              <a:t>→ </a:t>
            </a:r>
            <a:r>
              <a:rPr lang="en-GB" i="1"/>
              <a:t>E,</a:t>
            </a:r>
            <a:r>
              <a:rPr lang="en-US" dirty="0"/>
              <a:t>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Then </a:t>
            </a:r>
            <a:r>
              <a:rPr lang="en-US" i="1" dirty="0"/>
              <a:t>f</a:t>
            </a:r>
            <a:r>
              <a:rPr lang="en-US" dirty="0"/>
              <a:t> is a </a:t>
            </a:r>
            <a:r>
              <a:rPr lang="en-US" dirty="0" err="1"/>
              <a:t>bijection</a:t>
            </a:r>
            <a:r>
              <a:rPr lang="en-US" dirty="0"/>
              <a:t> from </a:t>
            </a:r>
            <a:r>
              <a:rPr lang="en-US" b="1" dirty="0"/>
              <a:t>Z</a:t>
            </a:r>
            <a:r>
              <a:rPr lang="en-US" b="1" baseline="30000" dirty="0"/>
              <a:t>+</a:t>
            </a:r>
            <a:r>
              <a:rPr lang="en-US" dirty="0"/>
              <a:t> to </a:t>
            </a:r>
            <a:r>
              <a:rPr lang="en-US" i="1" dirty="0"/>
              <a:t>E</a:t>
            </a:r>
            <a:r>
              <a:rPr lang="en-US" dirty="0"/>
              <a:t> since </a:t>
            </a:r>
            <a:r>
              <a:rPr lang="en-US" i="1" dirty="0"/>
              <a:t>f</a:t>
            </a:r>
            <a:r>
              <a:rPr lang="en-US" dirty="0"/>
              <a:t> is both injective and surjective.  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Suppose that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i="1" dirty="0">
                <a:ea typeface="Cambria Math" pitchFamily="18" charset="0"/>
              </a:rPr>
              <a:t> = f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). </a:t>
            </a:r>
            <a:r>
              <a:rPr lang="en-US" dirty="0"/>
              <a:t>Then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n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/>
              <a:t>, and so </a:t>
            </a:r>
            <a:r>
              <a:rPr lang="en-US" i="1" dirty="0">
                <a:ea typeface="Cambria Math" pitchFamily="18" charset="0"/>
              </a:rPr>
              <a:t>n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/>
              <a:t>. Therefore it is injective.</a:t>
            </a:r>
          </a:p>
          <a:p>
            <a:pPr>
              <a:buNone/>
            </a:pPr>
            <a:r>
              <a:rPr lang="en-US" dirty="0"/>
              <a:t>Suppose that </a:t>
            </a:r>
            <a:r>
              <a:rPr lang="en-US" i="1" dirty="0"/>
              <a:t>t</a:t>
            </a:r>
            <a:r>
              <a:rPr lang="en-US" dirty="0"/>
              <a:t> is an even positive integer. Then </a:t>
            </a:r>
            <a:r>
              <a:rPr lang="en-US" i="1" dirty="0">
                <a:ea typeface="Cambria Math" pitchFamily="18" charset="0"/>
              </a:rPr>
              <a:t>t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k </a:t>
            </a:r>
            <a:r>
              <a:rPr lang="en-US" dirty="0"/>
              <a:t>for some positive integer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/>
              <a:t> and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i="1" dirty="0">
                <a:ea typeface="Cambria Math" pitchFamily="18" charset="0"/>
              </a:rPr>
              <a:t>t</a:t>
            </a:r>
            <a:r>
              <a:rPr lang="en-US" dirty="0"/>
              <a:t>. Therefore it is surjective.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12" name="Isosceles Triangle 11"/>
          <p:cNvSpPr/>
          <p:nvPr/>
        </p:nvSpPr>
        <p:spPr>
          <a:xfrm rot="5400000" flipV="1">
            <a:off x="11069320" y="6024563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58C528-616B-F748-A38E-EF2B1246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4" y="2249170"/>
            <a:ext cx="3558040" cy="10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833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Show that the set of integers </a:t>
            </a:r>
            <a:r>
              <a:rPr lang="en-US" b="1" dirty="0"/>
              <a:t>Z</a:t>
            </a:r>
            <a:r>
              <a:rPr lang="en-US" dirty="0"/>
              <a:t> is countable.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can define a bijection from </a:t>
            </a:r>
            <a:r>
              <a:rPr lang="en-US" b="1" dirty="0"/>
              <a:t>N</a:t>
            </a:r>
            <a:r>
              <a:rPr lang="en-US" dirty="0"/>
              <a:t>  to </a:t>
            </a:r>
            <a:r>
              <a:rPr lang="en-US" b="1" dirty="0"/>
              <a:t>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n</a:t>
            </a:r>
            <a:r>
              <a:rPr lang="en-US" dirty="0"/>
              <a:t> is even:  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= n/</a:t>
            </a:r>
            <a:r>
              <a:rPr lang="en-US" dirty="0">
                <a:ea typeface="Cambria Math" pitchFamily="18" charset="0"/>
              </a:rPr>
              <a:t>2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n</a:t>
            </a:r>
            <a:r>
              <a:rPr lang="en-US" dirty="0"/>
              <a:t> is odd:     </a:t>
            </a:r>
            <a:r>
              <a:rPr lang="en-US" i="1" dirty="0"/>
              <a:t>f</a:t>
            </a:r>
            <a:r>
              <a:rPr lang="en-US" dirty="0"/>
              <a:t>(n) = </a:t>
            </a:r>
            <a:r>
              <a:rPr lang="en-US" i="1" dirty="0">
                <a:ea typeface="Cambria Math"/>
              </a:rPr>
              <a:t>−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dirty="0">
                <a:ea typeface="Cambria Math"/>
              </a:rPr>
              <a:t>−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)/</a:t>
            </a:r>
            <a:r>
              <a:rPr lang="en-US" dirty="0">
                <a:ea typeface="Cambria Math" pitchFamily="18" charset="0"/>
              </a:rPr>
              <a:t>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Alternatively we can list the numbers in a sequence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		0, 1,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 pitchFamily="18" charset="0"/>
              </a:rPr>
              <a:t>1, 2,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 pitchFamily="18" charset="0"/>
              </a:rPr>
              <a:t>2, 3,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 pitchFamily="18" charset="0"/>
              </a:rPr>
              <a:t>3 ,…</a:t>
            </a:r>
          </a:p>
          <a:p>
            <a:pPr lvl="1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9215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Positive Rational Numbers are Countable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The</a:t>
            </a:r>
            <a:r>
              <a:rPr lang="en-US" dirty="0"/>
              <a:t> positive rational numbers are countable since they can be arranged in a sequence </a:t>
            </a:r>
            <a:r>
              <a:rPr lang="en-US" i="1" dirty="0"/>
              <a:t>r</a:t>
            </a:r>
            <a:r>
              <a:rPr lang="en-US" baseline="-25000" dirty="0"/>
              <a:t>1 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 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3 </a:t>
            </a:r>
            <a:r>
              <a:rPr lang="en-US" dirty="0"/>
              <a:t>,…   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3" descr="0224.jpg">
            <a:extLst>
              <a:ext uri="{FF2B5EF4-FFF2-40B4-BE49-F238E27FC236}">
                <a16:creationId xmlns:a16="http://schemas.microsoft.com/office/drawing/2014/main" id="{28262F34-A844-C24C-A829-112832B8E7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42181" y="2383971"/>
            <a:ext cx="5892419" cy="4087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EA0C5F-6901-BA48-BE9A-7B3164E5612E}"/>
              </a:ext>
            </a:extLst>
          </p:cNvPr>
          <p:cNvSpPr txBox="1"/>
          <p:nvPr/>
        </p:nvSpPr>
        <p:spPr>
          <a:xfrm>
            <a:off x="10325100" y="253637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row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r>
              <a:rPr lang="en-US" dirty="0"/>
              <a:t>Second row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C47C0-6DEB-7141-AE57-F3649E9FDA1B}"/>
              </a:ext>
            </a:extLst>
          </p:cNvPr>
          <p:cNvSpPr/>
          <p:nvPr/>
        </p:nvSpPr>
        <p:spPr>
          <a:xfrm>
            <a:off x="838200" y="380369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Constructing  the List</a:t>
            </a:r>
          </a:p>
          <a:p>
            <a:endParaRPr lang="en-US" sz="2400" dirty="0"/>
          </a:p>
          <a:p>
            <a:r>
              <a:rPr lang="en-US" sz="2400" dirty="0"/>
              <a:t>First list 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q</a:t>
            </a:r>
            <a:r>
              <a:rPr lang="en-US" sz="2400" dirty="0"/>
              <a:t> with </a:t>
            </a:r>
            <a:r>
              <a:rPr lang="en-US" sz="2400" i="1" dirty="0"/>
              <a:t>p</a:t>
            </a:r>
            <a:r>
              <a:rPr lang="en-US" sz="2400" dirty="0"/>
              <a:t> + </a:t>
            </a:r>
            <a:r>
              <a:rPr lang="en-US" sz="2400" i="1" dirty="0"/>
              <a:t>q</a:t>
            </a:r>
            <a:r>
              <a:rPr lang="en-US" sz="2400" dirty="0"/>
              <a:t> =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.</a:t>
            </a:r>
          </a:p>
          <a:p>
            <a:r>
              <a:rPr lang="en-US" sz="2400" dirty="0"/>
              <a:t>Next list 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q</a:t>
            </a:r>
            <a:r>
              <a:rPr lang="en-US" sz="2400" dirty="0"/>
              <a:t> with </a:t>
            </a:r>
            <a:r>
              <a:rPr lang="en-US" sz="2400" i="1" dirty="0"/>
              <a:t>p</a:t>
            </a:r>
            <a:r>
              <a:rPr lang="en-US" sz="2400" dirty="0"/>
              <a:t> + </a:t>
            </a:r>
            <a:r>
              <a:rPr lang="en-US" sz="2400" i="1" dirty="0"/>
              <a:t>q </a:t>
            </a:r>
            <a:r>
              <a:rPr lang="en-US" sz="2400" dirty="0"/>
              <a:t>= </a:t>
            </a:r>
            <a:r>
              <a:rPr lang="en-US" sz="2400" dirty="0">
                <a:ea typeface="Cambria Math" pitchFamily="18" charset="0"/>
              </a:rPr>
              <a:t>3</a:t>
            </a:r>
          </a:p>
          <a:p>
            <a:endParaRPr lang="en-US" sz="2400" dirty="0"/>
          </a:p>
          <a:p>
            <a:r>
              <a:rPr lang="en-US" sz="2400" dirty="0"/>
              <a:t>And so on.</a:t>
            </a:r>
          </a:p>
          <a:p>
            <a:endParaRPr lang="en-US" sz="2400" dirty="0"/>
          </a:p>
          <a:p>
            <a:r>
              <a:rPr lang="en-US" sz="2400" dirty="0">
                <a:ea typeface="Cambria Math" pitchFamily="18" charset="0"/>
              </a:rPr>
              <a:t>1, ½, 2, 3, 1/3,1/4, 2/3, </a:t>
            </a:r>
            <a:r>
              <a:rPr lang="en-US" sz="2400" dirty="0">
                <a:ea typeface="Cambria Math"/>
              </a:rPr>
              <a:t>….</a:t>
            </a:r>
            <a:r>
              <a:rPr lang="en-US" sz="2400" dirty="0">
                <a:ea typeface="Cambria Math" pitchFamily="18" charset="0"/>
              </a:rPr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39838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Finite Strings is Countable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set of finite strings </a:t>
            </a:r>
            <a:r>
              <a:rPr lang="en-US" i="1" dirty="0"/>
              <a:t>S</a:t>
            </a:r>
            <a:r>
              <a:rPr lang="en-US" dirty="0"/>
              <a:t> over a finite alphabet </a:t>
            </a:r>
            <a:r>
              <a:rPr lang="en-US" i="1" dirty="0"/>
              <a:t>A</a:t>
            </a:r>
            <a:r>
              <a:rPr lang="en-US" dirty="0"/>
              <a:t> is </a:t>
            </a:r>
            <a:r>
              <a:rPr lang="en-US" dirty="0" err="1"/>
              <a:t>countably</a:t>
            </a:r>
            <a:r>
              <a:rPr lang="en-US" dirty="0"/>
              <a:t> infinite.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Show that the strings can be listed in a sequence. </a:t>
            </a:r>
          </a:p>
          <a:p>
            <a:pPr>
              <a:buNone/>
            </a:pPr>
            <a:r>
              <a:rPr lang="en-US" dirty="0"/>
              <a:t>First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All the strings of length </a:t>
            </a:r>
            <a:r>
              <a:rPr lang="en-US" dirty="0">
                <a:ea typeface="Cambria Math" pitchFamily="18" charset="0"/>
              </a:rPr>
              <a:t>0 in alphabetical order.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Then all the strings of length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in lexicographic order.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Then all the strings of length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in lexicographic order.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Etc.</a:t>
            </a:r>
          </a:p>
          <a:p>
            <a:pPr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858324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FCC0-9889-3C42-8D13-2C3185A8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Set of Real Numbers </a:t>
            </a:r>
            <a:r>
              <a:rPr lang="en-US" b="1" dirty="0"/>
              <a:t>R</a:t>
            </a:r>
            <a:r>
              <a:rPr lang="en-US" dirty="0"/>
              <a:t> is Uncountable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B4443-D172-D840-AB7C-C5FAD396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Cantor  </a:t>
            </a:r>
            <a:r>
              <a:rPr lang="en-US" dirty="0" err="1"/>
              <a:t>diagnalization</a:t>
            </a:r>
            <a:r>
              <a:rPr lang="en-US" dirty="0"/>
              <a:t> argument, a proof by contradiction.</a:t>
            </a:r>
          </a:p>
          <a:p>
            <a:pPr marL="0" indent="0">
              <a:buNone/>
            </a:pPr>
            <a:r>
              <a:rPr lang="en-US" b="1" dirty="0"/>
              <a:t>Proof</a:t>
            </a:r>
            <a:r>
              <a:rPr lang="en-US" dirty="0"/>
              <a:t>:</a:t>
            </a:r>
          </a:p>
          <a:p>
            <a:r>
              <a:rPr lang="en-US" dirty="0"/>
              <a:t>Suppose </a:t>
            </a:r>
            <a:r>
              <a:rPr lang="en-US" b="1" dirty="0"/>
              <a:t>R</a:t>
            </a:r>
            <a:r>
              <a:rPr lang="en-US" dirty="0"/>
              <a:t> is countable. Then the real numbers between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are also countable, as any subset of a countable set is countable.</a:t>
            </a:r>
          </a:p>
          <a:p>
            <a:r>
              <a:rPr lang="en-US" dirty="0"/>
              <a:t>Then the real numbers between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can be listed as a sequence </a:t>
            </a:r>
            <a:br>
              <a:rPr lang="en-US" dirty="0"/>
            </a:br>
            <a:r>
              <a:rPr lang="en-US" i="1" dirty="0"/>
              <a:t>r</a:t>
            </a:r>
            <a:r>
              <a:rPr lang="en-US" baseline="-25000" dirty="0"/>
              <a:t>1 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 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3 </a:t>
            </a:r>
            <a:r>
              <a:rPr lang="en-US" dirty="0"/>
              <a:t>,… </a:t>
            </a:r>
          </a:p>
          <a:p>
            <a:r>
              <a:rPr lang="en-US" dirty="0"/>
              <a:t>Let the decimal representation of this listing be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2" descr="Z:\Desktop\Discrete Math\Jpegs 2\bookart\0201.jpg">
            <a:extLst>
              <a:ext uri="{FF2B5EF4-FFF2-40B4-BE49-F238E27FC236}">
                <a16:creationId xmlns:a16="http://schemas.microsoft.com/office/drawing/2014/main" id="{238871C1-3F3A-E141-B8F1-F0A08917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00707" y="41959"/>
            <a:ext cx="901700" cy="103981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EAF648-EE7B-F04F-8325-62D98EBD79B6}"/>
              </a:ext>
            </a:extLst>
          </p:cNvPr>
          <p:cNvSpPr txBox="1"/>
          <p:nvPr/>
        </p:nvSpPr>
        <p:spPr>
          <a:xfrm>
            <a:off x="10713357" y="108177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 Cantor</a:t>
            </a:r>
          </a:p>
        </p:txBody>
      </p:sp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F936FE89-2083-E44F-877B-108534077D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146505" y="5217208"/>
            <a:ext cx="3539040" cy="14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B756-F515-B044-A088-A64C5A23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A993-9C57-7A44-A817-0FE03885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a new real number with the decimal expansion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where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r </a:t>
            </a:r>
            <a:r>
              <a:rPr lang="en-US" dirty="0"/>
              <a:t>is not equal to any of the </a:t>
            </a:r>
            <a:r>
              <a:rPr lang="en-US" i="1" dirty="0"/>
              <a:t>r</a:t>
            </a:r>
            <a:r>
              <a:rPr lang="en-US" baseline="-25000" dirty="0"/>
              <a:t>1 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 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3 </a:t>
            </a:r>
            <a:r>
              <a:rPr lang="en-US" dirty="0"/>
              <a:t>,...  </a:t>
            </a:r>
            <a:br>
              <a:rPr lang="en-US" dirty="0"/>
            </a:br>
            <a:r>
              <a:rPr lang="en-US" dirty="0"/>
              <a:t>It differs from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baseline="-25000" dirty="0"/>
              <a:t>   </a:t>
            </a:r>
            <a:r>
              <a:rPr lang="en-US" dirty="0"/>
              <a:t>in its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position after the decimal point. </a:t>
            </a:r>
          </a:p>
          <a:p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AF3FAE2A-9904-3B43-9BAE-4C67AD54E6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886201" y="2579914"/>
            <a:ext cx="2471056" cy="217797"/>
          </a:xfrm>
          <a:prstGeom prst="rect">
            <a:avLst/>
          </a:prstGeom>
        </p:spPr>
      </p:pic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id="{695F8DFF-77EC-7745-8DC0-ED0EBB6105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86200" y="3322320"/>
            <a:ext cx="5797032" cy="338454"/>
          </a:xfrm>
          <a:prstGeom prst="rect">
            <a:avLst/>
          </a:prstGeom>
        </p:spPr>
      </p:pic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95FA2E04-EF8C-AB46-964F-8E265EF05F1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097879" y="5193961"/>
            <a:ext cx="3539040" cy="141219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8DA8AF2-6793-D345-9C93-1EEFEFE042E6}"/>
              </a:ext>
            </a:extLst>
          </p:cNvPr>
          <p:cNvSpPr/>
          <p:nvPr/>
        </p:nvSpPr>
        <p:spPr>
          <a:xfrm>
            <a:off x="4931229" y="5138057"/>
            <a:ext cx="468085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1F36DE-D315-3C4C-8308-564E9A4A4084}"/>
              </a:ext>
            </a:extLst>
          </p:cNvPr>
          <p:cNvSpPr/>
          <p:nvPr/>
        </p:nvSpPr>
        <p:spPr>
          <a:xfrm>
            <a:off x="5279571" y="5463494"/>
            <a:ext cx="468085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5A1D19-9DA3-2D4B-ADBD-A7FCDCA17183}"/>
              </a:ext>
            </a:extLst>
          </p:cNvPr>
          <p:cNvSpPr/>
          <p:nvPr/>
        </p:nvSpPr>
        <p:spPr>
          <a:xfrm>
            <a:off x="5644241" y="5820058"/>
            <a:ext cx="468085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10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62BA-367D-AA49-AB97-EDDFF6E0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D10C-12D9-F645-B0C4-64BB2DE7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there is a real number between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that is not on the list since every real number has a unique decimal expansion. </a:t>
            </a:r>
          </a:p>
          <a:p>
            <a:r>
              <a:rPr lang="en-US" dirty="0"/>
              <a:t>Hence, all the real numbers between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cannot be listed, so the set of real numbers between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is uncountable.</a:t>
            </a:r>
          </a:p>
          <a:p>
            <a:r>
              <a:rPr lang="en-US" dirty="0">
                <a:ea typeface="Cambria Math" pitchFamily="18" charset="0"/>
              </a:rPr>
              <a:t>Since a set with an uncountable subset is uncountable, the set of real numbers is uncountable.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  <p:sp>
        <p:nvSpPr>
          <p:cNvPr id="4" name="Isosceles Triangle 6">
            <a:extLst>
              <a:ext uri="{FF2B5EF4-FFF2-40B4-BE49-F238E27FC236}">
                <a16:creationId xmlns:a16="http://schemas.microsoft.com/office/drawing/2014/main" id="{D407A496-618E-DF44-825B-BE4007AD8EBF}"/>
              </a:ext>
            </a:extLst>
          </p:cNvPr>
          <p:cNvSpPr/>
          <p:nvPr/>
        </p:nvSpPr>
        <p:spPr>
          <a:xfrm rot="5400000" flipV="1">
            <a:off x="10898414" y="4413477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547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A5A5-07EF-D444-B586-162CE81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E141-6F20-1A44-A0CD-16FF3824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Cardinality</a:t>
            </a:r>
          </a:p>
          <a:p>
            <a:r>
              <a:rPr lang="en-US"/>
              <a:t>Countable Sets</a:t>
            </a:r>
          </a:p>
          <a:p>
            <a:r>
              <a:rPr lang="en-US"/>
              <a:t>Proving countability</a:t>
            </a:r>
          </a:p>
          <a:p>
            <a:r>
              <a:rPr lang="en-US"/>
              <a:t>Example of countable sets</a:t>
            </a:r>
          </a:p>
          <a:p>
            <a:pPr lvl="1"/>
            <a:r>
              <a:rPr lang="en-US"/>
              <a:t>Even numbers</a:t>
            </a:r>
          </a:p>
          <a:p>
            <a:pPr lvl="1"/>
            <a:r>
              <a:rPr lang="en-US"/>
              <a:t>Integers</a:t>
            </a:r>
          </a:p>
          <a:p>
            <a:pPr lvl="1"/>
            <a:r>
              <a:rPr lang="en-US"/>
              <a:t>Rational Numbers</a:t>
            </a:r>
          </a:p>
          <a:p>
            <a:r>
              <a:rPr lang="en-US"/>
              <a:t>Uncountable sets</a:t>
            </a:r>
          </a:p>
          <a:p>
            <a:pPr lvl="1"/>
            <a:r>
              <a:rPr lang="en-US"/>
              <a:t>Real numbers</a:t>
            </a:r>
          </a:p>
        </p:txBody>
      </p:sp>
    </p:spTree>
    <p:extLst>
      <p:ext uri="{BB962C8B-B14F-4D97-AF65-F5344CB8AC3E}">
        <p14:creationId xmlns:p14="http://schemas.microsoft.com/office/powerpoint/2010/main" val="57300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8779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Definition: </a:t>
            </a:r>
            <a:r>
              <a:rPr lang="en-US" dirty="0"/>
              <a:t>A relation </a:t>
            </a:r>
            <a:r>
              <a:rPr lang="en-US" i="1" dirty="0"/>
              <a:t>R</a:t>
            </a:r>
            <a:r>
              <a:rPr lang="en-US" dirty="0"/>
              <a:t> on a set </a:t>
            </a:r>
            <a:r>
              <a:rPr lang="en-US" i="1" dirty="0"/>
              <a:t>A</a:t>
            </a:r>
            <a:r>
              <a:rPr lang="en-US" dirty="0"/>
              <a:t> is called </a:t>
            </a:r>
            <a:r>
              <a:rPr lang="en-US" b="1" dirty="0"/>
              <a:t>transitive</a:t>
            </a:r>
            <a:r>
              <a:rPr lang="en-US" dirty="0"/>
              <a:t> if whenever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b</a:t>
            </a:r>
            <a:r>
              <a:rPr lang="en-US" dirty="0"/>
              <a:t>) </a:t>
            </a:r>
            <a:r>
              <a:rPr lang="en-US" dirty="0">
                <a:ea typeface="Cambria Math"/>
              </a:rPr>
              <a:t>∊</a:t>
            </a:r>
            <a:r>
              <a:rPr lang="en-US" i="1" dirty="0">
                <a:ea typeface="Cambria Math"/>
              </a:rPr>
              <a:t> R</a:t>
            </a:r>
            <a:r>
              <a:rPr lang="en-US" b="1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and </a:t>
            </a:r>
            <a:r>
              <a:rPr lang="en-US" dirty="0"/>
              <a:t>(</a:t>
            </a:r>
            <a:r>
              <a:rPr lang="en-US" i="1" dirty="0" err="1"/>
              <a:t>b</a:t>
            </a:r>
            <a:r>
              <a:rPr lang="en-US" dirty="0" err="1"/>
              <a:t>, </a:t>
            </a:r>
            <a:r>
              <a:rPr lang="en-US" i="1" dirty="0" err="1"/>
              <a:t>c</a:t>
            </a:r>
            <a:r>
              <a:rPr lang="en-US" dirty="0"/>
              <a:t>) </a:t>
            </a:r>
            <a:r>
              <a:rPr lang="en-US" dirty="0">
                <a:ea typeface="Cambria Math"/>
              </a:rPr>
              <a:t>∊</a:t>
            </a:r>
            <a:r>
              <a:rPr lang="en-US" i="1" dirty="0">
                <a:ea typeface="Cambria Math"/>
              </a:rPr>
              <a:t> R</a:t>
            </a:r>
            <a:r>
              <a:rPr lang="en-US" dirty="0">
                <a:ea typeface="Cambria Math"/>
              </a:rPr>
              <a:t>, then 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 </a:t>
            </a:r>
            <a:r>
              <a:rPr lang="en-US" i="1" dirty="0" err="1"/>
              <a:t>c</a:t>
            </a:r>
            <a:r>
              <a:rPr lang="en-US" dirty="0"/>
              <a:t>) </a:t>
            </a:r>
            <a:r>
              <a:rPr lang="en-US" dirty="0">
                <a:ea typeface="Cambria Math"/>
              </a:rPr>
              <a:t>∊</a:t>
            </a:r>
            <a:r>
              <a:rPr lang="en-US" i="1" dirty="0">
                <a:ea typeface="Cambria Math"/>
              </a:rPr>
              <a:t> R</a:t>
            </a:r>
            <a:r>
              <a:rPr lang="en-US" dirty="0">
                <a:ea typeface="Cambria Math"/>
              </a:rPr>
              <a:t>, for all </a:t>
            </a:r>
            <a:r>
              <a:rPr lang="en-US" i="1" dirty="0" err="1">
                <a:ea typeface="Cambria Math"/>
              </a:rPr>
              <a:t>a</a:t>
            </a:r>
            <a:r>
              <a:rPr lang="en-US" dirty="0" err="1">
                <a:ea typeface="Cambria Math"/>
              </a:rPr>
              <a:t>, </a:t>
            </a:r>
            <a:r>
              <a:rPr lang="en-US" i="1" dirty="0" err="1">
                <a:ea typeface="Cambria Math"/>
              </a:rPr>
              <a:t>b</a:t>
            </a:r>
            <a:r>
              <a:rPr lang="en-US" dirty="0" err="1">
                <a:ea typeface="Cambria Math"/>
              </a:rPr>
              <a:t>, </a:t>
            </a:r>
            <a:r>
              <a:rPr lang="en-US" i="1" dirty="0" err="1">
                <a:ea typeface="Cambria Math"/>
              </a:rPr>
              <a:t>c</a:t>
            </a:r>
            <a:r>
              <a:rPr lang="en-US" dirty="0">
                <a:ea typeface="Cambria Math"/>
              </a:rPr>
              <a:t> ∊</a:t>
            </a:r>
            <a:r>
              <a:rPr lang="en-US" i="1" dirty="0">
                <a:ea typeface="Cambria Math"/>
              </a:rPr>
              <a:t> A</a:t>
            </a:r>
            <a:r>
              <a:rPr lang="en-US" dirty="0">
                <a:ea typeface="Cambria Math"/>
              </a:rPr>
              <a:t>. </a:t>
            </a:r>
          </a:p>
          <a:p>
            <a:pPr>
              <a:buNone/>
            </a:pPr>
            <a:endParaRPr lang="en-US" dirty="0">
              <a:ea typeface="Cambria Math"/>
            </a:endParaRPr>
          </a:p>
          <a:p>
            <a:pPr>
              <a:buNone/>
            </a:pP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is transitive if and only if  ∀</a:t>
            </a:r>
            <a:r>
              <a:rPr lang="en-US" i="1" dirty="0" err="1">
                <a:ea typeface="Cambria Math"/>
              </a:rPr>
              <a:t>x </a:t>
            </a:r>
            <a:r>
              <a:rPr lang="en-US" dirty="0" err="1">
                <a:ea typeface="Cambria Math"/>
              </a:rPr>
              <a:t>∀</a:t>
            </a:r>
            <a:r>
              <a:rPr lang="en-US" i="1" dirty="0" err="1">
                <a:ea typeface="Cambria Math"/>
              </a:rPr>
              <a:t>y</a:t>
            </a:r>
            <a:r>
              <a:rPr lang="en-US" dirty="0">
                <a:ea typeface="Cambria Math"/>
              </a:rPr>
              <a:t> ∀</a:t>
            </a:r>
            <a:r>
              <a:rPr lang="en-US" i="1" dirty="0">
                <a:ea typeface="Cambria Math"/>
              </a:rPr>
              <a:t>z ((</a:t>
            </a:r>
            <a:r>
              <a:rPr lang="en-US" i="1" dirty="0" err="1">
                <a:ea typeface="Cambria Math"/>
              </a:rPr>
              <a:t>x</a:t>
            </a:r>
            <a:r>
              <a:rPr lang="en-US" dirty="0" err="1">
                <a:ea typeface="Cambria Math"/>
              </a:rPr>
              <a:t>, </a:t>
            </a:r>
            <a:r>
              <a:rPr lang="en-US" i="1" dirty="0" err="1">
                <a:ea typeface="Cambria Math"/>
              </a:rPr>
              <a:t>y</a:t>
            </a:r>
            <a:r>
              <a:rPr lang="en-US" dirty="0">
                <a:ea typeface="Cambria Math"/>
              </a:rPr>
              <a:t>) ∊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∧ (</a:t>
            </a:r>
            <a:r>
              <a:rPr lang="en-US" i="1" dirty="0" err="1">
                <a:ea typeface="Cambria Math"/>
              </a:rPr>
              <a:t>y</a:t>
            </a:r>
            <a:r>
              <a:rPr lang="en-US" dirty="0" err="1">
                <a:ea typeface="Cambria Math"/>
              </a:rPr>
              <a:t>, </a:t>
            </a:r>
            <a:r>
              <a:rPr lang="en-US" i="1" dirty="0" err="1">
                <a:ea typeface="Cambria Math"/>
              </a:rPr>
              <a:t>z</a:t>
            </a:r>
            <a:r>
              <a:rPr lang="en-US" dirty="0">
                <a:ea typeface="Cambria Math"/>
              </a:rPr>
              <a:t>) ∊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⟶ (</a:t>
            </a:r>
            <a:r>
              <a:rPr lang="en-US" i="1" dirty="0" err="1">
                <a:ea typeface="Cambria Math"/>
              </a:rPr>
              <a:t>x</a:t>
            </a:r>
            <a:r>
              <a:rPr lang="en-US" dirty="0" err="1">
                <a:ea typeface="Cambria Math"/>
              </a:rPr>
              <a:t>, </a:t>
            </a:r>
            <a:r>
              <a:rPr lang="en-US" i="1" dirty="0" err="1">
                <a:ea typeface="Cambria Math"/>
              </a:rPr>
              <a:t>z</a:t>
            </a:r>
            <a:r>
              <a:rPr lang="en-US" dirty="0">
                <a:ea typeface="Cambria Math"/>
              </a:rPr>
              <a:t>) ∊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)</a:t>
            </a: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b="1" dirty="0"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397922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s_n\} \; =\; \{s_0, s_1, s_2, s_3, s_4, \dots\} \;=\; &#10;\{-1, 3, 7, 11, 15, \ldots\}$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+ a_{m+1} +  \dots + a_n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^{0} + r^{1} + r^{2} + r^{3} + \dots + r^{n} = \sum_{0}^{n} r^j$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1 + \frac{1}{2} + \frac{1}{3} + \frac{1}{4} + \dots = \sum_{1}^{\infty} \frac{1}{i}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sum_{j \in S} a_j$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mbox{If}\; S = \{2,5,7,10\}\; \mbox{then}\;\sum_{j \in S} a_j =  a_2 + a_5 + a_7 + a_{10}$$&#10;\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prod_{j=m}^{n} a_j   $$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prod_{j=m}^{n} a_j   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prod_{m \leq j \leq n} a_j   $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\times a_{m+1} \times \dots \times a_n$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j=0}^n ar^j\; =\;  \left\{\begin{array}{ll}\frac{ar^{n+1} -a}{r-1}&amp; r\not= 1\\&#10;(n + 1)a &amp; r = 1\end{array}\right.  $$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t_n\} = \{t_0, t_1, t_2, t_3, t_4, \dots\} =&#10;\{7, 4, 1, -2, -5, \ldots\}$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l}&#10;$r_1 = 0.d_{11}d_{12}d_{13}d_{14}d_{15}d_{16}\ldots$\\&#10;$r_2 = 0.d_{21}d_{22}d_{23}d_{24}d_{25}d_{26}\ldots$\\&#10;$r_3 = 0.d_{31}d_{32}d_{33}d_{34}d_{35}d_{36}\ldots$\\&#10;\hspace{.5cm}$\vdots$&#10;\end{tabular}&#10;\end{document}"/>
  <p:tag name="IGUANATEXSIZ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 = .r_1r_2r_3r_4\ldots$&#10;\end{document}"/>
  <p:tag name="IGUANATEXSIZ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_i = 3\; \mbox{if}\; d_{ii} \not= 3 \;\; \mbox{and}\;\; r_i = 4\; \mbox{if}\; d_{ii} = 3$&#10;\end{document}"/>
  <p:tag name="IGUANATEXSIZ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l}&#10;$r_1 = 0.d_{11}d_{12}d_{13}d_{14}d_{15}d_{16}\ldots$\\&#10;$r_2 = 0.d_{21}d_{22}d_{23}d_{24}d_{25}d_{26}\ldots$\\&#10;$r_3 = 0.d_{31}d_{32}d_{33}d_{34}d_{35}d_{36}\ldots$\\&#10;\hspace{.5cm}$\vdots$&#10;\end{tabular}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u_n\} = \{u_0, u_1, u_2, u_3, u_4, \dots\} =&#10;\{1, 3, 5, 7, 9, \ldots\}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b_n\} \; =\; \{b_0, b_1, b_2, b_3, b_4, \dots\} \;=\; &#10;\{1, -1, 1, -1, 1, \ldots\}$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c_n\} = \{c_0, c_1, c_2, c_3, c_4, \dots\} =&#10;\{2, 10, 50, 250, 1250, \ldots\}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d_n\} = \{d_0, d_1, d_2, d_3, d_4, \dots\} =&#10;\{6, 2, \frac{2}{3}, \frac{2}{9}, \frac{2}{27}, \ldots\}$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sum_{j=m}^{n} a_j   $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j=m}^{n} a_j   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m \leq j \leq n} a_j   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11299</TotalTime>
  <Words>5333</Words>
  <Application>Microsoft Macintosh PowerPoint</Application>
  <PresentationFormat>Widescreen</PresentationFormat>
  <Paragraphs>549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Brush Script MT</vt:lpstr>
      <vt:lpstr>Arial</vt:lpstr>
      <vt:lpstr>Calibri</vt:lpstr>
      <vt:lpstr>Calibri Light</vt:lpstr>
      <vt:lpstr>Cambria Math</vt:lpstr>
      <vt:lpstr>STIXGeneral</vt:lpstr>
      <vt:lpstr>STIXMath</vt:lpstr>
      <vt:lpstr>Office Theme</vt:lpstr>
      <vt:lpstr>Video 23: Relations on a Set</vt:lpstr>
      <vt:lpstr>Binary Relation on a Set</vt:lpstr>
      <vt:lpstr>Reflexive Relations</vt:lpstr>
      <vt:lpstr>Example</vt:lpstr>
      <vt:lpstr>Symmetric Relations</vt:lpstr>
      <vt:lpstr>Example</vt:lpstr>
      <vt:lpstr>Antisymmetric Relations</vt:lpstr>
      <vt:lpstr>Example</vt:lpstr>
      <vt:lpstr>Transitive Relations</vt:lpstr>
      <vt:lpstr>Example</vt:lpstr>
      <vt:lpstr>Number of Relations on a Set</vt:lpstr>
      <vt:lpstr>Summary</vt:lpstr>
      <vt:lpstr>Equivalence Relations</vt:lpstr>
      <vt:lpstr>Video 24: Equivalence Relations</vt:lpstr>
      <vt:lpstr>Equivalence Relations</vt:lpstr>
      <vt:lpstr>Example</vt:lpstr>
      <vt:lpstr>Example</vt:lpstr>
      <vt:lpstr>Equivalence Classes</vt:lpstr>
      <vt:lpstr>Example</vt:lpstr>
      <vt:lpstr>Equivalence Classes and Partitions</vt:lpstr>
      <vt:lpstr>Partition of a Set</vt:lpstr>
      <vt:lpstr>An Equivalence Relation Partitions a Set</vt:lpstr>
      <vt:lpstr>Summary</vt:lpstr>
      <vt:lpstr>Partial Orderings</vt:lpstr>
      <vt:lpstr>Video 25: Partial Ordering</vt:lpstr>
      <vt:lpstr>Partial Orderings</vt:lpstr>
      <vt:lpstr>(Z, ≥) is a poset</vt:lpstr>
      <vt:lpstr>(Z+, ∣) is a poset</vt:lpstr>
      <vt:lpstr>(P(S), ⊆) is a poset</vt:lpstr>
      <vt:lpstr>Lattices</vt:lpstr>
      <vt:lpstr>Partial Order on Cartesian Product</vt:lpstr>
      <vt:lpstr>Example</vt:lpstr>
      <vt:lpstr>Hasse Diagrams</vt:lpstr>
      <vt:lpstr>Example</vt:lpstr>
      <vt:lpstr>Comparability</vt:lpstr>
      <vt:lpstr>Example</vt:lpstr>
      <vt:lpstr>Summary</vt:lpstr>
      <vt:lpstr>Sequences and Summations</vt:lpstr>
      <vt:lpstr>Video 26: Sequences</vt:lpstr>
      <vt:lpstr>Introduction</vt:lpstr>
      <vt:lpstr>Sequences</vt:lpstr>
      <vt:lpstr>Example </vt:lpstr>
      <vt:lpstr>Arithmetic Progression</vt:lpstr>
      <vt:lpstr>Examples</vt:lpstr>
      <vt:lpstr>Geometric Progression</vt:lpstr>
      <vt:lpstr>Examples</vt:lpstr>
      <vt:lpstr>Strings</vt:lpstr>
      <vt:lpstr>Lexicographic Ordering on Strings</vt:lpstr>
      <vt:lpstr>Recurrence Relations</vt:lpstr>
      <vt:lpstr>Example</vt:lpstr>
      <vt:lpstr>Example</vt:lpstr>
      <vt:lpstr>Summary</vt:lpstr>
      <vt:lpstr>Video 27: Number Sequences</vt:lpstr>
      <vt:lpstr>Guessing Sequences of Numbers</vt:lpstr>
      <vt:lpstr>Example</vt:lpstr>
      <vt:lpstr>Example</vt:lpstr>
      <vt:lpstr>Example</vt:lpstr>
      <vt:lpstr>Rabbits</vt:lpstr>
      <vt:lpstr>Modeling the Population Growth of Rabbits</vt:lpstr>
      <vt:lpstr>Fibonacci Sequence</vt:lpstr>
      <vt:lpstr>Integer Sequences</vt:lpstr>
      <vt:lpstr>Solving Recurrence Relations</vt:lpstr>
      <vt:lpstr>Solving Recurrence Relations</vt:lpstr>
      <vt:lpstr>Summary</vt:lpstr>
      <vt:lpstr>Video 28: Summations</vt:lpstr>
      <vt:lpstr>Summation Notation</vt:lpstr>
      <vt:lpstr>Example</vt:lpstr>
      <vt:lpstr>Summation over Sets</vt:lpstr>
      <vt:lpstr>Product Notation</vt:lpstr>
      <vt:lpstr>Sums as Sequences</vt:lpstr>
      <vt:lpstr>Geometric Series</vt:lpstr>
      <vt:lpstr>Proof</vt:lpstr>
      <vt:lpstr>Important Summation Formulae </vt:lpstr>
      <vt:lpstr>Summary</vt:lpstr>
      <vt:lpstr>Cardinality of Sets</vt:lpstr>
      <vt:lpstr>Video 29: Cardinality of Sets </vt:lpstr>
      <vt:lpstr>Cardinality</vt:lpstr>
      <vt:lpstr>Countable Sets </vt:lpstr>
      <vt:lpstr>Showing that a Set is Countable</vt:lpstr>
      <vt:lpstr>Hilbert’s Grand Hotel</vt:lpstr>
      <vt:lpstr>Example</vt:lpstr>
      <vt:lpstr>Example</vt:lpstr>
      <vt:lpstr>The Positive Rational Numbers are Countable</vt:lpstr>
      <vt:lpstr>The Set of Finite Strings is Countable</vt:lpstr>
      <vt:lpstr>The Set of Real Numbers R is Uncountable</vt:lpstr>
      <vt:lpstr>Diagonalization</vt:lpstr>
      <vt:lpstr>Contradiction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Structures: Sets, Functions, Sequences, Sums, and Matrices</dc:title>
  <dc:creator>Karl Aberer</dc:creator>
  <cp:lastModifiedBy>Karl Aberer</cp:lastModifiedBy>
  <cp:revision>53</cp:revision>
  <dcterms:created xsi:type="dcterms:W3CDTF">2020-07-22T15:02:41Z</dcterms:created>
  <dcterms:modified xsi:type="dcterms:W3CDTF">2020-10-13T08:57:35Z</dcterms:modified>
</cp:coreProperties>
</file>