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9"/>
  </p:notesMasterIdLst>
  <p:sldIdLst>
    <p:sldId id="257" r:id="rId2"/>
    <p:sldId id="258" r:id="rId3"/>
    <p:sldId id="381" r:id="rId4"/>
    <p:sldId id="303" r:id="rId5"/>
    <p:sldId id="264" r:id="rId6"/>
    <p:sldId id="379" r:id="rId7"/>
    <p:sldId id="307" r:id="rId8"/>
    <p:sldId id="357" r:id="rId9"/>
    <p:sldId id="369" r:id="rId10"/>
    <p:sldId id="384" r:id="rId11"/>
    <p:sldId id="380" r:id="rId12"/>
    <p:sldId id="383" r:id="rId13"/>
    <p:sldId id="316" r:id="rId14"/>
    <p:sldId id="317" r:id="rId15"/>
    <p:sldId id="308" r:id="rId16"/>
    <p:sldId id="385" r:id="rId17"/>
    <p:sldId id="387" r:id="rId18"/>
    <p:sldId id="386" r:id="rId19"/>
    <p:sldId id="259" r:id="rId20"/>
    <p:sldId id="382" r:id="rId21"/>
    <p:sldId id="389" r:id="rId22"/>
    <p:sldId id="390" r:id="rId23"/>
    <p:sldId id="391" r:id="rId24"/>
    <p:sldId id="266" r:id="rId25"/>
    <p:sldId id="388" r:id="rId26"/>
    <p:sldId id="273" r:id="rId27"/>
    <p:sldId id="396" r:id="rId28"/>
    <p:sldId id="274" r:id="rId29"/>
    <p:sldId id="275" r:id="rId30"/>
    <p:sldId id="392" r:id="rId31"/>
    <p:sldId id="277" r:id="rId32"/>
    <p:sldId id="393" r:id="rId33"/>
    <p:sldId id="394" r:id="rId34"/>
    <p:sldId id="395" r:id="rId35"/>
    <p:sldId id="334" r:id="rId36"/>
    <p:sldId id="337" r:id="rId37"/>
    <p:sldId id="336" r:id="rId38"/>
    <p:sldId id="405" r:id="rId39"/>
    <p:sldId id="340" r:id="rId40"/>
    <p:sldId id="339" r:id="rId41"/>
    <p:sldId id="338" r:id="rId42"/>
    <p:sldId id="397" r:id="rId43"/>
    <p:sldId id="399" r:id="rId44"/>
    <p:sldId id="283" r:id="rId45"/>
    <p:sldId id="406" r:id="rId46"/>
    <p:sldId id="398" r:id="rId47"/>
    <p:sldId id="407" r:id="rId48"/>
    <p:sldId id="347" r:id="rId49"/>
    <p:sldId id="408" r:id="rId50"/>
    <p:sldId id="349" r:id="rId51"/>
    <p:sldId id="350" r:id="rId52"/>
    <p:sldId id="371" r:id="rId53"/>
    <p:sldId id="352" r:id="rId54"/>
    <p:sldId id="409" r:id="rId55"/>
    <p:sldId id="372" r:id="rId56"/>
    <p:sldId id="373" r:id="rId57"/>
    <p:sldId id="410" r:id="rId58"/>
    <p:sldId id="355" r:id="rId59"/>
    <p:sldId id="400" r:id="rId60"/>
    <p:sldId id="401" r:id="rId61"/>
    <p:sldId id="370" r:id="rId62"/>
    <p:sldId id="356" r:id="rId63"/>
    <p:sldId id="374" r:id="rId64"/>
    <p:sldId id="375" r:id="rId65"/>
    <p:sldId id="377" r:id="rId66"/>
    <p:sldId id="378" r:id="rId67"/>
    <p:sldId id="403" r:id="rId68"/>
    <p:sldId id="402" r:id="rId69"/>
    <p:sldId id="361" r:id="rId70"/>
    <p:sldId id="411" r:id="rId71"/>
    <p:sldId id="412" r:id="rId72"/>
    <p:sldId id="365" r:id="rId73"/>
    <p:sldId id="364" r:id="rId74"/>
    <p:sldId id="363" r:id="rId75"/>
    <p:sldId id="413" r:id="rId76"/>
    <p:sldId id="414" r:id="rId77"/>
    <p:sldId id="404"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84"/>
    <p:restoredTop sz="97835"/>
  </p:normalViewPr>
  <p:slideViewPr>
    <p:cSldViewPr snapToGrid="0" snapToObjects="1">
      <p:cViewPr varScale="1">
        <p:scale>
          <a:sx n="128" d="100"/>
          <a:sy n="128" d="100"/>
        </p:scale>
        <p:origin x="7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DEC99-2A59-934A-946B-0B17B14D88F3}" type="datetimeFigureOut">
              <a:t>03.11.20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F567C3-9234-B940-9CD9-3BB15038F068}" type="slidenum">
              <a:t>‹#›</a:t>
            </a:fld>
            <a:endParaRPr lang="en-US"/>
          </a:p>
        </p:txBody>
      </p:sp>
    </p:spTree>
    <p:extLst>
      <p:ext uri="{BB962C8B-B14F-4D97-AF65-F5344CB8AC3E}">
        <p14:creationId xmlns:p14="http://schemas.microsoft.com/office/powerpoint/2010/main" val="50002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31</a:t>
            </a:fld>
            <a:endParaRPr lang="en-US"/>
          </a:p>
        </p:txBody>
      </p:sp>
    </p:spTree>
    <p:extLst>
      <p:ext uri="{BB962C8B-B14F-4D97-AF65-F5344CB8AC3E}">
        <p14:creationId xmlns:p14="http://schemas.microsoft.com/office/powerpoint/2010/main" val="3781600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37</a:t>
            </a:fld>
            <a:endParaRPr lang="en-US"/>
          </a:p>
        </p:txBody>
      </p:sp>
    </p:spTree>
    <p:extLst>
      <p:ext uri="{BB962C8B-B14F-4D97-AF65-F5344CB8AC3E}">
        <p14:creationId xmlns:p14="http://schemas.microsoft.com/office/powerpoint/2010/main" val="1883330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F54E-319E-D547-A429-D66EEDA1F9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2ADDBB-AA17-5446-8E8A-8F248093A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B302D7-E9ED-CD46-B621-F6EBD1FBF674}"/>
              </a:ext>
            </a:extLst>
          </p:cNvPr>
          <p:cNvSpPr>
            <a:spLocks noGrp="1"/>
          </p:cNvSpPr>
          <p:nvPr>
            <p:ph type="dt" sz="half" idx="10"/>
          </p:nvPr>
        </p:nvSpPr>
        <p:spPr/>
        <p:txBody>
          <a:bodyPr/>
          <a:lstStyle/>
          <a:p>
            <a:fld id="{FAB8B89A-C711-6C47-8394-B8E73D1077F5}" type="datetimeFigureOut">
              <a:t>03.11.20</a:t>
            </a:fld>
            <a:endParaRPr lang="en-US"/>
          </a:p>
        </p:txBody>
      </p:sp>
      <p:sp>
        <p:nvSpPr>
          <p:cNvPr id="5" name="Footer Placeholder 4">
            <a:extLst>
              <a:ext uri="{FF2B5EF4-FFF2-40B4-BE49-F238E27FC236}">
                <a16:creationId xmlns:a16="http://schemas.microsoft.com/office/drawing/2014/main" id="{4024D067-D66A-9442-A536-53EE8C0CF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12940-9A2C-E64E-9133-39179577C75A}"/>
              </a:ext>
            </a:extLst>
          </p:cNvPr>
          <p:cNvSpPr>
            <a:spLocks noGrp="1"/>
          </p:cNvSpPr>
          <p:nvPr>
            <p:ph type="sldNum" sz="quarter" idx="12"/>
          </p:nvPr>
        </p:nvSpPr>
        <p:spPr/>
        <p:txBody>
          <a:bodyPr/>
          <a:lstStyle/>
          <a:p>
            <a:fld id="{BB6280D4-D56F-E547-BA07-D620D686C85E}" type="slidenum">
              <a:t>‹#›</a:t>
            </a:fld>
            <a:endParaRPr lang="en-US"/>
          </a:p>
        </p:txBody>
      </p:sp>
    </p:spTree>
    <p:extLst>
      <p:ext uri="{BB962C8B-B14F-4D97-AF65-F5344CB8AC3E}">
        <p14:creationId xmlns:p14="http://schemas.microsoft.com/office/powerpoint/2010/main" val="1562773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3BD3-3467-8B4F-9E6E-E36E511AA2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8C832F-4AC6-9C43-86D0-E6D150A14B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F4D01-E8DE-4841-A724-21FBD1EB51C4}"/>
              </a:ext>
            </a:extLst>
          </p:cNvPr>
          <p:cNvSpPr>
            <a:spLocks noGrp="1"/>
          </p:cNvSpPr>
          <p:nvPr>
            <p:ph type="dt" sz="half" idx="10"/>
          </p:nvPr>
        </p:nvSpPr>
        <p:spPr/>
        <p:txBody>
          <a:bodyPr/>
          <a:lstStyle/>
          <a:p>
            <a:fld id="{FAB8B89A-C711-6C47-8394-B8E73D1077F5}" type="datetimeFigureOut">
              <a:t>03.11.20</a:t>
            </a:fld>
            <a:endParaRPr lang="en-US"/>
          </a:p>
        </p:txBody>
      </p:sp>
      <p:sp>
        <p:nvSpPr>
          <p:cNvPr id="5" name="Footer Placeholder 4">
            <a:extLst>
              <a:ext uri="{FF2B5EF4-FFF2-40B4-BE49-F238E27FC236}">
                <a16:creationId xmlns:a16="http://schemas.microsoft.com/office/drawing/2014/main" id="{9977C3B5-4D65-484B-B5DF-30A329F87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E2F35F-62AC-A142-B1C7-3C4D22286CF6}"/>
              </a:ext>
            </a:extLst>
          </p:cNvPr>
          <p:cNvSpPr>
            <a:spLocks noGrp="1"/>
          </p:cNvSpPr>
          <p:nvPr>
            <p:ph type="sldNum" sz="quarter" idx="12"/>
          </p:nvPr>
        </p:nvSpPr>
        <p:spPr/>
        <p:txBody>
          <a:bodyPr/>
          <a:lstStyle/>
          <a:p>
            <a:fld id="{BB6280D4-D56F-E547-BA07-D620D686C85E}" type="slidenum">
              <a:t>‹#›</a:t>
            </a:fld>
            <a:endParaRPr lang="en-US"/>
          </a:p>
        </p:txBody>
      </p:sp>
    </p:spTree>
    <p:extLst>
      <p:ext uri="{BB962C8B-B14F-4D97-AF65-F5344CB8AC3E}">
        <p14:creationId xmlns:p14="http://schemas.microsoft.com/office/powerpoint/2010/main" val="407423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1E526E-3DC4-3142-8F91-7FBC20957F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8AD292-4E84-4444-8303-1C989D0C22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52ED4-EDD0-BF40-B6D2-F69DE5966C78}"/>
              </a:ext>
            </a:extLst>
          </p:cNvPr>
          <p:cNvSpPr>
            <a:spLocks noGrp="1"/>
          </p:cNvSpPr>
          <p:nvPr>
            <p:ph type="dt" sz="half" idx="10"/>
          </p:nvPr>
        </p:nvSpPr>
        <p:spPr/>
        <p:txBody>
          <a:bodyPr/>
          <a:lstStyle/>
          <a:p>
            <a:fld id="{FAB8B89A-C711-6C47-8394-B8E73D1077F5}" type="datetimeFigureOut">
              <a:t>03.11.20</a:t>
            </a:fld>
            <a:endParaRPr lang="en-US"/>
          </a:p>
        </p:txBody>
      </p:sp>
      <p:sp>
        <p:nvSpPr>
          <p:cNvPr id="5" name="Footer Placeholder 4">
            <a:extLst>
              <a:ext uri="{FF2B5EF4-FFF2-40B4-BE49-F238E27FC236}">
                <a16:creationId xmlns:a16="http://schemas.microsoft.com/office/drawing/2014/main" id="{CF9279D1-D7EF-F949-82DD-7864D5003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7866C-5DED-654F-9B0E-977580BDEA44}"/>
              </a:ext>
            </a:extLst>
          </p:cNvPr>
          <p:cNvSpPr>
            <a:spLocks noGrp="1"/>
          </p:cNvSpPr>
          <p:nvPr>
            <p:ph type="sldNum" sz="quarter" idx="12"/>
          </p:nvPr>
        </p:nvSpPr>
        <p:spPr/>
        <p:txBody>
          <a:bodyPr/>
          <a:lstStyle/>
          <a:p>
            <a:fld id="{BB6280D4-D56F-E547-BA07-D620D686C85E}" type="slidenum">
              <a:t>‹#›</a:t>
            </a:fld>
            <a:endParaRPr lang="en-US"/>
          </a:p>
        </p:txBody>
      </p:sp>
    </p:spTree>
    <p:extLst>
      <p:ext uri="{BB962C8B-B14F-4D97-AF65-F5344CB8AC3E}">
        <p14:creationId xmlns:p14="http://schemas.microsoft.com/office/powerpoint/2010/main" val="322815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76F3-78C8-EA44-A83A-7BD0687646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BA463-2FB3-FE47-A4E4-74B6E8D0E5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10C51-E83A-C54F-A68F-F7D0118994D2}"/>
              </a:ext>
            </a:extLst>
          </p:cNvPr>
          <p:cNvSpPr>
            <a:spLocks noGrp="1"/>
          </p:cNvSpPr>
          <p:nvPr>
            <p:ph type="dt" sz="half" idx="10"/>
          </p:nvPr>
        </p:nvSpPr>
        <p:spPr/>
        <p:txBody>
          <a:bodyPr/>
          <a:lstStyle/>
          <a:p>
            <a:fld id="{FAB8B89A-C711-6C47-8394-B8E73D1077F5}" type="datetimeFigureOut">
              <a:t>03.11.20</a:t>
            </a:fld>
            <a:endParaRPr lang="en-US"/>
          </a:p>
        </p:txBody>
      </p:sp>
      <p:sp>
        <p:nvSpPr>
          <p:cNvPr id="5" name="Footer Placeholder 4">
            <a:extLst>
              <a:ext uri="{FF2B5EF4-FFF2-40B4-BE49-F238E27FC236}">
                <a16:creationId xmlns:a16="http://schemas.microsoft.com/office/drawing/2014/main" id="{D1E137E1-9242-DD4B-A2F3-B7499A44B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D5BBF-9005-A046-9E73-4B974A1E8CA6}"/>
              </a:ext>
            </a:extLst>
          </p:cNvPr>
          <p:cNvSpPr>
            <a:spLocks noGrp="1"/>
          </p:cNvSpPr>
          <p:nvPr>
            <p:ph type="sldNum" sz="quarter" idx="12"/>
          </p:nvPr>
        </p:nvSpPr>
        <p:spPr/>
        <p:txBody>
          <a:bodyPr/>
          <a:lstStyle/>
          <a:p>
            <a:fld id="{BB6280D4-D56F-E547-BA07-D620D686C85E}" type="slidenum">
              <a:t>‹#›</a:t>
            </a:fld>
            <a:endParaRPr lang="en-US"/>
          </a:p>
        </p:txBody>
      </p:sp>
    </p:spTree>
    <p:extLst>
      <p:ext uri="{BB962C8B-B14F-4D97-AF65-F5344CB8AC3E}">
        <p14:creationId xmlns:p14="http://schemas.microsoft.com/office/powerpoint/2010/main" val="286088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95A4-1B16-8144-A4A0-141942C92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96EA10-85D5-4D4C-810A-9CE8F4928B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7BCB614-6875-A941-B5F5-CE16D3C989DE}"/>
              </a:ext>
            </a:extLst>
          </p:cNvPr>
          <p:cNvSpPr>
            <a:spLocks noGrp="1"/>
          </p:cNvSpPr>
          <p:nvPr>
            <p:ph type="dt" sz="half" idx="10"/>
          </p:nvPr>
        </p:nvSpPr>
        <p:spPr/>
        <p:txBody>
          <a:bodyPr/>
          <a:lstStyle/>
          <a:p>
            <a:fld id="{FAB8B89A-C711-6C47-8394-B8E73D1077F5}" type="datetimeFigureOut">
              <a:t>03.11.20</a:t>
            </a:fld>
            <a:endParaRPr lang="en-US"/>
          </a:p>
        </p:txBody>
      </p:sp>
      <p:sp>
        <p:nvSpPr>
          <p:cNvPr id="5" name="Footer Placeholder 4">
            <a:extLst>
              <a:ext uri="{FF2B5EF4-FFF2-40B4-BE49-F238E27FC236}">
                <a16:creationId xmlns:a16="http://schemas.microsoft.com/office/drawing/2014/main" id="{AA9E4360-73FF-B94C-BE53-E4AA347C8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5A56-05A8-D844-B8AB-23CC5465967D}"/>
              </a:ext>
            </a:extLst>
          </p:cNvPr>
          <p:cNvSpPr>
            <a:spLocks noGrp="1"/>
          </p:cNvSpPr>
          <p:nvPr>
            <p:ph type="sldNum" sz="quarter" idx="12"/>
          </p:nvPr>
        </p:nvSpPr>
        <p:spPr/>
        <p:txBody>
          <a:bodyPr/>
          <a:lstStyle/>
          <a:p>
            <a:fld id="{BB6280D4-D56F-E547-BA07-D620D686C85E}" type="slidenum">
              <a:t>‹#›</a:t>
            </a:fld>
            <a:endParaRPr lang="en-US"/>
          </a:p>
        </p:txBody>
      </p:sp>
    </p:spTree>
    <p:extLst>
      <p:ext uri="{BB962C8B-B14F-4D97-AF65-F5344CB8AC3E}">
        <p14:creationId xmlns:p14="http://schemas.microsoft.com/office/powerpoint/2010/main" val="107285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8D42-C621-304A-8171-CB8BC64B7B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9D1179-970D-0140-A739-16D568335C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548A70-0A36-FE48-91EC-183DEC02862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F7C1F8-401F-0F47-AE65-2E2E3A36896F}"/>
              </a:ext>
            </a:extLst>
          </p:cNvPr>
          <p:cNvSpPr>
            <a:spLocks noGrp="1"/>
          </p:cNvSpPr>
          <p:nvPr>
            <p:ph type="dt" sz="half" idx="10"/>
          </p:nvPr>
        </p:nvSpPr>
        <p:spPr/>
        <p:txBody>
          <a:bodyPr/>
          <a:lstStyle/>
          <a:p>
            <a:fld id="{FAB8B89A-C711-6C47-8394-B8E73D1077F5}" type="datetimeFigureOut">
              <a:t>03.11.20</a:t>
            </a:fld>
            <a:endParaRPr lang="en-US"/>
          </a:p>
        </p:txBody>
      </p:sp>
      <p:sp>
        <p:nvSpPr>
          <p:cNvPr id="6" name="Footer Placeholder 5">
            <a:extLst>
              <a:ext uri="{FF2B5EF4-FFF2-40B4-BE49-F238E27FC236}">
                <a16:creationId xmlns:a16="http://schemas.microsoft.com/office/drawing/2014/main" id="{9523BD69-8243-8A45-80E3-E6A09A58D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4BCC01-E473-3145-869C-8967AAE8988D}"/>
              </a:ext>
            </a:extLst>
          </p:cNvPr>
          <p:cNvSpPr>
            <a:spLocks noGrp="1"/>
          </p:cNvSpPr>
          <p:nvPr>
            <p:ph type="sldNum" sz="quarter" idx="12"/>
          </p:nvPr>
        </p:nvSpPr>
        <p:spPr/>
        <p:txBody>
          <a:bodyPr/>
          <a:lstStyle/>
          <a:p>
            <a:fld id="{BB6280D4-D56F-E547-BA07-D620D686C85E}" type="slidenum">
              <a:t>‹#›</a:t>
            </a:fld>
            <a:endParaRPr lang="en-US"/>
          </a:p>
        </p:txBody>
      </p:sp>
    </p:spTree>
    <p:extLst>
      <p:ext uri="{BB962C8B-B14F-4D97-AF65-F5344CB8AC3E}">
        <p14:creationId xmlns:p14="http://schemas.microsoft.com/office/powerpoint/2010/main" val="2758215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075E-B8E0-7D46-A8E5-B15EA6BFFC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6C9A77-D91E-0841-9C6B-ADFF789798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E26B3A-3122-4241-91FF-B1FF25A7C2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CF6C34-5D94-A441-9563-75F61E87C0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746475-A9AC-DD40-B54B-26F06CE52E8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40FF07-2EB1-AF44-A629-617754C878F8}"/>
              </a:ext>
            </a:extLst>
          </p:cNvPr>
          <p:cNvSpPr>
            <a:spLocks noGrp="1"/>
          </p:cNvSpPr>
          <p:nvPr>
            <p:ph type="dt" sz="half" idx="10"/>
          </p:nvPr>
        </p:nvSpPr>
        <p:spPr/>
        <p:txBody>
          <a:bodyPr/>
          <a:lstStyle/>
          <a:p>
            <a:fld id="{FAB8B89A-C711-6C47-8394-B8E73D1077F5}" type="datetimeFigureOut">
              <a:t>03.11.20</a:t>
            </a:fld>
            <a:endParaRPr lang="en-US"/>
          </a:p>
        </p:txBody>
      </p:sp>
      <p:sp>
        <p:nvSpPr>
          <p:cNvPr id="8" name="Footer Placeholder 7">
            <a:extLst>
              <a:ext uri="{FF2B5EF4-FFF2-40B4-BE49-F238E27FC236}">
                <a16:creationId xmlns:a16="http://schemas.microsoft.com/office/drawing/2014/main" id="{D9E4F73E-CB8C-1D4A-83D0-464F02BC89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0F7E3E-6EE9-F347-A503-DA7E7C52D8A4}"/>
              </a:ext>
            </a:extLst>
          </p:cNvPr>
          <p:cNvSpPr>
            <a:spLocks noGrp="1"/>
          </p:cNvSpPr>
          <p:nvPr>
            <p:ph type="sldNum" sz="quarter" idx="12"/>
          </p:nvPr>
        </p:nvSpPr>
        <p:spPr/>
        <p:txBody>
          <a:bodyPr/>
          <a:lstStyle/>
          <a:p>
            <a:fld id="{BB6280D4-D56F-E547-BA07-D620D686C85E}" type="slidenum">
              <a:t>‹#›</a:t>
            </a:fld>
            <a:endParaRPr lang="en-US"/>
          </a:p>
        </p:txBody>
      </p:sp>
    </p:spTree>
    <p:extLst>
      <p:ext uri="{BB962C8B-B14F-4D97-AF65-F5344CB8AC3E}">
        <p14:creationId xmlns:p14="http://schemas.microsoft.com/office/powerpoint/2010/main" val="2802882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BB4B-F7FC-1A47-B58A-78C77F175C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712C8C-67DD-D045-933C-60D41DA58AD0}"/>
              </a:ext>
            </a:extLst>
          </p:cNvPr>
          <p:cNvSpPr>
            <a:spLocks noGrp="1"/>
          </p:cNvSpPr>
          <p:nvPr>
            <p:ph type="dt" sz="half" idx="10"/>
          </p:nvPr>
        </p:nvSpPr>
        <p:spPr/>
        <p:txBody>
          <a:bodyPr/>
          <a:lstStyle/>
          <a:p>
            <a:fld id="{FAB8B89A-C711-6C47-8394-B8E73D1077F5}" type="datetimeFigureOut">
              <a:t>03.11.20</a:t>
            </a:fld>
            <a:endParaRPr lang="en-US"/>
          </a:p>
        </p:txBody>
      </p:sp>
      <p:sp>
        <p:nvSpPr>
          <p:cNvPr id="4" name="Footer Placeholder 3">
            <a:extLst>
              <a:ext uri="{FF2B5EF4-FFF2-40B4-BE49-F238E27FC236}">
                <a16:creationId xmlns:a16="http://schemas.microsoft.com/office/drawing/2014/main" id="{18CF34E3-E06A-5C46-A436-359EB544B7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502C43-54B2-EF4F-9710-B0246AC53616}"/>
              </a:ext>
            </a:extLst>
          </p:cNvPr>
          <p:cNvSpPr>
            <a:spLocks noGrp="1"/>
          </p:cNvSpPr>
          <p:nvPr>
            <p:ph type="sldNum" sz="quarter" idx="12"/>
          </p:nvPr>
        </p:nvSpPr>
        <p:spPr/>
        <p:txBody>
          <a:bodyPr/>
          <a:lstStyle/>
          <a:p>
            <a:fld id="{BB6280D4-D56F-E547-BA07-D620D686C85E}" type="slidenum">
              <a:t>‹#›</a:t>
            </a:fld>
            <a:endParaRPr lang="en-US"/>
          </a:p>
        </p:txBody>
      </p:sp>
    </p:spTree>
    <p:extLst>
      <p:ext uri="{BB962C8B-B14F-4D97-AF65-F5344CB8AC3E}">
        <p14:creationId xmlns:p14="http://schemas.microsoft.com/office/powerpoint/2010/main" val="369477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AF1B85-0ACE-314A-B918-ECEB1F70327E}"/>
              </a:ext>
            </a:extLst>
          </p:cNvPr>
          <p:cNvSpPr>
            <a:spLocks noGrp="1"/>
          </p:cNvSpPr>
          <p:nvPr>
            <p:ph type="dt" sz="half" idx="10"/>
          </p:nvPr>
        </p:nvSpPr>
        <p:spPr/>
        <p:txBody>
          <a:bodyPr/>
          <a:lstStyle/>
          <a:p>
            <a:fld id="{FAB8B89A-C711-6C47-8394-B8E73D1077F5}" type="datetimeFigureOut">
              <a:t>03.11.20</a:t>
            </a:fld>
            <a:endParaRPr lang="en-US"/>
          </a:p>
        </p:txBody>
      </p:sp>
      <p:sp>
        <p:nvSpPr>
          <p:cNvPr id="3" name="Footer Placeholder 2">
            <a:extLst>
              <a:ext uri="{FF2B5EF4-FFF2-40B4-BE49-F238E27FC236}">
                <a16:creationId xmlns:a16="http://schemas.microsoft.com/office/drawing/2014/main" id="{A63EDF7F-91A0-3B4A-86AF-FE36F4C322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09ED8C-8C26-9444-9892-7D94A714EB5F}"/>
              </a:ext>
            </a:extLst>
          </p:cNvPr>
          <p:cNvSpPr>
            <a:spLocks noGrp="1"/>
          </p:cNvSpPr>
          <p:nvPr>
            <p:ph type="sldNum" sz="quarter" idx="12"/>
          </p:nvPr>
        </p:nvSpPr>
        <p:spPr/>
        <p:txBody>
          <a:bodyPr/>
          <a:lstStyle/>
          <a:p>
            <a:fld id="{BB6280D4-D56F-E547-BA07-D620D686C85E}" type="slidenum">
              <a:t>‹#›</a:t>
            </a:fld>
            <a:endParaRPr lang="en-US"/>
          </a:p>
        </p:txBody>
      </p:sp>
    </p:spTree>
    <p:extLst>
      <p:ext uri="{BB962C8B-B14F-4D97-AF65-F5344CB8AC3E}">
        <p14:creationId xmlns:p14="http://schemas.microsoft.com/office/powerpoint/2010/main" val="42616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3EE52-AA96-134A-9365-CE27556813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19E4AF-5DC9-5A47-A637-07B765B581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E2C012-8CC0-E94F-9BE3-2DA82B9A9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66C8AD-A2F4-9840-BE10-B24E1508556E}"/>
              </a:ext>
            </a:extLst>
          </p:cNvPr>
          <p:cNvSpPr>
            <a:spLocks noGrp="1"/>
          </p:cNvSpPr>
          <p:nvPr>
            <p:ph type="dt" sz="half" idx="10"/>
          </p:nvPr>
        </p:nvSpPr>
        <p:spPr/>
        <p:txBody>
          <a:bodyPr/>
          <a:lstStyle/>
          <a:p>
            <a:fld id="{FAB8B89A-C711-6C47-8394-B8E73D1077F5}" type="datetimeFigureOut">
              <a:t>03.11.20</a:t>
            </a:fld>
            <a:endParaRPr lang="en-US"/>
          </a:p>
        </p:txBody>
      </p:sp>
      <p:sp>
        <p:nvSpPr>
          <p:cNvPr id="6" name="Footer Placeholder 5">
            <a:extLst>
              <a:ext uri="{FF2B5EF4-FFF2-40B4-BE49-F238E27FC236}">
                <a16:creationId xmlns:a16="http://schemas.microsoft.com/office/drawing/2014/main" id="{0CE92A99-CEEA-6945-B70B-26DE0B17CE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AA04A-5B2A-2546-9C13-76D80CF3359E}"/>
              </a:ext>
            </a:extLst>
          </p:cNvPr>
          <p:cNvSpPr>
            <a:spLocks noGrp="1"/>
          </p:cNvSpPr>
          <p:nvPr>
            <p:ph type="sldNum" sz="quarter" idx="12"/>
          </p:nvPr>
        </p:nvSpPr>
        <p:spPr/>
        <p:txBody>
          <a:bodyPr/>
          <a:lstStyle/>
          <a:p>
            <a:fld id="{BB6280D4-D56F-E547-BA07-D620D686C85E}" type="slidenum">
              <a:t>‹#›</a:t>
            </a:fld>
            <a:endParaRPr lang="en-US"/>
          </a:p>
        </p:txBody>
      </p:sp>
    </p:spTree>
    <p:extLst>
      <p:ext uri="{BB962C8B-B14F-4D97-AF65-F5344CB8AC3E}">
        <p14:creationId xmlns:p14="http://schemas.microsoft.com/office/powerpoint/2010/main" val="4199831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19FE6-0F3E-7844-AE47-E95DDF158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E0C635-F178-7241-8C5E-A72681572A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818BB0-1812-5E44-8B87-4493D6FDC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ADB59C-7BFA-4449-891F-007D2C385EC6}"/>
              </a:ext>
            </a:extLst>
          </p:cNvPr>
          <p:cNvSpPr>
            <a:spLocks noGrp="1"/>
          </p:cNvSpPr>
          <p:nvPr>
            <p:ph type="dt" sz="half" idx="10"/>
          </p:nvPr>
        </p:nvSpPr>
        <p:spPr/>
        <p:txBody>
          <a:bodyPr/>
          <a:lstStyle/>
          <a:p>
            <a:fld id="{FAB8B89A-C711-6C47-8394-B8E73D1077F5}" type="datetimeFigureOut">
              <a:t>03.11.20</a:t>
            </a:fld>
            <a:endParaRPr lang="en-US"/>
          </a:p>
        </p:txBody>
      </p:sp>
      <p:sp>
        <p:nvSpPr>
          <p:cNvPr id="6" name="Footer Placeholder 5">
            <a:extLst>
              <a:ext uri="{FF2B5EF4-FFF2-40B4-BE49-F238E27FC236}">
                <a16:creationId xmlns:a16="http://schemas.microsoft.com/office/drawing/2014/main" id="{67519E1D-4612-0947-A148-888194387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79EFDE-583B-A04F-840B-2C3C53EBA015}"/>
              </a:ext>
            </a:extLst>
          </p:cNvPr>
          <p:cNvSpPr>
            <a:spLocks noGrp="1"/>
          </p:cNvSpPr>
          <p:nvPr>
            <p:ph type="sldNum" sz="quarter" idx="12"/>
          </p:nvPr>
        </p:nvSpPr>
        <p:spPr/>
        <p:txBody>
          <a:bodyPr/>
          <a:lstStyle/>
          <a:p>
            <a:fld id="{BB6280D4-D56F-E547-BA07-D620D686C85E}" type="slidenum">
              <a:t>‹#›</a:t>
            </a:fld>
            <a:endParaRPr lang="en-US"/>
          </a:p>
        </p:txBody>
      </p:sp>
    </p:spTree>
    <p:extLst>
      <p:ext uri="{BB962C8B-B14F-4D97-AF65-F5344CB8AC3E}">
        <p14:creationId xmlns:p14="http://schemas.microsoft.com/office/powerpoint/2010/main" val="35952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99C5BD-B8B6-424D-9093-DBECE95CB9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E2F78B-C025-9F45-A598-C21A8B131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CA56E-3F88-D046-94A3-BEB3C2E527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8B89A-C711-6C47-8394-B8E73D1077F5}" type="datetimeFigureOut">
              <a:t>03.11.20</a:t>
            </a:fld>
            <a:endParaRPr lang="en-US"/>
          </a:p>
        </p:txBody>
      </p:sp>
      <p:sp>
        <p:nvSpPr>
          <p:cNvPr id="5" name="Footer Placeholder 4">
            <a:extLst>
              <a:ext uri="{FF2B5EF4-FFF2-40B4-BE49-F238E27FC236}">
                <a16:creationId xmlns:a16="http://schemas.microsoft.com/office/drawing/2014/main" id="{50CF0B4F-7275-0C4E-9CA7-FE437808C8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FF7B70-9CC9-A14F-B40C-2EF8A4CCB3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6280D4-D56F-E547-BA07-D620D686C85E}" type="slidenum">
              <a:t>‹#›</a:t>
            </a:fld>
            <a:endParaRPr lang="en-US"/>
          </a:p>
        </p:txBody>
      </p:sp>
    </p:spTree>
    <p:extLst>
      <p:ext uri="{BB962C8B-B14F-4D97-AF65-F5344CB8AC3E}">
        <p14:creationId xmlns:p14="http://schemas.microsoft.com/office/powerpoint/2010/main" val="904018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Induction and Recursion</a:t>
            </a:r>
          </a:p>
        </p:txBody>
      </p:sp>
      <p:sp>
        <p:nvSpPr>
          <p:cNvPr id="3" name="Subtitle 2"/>
          <p:cNvSpPr>
            <a:spLocks noGrp="1"/>
          </p:cNvSpPr>
          <p:nvPr>
            <p:ph type="subTitle" idx="1"/>
          </p:nvPr>
        </p:nvSpPr>
        <p:spPr/>
        <p:txBody>
          <a:bodyPr/>
          <a:lstStyle/>
          <a:p>
            <a:r>
              <a:rPr lang="en-US" dirty="0"/>
              <a:t>Chapter 5</a:t>
            </a:r>
          </a:p>
        </p:txBody>
      </p:sp>
    </p:spTree>
    <p:extLst>
      <p:ext uri="{BB962C8B-B14F-4D97-AF65-F5344CB8AC3E}">
        <p14:creationId xmlns:p14="http://schemas.microsoft.com/office/powerpoint/2010/main" val="1456358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A9E2D-1254-224E-BD6A-F58449B8343D}"/>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A75AB2A4-291B-F147-B922-D3544E6218F8}"/>
              </a:ext>
            </a:extLst>
          </p:cNvPr>
          <p:cNvSpPr>
            <a:spLocks noGrp="1"/>
          </p:cNvSpPr>
          <p:nvPr>
            <p:ph idx="1"/>
          </p:nvPr>
        </p:nvSpPr>
        <p:spPr/>
        <p:txBody>
          <a:bodyPr/>
          <a:lstStyle/>
          <a:p>
            <a:r>
              <a:rPr lang="en-US" dirty="0"/>
              <a:t>Mathematical Induction as a widely used proof method</a:t>
            </a:r>
          </a:p>
          <a:p>
            <a:r>
              <a:rPr lang="en-US" dirty="0"/>
              <a:t>It’s Validity derives from the well-ordering axiom of natural numbers</a:t>
            </a:r>
            <a:endParaRPr lang="en-US"/>
          </a:p>
          <a:p>
            <a:endParaRPr lang="en-US"/>
          </a:p>
        </p:txBody>
      </p:sp>
    </p:spTree>
    <p:extLst>
      <p:ext uri="{BB962C8B-B14F-4D97-AF65-F5344CB8AC3E}">
        <p14:creationId xmlns:p14="http://schemas.microsoft.com/office/powerpoint/2010/main" val="1148418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223A-FAFD-504F-B52B-6BD5AA4C24EF}"/>
              </a:ext>
            </a:extLst>
          </p:cNvPr>
          <p:cNvSpPr>
            <a:spLocks noGrp="1"/>
          </p:cNvSpPr>
          <p:nvPr>
            <p:ph type="title"/>
          </p:nvPr>
        </p:nvSpPr>
        <p:spPr/>
        <p:txBody>
          <a:bodyPr/>
          <a:lstStyle/>
          <a:p>
            <a:r>
              <a:rPr lang="en-US"/>
              <a:t>Video 45: Proofs by Mathematical Induction</a:t>
            </a:r>
          </a:p>
        </p:txBody>
      </p:sp>
      <p:sp>
        <p:nvSpPr>
          <p:cNvPr id="3" name="Content Placeholder 2">
            <a:extLst>
              <a:ext uri="{FF2B5EF4-FFF2-40B4-BE49-F238E27FC236}">
                <a16:creationId xmlns:a16="http://schemas.microsoft.com/office/drawing/2014/main" id="{B269EC14-8950-0E41-B2EE-8CF2B07D8872}"/>
              </a:ext>
            </a:extLst>
          </p:cNvPr>
          <p:cNvSpPr>
            <a:spLocks noGrp="1"/>
          </p:cNvSpPr>
          <p:nvPr>
            <p:ph idx="1"/>
          </p:nvPr>
        </p:nvSpPr>
        <p:spPr/>
        <p:txBody>
          <a:bodyPr/>
          <a:lstStyle/>
          <a:p>
            <a:r>
              <a:rPr lang="en-US"/>
              <a:t>Proofs of summation formulas</a:t>
            </a:r>
          </a:p>
          <a:p>
            <a:r>
              <a:rPr lang="en-US"/>
              <a:t>Inequalities</a:t>
            </a:r>
          </a:p>
          <a:p>
            <a:r>
              <a:rPr lang="en-US" dirty="0"/>
              <a:t>Divisibility Results</a:t>
            </a:r>
          </a:p>
          <a:p>
            <a:r>
              <a:rPr lang="en-US" dirty="0"/>
              <a:t>Number of Subsets</a:t>
            </a:r>
          </a:p>
        </p:txBody>
      </p:sp>
    </p:spTree>
    <p:extLst>
      <p:ext uri="{BB962C8B-B14F-4D97-AF65-F5344CB8AC3E}">
        <p14:creationId xmlns:p14="http://schemas.microsoft.com/office/powerpoint/2010/main" val="2366961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8535C-2CCD-A64F-B322-22B916DBECDA}"/>
              </a:ext>
            </a:extLst>
          </p:cNvPr>
          <p:cNvSpPr>
            <a:spLocks noGrp="1"/>
          </p:cNvSpPr>
          <p:nvPr>
            <p:ph type="title"/>
          </p:nvPr>
        </p:nvSpPr>
        <p:spPr/>
        <p:txBody>
          <a:bodyPr/>
          <a:lstStyle/>
          <a:p>
            <a:r>
              <a:rPr lang="en-US"/>
              <a:t>Summation Formulas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1C5F57-320E-0F49-97EA-44EF07D179F6}"/>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left"/>
                    </m:oMathParaPr>
                    <m:oMath xmlns:m="http://schemas.openxmlformats.org/officeDocument/2006/math">
                      <m:nary>
                        <m:naryPr>
                          <m:chr m:val="∑"/>
                          <m:ctrlPr>
                            <a:rPr lang="en-US" i="1">
                              <a:latin typeface="Cambria Math" panose="02040503050406030204" pitchFamily="18" charset="0"/>
                            </a:rPr>
                          </m:ctrlPr>
                        </m:naryPr>
                        <m:sub>
                          <m:r>
                            <m:rPr>
                              <m:brk m:alnAt="23"/>
                            </m:rPr>
                            <a:rPr lang="fr-CH" b="0" i="1">
                              <a:latin typeface="Cambria Math" panose="02040503050406030204" pitchFamily="18" charset="0"/>
                            </a:rPr>
                            <m:t>𝑖</m:t>
                          </m:r>
                          <m:r>
                            <a:rPr lang="fr-CH" b="0" i="1">
                              <a:latin typeface="Cambria Math" panose="02040503050406030204" pitchFamily="18" charset="0"/>
                            </a:rPr>
                            <m:t>=1</m:t>
                          </m:r>
                        </m:sub>
                        <m:sup>
                          <m:r>
                            <a:rPr lang="fr-CH" b="0" i="1">
                              <a:latin typeface="Cambria Math" panose="02040503050406030204" pitchFamily="18" charset="0"/>
                            </a:rPr>
                            <m:t>𝑛</m:t>
                          </m:r>
                        </m:sup>
                        <m:e>
                          <m:r>
                            <a:rPr lang="fr-CH" b="0" i="1">
                              <a:latin typeface="Cambria Math" panose="02040503050406030204" pitchFamily="18" charset="0"/>
                            </a:rPr>
                            <m:t>𝑖</m:t>
                          </m:r>
                        </m:e>
                      </m:nary>
                      <m:r>
                        <a:rPr lang="fr-CH" b="0" i="1">
                          <a:latin typeface="Cambria Math" panose="02040503050406030204" pitchFamily="18" charset="0"/>
                        </a:rPr>
                        <m:t>=</m:t>
                      </m:r>
                      <m:f>
                        <m:fPr>
                          <m:ctrlPr>
                            <a:rPr lang="fr-CH" b="0" i="1">
                              <a:latin typeface="Cambria Math" panose="02040503050406030204" pitchFamily="18" charset="0"/>
                            </a:rPr>
                          </m:ctrlPr>
                        </m:fPr>
                        <m:num>
                          <m:r>
                            <a:rPr lang="fr-CH" b="0" i="1">
                              <a:latin typeface="Cambria Math" panose="02040503050406030204" pitchFamily="18" charset="0"/>
                            </a:rPr>
                            <m:t>𝑛</m:t>
                          </m:r>
                          <m:r>
                            <a:rPr lang="fr-CH" b="0" i="1">
                              <a:latin typeface="Cambria Math" panose="02040503050406030204" pitchFamily="18" charset="0"/>
                            </a:rPr>
                            <m:t>(</m:t>
                          </m:r>
                          <m:r>
                            <a:rPr lang="fr-CH" b="0" i="1">
                              <a:latin typeface="Cambria Math" panose="02040503050406030204" pitchFamily="18" charset="0"/>
                            </a:rPr>
                            <m:t>𝑛</m:t>
                          </m:r>
                          <m:r>
                            <a:rPr lang="fr-CH" b="0" i="1">
                              <a:latin typeface="Cambria Math" panose="02040503050406030204" pitchFamily="18" charset="0"/>
                            </a:rPr>
                            <m:t>+1)</m:t>
                          </m:r>
                        </m:num>
                        <m:den>
                          <m:r>
                            <a:rPr lang="fr-CH" b="0" i="1">
                              <a:latin typeface="Cambria Math" panose="02040503050406030204" pitchFamily="18" charset="0"/>
                            </a:rPr>
                            <m:t>2</m:t>
                          </m:r>
                        </m:den>
                      </m:f>
                    </m:oMath>
                  </m:oMathPara>
                </a14:m>
                <a:endParaRPr lang="en-US"/>
              </a:p>
              <a:p>
                <a:pPr>
                  <a:buNone/>
                </a:pPr>
                <a:br>
                  <a:rPr lang="en-US" b="1" dirty="0"/>
                </a:br>
                <a:r>
                  <a:rPr lang="en-US" b="1" dirty="0"/>
                  <a:t>Proof</a:t>
                </a:r>
                <a:r>
                  <a:rPr lang="en-US" dirty="0"/>
                  <a:t>:</a:t>
                </a:r>
              </a:p>
              <a:p>
                <a:pPr lvl="1" algn="just"/>
                <a:r>
                  <a:rPr lang="en-US" dirty="0"/>
                  <a:t>BASIS STEP: </a:t>
                </a:r>
                <a:r>
                  <a:rPr lang="en-US" i="1" dirty="0"/>
                  <a:t>P</a:t>
                </a:r>
                <a:r>
                  <a:rPr lang="en-US" dirty="0"/>
                  <a:t>(</a:t>
                </a:r>
                <a:r>
                  <a:rPr lang="en-US" dirty="0">
                    <a:ea typeface="Cambria Math" pitchFamily="18" charset="0"/>
                  </a:rPr>
                  <a:t>1</a:t>
                </a:r>
                <a:r>
                  <a:rPr lang="en-US" dirty="0"/>
                  <a:t>) is true since </a:t>
                </a:r>
                <a:r>
                  <a:rPr lang="en-US" dirty="0">
                    <a:ea typeface="Cambria Math" pitchFamily="18" charset="0"/>
                  </a:rPr>
                  <a:t>1</a:t>
                </a:r>
                <a:r>
                  <a:rPr lang="en-US" dirty="0"/>
                  <a:t>(</a:t>
                </a:r>
                <a:r>
                  <a:rPr lang="en-US" dirty="0">
                    <a:ea typeface="Cambria Math" pitchFamily="18" charset="0"/>
                  </a:rPr>
                  <a:t>1</a:t>
                </a:r>
                <a:r>
                  <a:rPr lang="en-US" dirty="0"/>
                  <a:t> + </a:t>
                </a:r>
                <a:r>
                  <a:rPr lang="en-US" dirty="0">
                    <a:ea typeface="Cambria Math" pitchFamily="18" charset="0"/>
                  </a:rPr>
                  <a:t>1</a:t>
                </a:r>
                <a:r>
                  <a:rPr lang="en-US" dirty="0"/>
                  <a:t>)/</a:t>
                </a:r>
                <a:r>
                  <a:rPr lang="en-US" dirty="0">
                    <a:ea typeface="Cambria Math" pitchFamily="18" charset="0"/>
                  </a:rPr>
                  <a:t>2</a:t>
                </a:r>
                <a:r>
                  <a:rPr lang="en-US" dirty="0"/>
                  <a:t> = </a:t>
                </a:r>
                <a:r>
                  <a:rPr lang="en-US" dirty="0">
                    <a:ea typeface="Cambria Math" pitchFamily="18" charset="0"/>
                  </a:rPr>
                  <a:t>1</a:t>
                </a:r>
                <a:r>
                  <a:rPr lang="en-US" dirty="0"/>
                  <a:t>.</a:t>
                </a:r>
              </a:p>
              <a:p>
                <a:pPr lvl="1" algn="just"/>
                <a:r>
                  <a:rPr lang="en-US" dirty="0"/>
                  <a:t>INDUCTIVE STEP: Assume the formula is true for </a:t>
                </a:r>
                <a:r>
                  <a:rPr lang="en-US" i="1" dirty="0"/>
                  <a:t>P</a:t>
                </a:r>
                <a:r>
                  <a:rPr lang="en-US" dirty="0"/>
                  <a:t>(</a:t>
                </a:r>
                <a:r>
                  <a:rPr lang="en-US" i="1" dirty="0"/>
                  <a:t>k</a:t>
                </a:r>
                <a:r>
                  <a:rPr lang="en-US" dirty="0"/>
                  <a:t>).</a:t>
                </a:r>
              </a:p>
              <a:p>
                <a:pPr lvl="1" algn="just"/>
                <a:r>
                  <a:rPr lang="en-US" sz="2400" dirty="0"/>
                  <a:t>The inductive hypothesis is </a:t>
                </a:r>
                <a14:m>
                  <m:oMath xmlns:m="http://schemas.openxmlformats.org/officeDocument/2006/math">
                    <m:nary>
                      <m:naryPr>
                        <m:chr m:val="∑"/>
                        <m:ctrlPr>
                          <a:rPr lang="en-US" sz="2400" i="1">
                            <a:latin typeface="Cambria Math" panose="02040503050406030204" pitchFamily="18" charset="0"/>
                          </a:rPr>
                        </m:ctrlPr>
                      </m:naryPr>
                      <m:sub>
                        <m:r>
                          <m:rPr>
                            <m:brk m:alnAt="23"/>
                          </m:rPr>
                          <a:rPr lang="fr-CH" sz="2400" i="1">
                            <a:latin typeface="Cambria Math" panose="02040503050406030204" pitchFamily="18" charset="0"/>
                          </a:rPr>
                          <m:t>𝑖</m:t>
                        </m:r>
                        <m:r>
                          <a:rPr lang="fr-CH" sz="2400" i="1">
                            <a:latin typeface="Cambria Math" panose="02040503050406030204" pitchFamily="18" charset="0"/>
                          </a:rPr>
                          <m:t>=1</m:t>
                        </m:r>
                      </m:sub>
                      <m:sup>
                        <m:r>
                          <a:rPr lang="fr-CH" sz="2400" b="0" i="1">
                            <a:latin typeface="Cambria Math" panose="02040503050406030204" pitchFamily="18" charset="0"/>
                          </a:rPr>
                          <m:t>𝑘</m:t>
                        </m:r>
                      </m:sup>
                      <m:e>
                        <m:r>
                          <a:rPr lang="fr-CH" sz="2400" i="1">
                            <a:latin typeface="Cambria Math" panose="02040503050406030204" pitchFamily="18" charset="0"/>
                          </a:rPr>
                          <m:t>𝑖</m:t>
                        </m:r>
                      </m:e>
                    </m:nary>
                    <m:r>
                      <a:rPr lang="fr-CH" sz="2400" i="1">
                        <a:latin typeface="Cambria Math" panose="02040503050406030204" pitchFamily="18" charset="0"/>
                      </a:rPr>
                      <m:t>=</m:t>
                    </m:r>
                    <m:f>
                      <m:fPr>
                        <m:ctrlPr>
                          <a:rPr lang="fr-CH" sz="2400" i="1">
                            <a:latin typeface="Cambria Math" panose="02040503050406030204" pitchFamily="18" charset="0"/>
                          </a:rPr>
                        </m:ctrlPr>
                      </m:fPr>
                      <m:num>
                        <m:r>
                          <a:rPr lang="fr-CH" sz="2400" b="0" i="1">
                            <a:latin typeface="Cambria Math" panose="02040503050406030204" pitchFamily="18" charset="0"/>
                          </a:rPr>
                          <m:t>𝑘</m:t>
                        </m:r>
                        <m:r>
                          <a:rPr lang="fr-CH" sz="2400" i="1">
                            <a:latin typeface="Cambria Math" panose="02040503050406030204" pitchFamily="18" charset="0"/>
                          </a:rPr>
                          <m:t>(</m:t>
                        </m:r>
                        <m:r>
                          <a:rPr lang="fr-CH" sz="2400" b="0" i="1">
                            <a:latin typeface="Cambria Math" panose="02040503050406030204" pitchFamily="18" charset="0"/>
                          </a:rPr>
                          <m:t>𝑘</m:t>
                        </m:r>
                        <m:r>
                          <a:rPr lang="fr-CH" sz="2400" i="1">
                            <a:latin typeface="Cambria Math" panose="02040503050406030204" pitchFamily="18" charset="0"/>
                          </a:rPr>
                          <m:t>+1)</m:t>
                        </m:r>
                      </m:num>
                      <m:den>
                        <m:r>
                          <a:rPr lang="fr-CH" sz="2400" i="1">
                            <a:latin typeface="Cambria Math" panose="02040503050406030204" pitchFamily="18" charset="0"/>
                          </a:rPr>
                          <m:t>2</m:t>
                        </m:r>
                      </m:den>
                    </m:f>
                  </m:oMath>
                </a14:m>
                <a:endParaRPr lang="en-US" sz="2400"/>
              </a:p>
              <a:p>
                <a:pPr lvl="1"/>
                <a:r>
                  <a:rPr lang="en-US"/>
                  <a:t>Then </a:t>
                </a:r>
                <a:br>
                  <a:rPr lang="en-US"/>
                </a:br>
                <a:br>
                  <a:rPr lang="en-US"/>
                </a:br>
                <a14:m>
                  <m:oMath xmlns:m="http://schemas.openxmlformats.org/officeDocument/2006/math">
                    <m:nary>
                      <m:naryPr>
                        <m:chr m:val="∑"/>
                        <m:ctrlPr>
                          <a:rPr lang="en-US" i="1">
                            <a:latin typeface="Cambria Math" panose="02040503050406030204" pitchFamily="18" charset="0"/>
                          </a:rPr>
                        </m:ctrlPr>
                      </m:naryPr>
                      <m:sub>
                        <m:r>
                          <m:rPr>
                            <m:brk m:alnAt="23"/>
                          </m:rPr>
                          <a:rPr lang="fr-CH" i="1">
                            <a:latin typeface="Cambria Math" panose="02040503050406030204" pitchFamily="18" charset="0"/>
                          </a:rPr>
                          <m:t>𝑖</m:t>
                        </m:r>
                        <m:r>
                          <a:rPr lang="fr-CH" i="1">
                            <a:latin typeface="Cambria Math" panose="02040503050406030204" pitchFamily="18" charset="0"/>
                          </a:rPr>
                          <m:t>=1</m:t>
                        </m:r>
                      </m:sub>
                      <m:sup>
                        <m:r>
                          <a:rPr lang="fr-CH" i="1">
                            <a:latin typeface="Cambria Math" panose="02040503050406030204" pitchFamily="18" charset="0"/>
                          </a:rPr>
                          <m:t>𝑘</m:t>
                        </m:r>
                        <m:r>
                          <a:rPr lang="fr-CH" b="0" i="1">
                            <a:latin typeface="Cambria Math" panose="02040503050406030204" pitchFamily="18" charset="0"/>
                          </a:rPr>
                          <m:t>+1</m:t>
                        </m:r>
                      </m:sup>
                      <m:e>
                        <m:r>
                          <a:rPr lang="fr-CH" i="1">
                            <a:latin typeface="Cambria Math" panose="02040503050406030204" pitchFamily="18" charset="0"/>
                          </a:rPr>
                          <m:t>𝑖</m:t>
                        </m:r>
                      </m:e>
                    </m:nary>
                    <m:r>
                      <a:rPr lang="fr-CH" b="0" i="1">
                        <a:latin typeface="Cambria Math" panose="02040503050406030204" pitchFamily="18" charset="0"/>
                      </a:rPr>
                      <m:t>=</m:t>
                    </m:r>
                  </m:oMath>
                </a14:m>
                <a:r>
                  <a:rPr lang="en-US"/>
                  <a:t> </a:t>
                </a:r>
                <a14:m>
                  <m:oMath xmlns:m="http://schemas.openxmlformats.org/officeDocument/2006/math">
                    <m:nary>
                      <m:naryPr>
                        <m:chr m:val="∑"/>
                        <m:ctrlPr>
                          <a:rPr lang="en-US" i="1">
                            <a:latin typeface="Cambria Math" panose="02040503050406030204" pitchFamily="18" charset="0"/>
                          </a:rPr>
                        </m:ctrlPr>
                      </m:naryPr>
                      <m:sub>
                        <m:r>
                          <m:rPr>
                            <m:brk m:alnAt="23"/>
                          </m:rPr>
                          <a:rPr lang="fr-CH" i="1">
                            <a:latin typeface="Cambria Math" panose="02040503050406030204" pitchFamily="18" charset="0"/>
                          </a:rPr>
                          <m:t>𝑖</m:t>
                        </m:r>
                        <m:r>
                          <a:rPr lang="fr-CH" i="1">
                            <a:latin typeface="Cambria Math" panose="02040503050406030204" pitchFamily="18" charset="0"/>
                          </a:rPr>
                          <m:t>=1</m:t>
                        </m:r>
                      </m:sub>
                      <m:sup>
                        <m:r>
                          <a:rPr lang="fr-CH" i="1">
                            <a:latin typeface="Cambria Math" panose="02040503050406030204" pitchFamily="18" charset="0"/>
                          </a:rPr>
                          <m:t>𝑘</m:t>
                        </m:r>
                      </m:sup>
                      <m:e>
                        <m:r>
                          <a:rPr lang="fr-CH" i="1">
                            <a:latin typeface="Cambria Math" panose="02040503050406030204" pitchFamily="18" charset="0"/>
                          </a:rPr>
                          <m:t>𝑖</m:t>
                        </m:r>
                      </m:e>
                    </m:nary>
                    <m:r>
                      <a:rPr lang="fr-CH" b="0" i="0">
                        <a:latin typeface="Cambria Math" panose="02040503050406030204" pitchFamily="18" charset="0"/>
                      </a:rPr>
                      <m:t>+</m:t>
                    </m:r>
                    <m:d>
                      <m:dPr>
                        <m:ctrlPr>
                          <a:rPr lang="fr-CH" b="0" i="1">
                            <a:latin typeface="Cambria Math" panose="02040503050406030204" pitchFamily="18" charset="0"/>
                          </a:rPr>
                        </m:ctrlPr>
                      </m:dPr>
                      <m:e>
                        <m:r>
                          <m:rPr>
                            <m:sty m:val="p"/>
                          </m:rPr>
                          <a:rPr lang="fr-CH" b="0" i="0">
                            <a:latin typeface="Cambria Math" panose="02040503050406030204" pitchFamily="18" charset="0"/>
                          </a:rPr>
                          <m:t>k</m:t>
                        </m:r>
                        <m:r>
                          <a:rPr lang="fr-CH" b="0" i="0">
                            <a:latin typeface="Cambria Math" panose="02040503050406030204" pitchFamily="18" charset="0"/>
                          </a:rPr>
                          <m:t>+1</m:t>
                        </m:r>
                      </m:e>
                    </m:d>
                    <m:r>
                      <a:rPr lang="fr-CH" b="0" i="0">
                        <a:latin typeface="Cambria Math" panose="02040503050406030204" pitchFamily="18" charset="0"/>
                      </a:rPr>
                      <m:t>=</m:t>
                    </m:r>
                  </m:oMath>
                </a14:m>
                <a:r>
                  <a:rPr lang="fr-CH"/>
                  <a:t> </a:t>
                </a:r>
                <a14:m>
                  <m:oMath xmlns:m="http://schemas.openxmlformats.org/officeDocument/2006/math">
                    <m:f>
                      <m:fPr>
                        <m:ctrlPr>
                          <a:rPr lang="fr-CH" i="1">
                            <a:latin typeface="Cambria Math" panose="02040503050406030204" pitchFamily="18" charset="0"/>
                          </a:rPr>
                        </m:ctrlPr>
                      </m:fPr>
                      <m:num>
                        <m:r>
                          <a:rPr lang="fr-CH" i="1">
                            <a:latin typeface="Cambria Math" panose="02040503050406030204" pitchFamily="18" charset="0"/>
                          </a:rPr>
                          <m:t>𝑘</m:t>
                        </m:r>
                        <m:r>
                          <a:rPr lang="fr-CH" i="1">
                            <a:latin typeface="Cambria Math" panose="02040503050406030204" pitchFamily="18" charset="0"/>
                          </a:rPr>
                          <m:t>(</m:t>
                        </m:r>
                        <m:r>
                          <a:rPr lang="fr-CH" i="1">
                            <a:latin typeface="Cambria Math" panose="02040503050406030204" pitchFamily="18" charset="0"/>
                          </a:rPr>
                          <m:t>𝑘</m:t>
                        </m:r>
                        <m:r>
                          <a:rPr lang="fr-CH" i="1">
                            <a:latin typeface="Cambria Math" panose="02040503050406030204" pitchFamily="18" charset="0"/>
                          </a:rPr>
                          <m:t>+1)</m:t>
                        </m:r>
                      </m:num>
                      <m:den>
                        <m:r>
                          <a:rPr lang="fr-CH" i="1">
                            <a:latin typeface="Cambria Math" panose="02040503050406030204" pitchFamily="18" charset="0"/>
                          </a:rPr>
                          <m:t>2</m:t>
                        </m:r>
                      </m:den>
                    </m:f>
                    <m:r>
                      <a:rPr lang="fr-CH">
                        <a:latin typeface="Cambria Math" panose="02040503050406030204" pitchFamily="18" charset="0"/>
                      </a:rPr>
                      <m:t>+</m:t>
                    </m:r>
                    <m:d>
                      <m:dPr>
                        <m:ctrlPr>
                          <a:rPr lang="fr-CH" i="1">
                            <a:latin typeface="Cambria Math" panose="02040503050406030204" pitchFamily="18" charset="0"/>
                          </a:rPr>
                        </m:ctrlPr>
                      </m:dPr>
                      <m:e>
                        <m:r>
                          <m:rPr>
                            <m:sty m:val="p"/>
                          </m:rPr>
                          <a:rPr lang="fr-CH">
                            <a:latin typeface="Cambria Math" panose="02040503050406030204" pitchFamily="18" charset="0"/>
                          </a:rPr>
                          <m:t>k</m:t>
                        </m:r>
                        <m:r>
                          <a:rPr lang="fr-CH">
                            <a:latin typeface="Cambria Math" panose="02040503050406030204" pitchFamily="18" charset="0"/>
                          </a:rPr>
                          <m:t>+1</m:t>
                        </m:r>
                      </m:e>
                    </m:d>
                    <m:r>
                      <a:rPr lang="fr-CH" b="0" i="1">
                        <a:latin typeface="Cambria Math" panose="02040503050406030204" pitchFamily="18" charset="0"/>
                      </a:rPr>
                      <m:t>=</m:t>
                    </m:r>
                  </m:oMath>
                </a14:m>
                <a:endParaRPr lang="fr-CH" i="1">
                  <a:latin typeface="Cambria Math" panose="02040503050406030204" pitchFamily="18" charset="0"/>
                </a:endParaRPr>
              </a:p>
              <a:p>
                <a:pPr marL="457200" lvl="1" indent="0" algn="just">
                  <a:buNone/>
                </a:pPr>
                <a:br>
                  <a:rPr lang="fr-CH" b="0" i="1">
                    <a:latin typeface="Cambria Math" panose="02040503050406030204" pitchFamily="18" charset="0"/>
                  </a:rPr>
                </a:br>
                <a:r>
                  <a:rPr lang="fr-CH" b="0" i="1">
                    <a:latin typeface="Cambria Math" panose="02040503050406030204" pitchFamily="18" charset="0"/>
                  </a:rPr>
                  <a:t>	</a:t>
                </a:r>
                <a14:m>
                  <m:oMath xmlns:m="http://schemas.openxmlformats.org/officeDocument/2006/math">
                    <m:r>
                      <a:rPr lang="fr-CH" b="0" i="1">
                        <a:latin typeface="Cambria Math" panose="02040503050406030204" pitchFamily="18" charset="0"/>
                      </a:rPr>
                      <m:t>=</m:t>
                    </m:r>
                    <m:f>
                      <m:fPr>
                        <m:ctrlPr>
                          <a:rPr lang="fr-CH" i="1">
                            <a:latin typeface="Cambria Math" panose="02040503050406030204" pitchFamily="18" charset="0"/>
                          </a:rPr>
                        </m:ctrlPr>
                      </m:fPr>
                      <m:num>
                        <m:r>
                          <a:rPr lang="fr-CH" i="1">
                            <a:latin typeface="Cambria Math" panose="02040503050406030204" pitchFamily="18" charset="0"/>
                          </a:rPr>
                          <m:t>𝑘</m:t>
                        </m:r>
                        <m:d>
                          <m:dPr>
                            <m:ctrlPr>
                              <a:rPr lang="fr-CH" i="1">
                                <a:latin typeface="Cambria Math" panose="02040503050406030204" pitchFamily="18" charset="0"/>
                              </a:rPr>
                            </m:ctrlPr>
                          </m:dPr>
                          <m:e>
                            <m:r>
                              <a:rPr lang="fr-CH" i="1">
                                <a:latin typeface="Cambria Math" panose="02040503050406030204" pitchFamily="18" charset="0"/>
                              </a:rPr>
                              <m:t>𝑘</m:t>
                            </m:r>
                            <m:r>
                              <a:rPr lang="fr-CH" i="1">
                                <a:latin typeface="Cambria Math" panose="02040503050406030204" pitchFamily="18" charset="0"/>
                              </a:rPr>
                              <m:t>+1</m:t>
                            </m:r>
                          </m:e>
                        </m:d>
                        <m:r>
                          <a:rPr lang="fr-CH" b="0" i="1">
                            <a:latin typeface="Cambria Math" panose="02040503050406030204" pitchFamily="18" charset="0"/>
                          </a:rPr>
                          <m:t>+2(</m:t>
                        </m:r>
                        <m:r>
                          <a:rPr lang="fr-CH" b="0" i="1">
                            <a:latin typeface="Cambria Math" panose="02040503050406030204" pitchFamily="18" charset="0"/>
                          </a:rPr>
                          <m:t>𝑘</m:t>
                        </m:r>
                        <m:r>
                          <a:rPr lang="fr-CH" b="0" i="1">
                            <a:latin typeface="Cambria Math" panose="02040503050406030204" pitchFamily="18" charset="0"/>
                          </a:rPr>
                          <m:t>+1)</m:t>
                        </m:r>
                      </m:num>
                      <m:den>
                        <m:r>
                          <a:rPr lang="fr-CH" i="1">
                            <a:latin typeface="Cambria Math" panose="02040503050406030204" pitchFamily="18" charset="0"/>
                          </a:rPr>
                          <m:t>2</m:t>
                        </m:r>
                      </m:den>
                    </m:f>
                    <m:r>
                      <a:rPr lang="fr-CH" b="0" i="1">
                        <a:latin typeface="Cambria Math" panose="02040503050406030204" pitchFamily="18" charset="0"/>
                      </a:rPr>
                      <m:t>=</m:t>
                    </m:r>
                    <m:f>
                      <m:fPr>
                        <m:ctrlPr>
                          <a:rPr lang="fr-CH" i="1">
                            <a:latin typeface="Cambria Math" panose="02040503050406030204" pitchFamily="18" charset="0"/>
                          </a:rPr>
                        </m:ctrlPr>
                      </m:fPr>
                      <m:num>
                        <m:r>
                          <a:rPr lang="fr-CH" b="0" i="1">
                            <a:latin typeface="Cambria Math" panose="02040503050406030204" pitchFamily="18" charset="0"/>
                          </a:rPr>
                          <m:t>(</m:t>
                        </m:r>
                        <m:r>
                          <a:rPr lang="fr-CH" i="1">
                            <a:latin typeface="Cambria Math" panose="02040503050406030204" pitchFamily="18" charset="0"/>
                          </a:rPr>
                          <m:t>𝑘</m:t>
                        </m:r>
                        <m:r>
                          <a:rPr lang="fr-CH" b="0" i="1">
                            <a:latin typeface="Cambria Math" panose="02040503050406030204" pitchFamily="18" charset="0"/>
                          </a:rPr>
                          <m:t>+1)</m:t>
                        </m:r>
                        <m:r>
                          <a:rPr lang="fr-CH" i="1">
                            <a:latin typeface="Cambria Math" panose="02040503050406030204" pitchFamily="18" charset="0"/>
                          </a:rPr>
                          <m:t>(</m:t>
                        </m:r>
                        <m:r>
                          <a:rPr lang="fr-CH" i="1">
                            <a:latin typeface="Cambria Math" panose="02040503050406030204" pitchFamily="18" charset="0"/>
                          </a:rPr>
                          <m:t>𝑘</m:t>
                        </m:r>
                        <m:r>
                          <a:rPr lang="fr-CH" i="1">
                            <a:latin typeface="Cambria Math" panose="02040503050406030204" pitchFamily="18" charset="0"/>
                          </a:rPr>
                          <m:t>+2)</m:t>
                        </m:r>
                      </m:num>
                      <m:den>
                        <m:r>
                          <a:rPr lang="fr-CH" i="1">
                            <a:latin typeface="Cambria Math" panose="02040503050406030204" pitchFamily="18" charset="0"/>
                          </a:rPr>
                          <m:t>2</m:t>
                        </m:r>
                      </m:den>
                    </m:f>
                  </m:oMath>
                </a14:m>
                <a:r>
                  <a:rPr lang="en-US" dirty="0"/>
                  <a:t>                                 ◀︎</a:t>
                </a:r>
                <a:endParaRPr lang="en-US" sz="2400"/>
              </a:p>
              <a:p>
                <a:pPr>
                  <a:buNone/>
                </a:pPr>
                <a:endParaRPr lang="en-US" sz="2400"/>
              </a:p>
            </p:txBody>
          </p:sp>
        </mc:Choice>
        <mc:Fallback xmlns="">
          <p:sp>
            <p:nvSpPr>
              <p:cNvPr id="3" name="Content Placeholder 2">
                <a:extLst>
                  <a:ext uri="{FF2B5EF4-FFF2-40B4-BE49-F238E27FC236}">
                    <a16:creationId xmlns:a16="http://schemas.microsoft.com/office/drawing/2014/main" id="{B51C5F57-320E-0F49-97EA-44EF07D179F6}"/>
                  </a:ext>
                </a:extLst>
              </p:cNvPr>
              <p:cNvSpPr>
                <a:spLocks noGrp="1" noRot="1" noChangeAspect="1" noMove="1" noResize="1" noEditPoints="1" noAdjustHandles="1" noChangeArrowheads="1" noChangeShapeType="1" noTextEdit="1"/>
              </p:cNvSpPr>
              <p:nvPr>
                <p:ph idx="1"/>
              </p:nvPr>
            </p:nvSpPr>
            <p:spPr>
              <a:blipFill>
                <a:blip r:embed="rId2"/>
                <a:stretch>
                  <a:fillRect l="-10977" t="-31871" b="-1462"/>
                </a:stretch>
              </a:blipFill>
            </p:spPr>
            <p:txBody>
              <a:bodyPr/>
              <a:lstStyle/>
              <a:p>
                <a:r>
                  <a:rPr lang="en-US">
                    <a:noFill/>
                  </a:rPr>
                  <a:t> </a:t>
                </a:r>
              </a:p>
            </p:txBody>
          </p:sp>
        </mc:Fallback>
      </mc:AlternateContent>
    </p:spTree>
    <p:extLst>
      <p:ext uri="{BB962C8B-B14F-4D97-AF65-F5344CB8AC3E}">
        <p14:creationId xmlns:p14="http://schemas.microsoft.com/office/powerpoint/2010/main" val="4198071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Inequalities</a:t>
            </a:r>
          </a:p>
        </p:txBody>
      </p:sp>
      <p:sp>
        <p:nvSpPr>
          <p:cNvPr id="3" name="Content Placeholder 2"/>
          <p:cNvSpPr>
            <a:spLocks noGrp="1"/>
          </p:cNvSpPr>
          <p:nvPr>
            <p:ph idx="1"/>
          </p:nvPr>
        </p:nvSpPr>
        <p:spPr>
          <a:xfrm>
            <a:off x="994063" y="1630680"/>
            <a:ext cx="10631880" cy="4389120"/>
          </a:xfrm>
        </p:spPr>
        <p:txBody>
          <a:bodyPr>
            <a:normAutofit fontScale="92500" lnSpcReduction="10000"/>
          </a:bodyPr>
          <a:lstStyle/>
          <a:p>
            <a:pPr>
              <a:buNone/>
            </a:pPr>
            <a:r>
              <a:rPr lang="en-US" dirty="0">
                <a:ea typeface="Cambria Math" pitchFamily="18" charset="0"/>
              </a:rPr>
              <a:t>Show that 2</a:t>
            </a:r>
            <a:r>
              <a:rPr lang="en-US" i="1" baseline="30000" dirty="0"/>
              <a:t>n </a:t>
            </a:r>
            <a:r>
              <a:rPr lang="en-US" i="1" dirty="0"/>
              <a:t>&lt; n</a:t>
            </a:r>
            <a:r>
              <a:rPr lang="en-US" dirty="0"/>
              <a:t>!</a:t>
            </a:r>
            <a:r>
              <a:rPr lang="en-US" i="1" dirty="0"/>
              <a:t>, </a:t>
            </a:r>
            <a:r>
              <a:rPr lang="en-US" dirty="0"/>
              <a:t>for every integer </a:t>
            </a:r>
            <a:r>
              <a:rPr lang="en-US" i="1" dirty="0"/>
              <a:t>n</a:t>
            </a:r>
            <a:r>
              <a:rPr lang="en-US" dirty="0"/>
              <a:t> ≥ </a:t>
            </a:r>
            <a:r>
              <a:rPr lang="en-US" dirty="0">
                <a:ea typeface="Cambria Math" pitchFamily="18" charset="0"/>
              </a:rPr>
              <a:t>4</a:t>
            </a:r>
            <a:r>
              <a:rPr lang="en-US" dirty="0"/>
              <a:t>.</a:t>
            </a:r>
          </a:p>
          <a:p>
            <a:pPr>
              <a:buNone/>
            </a:pPr>
            <a:r>
              <a:rPr lang="en-US" b="1" dirty="0"/>
              <a:t>Proof</a:t>
            </a:r>
            <a:r>
              <a:rPr lang="en-US" dirty="0"/>
              <a:t>: Let </a:t>
            </a:r>
            <a:r>
              <a:rPr lang="en-US" i="1" dirty="0"/>
              <a:t>P</a:t>
            </a:r>
            <a:r>
              <a:rPr lang="en-US" dirty="0"/>
              <a:t>(</a:t>
            </a:r>
            <a:r>
              <a:rPr lang="en-US" i="1" dirty="0"/>
              <a:t>n</a:t>
            </a:r>
            <a:r>
              <a:rPr lang="en-US" dirty="0"/>
              <a:t>) be the proposition that </a:t>
            </a:r>
            <a:r>
              <a:rPr lang="en-US" dirty="0">
                <a:ea typeface="Cambria Math" pitchFamily="18" charset="0"/>
              </a:rPr>
              <a:t>2</a:t>
            </a:r>
            <a:r>
              <a:rPr lang="en-US" i="1" baseline="30000" dirty="0"/>
              <a:t>n </a:t>
            </a:r>
            <a:r>
              <a:rPr lang="en-US" i="1" dirty="0"/>
              <a:t> &lt; n</a:t>
            </a:r>
            <a:r>
              <a:rPr lang="en-US" dirty="0"/>
              <a:t>!</a:t>
            </a:r>
            <a:endParaRPr lang="en-US" baseline="30000" dirty="0"/>
          </a:p>
          <a:p>
            <a:pPr lvl="1"/>
            <a:r>
              <a:rPr lang="en-US" dirty="0"/>
              <a:t>BASIS STEP: </a:t>
            </a:r>
            <a:r>
              <a:rPr lang="en-US" i="1" dirty="0"/>
              <a:t>P(</a:t>
            </a:r>
            <a:r>
              <a:rPr lang="en-US" dirty="0">
                <a:ea typeface="Cambria Math" pitchFamily="18" charset="0"/>
              </a:rPr>
              <a:t>4</a:t>
            </a:r>
            <a:r>
              <a:rPr lang="en-US" dirty="0"/>
              <a:t>) is true since </a:t>
            </a:r>
            <a:r>
              <a:rPr lang="en-US" dirty="0">
                <a:ea typeface="Cambria Math" pitchFamily="18" charset="0"/>
              </a:rPr>
              <a:t>2</a:t>
            </a:r>
            <a:r>
              <a:rPr lang="en-US" baseline="30000" dirty="0">
                <a:ea typeface="Cambria Math" pitchFamily="18" charset="0"/>
              </a:rPr>
              <a:t>4</a:t>
            </a:r>
            <a:r>
              <a:rPr lang="en-US" i="1" dirty="0"/>
              <a:t>  = </a:t>
            </a:r>
            <a:r>
              <a:rPr lang="en-US" dirty="0">
                <a:ea typeface="Cambria Math" pitchFamily="18" charset="0"/>
              </a:rPr>
              <a:t>16  &lt; 4! = 24</a:t>
            </a:r>
            <a:r>
              <a:rPr lang="en-US" i="1" dirty="0"/>
              <a:t>.</a:t>
            </a:r>
          </a:p>
          <a:p>
            <a:pPr lvl="1"/>
            <a:r>
              <a:rPr lang="en-US" dirty="0"/>
              <a:t>INDUCTIVE STEP: Assume </a:t>
            </a:r>
            <a:r>
              <a:rPr lang="en-US" i="1" dirty="0"/>
              <a:t>P</a:t>
            </a:r>
            <a:r>
              <a:rPr lang="en-US" dirty="0"/>
              <a:t>(</a:t>
            </a:r>
            <a:r>
              <a:rPr lang="en-US" i="1" dirty="0"/>
              <a:t>k</a:t>
            </a:r>
            <a:r>
              <a:rPr lang="en-US" dirty="0"/>
              <a:t>) holds, i.e., </a:t>
            </a:r>
            <a:r>
              <a:rPr lang="en-US" dirty="0">
                <a:ea typeface="Cambria Math" pitchFamily="18" charset="0"/>
              </a:rPr>
              <a:t>2</a:t>
            </a:r>
            <a:r>
              <a:rPr lang="en-US" i="1" baseline="30000" dirty="0"/>
              <a:t>k </a:t>
            </a:r>
            <a:r>
              <a:rPr lang="en-US" i="1" dirty="0"/>
              <a:t> &lt; k</a:t>
            </a:r>
            <a:r>
              <a:rPr lang="en-US" dirty="0"/>
              <a:t>! </a:t>
            </a:r>
            <a:r>
              <a:rPr lang="en-US" i="1" dirty="0"/>
              <a:t> </a:t>
            </a:r>
            <a:r>
              <a:rPr lang="en-US" dirty="0"/>
              <a:t>for an arbitrary integer </a:t>
            </a:r>
            <a:r>
              <a:rPr lang="en-US" i="1" dirty="0"/>
              <a:t>k</a:t>
            </a:r>
            <a:r>
              <a:rPr lang="en-US" dirty="0"/>
              <a:t> ≥ </a:t>
            </a:r>
            <a:r>
              <a:rPr lang="en-US" dirty="0">
                <a:ea typeface="Cambria Math" pitchFamily="18" charset="0"/>
              </a:rPr>
              <a:t>4</a:t>
            </a:r>
            <a:r>
              <a:rPr lang="en-US" dirty="0"/>
              <a:t>. Then: </a:t>
            </a:r>
          </a:p>
          <a:p>
            <a:pPr lvl="1">
              <a:buNone/>
            </a:pPr>
            <a:r>
              <a:rPr lang="en-US" i="1" dirty="0"/>
              <a:t>                </a:t>
            </a:r>
            <a:r>
              <a:rPr lang="en-US" dirty="0">
                <a:ea typeface="Cambria Math" pitchFamily="18" charset="0"/>
              </a:rPr>
              <a:t>2</a:t>
            </a:r>
            <a:r>
              <a:rPr lang="en-US" i="1" baseline="30000" dirty="0"/>
              <a:t>k+</a:t>
            </a:r>
            <a:r>
              <a:rPr lang="en-US" baseline="30000" dirty="0">
                <a:ea typeface="Cambria Math" pitchFamily="18" charset="0"/>
              </a:rPr>
              <a:t>1</a:t>
            </a:r>
            <a:r>
              <a:rPr lang="en-US" i="1" dirty="0"/>
              <a:t> = </a:t>
            </a:r>
            <a:r>
              <a:rPr lang="en-US" dirty="0">
                <a:ea typeface="Cambria Math" pitchFamily="18" charset="0"/>
              </a:rPr>
              <a:t>2 ∙ 2</a:t>
            </a:r>
            <a:r>
              <a:rPr lang="en-US" i="1" baseline="30000" dirty="0"/>
              <a:t>k  </a:t>
            </a:r>
          </a:p>
          <a:p>
            <a:pPr lvl="1">
              <a:buNone/>
            </a:pPr>
            <a:r>
              <a:rPr lang="en-US" i="1" baseline="30000" dirty="0"/>
              <a:t>                                    </a:t>
            </a:r>
            <a:r>
              <a:rPr lang="en-US" i="1" dirty="0"/>
              <a:t>&lt; </a:t>
            </a:r>
            <a:r>
              <a:rPr lang="en-US" dirty="0">
                <a:ea typeface="Cambria Math" pitchFamily="18" charset="0"/>
              </a:rPr>
              <a:t>2 </a:t>
            </a:r>
            <a:r>
              <a:rPr lang="en-US" i="1" dirty="0"/>
              <a:t>∙ k</a:t>
            </a:r>
            <a:r>
              <a:rPr lang="en-US" dirty="0"/>
              <a:t>!</a:t>
            </a:r>
            <a:r>
              <a:rPr lang="en-US" i="1" dirty="0"/>
              <a:t>          </a:t>
            </a:r>
            <a:r>
              <a:rPr lang="en-US" dirty="0"/>
              <a:t>(</a:t>
            </a:r>
            <a:r>
              <a:rPr lang="en-US" i="1" dirty="0"/>
              <a:t>by the inductive hypothesis)</a:t>
            </a:r>
          </a:p>
          <a:p>
            <a:pPr lvl="1">
              <a:buNone/>
            </a:pPr>
            <a:r>
              <a:rPr lang="en-US" i="1" baseline="30000" dirty="0"/>
              <a:t>                                    </a:t>
            </a:r>
            <a:r>
              <a:rPr lang="en-US" dirty="0"/>
              <a:t>&lt; (</a:t>
            </a:r>
            <a:r>
              <a:rPr lang="en-US" i="1" dirty="0"/>
              <a:t>k + </a:t>
            </a:r>
            <a:r>
              <a:rPr lang="en-US" dirty="0">
                <a:ea typeface="Cambria Math" pitchFamily="18" charset="0"/>
              </a:rPr>
              <a:t>1</a:t>
            </a:r>
            <a:r>
              <a:rPr lang="en-US" dirty="0"/>
              <a:t>) </a:t>
            </a:r>
            <a:r>
              <a:rPr lang="en-US" i="1" dirty="0"/>
              <a:t>k</a:t>
            </a:r>
            <a:r>
              <a:rPr lang="en-US" dirty="0"/>
              <a:t>!</a:t>
            </a:r>
          </a:p>
          <a:p>
            <a:pPr lvl="1">
              <a:buNone/>
            </a:pPr>
            <a:r>
              <a:rPr lang="en-US" i="1" dirty="0"/>
              <a:t>                        = </a:t>
            </a:r>
            <a:r>
              <a:rPr lang="en-US" dirty="0"/>
              <a:t>(</a:t>
            </a:r>
            <a:r>
              <a:rPr lang="en-US" i="1" dirty="0"/>
              <a:t>k + </a:t>
            </a:r>
            <a:r>
              <a:rPr lang="en-US" dirty="0">
                <a:ea typeface="Cambria Math" pitchFamily="18" charset="0"/>
              </a:rPr>
              <a:t>1</a:t>
            </a:r>
            <a:r>
              <a:rPr lang="en-US" dirty="0"/>
              <a:t>)!</a:t>
            </a:r>
          </a:p>
          <a:p>
            <a:pPr lvl="1">
              <a:buNone/>
            </a:pPr>
            <a:r>
              <a:rPr lang="en-US" dirty="0"/>
              <a:t> Therefore, </a:t>
            </a:r>
            <a:r>
              <a:rPr lang="en-US" dirty="0">
                <a:ea typeface="Cambria Math" pitchFamily="18" charset="0"/>
              </a:rPr>
              <a:t>2</a:t>
            </a:r>
            <a:r>
              <a:rPr lang="en-US" i="1" baseline="30000" dirty="0"/>
              <a:t>n </a:t>
            </a:r>
            <a:r>
              <a:rPr lang="en-US" i="1" dirty="0"/>
              <a:t> &lt; n</a:t>
            </a:r>
            <a:r>
              <a:rPr lang="en-US" dirty="0"/>
              <a:t>!</a:t>
            </a:r>
            <a:r>
              <a:rPr lang="en-US" i="1" dirty="0"/>
              <a:t>  </a:t>
            </a:r>
            <a:r>
              <a:rPr lang="en-US" dirty="0"/>
              <a:t>holds</a:t>
            </a:r>
            <a:r>
              <a:rPr lang="en-US" i="1" dirty="0"/>
              <a:t>, </a:t>
            </a:r>
            <a:r>
              <a:rPr lang="en-US" dirty="0"/>
              <a:t>for every integer </a:t>
            </a:r>
            <a:r>
              <a:rPr lang="en-US" i="1" dirty="0"/>
              <a:t>n</a:t>
            </a:r>
            <a:r>
              <a:rPr lang="en-US" dirty="0"/>
              <a:t> ≥ </a:t>
            </a:r>
            <a:r>
              <a:rPr lang="en-US" dirty="0">
                <a:ea typeface="Cambria Math" pitchFamily="18" charset="0"/>
              </a:rPr>
              <a:t>4</a:t>
            </a:r>
            <a:r>
              <a:rPr lang="en-US" dirty="0"/>
              <a:t>.           ◀︎</a:t>
            </a:r>
          </a:p>
          <a:p>
            <a:pPr>
              <a:buNone/>
            </a:pPr>
            <a:endParaRPr lang="en-US" dirty="0"/>
          </a:p>
          <a:p>
            <a:pPr>
              <a:buNone/>
            </a:pPr>
            <a:r>
              <a:rPr lang="en-US" dirty="0"/>
              <a:t>Note that here the basis step is </a:t>
            </a:r>
            <a:r>
              <a:rPr lang="en-US" i="1" dirty="0"/>
              <a:t>P</a:t>
            </a:r>
            <a:r>
              <a:rPr lang="en-US" dirty="0"/>
              <a:t>(</a:t>
            </a:r>
            <a:r>
              <a:rPr lang="en-US" dirty="0">
                <a:ea typeface="Cambria Math" pitchFamily="18" charset="0"/>
              </a:rPr>
              <a:t>4</a:t>
            </a:r>
            <a:r>
              <a:rPr lang="en-US" dirty="0"/>
              <a:t>), since</a:t>
            </a:r>
            <a:r>
              <a:rPr lang="en-US" i="1" dirty="0"/>
              <a:t> P</a:t>
            </a:r>
            <a:r>
              <a:rPr lang="en-US" dirty="0"/>
              <a:t>(</a:t>
            </a:r>
            <a:r>
              <a:rPr lang="en-US" dirty="0">
                <a:ea typeface="Cambria Math" pitchFamily="18" charset="0"/>
              </a:rPr>
              <a:t>0</a:t>
            </a:r>
            <a:r>
              <a:rPr lang="en-US" dirty="0"/>
              <a:t>), </a:t>
            </a:r>
            <a:r>
              <a:rPr lang="en-US" i="1" dirty="0"/>
              <a:t>P</a:t>
            </a:r>
            <a:r>
              <a:rPr lang="en-US" dirty="0"/>
              <a:t>(</a:t>
            </a:r>
            <a:r>
              <a:rPr lang="en-US" dirty="0">
                <a:ea typeface="Cambria Math" pitchFamily="18" charset="0"/>
              </a:rPr>
              <a:t>1</a:t>
            </a:r>
            <a:r>
              <a:rPr lang="en-US" dirty="0"/>
              <a:t>),</a:t>
            </a:r>
            <a:r>
              <a:rPr lang="en-US" i="1" dirty="0"/>
              <a:t> P</a:t>
            </a:r>
            <a:r>
              <a:rPr lang="en-US" dirty="0"/>
              <a:t>(</a:t>
            </a:r>
            <a:r>
              <a:rPr lang="en-US" dirty="0">
                <a:ea typeface="Cambria Math" pitchFamily="18" charset="0"/>
              </a:rPr>
              <a:t>2</a:t>
            </a:r>
            <a:r>
              <a:rPr lang="en-US" dirty="0"/>
              <a:t>), </a:t>
            </a:r>
            <a:r>
              <a:rPr lang="en-US" i="1" dirty="0"/>
              <a:t>P</a:t>
            </a:r>
            <a:r>
              <a:rPr lang="en-US" dirty="0"/>
              <a:t>(</a:t>
            </a:r>
            <a:r>
              <a:rPr lang="en-US" dirty="0">
                <a:ea typeface="Cambria Math" pitchFamily="18" charset="0"/>
              </a:rPr>
              <a:t>3</a:t>
            </a:r>
            <a:r>
              <a:rPr lang="en-US" dirty="0"/>
              <a:t>) are all false.  </a:t>
            </a:r>
          </a:p>
          <a:p>
            <a:endParaRPr lang="en-US" i="1" dirty="0"/>
          </a:p>
        </p:txBody>
      </p:sp>
    </p:spTree>
    <p:extLst>
      <p:ext uri="{BB962C8B-B14F-4D97-AF65-F5344CB8AC3E}">
        <p14:creationId xmlns:p14="http://schemas.microsoft.com/office/powerpoint/2010/main" val="4129845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Divisibility Results</a:t>
            </a:r>
          </a:p>
        </p:txBody>
      </p:sp>
      <p:sp>
        <p:nvSpPr>
          <p:cNvPr id="3" name="Content Placeholder 2"/>
          <p:cNvSpPr>
            <a:spLocks noGrp="1"/>
          </p:cNvSpPr>
          <p:nvPr>
            <p:ph idx="1"/>
          </p:nvPr>
        </p:nvSpPr>
        <p:spPr/>
        <p:txBody>
          <a:bodyPr>
            <a:normAutofit/>
          </a:bodyPr>
          <a:lstStyle/>
          <a:p>
            <a:pPr>
              <a:buNone/>
            </a:pPr>
            <a:r>
              <a:rPr lang="en-US" dirty="0">
                <a:ea typeface="Cambria Math" pitchFamily="18" charset="0"/>
              </a:rPr>
              <a:t>Show that </a:t>
            </a:r>
            <a:r>
              <a:rPr lang="en-US" i="1" dirty="0">
                <a:ea typeface="Cambria Math" pitchFamily="18" charset="0"/>
              </a:rPr>
              <a:t>n</a:t>
            </a:r>
            <a:r>
              <a:rPr lang="en-US" baseline="30000" dirty="0">
                <a:ea typeface="Cambria Math" pitchFamily="18" charset="0"/>
              </a:rPr>
              <a:t>3</a:t>
            </a:r>
            <a:r>
              <a:rPr lang="en-US" i="1" baseline="30000" dirty="0"/>
              <a:t> </a:t>
            </a:r>
            <a:r>
              <a:rPr lang="en-US" i="1" dirty="0">
                <a:ea typeface="Cambria Math"/>
              </a:rPr>
              <a:t>− </a:t>
            </a:r>
            <a:r>
              <a:rPr lang="en-US" i="1" dirty="0"/>
              <a:t>n </a:t>
            </a:r>
            <a:r>
              <a:rPr lang="en-US" dirty="0"/>
              <a:t>is divisible by </a:t>
            </a:r>
            <a:r>
              <a:rPr lang="en-US" dirty="0">
                <a:ea typeface="Cambria Math" pitchFamily="18" charset="0"/>
              </a:rPr>
              <a:t>3</a:t>
            </a:r>
            <a:r>
              <a:rPr lang="en-US" i="1" dirty="0"/>
              <a:t>, </a:t>
            </a:r>
            <a:r>
              <a:rPr lang="en-US" dirty="0"/>
              <a:t>for every positive integer </a:t>
            </a:r>
            <a:r>
              <a:rPr lang="en-US" i="1" dirty="0"/>
              <a:t>n</a:t>
            </a:r>
            <a:r>
              <a:rPr lang="en-US" dirty="0"/>
              <a:t>.</a:t>
            </a:r>
          </a:p>
          <a:p>
            <a:pPr>
              <a:buNone/>
            </a:pPr>
            <a:r>
              <a:rPr lang="en-US" b="1" dirty="0"/>
              <a:t>Proof</a:t>
            </a:r>
            <a:r>
              <a:rPr lang="en-US" dirty="0"/>
              <a:t>: Let </a:t>
            </a:r>
            <a:r>
              <a:rPr lang="en-US" i="1" dirty="0"/>
              <a:t>P</a:t>
            </a:r>
            <a:r>
              <a:rPr lang="en-US" dirty="0"/>
              <a:t>(</a:t>
            </a:r>
            <a:r>
              <a:rPr lang="en-US" i="1" dirty="0"/>
              <a:t>n</a:t>
            </a:r>
            <a:r>
              <a:rPr lang="en-US" dirty="0"/>
              <a:t>) be the proposition that </a:t>
            </a:r>
            <a:r>
              <a:rPr lang="en-US" i="1" dirty="0">
                <a:ea typeface="Cambria Math" pitchFamily="18" charset="0"/>
              </a:rPr>
              <a:t>n</a:t>
            </a:r>
            <a:r>
              <a:rPr lang="en-US" baseline="30000" dirty="0">
                <a:ea typeface="Cambria Math" pitchFamily="18" charset="0"/>
              </a:rPr>
              <a:t>3</a:t>
            </a:r>
            <a:r>
              <a:rPr lang="en-US" i="1" baseline="30000" dirty="0"/>
              <a:t> </a:t>
            </a:r>
            <a:r>
              <a:rPr lang="en-US" i="1" dirty="0">
                <a:ea typeface="Cambria Math"/>
              </a:rPr>
              <a:t>− </a:t>
            </a:r>
            <a:r>
              <a:rPr lang="en-US" i="1" dirty="0"/>
              <a:t>n </a:t>
            </a:r>
            <a:r>
              <a:rPr lang="en-US" dirty="0"/>
              <a:t>is divisible by </a:t>
            </a:r>
            <a:r>
              <a:rPr lang="en-US" dirty="0">
                <a:ea typeface="Cambria Math" pitchFamily="18" charset="0"/>
              </a:rPr>
              <a:t>3</a:t>
            </a:r>
            <a:r>
              <a:rPr lang="en-US" i="1" dirty="0"/>
              <a:t>.</a:t>
            </a:r>
            <a:r>
              <a:rPr lang="en-US" baseline="30000" dirty="0"/>
              <a:t> </a:t>
            </a:r>
          </a:p>
          <a:p>
            <a:pPr lvl="1"/>
            <a:r>
              <a:rPr lang="en-US" dirty="0"/>
              <a:t>BASIS STEP: </a:t>
            </a:r>
            <a:r>
              <a:rPr lang="en-US" i="1" dirty="0"/>
              <a:t>P</a:t>
            </a:r>
            <a:r>
              <a:rPr lang="en-US" dirty="0"/>
              <a:t>(</a:t>
            </a:r>
            <a:r>
              <a:rPr lang="en-US" dirty="0">
                <a:ea typeface="Cambria Math" pitchFamily="18" charset="0"/>
              </a:rPr>
              <a:t>1</a:t>
            </a:r>
            <a:r>
              <a:rPr lang="en-US" dirty="0"/>
              <a:t>) is true since </a:t>
            </a:r>
            <a:r>
              <a:rPr lang="en-US" dirty="0">
                <a:ea typeface="Cambria Math" pitchFamily="18" charset="0"/>
              </a:rPr>
              <a:t>1</a:t>
            </a:r>
            <a:r>
              <a:rPr lang="en-US" baseline="30000" dirty="0">
                <a:ea typeface="Cambria Math" pitchFamily="18" charset="0"/>
              </a:rPr>
              <a:t>3</a:t>
            </a:r>
            <a:r>
              <a:rPr lang="en-US" i="1" dirty="0"/>
              <a:t> </a:t>
            </a:r>
            <a:r>
              <a:rPr lang="en-US" i="1" dirty="0">
                <a:ea typeface="Cambria Math"/>
              </a:rPr>
              <a:t>− </a:t>
            </a:r>
            <a:r>
              <a:rPr lang="en-US" dirty="0">
                <a:ea typeface="Cambria Math" pitchFamily="18" charset="0"/>
              </a:rPr>
              <a:t>1</a:t>
            </a:r>
            <a:r>
              <a:rPr lang="en-US" i="1" dirty="0">
                <a:ea typeface="Cambria Math"/>
              </a:rPr>
              <a:t> </a:t>
            </a:r>
            <a:r>
              <a:rPr lang="en-US" i="1" dirty="0"/>
              <a:t>= </a:t>
            </a:r>
            <a:r>
              <a:rPr lang="en-US" dirty="0">
                <a:ea typeface="Cambria Math" pitchFamily="18" charset="0"/>
              </a:rPr>
              <a:t>0, which is divisible by 3</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ea typeface="Cambria Math" pitchFamily="18" charset="0"/>
              </a:rPr>
              <a:t>k</a:t>
            </a:r>
            <a:r>
              <a:rPr lang="en-US" baseline="30000" dirty="0">
                <a:ea typeface="Cambria Math" pitchFamily="18" charset="0"/>
              </a:rPr>
              <a:t>3</a:t>
            </a:r>
            <a:r>
              <a:rPr lang="en-US" i="1" baseline="30000" dirty="0"/>
              <a:t> </a:t>
            </a:r>
            <a:r>
              <a:rPr lang="en-US" i="1" dirty="0">
                <a:ea typeface="Cambria Math"/>
              </a:rPr>
              <a:t>− </a:t>
            </a:r>
            <a:r>
              <a:rPr lang="en-US" i="1" dirty="0"/>
              <a:t>k </a:t>
            </a:r>
            <a:r>
              <a:rPr lang="en-US" dirty="0"/>
              <a:t>is divisible by </a:t>
            </a:r>
            <a:r>
              <a:rPr lang="en-US" dirty="0">
                <a:ea typeface="Cambria Math" pitchFamily="18" charset="0"/>
              </a:rPr>
              <a:t>3, for an arbitrary positive integer </a:t>
            </a:r>
            <a:r>
              <a:rPr lang="en-US" i="1" dirty="0">
                <a:ea typeface="Cambria Math" pitchFamily="18" charset="0"/>
              </a:rPr>
              <a:t>k</a:t>
            </a:r>
            <a:r>
              <a:rPr lang="en-US" i="1" dirty="0"/>
              <a:t>.</a:t>
            </a:r>
            <a:r>
              <a:rPr lang="en-US" baseline="30000" dirty="0"/>
              <a:t> </a:t>
            </a:r>
            <a:r>
              <a:rPr lang="en-US" dirty="0"/>
              <a:t>Then: </a:t>
            </a:r>
          </a:p>
          <a:p>
            <a:pPr lvl="1">
              <a:buNone/>
            </a:pPr>
            <a:r>
              <a:rPr lang="en-US" i="1" dirty="0"/>
              <a:t>                </a:t>
            </a:r>
            <a:r>
              <a:rPr lang="en-US" dirty="0"/>
              <a:t>(</a:t>
            </a:r>
            <a:r>
              <a:rPr lang="en-US" i="1" dirty="0"/>
              <a:t>k + </a:t>
            </a:r>
            <a:r>
              <a:rPr lang="en-US" dirty="0">
                <a:ea typeface="Cambria Math" pitchFamily="18" charset="0"/>
              </a:rPr>
              <a:t>1</a:t>
            </a:r>
            <a:r>
              <a:rPr lang="en-US" dirty="0"/>
              <a:t>)</a:t>
            </a:r>
            <a:r>
              <a:rPr lang="en-US" baseline="30000" dirty="0">
                <a:ea typeface="Cambria Math" pitchFamily="18" charset="0"/>
              </a:rPr>
              <a:t>3</a:t>
            </a:r>
            <a:r>
              <a:rPr lang="en-US" i="1" dirty="0"/>
              <a:t> </a:t>
            </a:r>
            <a:r>
              <a:rPr lang="en-US" i="1" dirty="0">
                <a:ea typeface="Cambria Math"/>
              </a:rPr>
              <a:t>− </a:t>
            </a:r>
            <a:r>
              <a:rPr lang="en-US" dirty="0"/>
              <a:t>(</a:t>
            </a:r>
            <a:r>
              <a:rPr lang="en-US" i="1" dirty="0"/>
              <a:t>k + </a:t>
            </a:r>
            <a:r>
              <a:rPr lang="en-US" dirty="0">
                <a:ea typeface="Cambria Math" pitchFamily="18" charset="0"/>
              </a:rPr>
              <a:t>1</a:t>
            </a:r>
            <a:r>
              <a:rPr lang="en-US" dirty="0"/>
              <a:t>)</a:t>
            </a:r>
            <a:r>
              <a:rPr lang="en-US" i="1" dirty="0"/>
              <a:t> = </a:t>
            </a:r>
            <a:r>
              <a:rPr lang="en-US" dirty="0"/>
              <a:t>(</a:t>
            </a:r>
            <a:r>
              <a:rPr lang="en-US" i="1" dirty="0">
                <a:ea typeface="Cambria Math" pitchFamily="18" charset="0"/>
              </a:rPr>
              <a:t>k</a:t>
            </a:r>
            <a:r>
              <a:rPr lang="en-US" baseline="30000" dirty="0">
                <a:ea typeface="Cambria Math" pitchFamily="18" charset="0"/>
              </a:rPr>
              <a:t>3</a:t>
            </a:r>
            <a:r>
              <a:rPr lang="en-US" i="1" baseline="30000" dirty="0"/>
              <a:t> </a:t>
            </a:r>
            <a:r>
              <a:rPr lang="en-US" i="1" dirty="0"/>
              <a:t>+ </a:t>
            </a:r>
            <a:r>
              <a:rPr lang="en-US" dirty="0">
                <a:ea typeface="Cambria Math" pitchFamily="18" charset="0"/>
              </a:rPr>
              <a:t>3</a:t>
            </a:r>
            <a:r>
              <a:rPr lang="en-US" i="1" dirty="0">
                <a:ea typeface="Cambria Math" pitchFamily="18" charset="0"/>
              </a:rPr>
              <a:t>k</a:t>
            </a:r>
            <a:r>
              <a:rPr lang="en-US" baseline="30000" dirty="0">
                <a:ea typeface="Cambria Math" pitchFamily="18" charset="0"/>
              </a:rPr>
              <a:t>2 </a:t>
            </a:r>
            <a:r>
              <a:rPr lang="en-US" i="1" dirty="0"/>
              <a:t>+ </a:t>
            </a:r>
            <a:r>
              <a:rPr lang="en-US" dirty="0">
                <a:ea typeface="Cambria Math" pitchFamily="18" charset="0"/>
              </a:rPr>
              <a:t>3</a:t>
            </a:r>
            <a:r>
              <a:rPr lang="en-US" i="1" dirty="0">
                <a:ea typeface="Cambria Math" pitchFamily="18" charset="0"/>
              </a:rPr>
              <a:t>k</a:t>
            </a:r>
            <a:r>
              <a:rPr lang="en-US" baseline="30000" dirty="0">
                <a:ea typeface="Cambria Math" pitchFamily="18" charset="0"/>
              </a:rPr>
              <a:t> </a:t>
            </a:r>
            <a:r>
              <a:rPr lang="en-US" i="1" dirty="0"/>
              <a:t>+ </a:t>
            </a:r>
            <a:r>
              <a:rPr lang="en-US" dirty="0">
                <a:ea typeface="Cambria Math" pitchFamily="18" charset="0"/>
              </a:rPr>
              <a:t>1) </a:t>
            </a:r>
            <a:r>
              <a:rPr lang="en-US" i="1" dirty="0">
                <a:ea typeface="Cambria Math"/>
              </a:rPr>
              <a:t>−</a:t>
            </a:r>
            <a:r>
              <a:rPr lang="en-US" i="1" dirty="0"/>
              <a:t> </a:t>
            </a:r>
            <a:r>
              <a:rPr lang="en-US" dirty="0"/>
              <a:t>(</a:t>
            </a:r>
            <a:r>
              <a:rPr lang="en-US" i="1" dirty="0"/>
              <a:t>k + </a:t>
            </a:r>
            <a:r>
              <a:rPr lang="en-US" dirty="0">
                <a:ea typeface="Cambria Math" pitchFamily="18" charset="0"/>
              </a:rPr>
              <a:t>1</a:t>
            </a:r>
            <a:r>
              <a:rPr lang="en-US" dirty="0"/>
              <a:t>) </a:t>
            </a:r>
            <a:endParaRPr lang="en-US" i="1" baseline="30000" dirty="0"/>
          </a:p>
          <a:p>
            <a:pPr lvl="1">
              <a:buNone/>
            </a:pPr>
            <a:r>
              <a:rPr lang="en-US" i="1" dirty="0"/>
              <a:t>                                               = </a:t>
            </a:r>
            <a:r>
              <a:rPr lang="en-US" dirty="0"/>
              <a:t>(</a:t>
            </a:r>
            <a:r>
              <a:rPr lang="en-US" i="1" dirty="0">
                <a:ea typeface="Cambria Math" pitchFamily="18" charset="0"/>
              </a:rPr>
              <a:t>k</a:t>
            </a:r>
            <a:r>
              <a:rPr lang="en-US" baseline="30000" dirty="0">
                <a:ea typeface="Cambria Math" pitchFamily="18" charset="0"/>
              </a:rPr>
              <a:t>3</a:t>
            </a:r>
            <a:r>
              <a:rPr lang="en-US" i="1" dirty="0">
                <a:ea typeface="Cambria Math"/>
              </a:rPr>
              <a:t> − </a:t>
            </a:r>
            <a:r>
              <a:rPr lang="en-US" i="1" dirty="0"/>
              <a:t>k</a:t>
            </a:r>
            <a:r>
              <a:rPr lang="en-US" dirty="0"/>
              <a:t>) + </a:t>
            </a:r>
            <a:r>
              <a:rPr lang="en-US" dirty="0">
                <a:ea typeface="Cambria Math" pitchFamily="18" charset="0"/>
              </a:rPr>
              <a:t>3</a:t>
            </a:r>
            <a:r>
              <a:rPr lang="en-US" dirty="0"/>
              <a:t>(</a:t>
            </a:r>
            <a:r>
              <a:rPr lang="en-US" i="1" dirty="0">
                <a:ea typeface="Cambria Math" pitchFamily="18" charset="0"/>
              </a:rPr>
              <a:t>k</a:t>
            </a:r>
            <a:r>
              <a:rPr lang="en-US" baseline="30000" dirty="0">
                <a:ea typeface="Cambria Math" pitchFamily="18" charset="0"/>
              </a:rPr>
              <a:t>2 </a:t>
            </a:r>
            <a:r>
              <a:rPr lang="en-US" i="1" dirty="0"/>
              <a:t>+ </a:t>
            </a:r>
            <a:r>
              <a:rPr lang="en-US" i="1" dirty="0">
                <a:ea typeface="Cambria Math" pitchFamily="18" charset="0"/>
              </a:rPr>
              <a:t>k</a:t>
            </a:r>
            <a:r>
              <a:rPr lang="en-US" dirty="0">
                <a:ea typeface="Cambria Math" pitchFamily="18" charset="0"/>
              </a:rPr>
              <a:t>) </a:t>
            </a:r>
          </a:p>
          <a:p>
            <a:pPr lvl="1">
              <a:buNone/>
            </a:pPr>
            <a:r>
              <a:rPr lang="en-US" dirty="0">
                <a:ea typeface="Cambria Math" pitchFamily="18" charset="0"/>
              </a:rPr>
              <a:t>    By the inductive hypothesis, the first term </a:t>
            </a:r>
            <a:r>
              <a:rPr lang="en-US" dirty="0"/>
              <a:t>(</a:t>
            </a:r>
            <a:r>
              <a:rPr lang="en-US" i="1" dirty="0">
                <a:ea typeface="Cambria Math" pitchFamily="18" charset="0"/>
              </a:rPr>
              <a:t>k</a:t>
            </a:r>
            <a:r>
              <a:rPr lang="en-US" baseline="30000" dirty="0">
                <a:ea typeface="Cambria Math" pitchFamily="18" charset="0"/>
              </a:rPr>
              <a:t>3</a:t>
            </a:r>
            <a:r>
              <a:rPr lang="en-US" i="1" dirty="0">
                <a:ea typeface="Cambria Math"/>
              </a:rPr>
              <a:t> − </a:t>
            </a:r>
            <a:r>
              <a:rPr lang="en-US" i="1" dirty="0"/>
              <a:t>k</a:t>
            </a:r>
            <a:r>
              <a:rPr lang="en-US" dirty="0"/>
              <a:t>) is divisible by </a:t>
            </a:r>
            <a:r>
              <a:rPr lang="en-US" dirty="0">
                <a:ea typeface="Cambria Math" pitchFamily="18" charset="0"/>
              </a:rPr>
              <a:t>3</a:t>
            </a:r>
            <a:r>
              <a:rPr lang="en-US" dirty="0"/>
              <a:t> and the second term is divisible by </a:t>
            </a:r>
            <a:r>
              <a:rPr lang="en-US" dirty="0">
                <a:ea typeface="Cambria Math" pitchFamily="18" charset="0"/>
              </a:rPr>
              <a:t>3</a:t>
            </a:r>
            <a:r>
              <a:rPr lang="en-US" dirty="0"/>
              <a:t> since it is an integer multiplied by </a:t>
            </a:r>
            <a:r>
              <a:rPr lang="en-US" dirty="0">
                <a:ea typeface="Cambria Math" pitchFamily="18" charset="0"/>
              </a:rPr>
              <a:t>3</a:t>
            </a:r>
            <a:r>
              <a:rPr lang="en-US" dirty="0"/>
              <a:t>. </a:t>
            </a:r>
            <a:br>
              <a:rPr lang="en-US" dirty="0"/>
            </a:br>
            <a:r>
              <a:rPr lang="en-US" dirty="0"/>
              <a:t>The sum of two numbers divisible by 3 is divisible by </a:t>
            </a:r>
            <a:r>
              <a:rPr lang="en-US" dirty="0">
                <a:ea typeface="Cambria Math" pitchFamily="18" charset="0"/>
              </a:rPr>
              <a:t>3</a:t>
            </a:r>
            <a:r>
              <a:rPr lang="en-US" dirty="0"/>
              <a:t>. </a:t>
            </a:r>
          </a:p>
          <a:p>
            <a:pPr lvl="1">
              <a:buNone/>
            </a:pPr>
            <a:r>
              <a:rPr lang="en-US" dirty="0"/>
              <a:t>   Therefore, </a:t>
            </a:r>
            <a:r>
              <a:rPr lang="en-US" i="1" dirty="0">
                <a:ea typeface="Cambria Math" pitchFamily="18" charset="0"/>
              </a:rPr>
              <a:t>n</a:t>
            </a:r>
            <a:r>
              <a:rPr lang="en-US" baseline="30000" dirty="0">
                <a:ea typeface="Cambria Math" pitchFamily="18" charset="0"/>
              </a:rPr>
              <a:t>3</a:t>
            </a:r>
            <a:r>
              <a:rPr lang="en-US" i="1" baseline="30000" dirty="0"/>
              <a:t> </a:t>
            </a:r>
            <a:r>
              <a:rPr lang="en-US" i="1" dirty="0">
                <a:ea typeface="Cambria Math"/>
              </a:rPr>
              <a:t>− </a:t>
            </a:r>
            <a:r>
              <a:rPr lang="en-US" i="1" dirty="0"/>
              <a:t>n </a:t>
            </a:r>
            <a:r>
              <a:rPr lang="en-US" dirty="0"/>
              <a:t>is divisible by </a:t>
            </a:r>
            <a:r>
              <a:rPr lang="en-US" dirty="0">
                <a:ea typeface="Cambria Math" pitchFamily="18" charset="0"/>
              </a:rPr>
              <a:t>3</a:t>
            </a:r>
            <a:r>
              <a:rPr lang="en-US" i="1" dirty="0"/>
              <a:t>, </a:t>
            </a:r>
            <a:r>
              <a:rPr lang="en-US" dirty="0"/>
              <a:t>for every integer positive integer </a:t>
            </a:r>
            <a:r>
              <a:rPr lang="en-US" i="1" dirty="0"/>
              <a:t>n</a:t>
            </a:r>
            <a:r>
              <a:rPr lang="en-US" dirty="0"/>
              <a:t>. ◀︎</a:t>
            </a:r>
          </a:p>
          <a:p>
            <a:endParaRPr lang="en-US" i="1" dirty="0"/>
          </a:p>
        </p:txBody>
      </p:sp>
    </p:spTree>
    <p:extLst>
      <p:ext uri="{BB962C8B-B14F-4D97-AF65-F5344CB8AC3E}">
        <p14:creationId xmlns:p14="http://schemas.microsoft.com/office/powerpoint/2010/main" val="3948370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Number of Subsets of a Finite Set</a:t>
            </a:r>
          </a:p>
        </p:txBody>
      </p:sp>
      <p:sp>
        <p:nvSpPr>
          <p:cNvPr id="3" name="Content Placeholder 2"/>
          <p:cNvSpPr>
            <a:spLocks noGrp="1"/>
          </p:cNvSpPr>
          <p:nvPr>
            <p:ph idx="1"/>
          </p:nvPr>
        </p:nvSpPr>
        <p:spPr/>
        <p:txBody>
          <a:bodyPr/>
          <a:lstStyle/>
          <a:p>
            <a:pPr>
              <a:buNone/>
            </a:pPr>
            <a:r>
              <a:rPr lang="en-US" b="1" dirty="0"/>
              <a:t>Theorem: I</a:t>
            </a:r>
            <a:r>
              <a:rPr lang="en-US" dirty="0"/>
              <a:t>f </a:t>
            </a:r>
            <a:r>
              <a:rPr lang="en-US" i="1" dirty="0"/>
              <a:t>S</a:t>
            </a:r>
            <a:r>
              <a:rPr lang="en-US" dirty="0"/>
              <a:t> is a finite set with n elements, where </a:t>
            </a:r>
            <a:r>
              <a:rPr lang="en-US" i="1" dirty="0"/>
              <a:t>n</a:t>
            </a:r>
            <a:r>
              <a:rPr lang="en-US" dirty="0"/>
              <a:t> is a nonnegative integer, then </a:t>
            </a:r>
            <a:r>
              <a:rPr lang="en-US" i="1" dirty="0"/>
              <a:t>S</a:t>
            </a:r>
            <a:r>
              <a:rPr lang="en-US" dirty="0"/>
              <a:t> has </a:t>
            </a:r>
            <a:r>
              <a:rPr lang="en-US" dirty="0">
                <a:ea typeface="Cambria Math" pitchFamily="18" charset="0"/>
              </a:rPr>
              <a:t>2</a:t>
            </a:r>
            <a:r>
              <a:rPr lang="en-US" i="1" baseline="30000" dirty="0"/>
              <a:t>n</a:t>
            </a:r>
            <a:r>
              <a:rPr lang="en-US" dirty="0"/>
              <a:t> subsets.</a:t>
            </a:r>
          </a:p>
          <a:p>
            <a:pPr>
              <a:buNone/>
            </a:pPr>
            <a:r>
              <a:rPr lang="en-US" b="1" dirty="0"/>
              <a:t>Proof</a:t>
            </a:r>
            <a:r>
              <a:rPr lang="en-US" dirty="0"/>
              <a:t>: Let </a:t>
            </a:r>
            <a:r>
              <a:rPr lang="en-US" i="1" dirty="0"/>
              <a:t>P</a:t>
            </a:r>
            <a:r>
              <a:rPr lang="en-US" dirty="0"/>
              <a:t>(</a:t>
            </a:r>
            <a:r>
              <a:rPr lang="en-US" i="1" dirty="0"/>
              <a:t>n</a:t>
            </a:r>
            <a:r>
              <a:rPr lang="en-US" dirty="0"/>
              <a:t>) be the proposition that a set with </a:t>
            </a:r>
            <a:r>
              <a:rPr lang="en-US" i="1" dirty="0"/>
              <a:t>n</a:t>
            </a:r>
            <a:r>
              <a:rPr lang="en-US" dirty="0"/>
              <a:t> elements has </a:t>
            </a:r>
            <a:r>
              <a:rPr lang="en-US" dirty="0">
                <a:ea typeface="Cambria Math" pitchFamily="18" charset="0"/>
              </a:rPr>
              <a:t>2</a:t>
            </a:r>
            <a:r>
              <a:rPr lang="en-US" i="1" baseline="30000" dirty="0"/>
              <a:t>n</a:t>
            </a:r>
            <a:r>
              <a:rPr lang="en-US" dirty="0"/>
              <a:t> subsets.</a:t>
            </a:r>
          </a:p>
          <a:p>
            <a:pPr lvl="1"/>
            <a:r>
              <a:rPr lang="en-US" dirty="0"/>
              <a:t>BASIS STEP : </a:t>
            </a:r>
            <a:r>
              <a:rPr lang="en-US" i="1" dirty="0"/>
              <a:t>P</a:t>
            </a:r>
            <a:r>
              <a:rPr lang="en-US" dirty="0"/>
              <a:t>(</a:t>
            </a:r>
            <a:r>
              <a:rPr lang="en-US" dirty="0">
                <a:ea typeface="Cambria Math" pitchFamily="18" charset="0"/>
              </a:rPr>
              <a:t>0</a:t>
            </a:r>
            <a:r>
              <a:rPr lang="en-US" dirty="0"/>
              <a:t>) is true, because the empty set has only itself as a subset and  </a:t>
            </a:r>
            <a:r>
              <a:rPr lang="en-US" dirty="0">
                <a:ea typeface="Cambria Math" pitchFamily="18" charset="0"/>
              </a:rPr>
              <a:t>2</a:t>
            </a:r>
            <a:r>
              <a:rPr lang="en-US" baseline="30000" dirty="0">
                <a:ea typeface="Cambria Math" pitchFamily="18" charset="0"/>
              </a:rPr>
              <a:t>0</a:t>
            </a:r>
            <a:r>
              <a:rPr lang="en-US" dirty="0"/>
              <a:t> = </a:t>
            </a:r>
            <a:r>
              <a:rPr lang="en-US" dirty="0">
                <a:ea typeface="Cambria Math" pitchFamily="18" charset="0"/>
              </a:rPr>
              <a:t>1</a:t>
            </a:r>
            <a:r>
              <a:rPr lang="en-US" dirty="0"/>
              <a:t>.</a:t>
            </a:r>
          </a:p>
          <a:p>
            <a:pPr lvl="1"/>
            <a:r>
              <a:rPr lang="en-US" dirty="0"/>
              <a:t>INDUCTIVE STEP: Assume </a:t>
            </a:r>
            <a:r>
              <a:rPr lang="en-US" i="1" dirty="0"/>
              <a:t>P</a:t>
            </a:r>
            <a:r>
              <a:rPr lang="en-US" dirty="0"/>
              <a:t>(</a:t>
            </a:r>
            <a:r>
              <a:rPr lang="en-US" i="1" dirty="0"/>
              <a:t>k</a:t>
            </a:r>
            <a:r>
              <a:rPr lang="en-US" dirty="0"/>
              <a:t>) is true for an arbitrary nonnegative integer </a:t>
            </a:r>
            <a:r>
              <a:rPr lang="en-US" i="1" dirty="0"/>
              <a:t>k</a:t>
            </a:r>
            <a:r>
              <a:rPr lang="en-US" dirty="0"/>
              <a:t>.</a:t>
            </a:r>
          </a:p>
          <a:p>
            <a:pPr lvl="1"/>
            <a:endParaRPr lang="en-US" dirty="0"/>
          </a:p>
          <a:p>
            <a:pPr lvl="1">
              <a:buNone/>
            </a:pPr>
            <a:endParaRPr lang="en-US" dirty="0"/>
          </a:p>
          <a:p>
            <a:endParaRPr lang="en-US" dirty="0"/>
          </a:p>
        </p:txBody>
      </p:sp>
    </p:spTree>
    <p:extLst>
      <p:ext uri="{BB962C8B-B14F-4D97-AF65-F5344CB8AC3E}">
        <p14:creationId xmlns:p14="http://schemas.microsoft.com/office/powerpoint/2010/main" val="210862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0404.jpg">
            <a:extLst>
              <a:ext uri="{FF2B5EF4-FFF2-40B4-BE49-F238E27FC236}">
                <a16:creationId xmlns:a16="http://schemas.microsoft.com/office/drawing/2014/main" id="{DEDD2F5C-DCE4-A147-8DE8-60DF27EDC7F2}"/>
              </a:ext>
            </a:extLst>
          </p:cNvPr>
          <p:cNvPicPr>
            <a:picLocks noChangeAspect="1"/>
          </p:cNvPicPr>
          <p:nvPr/>
        </p:nvPicPr>
        <p:blipFill>
          <a:blip r:embed="rId2" cstate="print"/>
          <a:stretch>
            <a:fillRect/>
          </a:stretch>
        </p:blipFill>
        <p:spPr>
          <a:xfrm>
            <a:off x="8876857" y="3086893"/>
            <a:ext cx="3091148" cy="2065677"/>
          </a:xfrm>
          <a:prstGeom prst="rect">
            <a:avLst/>
          </a:prstGeom>
        </p:spPr>
      </p:pic>
      <p:sp>
        <p:nvSpPr>
          <p:cNvPr id="2" name="Title 1">
            <a:extLst>
              <a:ext uri="{FF2B5EF4-FFF2-40B4-BE49-F238E27FC236}">
                <a16:creationId xmlns:a16="http://schemas.microsoft.com/office/drawing/2014/main" id="{297CC2D5-BC9E-2443-B336-A4B0E4236CC9}"/>
              </a:ext>
            </a:extLst>
          </p:cNvPr>
          <p:cNvSpPr>
            <a:spLocks noGrp="1"/>
          </p:cNvSpPr>
          <p:nvPr>
            <p:ph type="title"/>
          </p:nvPr>
        </p:nvSpPr>
        <p:spPr/>
        <p:txBody>
          <a:bodyPr/>
          <a:lstStyle/>
          <a:p>
            <a:r>
              <a:rPr lang="en-US" dirty="0"/>
              <a:t>Number of Subsets – Inductive Step</a:t>
            </a:r>
            <a:endParaRPr lang="en-US"/>
          </a:p>
        </p:txBody>
      </p:sp>
      <p:sp>
        <p:nvSpPr>
          <p:cNvPr id="3" name="Content Placeholder 2">
            <a:extLst>
              <a:ext uri="{FF2B5EF4-FFF2-40B4-BE49-F238E27FC236}">
                <a16:creationId xmlns:a16="http://schemas.microsoft.com/office/drawing/2014/main" id="{00BBA7DE-BF4F-B546-B643-93B81E8E0001}"/>
              </a:ext>
            </a:extLst>
          </p:cNvPr>
          <p:cNvSpPr>
            <a:spLocks noGrp="1"/>
          </p:cNvSpPr>
          <p:nvPr>
            <p:ph idx="1"/>
          </p:nvPr>
        </p:nvSpPr>
        <p:spPr/>
        <p:txBody>
          <a:bodyPr>
            <a:normAutofit lnSpcReduction="10000"/>
          </a:bodyPr>
          <a:lstStyle/>
          <a:p>
            <a:pPr marL="0" indent="0">
              <a:buNone/>
            </a:pPr>
            <a:r>
              <a:rPr lang="en-US" b="1" dirty="0"/>
              <a:t>Inductive Hypothesis</a:t>
            </a:r>
            <a:r>
              <a:rPr lang="en-US" dirty="0"/>
              <a:t>: For an arbitrary nonnegative integer </a:t>
            </a:r>
            <a:r>
              <a:rPr lang="en-US" i="1" dirty="0"/>
              <a:t>k</a:t>
            </a:r>
            <a:r>
              <a:rPr lang="en-US" dirty="0"/>
              <a:t>, every set with </a:t>
            </a:r>
            <a:r>
              <a:rPr lang="en-US" i="1" dirty="0"/>
              <a:t>k</a:t>
            </a:r>
            <a:r>
              <a:rPr lang="en-US" dirty="0"/>
              <a:t> elements has </a:t>
            </a:r>
            <a:r>
              <a:rPr lang="en-US" dirty="0">
                <a:ea typeface="Cambria Math" pitchFamily="18" charset="0"/>
              </a:rPr>
              <a:t>2</a:t>
            </a:r>
            <a:r>
              <a:rPr lang="en-US" i="1" baseline="30000" dirty="0"/>
              <a:t>k</a:t>
            </a:r>
            <a:r>
              <a:rPr lang="en-US" dirty="0"/>
              <a:t> subsets.</a:t>
            </a:r>
          </a:p>
          <a:p>
            <a:r>
              <a:rPr lang="en-US" dirty="0"/>
              <a:t>Let </a:t>
            </a:r>
            <a:r>
              <a:rPr lang="en-US" i="1" dirty="0"/>
              <a:t>T</a:t>
            </a:r>
            <a:r>
              <a:rPr lang="en-US" dirty="0"/>
              <a:t> be a set with </a:t>
            </a:r>
            <a:r>
              <a:rPr lang="en-US" i="1" dirty="0"/>
              <a:t>k</a:t>
            </a:r>
            <a:r>
              <a:rPr lang="en-US" dirty="0"/>
              <a:t> + </a:t>
            </a:r>
            <a:r>
              <a:rPr lang="en-US" dirty="0">
                <a:ea typeface="Cambria Math" pitchFamily="18" charset="0"/>
              </a:rPr>
              <a:t>1</a:t>
            </a:r>
            <a:r>
              <a:rPr lang="en-US" dirty="0"/>
              <a:t> elements. </a:t>
            </a:r>
          </a:p>
          <a:p>
            <a:r>
              <a:rPr lang="en-US" dirty="0"/>
              <a:t>Then, for some </a:t>
            </a:r>
            <a:r>
              <a:rPr lang="en-US" i="1" dirty="0"/>
              <a:t>a</a:t>
            </a:r>
            <a:r>
              <a:rPr lang="en-US" dirty="0"/>
              <a:t>, </a:t>
            </a:r>
            <a:r>
              <a:rPr lang="en-US" i="1" dirty="0"/>
              <a:t>T</a:t>
            </a:r>
            <a:r>
              <a:rPr lang="en-US" dirty="0"/>
              <a:t> = </a:t>
            </a:r>
            <a:r>
              <a:rPr lang="en-US" i="1" dirty="0"/>
              <a:t>S</a:t>
            </a:r>
            <a:r>
              <a:rPr lang="en-US" dirty="0"/>
              <a:t> </a:t>
            </a:r>
            <a:r>
              <a:rPr lang="en-US" dirty="0">
                <a:ea typeface="Cambria Math"/>
              </a:rPr>
              <a:t>∪</a:t>
            </a:r>
            <a:r>
              <a:rPr lang="en-US" dirty="0"/>
              <a:t> {</a:t>
            </a:r>
            <a:r>
              <a:rPr lang="en-US" i="1" dirty="0"/>
              <a:t>a</a:t>
            </a:r>
            <a:r>
              <a:rPr lang="en-US" dirty="0"/>
              <a:t>}, where </a:t>
            </a:r>
            <a:r>
              <a:rPr lang="en-US" i="1" dirty="0"/>
              <a:t>a</a:t>
            </a:r>
            <a:r>
              <a:rPr lang="en-US" dirty="0"/>
              <a:t> </a:t>
            </a:r>
            <a:r>
              <a:rPr lang="en-US" dirty="0">
                <a:ea typeface="Cambria Math"/>
              </a:rPr>
              <a:t>∈</a:t>
            </a:r>
            <a:r>
              <a:rPr lang="en-US" dirty="0"/>
              <a:t> </a:t>
            </a:r>
            <a:r>
              <a:rPr lang="en-US" i="1" dirty="0"/>
              <a:t>T</a:t>
            </a:r>
            <a:r>
              <a:rPr lang="en-US" dirty="0"/>
              <a:t> and </a:t>
            </a:r>
            <a:r>
              <a:rPr lang="en-US" i="1" dirty="0"/>
              <a:t>S</a:t>
            </a:r>
            <a:r>
              <a:rPr lang="en-US" dirty="0"/>
              <a:t> = </a:t>
            </a:r>
            <a:r>
              <a:rPr lang="en-US" i="1" dirty="0"/>
              <a:t>T </a:t>
            </a:r>
            <a:r>
              <a:rPr lang="en-US" i="1" dirty="0">
                <a:ea typeface="Cambria Math"/>
              </a:rPr>
              <a:t>−</a:t>
            </a:r>
            <a:r>
              <a:rPr lang="en-US" dirty="0"/>
              <a:t> {</a:t>
            </a:r>
            <a:r>
              <a:rPr lang="en-US" i="1" dirty="0"/>
              <a:t>a</a:t>
            </a:r>
            <a:r>
              <a:rPr lang="en-US" dirty="0"/>
              <a:t>}</a:t>
            </a:r>
          </a:p>
          <a:p>
            <a:r>
              <a:rPr lang="en-US" dirty="0"/>
              <a:t>Hence |</a:t>
            </a:r>
            <a:r>
              <a:rPr lang="en-US" i="1" dirty="0"/>
              <a:t>S</a:t>
            </a:r>
            <a:r>
              <a:rPr lang="en-US" dirty="0"/>
              <a:t>| = </a:t>
            </a:r>
            <a:r>
              <a:rPr lang="en-US" i="1" dirty="0"/>
              <a:t>k</a:t>
            </a:r>
            <a:r>
              <a:rPr lang="en-US" dirty="0"/>
              <a:t>.</a:t>
            </a:r>
          </a:p>
          <a:p>
            <a:r>
              <a:rPr lang="en-US" dirty="0"/>
              <a:t>For each subset </a:t>
            </a:r>
            <a:r>
              <a:rPr lang="en-US" i="1" dirty="0"/>
              <a:t>X</a:t>
            </a:r>
            <a:r>
              <a:rPr lang="en-US" dirty="0"/>
              <a:t> of </a:t>
            </a:r>
            <a:r>
              <a:rPr lang="en-US" i="1" dirty="0"/>
              <a:t>S</a:t>
            </a:r>
            <a:r>
              <a:rPr lang="en-US" dirty="0"/>
              <a:t>, there are exactly </a:t>
            </a:r>
            <a:br>
              <a:rPr lang="en-US" dirty="0"/>
            </a:br>
            <a:r>
              <a:rPr lang="en-US" dirty="0"/>
              <a:t>two subsets of </a:t>
            </a:r>
            <a:r>
              <a:rPr lang="en-US" i="1" dirty="0"/>
              <a:t>T</a:t>
            </a:r>
            <a:r>
              <a:rPr lang="en-US" dirty="0"/>
              <a:t>, i.e., </a:t>
            </a:r>
            <a:r>
              <a:rPr lang="en-US" i="1" dirty="0"/>
              <a:t>X</a:t>
            </a:r>
            <a:r>
              <a:rPr lang="en-US" dirty="0"/>
              <a:t> and </a:t>
            </a:r>
            <a:r>
              <a:rPr lang="en-US" i="1" dirty="0"/>
              <a:t>X</a:t>
            </a:r>
            <a:r>
              <a:rPr lang="en-US" dirty="0"/>
              <a:t> </a:t>
            </a:r>
            <a:r>
              <a:rPr lang="en-US" dirty="0">
                <a:ea typeface="Cambria Math"/>
              </a:rPr>
              <a:t>∪ </a:t>
            </a:r>
            <a:r>
              <a:rPr lang="en-US" dirty="0"/>
              <a:t>{</a:t>
            </a:r>
            <a:r>
              <a:rPr lang="en-US" i="1" dirty="0"/>
              <a:t>a</a:t>
            </a:r>
            <a:r>
              <a:rPr lang="en-US" dirty="0"/>
              <a:t>}</a:t>
            </a:r>
            <a:r>
              <a:rPr lang="en-US" dirty="0">
                <a:ea typeface="Cambria Math"/>
              </a:rPr>
              <a:t>. </a:t>
            </a:r>
          </a:p>
          <a:p>
            <a:r>
              <a:rPr lang="en-US" dirty="0">
                <a:ea typeface="Cambria Math"/>
              </a:rPr>
              <a:t>By the inductive hypothesis </a:t>
            </a:r>
            <a:r>
              <a:rPr lang="en-US" i="1" dirty="0">
                <a:ea typeface="Cambria Math"/>
              </a:rPr>
              <a:t>S </a:t>
            </a:r>
            <a:r>
              <a:rPr lang="en-US" dirty="0">
                <a:ea typeface="Cambria Math"/>
              </a:rPr>
              <a:t>has </a:t>
            </a:r>
            <a:r>
              <a:rPr lang="en-US" dirty="0">
                <a:ea typeface="Cambria Math" pitchFamily="18" charset="0"/>
              </a:rPr>
              <a:t>2</a:t>
            </a:r>
            <a:r>
              <a:rPr lang="en-US" i="1" baseline="30000" dirty="0"/>
              <a:t>k </a:t>
            </a:r>
            <a:r>
              <a:rPr lang="en-US" dirty="0"/>
              <a:t>subsets.</a:t>
            </a:r>
          </a:p>
          <a:p>
            <a:r>
              <a:rPr lang="en-US" dirty="0"/>
              <a:t>Since there are two subsets of T for each subset of </a:t>
            </a:r>
            <a:r>
              <a:rPr lang="en-US" i="1" dirty="0"/>
              <a:t>S</a:t>
            </a:r>
            <a:r>
              <a:rPr lang="en-US" dirty="0"/>
              <a:t>, the number of subsets of </a:t>
            </a:r>
            <a:r>
              <a:rPr lang="en-US" i="1" dirty="0"/>
              <a:t>T</a:t>
            </a:r>
            <a:r>
              <a:rPr lang="en-US" dirty="0"/>
              <a:t>  is </a:t>
            </a:r>
            <a:r>
              <a:rPr lang="en-US" dirty="0">
                <a:ea typeface="Cambria Math" pitchFamily="18" charset="0"/>
              </a:rPr>
              <a:t>2</a:t>
            </a:r>
            <a:r>
              <a:rPr lang="en-US" i="1" baseline="30000" dirty="0"/>
              <a:t> </a:t>
            </a:r>
            <a:r>
              <a:rPr lang="en-US" dirty="0">
                <a:ea typeface="Cambria Math"/>
              </a:rPr>
              <a:t>∙</a:t>
            </a:r>
            <a:r>
              <a:rPr lang="en-US" dirty="0">
                <a:ea typeface="Cambria Math" pitchFamily="18" charset="0"/>
              </a:rPr>
              <a:t>2</a:t>
            </a:r>
            <a:r>
              <a:rPr lang="en-US" i="1" baseline="30000" dirty="0"/>
              <a:t>k </a:t>
            </a:r>
            <a:r>
              <a:rPr lang="en-US" dirty="0"/>
              <a:t>= </a:t>
            </a:r>
            <a:r>
              <a:rPr lang="en-US" dirty="0">
                <a:ea typeface="Cambria Math" pitchFamily="18" charset="0"/>
              </a:rPr>
              <a:t>2</a:t>
            </a:r>
            <a:r>
              <a:rPr lang="en-US" i="1" baseline="30000" dirty="0"/>
              <a:t>k+</a:t>
            </a:r>
            <a:r>
              <a:rPr lang="en-US" baseline="30000" dirty="0">
                <a:ea typeface="Cambria Math" pitchFamily="18" charset="0"/>
              </a:rPr>
              <a:t>1</a:t>
            </a:r>
            <a:r>
              <a:rPr lang="en-US" dirty="0"/>
              <a:t> .</a:t>
            </a:r>
          </a:p>
          <a:p>
            <a:endParaRPr lang="en-US" dirty="0">
              <a:latin typeface="Cambria Math"/>
              <a:ea typeface="Cambria Math"/>
            </a:endParaRPr>
          </a:p>
          <a:p>
            <a:endParaRPr lang="en-US" dirty="0"/>
          </a:p>
          <a:p>
            <a:endParaRPr lang="en-US" dirty="0"/>
          </a:p>
          <a:p>
            <a:endParaRPr lang="en-US"/>
          </a:p>
        </p:txBody>
      </p:sp>
    </p:spTree>
    <p:extLst>
      <p:ext uri="{BB962C8B-B14F-4D97-AF65-F5344CB8AC3E}">
        <p14:creationId xmlns:p14="http://schemas.microsoft.com/office/powerpoint/2010/main" val="1285201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AABF-9D17-9E4D-9A2A-2AF57A8232F2}"/>
              </a:ext>
            </a:extLst>
          </p:cNvPr>
          <p:cNvSpPr>
            <a:spLocks noGrp="1"/>
          </p:cNvSpPr>
          <p:nvPr>
            <p:ph type="title"/>
          </p:nvPr>
        </p:nvSpPr>
        <p:spPr/>
        <p:txBody>
          <a:bodyPr/>
          <a:lstStyle/>
          <a:p>
            <a:r>
              <a:rPr lang="en-US" dirty="0"/>
              <a:t>Mathematical Induction Proofs Guideline</a:t>
            </a:r>
            <a:endParaRPr lang="en-US"/>
          </a:p>
        </p:txBody>
      </p:sp>
      <p:sp>
        <p:nvSpPr>
          <p:cNvPr id="3" name="Content Placeholder 2">
            <a:extLst>
              <a:ext uri="{FF2B5EF4-FFF2-40B4-BE49-F238E27FC236}">
                <a16:creationId xmlns:a16="http://schemas.microsoft.com/office/drawing/2014/main" id="{692480A7-D8DF-AE48-B306-257900C88E3B}"/>
              </a:ext>
            </a:extLst>
          </p:cNvPr>
          <p:cNvSpPr>
            <a:spLocks noGrp="1"/>
          </p:cNvSpPr>
          <p:nvPr>
            <p:ph idx="1"/>
          </p:nvPr>
        </p:nvSpPr>
        <p:spPr/>
        <p:txBody>
          <a:bodyPr/>
          <a:lstStyle/>
          <a:p>
            <a:endParaRPr lang="en-US"/>
          </a:p>
        </p:txBody>
      </p:sp>
      <p:pic>
        <p:nvPicPr>
          <p:cNvPr id="4" name="Content Placeholder 3" descr="Rosen_page_329_tempate_for_proofs.jpg">
            <a:extLst>
              <a:ext uri="{FF2B5EF4-FFF2-40B4-BE49-F238E27FC236}">
                <a16:creationId xmlns:a16="http://schemas.microsoft.com/office/drawing/2014/main" id="{FE89C357-E89B-424E-A61B-4C51E4AFDE2D}"/>
              </a:ext>
            </a:extLst>
          </p:cNvPr>
          <p:cNvPicPr>
            <a:picLocks noChangeAspect="1"/>
          </p:cNvPicPr>
          <p:nvPr/>
        </p:nvPicPr>
        <p:blipFill>
          <a:blip r:embed="rId2" cstate="print"/>
          <a:stretch>
            <a:fillRect/>
          </a:stretch>
        </p:blipFill>
        <p:spPr>
          <a:xfrm>
            <a:off x="838200" y="1794881"/>
            <a:ext cx="7373416" cy="4382082"/>
          </a:xfrm>
          <a:prstGeom prst="rect">
            <a:avLst/>
          </a:prstGeom>
        </p:spPr>
      </p:pic>
    </p:spTree>
    <p:extLst>
      <p:ext uri="{BB962C8B-B14F-4D97-AF65-F5344CB8AC3E}">
        <p14:creationId xmlns:p14="http://schemas.microsoft.com/office/powerpoint/2010/main" val="95586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D262-ACFC-5142-9785-1186FFAE98A9}"/>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82926157-3151-C54D-8729-8835A964532B}"/>
              </a:ext>
            </a:extLst>
          </p:cNvPr>
          <p:cNvSpPr>
            <a:spLocks noGrp="1"/>
          </p:cNvSpPr>
          <p:nvPr>
            <p:ph idx="1"/>
          </p:nvPr>
        </p:nvSpPr>
        <p:spPr/>
        <p:txBody>
          <a:bodyPr/>
          <a:lstStyle/>
          <a:p>
            <a:r>
              <a:rPr lang="en-US"/>
              <a:t>Proofs of summation formulas</a:t>
            </a:r>
          </a:p>
          <a:p>
            <a:r>
              <a:rPr lang="en-US"/>
              <a:t>Inequalities</a:t>
            </a:r>
          </a:p>
          <a:p>
            <a:r>
              <a:rPr lang="en-US" dirty="0"/>
              <a:t>Divisibility Results</a:t>
            </a:r>
          </a:p>
          <a:p>
            <a:r>
              <a:rPr lang="en-US" dirty="0"/>
              <a:t>Number of Subsets</a:t>
            </a:r>
            <a:endParaRPr lang="en-US"/>
          </a:p>
        </p:txBody>
      </p:sp>
    </p:spTree>
    <p:extLst>
      <p:ext uri="{BB962C8B-B14F-4D97-AF65-F5344CB8AC3E}">
        <p14:creationId xmlns:p14="http://schemas.microsoft.com/office/powerpoint/2010/main" val="3698531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Strong Induction and Well-Ordering</a:t>
            </a:r>
          </a:p>
        </p:txBody>
      </p:sp>
      <p:sp>
        <p:nvSpPr>
          <p:cNvPr id="3" name="Subtitle 2"/>
          <p:cNvSpPr>
            <a:spLocks noGrp="1"/>
          </p:cNvSpPr>
          <p:nvPr>
            <p:ph type="subTitle" idx="1"/>
          </p:nvPr>
        </p:nvSpPr>
        <p:spPr/>
        <p:txBody>
          <a:bodyPr/>
          <a:lstStyle/>
          <a:p>
            <a:r>
              <a:rPr lang="en-US"/>
              <a:t>Section 5.2</a:t>
            </a:r>
            <a:endParaRPr lang="en-US" dirty="0"/>
          </a:p>
        </p:txBody>
      </p:sp>
    </p:spTree>
    <p:extLst>
      <p:ext uri="{BB962C8B-B14F-4D97-AF65-F5344CB8AC3E}">
        <p14:creationId xmlns:p14="http://schemas.microsoft.com/office/powerpoint/2010/main" val="208908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Mathematical Induction</a:t>
            </a:r>
          </a:p>
        </p:txBody>
      </p:sp>
      <p:sp>
        <p:nvSpPr>
          <p:cNvPr id="3" name="Subtitle 2"/>
          <p:cNvSpPr>
            <a:spLocks noGrp="1"/>
          </p:cNvSpPr>
          <p:nvPr>
            <p:ph type="subTitle" idx="1"/>
          </p:nvPr>
        </p:nvSpPr>
        <p:spPr/>
        <p:txBody>
          <a:bodyPr/>
          <a:lstStyle/>
          <a:p>
            <a:r>
              <a:rPr lang="en-US" dirty="0"/>
              <a:t>Section 5.1</a:t>
            </a:r>
          </a:p>
        </p:txBody>
      </p:sp>
    </p:spTree>
    <p:extLst>
      <p:ext uri="{BB962C8B-B14F-4D97-AF65-F5344CB8AC3E}">
        <p14:creationId xmlns:p14="http://schemas.microsoft.com/office/powerpoint/2010/main" val="804559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6C9A-280C-1843-AB54-BA3702B6CCF6}"/>
              </a:ext>
            </a:extLst>
          </p:cNvPr>
          <p:cNvSpPr>
            <a:spLocks noGrp="1"/>
          </p:cNvSpPr>
          <p:nvPr>
            <p:ph type="title"/>
          </p:nvPr>
        </p:nvSpPr>
        <p:spPr/>
        <p:txBody>
          <a:bodyPr/>
          <a:lstStyle/>
          <a:p>
            <a:r>
              <a:rPr lang="en-US"/>
              <a:t>Video 46: Strong Induction</a:t>
            </a:r>
          </a:p>
        </p:txBody>
      </p:sp>
      <p:sp>
        <p:nvSpPr>
          <p:cNvPr id="3" name="Content Placeholder 2">
            <a:extLst>
              <a:ext uri="{FF2B5EF4-FFF2-40B4-BE49-F238E27FC236}">
                <a16:creationId xmlns:a16="http://schemas.microsoft.com/office/drawing/2014/main" id="{011CF4C6-CBF9-A740-9788-707E662D85BD}"/>
              </a:ext>
            </a:extLst>
          </p:cNvPr>
          <p:cNvSpPr>
            <a:spLocks noGrp="1"/>
          </p:cNvSpPr>
          <p:nvPr>
            <p:ph idx="1"/>
          </p:nvPr>
        </p:nvSpPr>
        <p:spPr/>
        <p:txBody>
          <a:bodyPr/>
          <a:lstStyle/>
          <a:p>
            <a:r>
              <a:rPr lang="en-US" dirty="0"/>
              <a:t>Principle of Strong Induction</a:t>
            </a:r>
          </a:p>
          <a:p>
            <a:r>
              <a:rPr lang="en-US" dirty="0"/>
              <a:t>Examples of Strong Induction</a:t>
            </a:r>
            <a:endParaRPr lang="en-US"/>
          </a:p>
        </p:txBody>
      </p:sp>
    </p:spTree>
    <p:extLst>
      <p:ext uri="{BB962C8B-B14F-4D97-AF65-F5344CB8AC3E}">
        <p14:creationId xmlns:p14="http://schemas.microsoft.com/office/powerpoint/2010/main" val="3586377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A27F-E79C-B645-A730-6A33D6C89CE0}"/>
              </a:ext>
            </a:extLst>
          </p:cNvPr>
          <p:cNvSpPr>
            <a:spLocks noGrp="1"/>
          </p:cNvSpPr>
          <p:nvPr>
            <p:ph type="title"/>
          </p:nvPr>
        </p:nvSpPr>
        <p:spPr>
          <a:xfrm>
            <a:off x="838200" y="203201"/>
            <a:ext cx="10515600" cy="1487488"/>
          </a:xfrm>
        </p:spPr>
        <p:txBody>
          <a:bodyPr>
            <a:normAutofit/>
          </a:bodyPr>
          <a:lstStyle/>
          <a:p>
            <a:r>
              <a:rPr lang="en-US" dirty="0"/>
              <a:t>Strong Induction</a:t>
            </a:r>
            <a:endParaRPr lang="en-US"/>
          </a:p>
        </p:txBody>
      </p:sp>
      <p:sp>
        <p:nvSpPr>
          <p:cNvPr id="3" name="Content Placeholder 2">
            <a:extLst>
              <a:ext uri="{FF2B5EF4-FFF2-40B4-BE49-F238E27FC236}">
                <a16:creationId xmlns:a16="http://schemas.microsoft.com/office/drawing/2014/main" id="{1994264F-E9F7-644F-83CB-BFAB140D5E41}"/>
              </a:ext>
            </a:extLst>
          </p:cNvPr>
          <p:cNvSpPr>
            <a:spLocks noGrp="1"/>
          </p:cNvSpPr>
          <p:nvPr>
            <p:ph idx="1"/>
          </p:nvPr>
        </p:nvSpPr>
        <p:spPr/>
        <p:txBody>
          <a:bodyPr/>
          <a:lstStyle/>
          <a:p>
            <a:pPr>
              <a:buNone/>
            </a:pPr>
            <a:r>
              <a:rPr lang="en-US" dirty="0"/>
              <a:t>To prove that </a:t>
            </a:r>
            <a:r>
              <a:rPr lang="en-US" i="1" dirty="0"/>
              <a:t>P</a:t>
            </a:r>
            <a:r>
              <a:rPr lang="en-US" dirty="0"/>
              <a:t>(</a:t>
            </a:r>
            <a:r>
              <a:rPr lang="en-US" i="1" dirty="0"/>
              <a:t>n</a:t>
            </a:r>
            <a:r>
              <a:rPr lang="en-US" dirty="0"/>
              <a:t>) is true for all positive integers </a:t>
            </a:r>
            <a:r>
              <a:rPr lang="en-US" i="1" dirty="0"/>
              <a:t>n</a:t>
            </a:r>
            <a:r>
              <a:rPr lang="en-US" dirty="0"/>
              <a:t>, where </a:t>
            </a:r>
            <a:r>
              <a:rPr lang="en-US" i="1" dirty="0"/>
              <a:t>P</a:t>
            </a:r>
            <a:r>
              <a:rPr lang="en-US" dirty="0"/>
              <a:t>(</a:t>
            </a:r>
            <a:r>
              <a:rPr lang="en-US" i="1" dirty="0"/>
              <a:t>n</a:t>
            </a:r>
            <a:r>
              <a:rPr lang="en-US" dirty="0"/>
              <a:t>) is a propositional function, complete two steps:</a:t>
            </a:r>
            <a:endParaRPr lang="en-US" b="1" dirty="0"/>
          </a:p>
          <a:p>
            <a:pPr>
              <a:buNone/>
            </a:pPr>
            <a:r>
              <a:rPr lang="en-US" b="1" dirty="0"/>
              <a:t>Basis Step:</a:t>
            </a:r>
            <a:r>
              <a:rPr lang="en-US" dirty="0"/>
              <a:t> Show that P(1) is true</a:t>
            </a:r>
            <a:endParaRPr lang="en-US" b="1" i="1" dirty="0"/>
          </a:p>
          <a:p>
            <a:pPr>
              <a:buNone/>
            </a:pPr>
            <a:r>
              <a:rPr lang="en-US" b="1" dirty="0"/>
              <a:t>Inductive Step: </a:t>
            </a:r>
            <a:r>
              <a:rPr lang="en-US" dirty="0"/>
              <a:t>Show that </a:t>
            </a:r>
            <a:r>
              <a:rPr lang="en-US" dirty="0">
                <a:ea typeface="Cambria Math"/>
              </a:rPr>
              <a:t>∀</a:t>
            </a:r>
            <a:r>
              <a:rPr lang="en-US" i="1" dirty="0">
                <a:ea typeface="Cambria Math"/>
              </a:rPr>
              <a:t>k </a:t>
            </a:r>
            <a:r>
              <a:rPr lang="en-US" dirty="0"/>
              <a:t>([</a:t>
            </a:r>
            <a:r>
              <a:rPr lang="en-US" i="1" dirty="0"/>
              <a:t>P</a:t>
            </a:r>
            <a:r>
              <a:rPr lang="en-US" dirty="0"/>
              <a:t>(</a:t>
            </a:r>
            <a:r>
              <a:rPr lang="en-US" dirty="0">
                <a:ea typeface="Cambria Math" pitchFamily="18" charset="0"/>
              </a:rPr>
              <a:t>1</a:t>
            </a:r>
            <a:r>
              <a:rPr lang="en-US" dirty="0"/>
              <a:t>)</a:t>
            </a:r>
            <a:r>
              <a:rPr lang="en-US" i="1" dirty="0"/>
              <a:t> </a:t>
            </a:r>
            <a:r>
              <a:rPr lang="en-US" dirty="0">
                <a:ea typeface="Cambria Math"/>
              </a:rPr>
              <a:t>∧</a:t>
            </a:r>
            <a:r>
              <a:rPr lang="en-US" dirty="0"/>
              <a:t> </a:t>
            </a:r>
            <a:r>
              <a:rPr lang="en-US" i="1" dirty="0"/>
              <a:t>P</a:t>
            </a:r>
            <a:r>
              <a:rPr lang="en-US" dirty="0"/>
              <a:t>(</a:t>
            </a:r>
            <a:r>
              <a:rPr lang="en-US" dirty="0">
                <a:ea typeface="Cambria Math" pitchFamily="18" charset="0"/>
              </a:rPr>
              <a:t>2</a:t>
            </a:r>
            <a:r>
              <a:rPr lang="en-US" dirty="0"/>
              <a:t>)</a:t>
            </a:r>
            <a:r>
              <a:rPr lang="en-US" i="1" dirty="0"/>
              <a:t> </a:t>
            </a:r>
            <a:r>
              <a:rPr lang="en-US" dirty="0">
                <a:ea typeface="Cambria Math"/>
              </a:rPr>
              <a:t>∧∙∙∙</a:t>
            </a:r>
            <a:r>
              <a:rPr lang="en-US" dirty="0"/>
              <a:t> </a:t>
            </a:r>
            <a:r>
              <a:rPr lang="en-US" dirty="0">
                <a:ea typeface="Cambria Math"/>
              </a:rPr>
              <a:t>∧</a:t>
            </a:r>
            <a:r>
              <a:rPr lang="en-US" i="1" dirty="0"/>
              <a:t> P</a:t>
            </a:r>
            <a:r>
              <a:rPr lang="en-US" dirty="0"/>
              <a:t>(</a:t>
            </a:r>
            <a:r>
              <a:rPr lang="en-US" i="1" dirty="0"/>
              <a:t>k</a:t>
            </a:r>
            <a:r>
              <a:rPr lang="en-US" dirty="0"/>
              <a:t>)]</a:t>
            </a:r>
            <a:r>
              <a:rPr lang="en-US" i="1" dirty="0"/>
              <a:t> </a:t>
            </a:r>
            <a:r>
              <a:rPr lang="en-US" dirty="0">
                <a:ea typeface="Cambria Math"/>
              </a:rPr>
              <a:t>→</a:t>
            </a:r>
            <a:r>
              <a:rPr lang="en-US" dirty="0"/>
              <a:t> </a:t>
            </a:r>
            <a:r>
              <a:rPr lang="en-US" i="1" dirty="0"/>
              <a:t>P</a:t>
            </a:r>
            <a:r>
              <a:rPr lang="en-US" dirty="0"/>
              <a:t>(</a:t>
            </a:r>
            <a:r>
              <a:rPr lang="en-US" i="1" dirty="0"/>
              <a:t>k + </a:t>
            </a:r>
            <a:r>
              <a:rPr lang="en-US" dirty="0">
                <a:ea typeface="Cambria Math" pitchFamily="18" charset="0"/>
              </a:rPr>
              <a:t>1</a:t>
            </a:r>
            <a:r>
              <a:rPr lang="en-US" dirty="0"/>
              <a:t>)</a:t>
            </a:r>
            <a:r>
              <a:rPr lang="en-US" dirty="0">
                <a:sym typeface="Wingdings" pitchFamily="2" charset="2"/>
              </a:rPr>
              <a:t>)</a:t>
            </a:r>
            <a:r>
              <a:rPr lang="en-US" dirty="0">
                <a:ea typeface="Cambria Math"/>
                <a:sym typeface="Wingdings" pitchFamily="2" charset="2"/>
              </a:rPr>
              <a:t> </a:t>
            </a:r>
            <a:r>
              <a:rPr lang="en-US" dirty="0">
                <a:sym typeface="Wingdings" pitchFamily="2" charset="2"/>
              </a:rPr>
              <a:t>is true for all positive integers </a:t>
            </a:r>
            <a:r>
              <a:rPr lang="en-US" i="1" dirty="0">
                <a:sym typeface="Wingdings" pitchFamily="2" charset="2"/>
              </a:rPr>
              <a:t>k</a:t>
            </a:r>
            <a:r>
              <a:rPr lang="en-US" dirty="0">
                <a:sym typeface="Wingdings" pitchFamily="2" charset="2"/>
              </a:rPr>
              <a:t>.</a:t>
            </a:r>
          </a:p>
          <a:p>
            <a:pPr>
              <a:buNone/>
            </a:pPr>
            <a:endParaRPr lang="en-US" dirty="0">
              <a:sym typeface="Wingdings" pitchFamily="2" charset="2"/>
            </a:endParaRPr>
          </a:p>
          <a:p>
            <a:r>
              <a:rPr lang="en-US" dirty="0"/>
              <a:t>Strong Induction is sometimes called the </a:t>
            </a:r>
            <a:r>
              <a:rPr lang="en-US" i="1" dirty="0"/>
              <a:t>second principle of mathematical induction </a:t>
            </a:r>
            <a:r>
              <a:rPr lang="en-US" dirty="0"/>
              <a:t>or </a:t>
            </a:r>
            <a:r>
              <a:rPr lang="en-US" i="1" dirty="0"/>
              <a:t>complete induction</a:t>
            </a:r>
            <a:r>
              <a:rPr lang="en-US" dirty="0"/>
              <a:t>.</a:t>
            </a:r>
          </a:p>
          <a:p>
            <a:pPr>
              <a:buNone/>
            </a:pPr>
            <a:endParaRPr lang="en-US" dirty="0">
              <a:sym typeface="Wingdings" pitchFamily="2" charset="2"/>
            </a:endParaRPr>
          </a:p>
          <a:p>
            <a:pPr>
              <a:buNone/>
            </a:pPr>
            <a:endParaRPr lang="en-US" dirty="0"/>
          </a:p>
          <a:p>
            <a:endParaRPr lang="en-US"/>
          </a:p>
        </p:txBody>
      </p:sp>
    </p:spTree>
    <p:extLst>
      <p:ext uri="{BB962C8B-B14F-4D97-AF65-F5344CB8AC3E}">
        <p14:creationId xmlns:p14="http://schemas.microsoft.com/office/powerpoint/2010/main" val="1410561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64B4-D7F4-C645-B9A2-0F7B55CC4B0B}"/>
              </a:ext>
            </a:extLst>
          </p:cNvPr>
          <p:cNvSpPr>
            <a:spLocks noGrp="1"/>
          </p:cNvSpPr>
          <p:nvPr>
            <p:ph type="title"/>
          </p:nvPr>
        </p:nvSpPr>
        <p:spPr/>
        <p:txBody>
          <a:bodyPr/>
          <a:lstStyle/>
          <a:p>
            <a:r>
              <a:rPr lang="en-US"/>
              <a:t>Properties of Strong Induction</a:t>
            </a:r>
          </a:p>
        </p:txBody>
      </p:sp>
      <p:sp>
        <p:nvSpPr>
          <p:cNvPr id="3" name="Content Placeholder 2">
            <a:extLst>
              <a:ext uri="{FF2B5EF4-FFF2-40B4-BE49-F238E27FC236}">
                <a16:creationId xmlns:a16="http://schemas.microsoft.com/office/drawing/2014/main" id="{192E55F1-68F5-D449-A28E-292B0765EDBD}"/>
              </a:ext>
            </a:extLst>
          </p:cNvPr>
          <p:cNvSpPr>
            <a:spLocks noGrp="1"/>
          </p:cNvSpPr>
          <p:nvPr>
            <p:ph idx="1"/>
          </p:nvPr>
        </p:nvSpPr>
        <p:spPr/>
        <p:txBody>
          <a:bodyPr/>
          <a:lstStyle/>
          <a:p>
            <a:r>
              <a:rPr lang="en-US" dirty="0"/>
              <a:t>We can always use strong induction instead of  mathematical induction.</a:t>
            </a:r>
          </a:p>
          <a:p>
            <a:r>
              <a:rPr lang="en-US" dirty="0"/>
              <a:t>But there is no reason to use it if it is simpler to use mathematical induction. </a:t>
            </a:r>
          </a:p>
          <a:p>
            <a:r>
              <a:rPr lang="en-US" dirty="0"/>
              <a:t>In fact, the principles of mathematical induction, strong induction, and the well-ordering property are all equivalent. </a:t>
            </a:r>
          </a:p>
          <a:p>
            <a:r>
              <a:rPr lang="en-US" dirty="0"/>
              <a:t>Sometimes it is clear how to proceed using one of the three methods, but not the other two. </a:t>
            </a:r>
          </a:p>
          <a:p>
            <a:endParaRPr lang="en-US" dirty="0"/>
          </a:p>
          <a:p>
            <a:endParaRPr lang="en-US"/>
          </a:p>
        </p:txBody>
      </p:sp>
    </p:spTree>
    <p:extLst>
      <p:ext uri="{BB962C8B-B14F-4D97-AF65-F5344CB8AC3E}">
        <p14:creationId xmlns:p14="http://schemas.microsoft.com/office/powerpoint/2010/main" val="640298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24A45-4981-C74F-8593-0096AB08B261}"/>
              </a:ext>
            </a:extLst>
          </p:cNvPr>
          <p:cNvSpPr>
            <a:spLocks noGrp="1"/>
          </p:cNvSpPr>
          <p:nvPr>
            <p:ph type="title"/>
          </p:nvPr>
        </p:nvSpPr>
        <p:spPr/>
        <p:txBody>
          <a:bodyPr/>
          <a:lstStyle/>
          <a:p>
            <a:r>
              <a:rPr lang="en-US"/>
              <a:t>Example of Strong Induction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0A0C3-5FE2-5849-8D70-C63CC70D0011}"/>
                  </a:ext>
                </a:extLst>
              </p:cNvPr>
              <p:cNvSpPr>
                <a:spLocks noGrp="1"/>
              </p:cNvSpPr>
              <p:nvPr>
                <p:ph idx="1"/>
              </p:nvPr>
            </p:nvSpPr>
            <p:spPr>
              <a:xfrm>
                <a:off x="838200" y="1825625"/>
                <a:ext cx="10515600" cy="4351338"/>
              </a:xfrm>
            </p:spPr>
            <p:txBody>
              <a:bodyPr>
                <a:normAutofit fontScale="85000" lnSpcReduction="20000"/>
              </a:bodyPr>
              <a:lstStyle/>
              <a:p>
                <a:pPr marL="0" indent="0">
                  <a:buNone/>
                </a:pPr>
                <a:r>
                  <a:rPr lang="en-GB" b="1"/>
                  <a:t>Theorem</a:t>
                </a:r>
                <a:r>
                  <a:rPr lang="en-GB"/>
                  <a:t>: Every positive integer n can be written as a sum of distinct powers of two, that is, there exists a set of integers S = {k</a:t>
                </a:r>
                <a:r>
                  <a:rPr lang="en-GB" baseline="-25000"/>
                  <a:t>1</a:t>
                </a:r>
                <a:r>
                  <a:rPr lang="en-GB"/>
                  <a:t>,…,k</a:t>
                </a:r>
                <a:r>
                  <a:rPr lang="en-GB" baseline="-25000"/>
                  <a:t>m</a:t>
                </a:r>
                <a:r>
                  <a:rPr lang="en-GB"/>
                  <a:t>} such that </a:t>
                </a:r>
                <a14:m>
                  <m:oMath xmlns:m="http://schemas.openxmlformats.org/officeDocument/2006/math">
                    <m:r>
                      <a:rPr lang="fr-CH" b="0" i="1">
                        <a:latin typeface="Cambria Math" panose="02040503050406030204" pitchFamily="18" charset="0"/>
                      </a:rPr>
                      <m:t>𝑛</m:t>
                    </m:r>
                    <m:r>
                      <a:rPr lang="fr-CH" b="0" i="1">
                        <a:latin typeface="Cambria Math" panose="02040503050406030204" pitchFamily="18" charset="0"/>
                      </a:rPr>
                      <m:t>=</m:t>
                    </m:r>
                    <m:nary>
                      <m:naryPr>
                        <m:chr m:val="∑"/>
                        <m:ctrlPr>
                          <a:rPr lang="fr-CH" b="0" i="1">
                            <a:latin typeface="Cambria Math" panose="02040503050406030204" pitchFamily="18" charset="0"/>
                          </a:rPr>
                        </m:ctrlPr>
                      </m:naryPr>
                      <m:sub>
                        <m:r>
                          <m:rPr>
                            <m:brk m:alnAt="23"/>
                          </m:rPr>
                          <a:rPr lang="fr-CH" b="0" i="1">
                            <a:latin typeface="Cambria Math" panose="02040503050406030204" pitchFamily="18" charset="0"/>
                          </a:rPr>
                          <m:t>𝑗</m:t>
                        </m:r>
                        <m:r>
                          <a:rPr lang="fr-CH" b="0" i="1">
                            <a:latin typeface="Cambria Math" panose="02040503050406030204" pitchFamily="18" charset="0"/>
                          </a:rPr>
                          <m:t>=1</m:t>
                        </m:r>
                      </m:sub>
                      <m:sup>
                        <m:r>
                          <a:rPr lang="fr-CH" b="0" i="1">
                            <a:latin typeface="Cambria Math" panose="02040503050406030204" pitchFamily="18" charset="0"/>
                          </a:rPr>
                          <m:t>𝑚</m:t>
                        </m:r>
                      </m:sup>
                      <m:e>
                        <m:sSup>
                          <m:sSupPr>
                            <m:ctrlPr>
                              <a:rPr lang="fr-CH" b="0" i="1">
                                <a:latin typeface="Cambria Math" panose="02040503050406030204" pitchFamily="18" charset="0"/>
                              </a:rPr>
                            </m:ctrlPr>
                          </m:sSupPr>
                          <m:e>
                            <m:r>
                              <a:rPr lang="fr-CH" b="0" i="1">
                                <a:latin typeface="Cambria Math" panose="02040503050406030204" pitchFamily="18" charset="0"/>
                              </a:rPr>
                              <m:t>2</m:t>
                            </m:r>
                          </m:e>
                          <m:sup>
                            <m:sSub>
                              <m:sSubPr>
                                <m:ctrlPr>
                                  <a:rPr lang="fr-CH" b="0" i="1">
                                    <a:latin typeface="Cambria Math" panose="02040503050406030204" pitchFamily="18" charset="0"/>
                                  </a:rPr>
                                </m:ctrlPr>
                              </m:sSubPr>
                              <m:e>
                                <m:r>
                                  <a:rPr lang="fr-CH" b="0" i="1">
                                    <a:latin typeface="Cambria Math" panose="02040503050406030204" pitchFamily="18" charset="0"/>
                                  </a:rPr>
                                  <m:t>𝑘</m:t>
                                </m:r>
                              </m:e>
                              <m:sub>
                                <m:r>
                                  <a:rPr lang="fr-CH" b="0" i="1">
                                    <a:latin typeface="Cambria Math" panose="02040503050406030204" pitchFamily="18" charset="0"/>
                                  </a:rPr>
                                  <m:t>𝑗</m:t>
                                </m:r>
                              </m:sub>
                            </m:sSub>
                          </m:sup>
                        </m:sSup>
                      </m:e>
                    </m:nary>
                  </m:oMath>
                </a14:m>
                <a:r>
                  <a:rPr lang="en-GB"/>
                  <a:t> .</a:t>
                </a:r>
              </a:p>
              <a:p>
                <a:pPr marL="0" indent="0">
                  <a:buNone/>
                </a:pPr>
                <a:r>
                  <a:rPr lang="en-GB" b="1"/>
                  <a:t>Proof</a:t>
                </a:r>
                <a:r>
                  <a:rPr lang="en-GB"/>
                  <a:t>: </a:t>
                </a:r>
              </a:p>
              <a:p>
                <a:pPr marL="0" indent="0">
                  <a:buNone/>
                </a:pPr>
                <a:r>
                  <a:rPr lang="en-GB"/>
                  <a:t>BASIS STEP: for n = 1 chose the set S = {0}, such that 1 = 2</a:t>
                </a:r>
                <a:r>
                  <a:rPr lang="en-GB" baseline="30000"/>
                  <a:t>0</a:t>
                </a:r>
              </a:p>
              <a:p>
                <a:pPr marL="0" indent="0">
                  <a:buNone/>
                </a:pPr>
                <a:r>
                  <a:rPr lang="en-GB"/>
                  <a:t>INDUCTIVE STEP: </a:t>
                </a:r>
                <a:r>
                  <a:rPr lang="en-US" dirty="0"/>
                  <a:t>Assume </a:t>
                </a:r>
                <a:r>
                  <a:rPr lang="en-US" i="1" dirty="0"/>
                  <a:t>P</a:t>
                </a:r>
                <a:r>
                  <a:rPr lang="en-US" dirty="0"/>
                  <a:t>(</a:t>
                </a:r>
                <a:r>
                  <a:rPr lang="en-US" i="1" dirty="0"/>
                  <a:t>k</a:t>
                </a:r>
                <a:r>
                  <a:rPr lang="en-US" dirty="0"/>
                  <a:t>) is true for 1,…,</a:t>
                </a:r>
                <a:r>
                  <a:rPr lang="en-US" i="1" dirty="0"/>
                  <a:t>k. </a:t>
                </a:r>
                <a:r>
                  <a:rPr lang="en-GB" dirty="0"/>
                  <a:t>P</a:t>
                </a:r>
                <a:r>
                  <a:rPr lang="en-GB"/>
                  <a:t>roof by cases</a:t>
                </a:r>
              </a:p>
              <a:p>
                <a:pPr marL="0" indent="0">
                  <a:buNone/>
                </a:pPr>
                <a:r>
                  <a:rPr lang="en-GB"/>
                  <a:t>If k+1 is odd, then k is even. There exists a set S such that </a:t>
                </a:r>
                <a14:m>
                  <m:oMath xmlns:m="http://schemas.openxmlformats.org/officeDocument/2006/math">
                    <m:r>
                      <m:rPr>
                        <m:sty m:val="p"/>
                      </m:rPr>
                      <a:rPr lang="fr-CH" b="0" i="0">
                        <a:latin typeface="Cambria Math" panose="02040503050406030204" pitchFamily="18" charset="0"/>
                      </a:rPr>
                      <m:t>k</m:t>
                    </m:r>
                    <m:r>
                      <a:rPr lang="fr-CH" i="1">
                        <a:latin typeface="Cambria Math" panose="02040503050406030204" pitchFamily="18" charset="0"/>
                      </a:rPr>
                      <m:t>=</m:t>
                    </m:r>
                    <m:nary>
                      <m:naryPr>
                        <m:chr m:val="∑"/>
                        <m:ctrlPr>
                          <a:rPr lang="fr-CH" i="1">
                            <a:latin typeface="Cambria Math" panose="02040503050406030204" pitchFamily="18" charset="0"/>
                          </a:rPr>
                        </m:ctrlPr>
                      </m:naryPr>
                      <m:sub>
                        <m:r>
                          <m:rPr>
                            <m:brk m:alnAt="23"/>
                          </m:rPr>
                          <a:rPr lang="fr-CH" i="1">
                            <a:latin typeface="Cambria Math" panose="02040503050406030204" pitchFamily="18" charset="0"/>
                          </a:rPr>
                          <m:t>𝑗</m:t>
                        </m:r>
                        <m:r>
                          <a:rPr lang="fr-CH" i="1">
                            <a:latin typeface="Cambria Math" panose="02040503050406030204" pitchFamily="18" charset="0"/>
                          </a:rPr>
                          <m:t>=1</m:t>
                        </m:r>
                      </m:sub>
                      <m:sup>
                        <m:r>
                          <a:rPr lang="fr-CH" i="1">
                            <a:latin typeface="Cambria Math" panose="02040503050406030204" pitchFamily="18" charset="0"/>
                          </a:rPr>
                          <m:t>𝑚</m:t>
                        </m:r>
                      </m:sup>
                      <m:e>
                        <m:sSup>
                          <m:sSupPr>
                            <m:ctrlPr>
                              <a:rPr lang="fr-CH" i="1">
                                <a:latin typeface="Cambria Math" panose="02040503050406030204" pitchFamily="18" charset="0"/>
                              </a:rPr>
                            </m:ctrlPr>
                          </m:sSupPr>
                          <m:e>
                            <m:r>
                              <a:rPr lang="fr-CH" i="1">
                                <a:latin typeface="Cambria Math" panose="02040503050406030204" pitchFamily="18" charset="0"/>
                              </a:rPr>
                              <m:t>2</m:t>
                            </m:r>
                          </m:e>
                          <m:sup>
                            <m:sSub>
                              <m:sSubPr>
                                <m:ctrlPr>
                                  <a:rPr lang="fr-CH" i="1">
                                    <a:latin typeface="Cambria Math" panose="02040503050406030204" pitchFamily="18" charset="0"/>
                                  </a:rPr>
                                </m:ctrlPr>
                              </m:sSubPr>
                              <m:e>
                                <m:r>
                                  <a:rPr lang="fr-CH" i="1">
                                    <a:latin typeface="Cambria Math" panose="02040503050406030204" pitchFamily="18" charset="0"/>
                                  </a:rPr>
                                  <m:t>𝑘</m:t>
                                </m:r>
                              </m:e>
                              <m:sub>
                                <m:r>
                                  <a:rPr lang="fr-CH" i="1">
                                    <a:latin typeface="Cambria Math" panose="02040503050406030204" pitchFamily="18" charset="0"/>
                                  </a:rPr>
                                  <m:t>𝑗</m:t>
                                </m:r>
                              </m:sub>
                            </m:sSub>
                          </m:sup>
                        </m:sSup>
                      </m:e>
                    </m:nary>
                    <m:r>
                      <a:rPr lang="fr-CH" b="0" i="1">
                        <a:latin typeface="Cambria Math" panose="02040503050406030204" pitchFamily="18" charset="0"/>
                      </a:rPr>
                      <m:t>. </m:t>
                    </m:r>
                  </m:oMath>
                </a14:m>
                <a:r>
                  <a:rPr lang="en-GB"/>
                  <a:t>Since k is even, </a:t>
                </a:r>
                <a14:m>
                  <m:oMath xmlns:m="http://schemas.openxmlformats.org/officeDocument/2006/math">
                    <m:r>
                      <a:rPr lang="fr-CH" b="0" i="1">
                        <a:latin typeface="Cambria Math" panose="02040503050406030204" pitchFamily="18" charset="0"/>
                      </a:rPr>
                      <m:t>0</m:t>
                    </m:r>
                    <m:r>
                      <a:rPr lang="fr-CH" b="0" i="1">
                        <a:latin typeface="Cambria Math" panose="02040503050406030204" pitchFamily="18" charset="0"/>
                        <a:ea typeface="Cambria Math" panose="02040503050406030204" pitchFamily="18" charset="0"/>
                      </a:rPr>
                      <m:t>∉</m:t>
                    </m:r>
                    <m:r>
                      <a:rPr lang="fr-CH" b="0" i="1">
                        <a:latin typeface="Cambria Math" panose="02040503050406030204" pitchFamily="18" charset="0"/>
                        <a:ea typeface="Cambria Math" panose="02040503050406030204" pitchFamily="18" charset="0"/>
                      </a:rPr>
                      <m:t>𝑆</m:t>
                    </m:r>
                  </m:oMath>
                </a14:m>
                <a:r>
                  <a:rPr lang="en-GB"/>
                  <a:t>, otherwise the sum is odd. Therefore we can add 0 to S and </a:t>
                </a:r>
                <a14:m>
                  <m:oMath xmlns:m="http://schemas.openxmlformats.org/officeDocument/2006/math">
                    <m:r>
                      <m:rPr>
                        <m:sty m:val="p"/>
                      </m:rPr>
                      <a:rPr lang="fr-CH">
                        <a:latin typeface="Cambria Math" panose="02040503050406030204" pitchFamily="18" charset="0"/>
                      </a:rPr>
                      <m:t>k</m:t>
                    </m:r>
                    <m:r>
                      <a:rPr lang="fr-CH" b="0" i="0">
                        <a:latin typeface="Cambria Math" panose="02040503050406030204" pitchFamily="18" charset="0"/>
                      </a:rPr>
                      <m:t>+1</m:t>
                    </m:r>
                    <m:r>
                      <a:rPr lang="fr-CH" i="1">
                        <a:latin typeface="Cambria Math" panose="02040503050406030204" pitchFamily="18" charset="0"/>
                      </a:rPr>
                      <m:t>=</m:t>
                    </m:r>
                    <m:sSup>
                      <m:sSupPr>
                        <m:ctrlPr>
                          <a:rPr lang="fr-CH" i="1">
                            <a:latin typeface="Cambria Math" panose="02040503050406030204" pitchFamily="18" charset="0"/>
                          </a:rPr>
                        </m:ctrlPr>
                      </m:sSupPr>
                      <m:e>
                        <m:r>
                          <a:rPr lang="fr-CH" b="0" i="1">
                            <a:latin typeface="Cambria Math" panose="02040503050406030204" pitchFamily="18" charset="0"/>
                          </a:rPr>
                          <m:t>2</m:t>
                        </m:r>
                      </m:e>
                      <m:sup>
                        <m:r>
                          <a:rPr lang="fr-CH" b="0" i="1">
                            <a:latin typeface="Cambria Math" panose="02040503050406030204" pitchFamily="18" charset="0"/>
                          </a:rPr>
                          <m:t>0</m:t>
                        </m:r>
                      </m:sup>
                    </m:sSup>
                    <m:r>
                      <a:rPr lang="fr-CH" b="0" i="1">
                        <a:latin typeface="Cambria Math" panose="02040503050406030204" pitchFamily="18" charset="0"/>
                      </a:rPr>
                      <m:t>+</m:t>
                    </m:r>
                    <m:nary>
                      <m:naryPr>
                        <m:chr m:val="∑"/>
                        <m:ctrlPr>
                          <a:rPr lang="fr-CH" i="1">
                            <a:latin typeface="Cambria Math" panose="02040503050406030204" pitchFamily="18" charset="0"/>
                          </a:rPr>
                        </m:ctrlPr>
                      </m:naryPr>
                      <m:sub>
                        <m:r>
                          <m:rPr>
                            <m:brk m:alnAt="23"/>
                          </m:rPr>
                          <a:rPr lang="fr-CH" i="1">
                            <a:latin typeface="Cambria Math" panose="02040503050406030204" pitchFamily="18" charset="0"/>
                          </a:rPr>
                          <m:t>𝑗</m:t>
                        </m:r>
                        <m:r>
                          <a:rPr lang="fr-CH" i="1">
                            <a:latin typeface="Cambria Math" panose="02040503050406030204" pitchFamily="18" charset="0"/>
                          </a:rPr>
                          <m:t>=1</m:t>
                        </m:r>
                      </m:sub>
                      <m:sup>
                        <m:r>
                          <a:rPr lang="fr-CH" i="1">
                            <a:latin typeface="Cambria Math" panose="02040503050406030204" pitchFamily="18" charset="0"/>
                          </a:rPr>
                          <m:t>𝑚</m:t>
                        </m:r>
                      </m:sup>
                      <m:e>
                        <m:sSup>
                          <m:sSupPr>
                            <m:ctrlPr>
                              <a:rPr lang="fr-CH" i="1">
                                <a:latin typeface="Cambria Math" panose="02040503050406030204" pitchFamily="18" charset="0"/>
                              </a:rPr>
                            </m:ctrlPr>
                          </m:sSupPr>
                          <m:e>
                            <m:r>
                              <a:rPr lang="fr-CH" i="1">
                                <a:latin typeface="Cambria Math" panose="02040503050406030204" pitchFamily="18" charset="0"/>
                              </a:rPr>
                              <m:t>2</m:t>
                            </m:r>
                          </m:e>
                          <m:sup>
                            <m:sSub>
                              <m:sSubPr>
                                <m:ctrlPr>
                                  <a:rPr lang="fr-CH" i="1">
                                    <a:latin typeface="Cambria Math" panose="02040503050406030204" pitchFamily="18" charset="0"/>
                                  </a:rPr>
                                </m:ctrlPr>
                              </m:sSubPr>
                              <m:e>
                                <m:r>
                                  <a:rPr lang="fr-CH" i="1">
                                    <a:latin typeface="Cambria Math" panose="02040503050406030204" pitchFamily="18" charset="0"/>
                                  </a:rPr>
                                  <m:t>𝑘</m:t>
                                </m:r>
                              </m:e>
                              <m:sub>
                                <m:r>
                                  <a:rPr lang="fr-CH" i="1">
                                    <a:latin typeface="Cambria Math" panose="02040503050406030204" pitchFamily="18" charset="0"/>
                                  </a:rPr>
                                  <m:t>𝑗</m:t>
                                </m:r>
                              </m:sub>
                            </m:sSub>
                          </m:sup>
                        </m:sSup>
                      </m:e>
                    </m:nary>
                  </m:oMath>
                </a14:m>
                <a:r>
                  <a:rPr lang="en-GB"/>
                  <a:t>.</a:t>
                </a:r>
              </a:p>
              <a:p>
                <a:pPr marL="0" indent="0">
                  <a:buNone/>
                </a:pPr>
                <a:r>
                  <a:rPr lang="en-GB"/>
                  <a:t>If k+1 is even, then k+1/2 is an integer. There exists a set S such that </a:t>
                </a:r>
                <a14:m>
                  <m:oMath xmlns:m="http://schemas.openxmlformats.org/officeDocument/2006/math">
                    <m:f>
                      <m:fPr>
                        <m:ctrlPr>
                          <a:rPr lang="fr-CH" i="1">
                            <a:latin typeface="Cambria Math" panose="02040503050406030204" pitchFamily="18" charset="0"/>
                          </a:rPr>
                        </m:ctrlPr>
                      </m:fPr>
                      <m:num>
                        <m:r>
                          <a:rPr lang="fr-CH" b="0" i="1">
                            <a:latin typeface="Cambria Math" panose="02040503050406030204" pitchFamily="18" charset="0"/>
                          </a:rPr>
                          <m:t>𝑘</m:t>
                        </m:r>
                        <m:r>
                          <a:rPr lang="fr-CH" b="0" i="1">
                            <a:latin typeface="Cambria Math" panose="02040503050406030204" pitchFamily="18" charset="0"/>
                          </a:rPr>
                          <m:t>+1</m:t>
                        </m:r>
                      </m:num>
                      <m:den>
                        <m:r>
                          <a:rPr lang="fr-CH" b="0" i="1">
                            <a:latin typeface="Cambria Math" panose="02040503050406030204" pitchFamily="18" charset="0"/>
                          </a:rPr>
                          <m:t>2</m:t>
                        </m:r>
                      </m:den>
                    </m:f>
                    <m:r>
                      <a:rPr lang="fr-CH" i="1">
                        <a:latin typeface="Cambria Math" panose="02040503050406030204" pitchFamily="18" charset="0"/>
                      </a:rPr>
                      <m:t>=</m:t>
                    </m:r>
                    <m:nary>
                      <m:naryPr>
                        <m:chr m:val="∑"/>
                        <m:ctrlPr>
                          <a:rPr lang="fr-CH" i="1">
                            <a:latin typeface="Cambria Math" panose="02040503050406030204" pitchFamily="18" charset="0"/>
                          </a:rPr>
                        </m:ctrlPr>
                      </m:naryPr>
                      <m:sub>
                        <m:r>
                          <m:rPr>
                            <m:brk m:alnAt="23"/>
                          </m:rPr>
                          <a:rPr lang="fr-CH" i="1">
                            <a:latin typeface="Cambria Math" panose="02040503050406030204" pitchFamily="18" charset="0"/>
                          </a:rPr>
                          <m:t>𝑗</m:t>
                        </m:r>
                        <m:r>
                          <a:rPr lang="fr-CH" i="1">
                            <a:latin typeface="Cambria Math" panose="02040503050406030204" pitchFamily="18" charset="0"/>
                          </a:rPr>
                          <m:t>=1</m:t>
                        </m:r>
                      </m:sub>
                      <m:sup>
                        <m:r>
                          <a:rPr lang="fr-CH" i="1">
                            <a:latin typeface="Cambria Math" panose="02040503050406030204" pitchFamily="18" charset="0"/>
                          </a:rPr>
                          <m:t>𝑚</m:t>
                        </m:r>
                      </m:sup>
                      <m:e>
                        <m:sSup>
                          <m:sSupPr>
                            <m:ctrlPr>
                              <a:rPr lang="fr-CH" i="1">
                                <a:latin typeface="Cambria Math" panose="02040503050406030204" pitchFamily="18" charset="0"/>
                              </a:rPr>
                            </m:ctrlPr>
                          </m:sSupPr>
                          <m:e>
                            <m:r>
                              <a:rPr lang="fr-CH" i="1">
                                <a:latin typeface="Cambria Math" panose="02040503050406030204" pitchFamily="18" charset="0"/>
                              </a:rPr>
                              <m:t>2</m:t>
                            </m:r>
                          </m:e>
                          <m:sup>
                            <m:sSub>
                              <m:sSubPr>
                                <m:ctrlPr>
                                  <a:rPr lang="fr-CH" i="1">
                                    <a:latin typeface="Cambria Math" panose="02040503050406030204" pitchFamily="18" charset="0"/>
                                  </a:rPr>
                                </m:ctrlPr>
                              </m:sSubPr>
                              <m:e>
                                <m:r>
                                  <a:rPr lang="fr-CH" i="1">
                                    <a:latin typeface="Cambria Math" panose="02040503050406030204" pitchFamily="18" charset="0"/>
                                  </a:rPr>
                                  <m:t>𝑘</m:t>
                                </m:r>
                              </m:e>
                              <m:sub>
                                <m:r>
                                  <a:rPr lang="fr-CH" i="1">
                                    <a:latin typeface="Cambria Math" panose="02040503050406030204" pitchFamily="18" charset="0"/>
                                  </a:rPr>
                                  <m:t>𝑗</m:t>
                                </m:r>
                              </m:sub>
                            </m:sSub>
                          </m:sup>
                        </m:sSup>
                      </m:e>
                    </m:nary>
                  </m:oMath>
                </a14:m>
                <a:r>
                  <a:rPr lang="en-GB"/>
                  <a:t> which implies </a:t>
                </a:r>
                <a14:m>
                  <m:oMath xmlns:m="http://schemas.openxmlformats.org/officeDocument/2006/math">
                    <m:r>
                      <m:rPr>
                        <m:sty m:val="p"/>
                      </m:rPr>
                      <a:rPr lang="fr-CH" b="0" i="0">
                        <a:latin typeface="Cambria Math" panose="02040503050406030204" pitchFamily="18" charset="0"/>
                      </a:rPr>
                      <m:t>k</m:t>
                    </m:r>
                    <m:r>
                      <a:rPr lang="fr-CH" b="0" i="0">
                        <a:latin typeface="Cambria Math" panose="02040503050406030204" pitchFamily="18" charset="0"/>
                      </a:rPr>
                      <m:t>+1</m:t>
                    </m:r>
                    <m:r>
                      <a:rPr lang="fr-CH" i="1">
                        <a:latin typeface="Cambria Math" panose="02040503050406030204" pitchFamily="18" charset="0"/>
                      </a:rPr>
                      <m:t>=</m:t>
                    </m:r>
                    <m:nary>
                      <m:naryPr>
                        <m:chr m:val="∑"/>
                        <m:ctrlPr>
                          <a:rPr lang="fr-CH" i="1">
                            <a:latin typeface="Cambria Math" panose="02040503050406030204" pitchFamily="18" charset="0"/>
                          </a:rPr>
                        </m:ctrlPr>
                      </m:naryPr>
                      <m:sub>
                        <m:r>
                          <m:rPr>
                            <m:brk m:alnAt="23"/>
                          </m:rPr>
                          <a:rPr lang="fr-CH" i="1">
                            <a:latin typeface="Cambria Math" panose="02040503050406030204" pitchFamily="18" charset="0"/>
                          </a:rPr>
                          <m:t>𝑗</m:t>
                        </m:r>
                        <m:r>
                          <a:rPr lang="fr-CH" i="1">
                            <a:latin typeface="Cambria Math" panose="02040503050406030204" pitchFamily="18" charset="0"/>
                          </a:rPr>
                          <m:t>=1</m:t>
                        </m:r>
                      </m:sub>
                      <m:sup>
                        <m:r>
                          <a:rPr lang="fr-CH" i="1">
                            <a:latin typeface="Cambria Math" panose="02040503050406030204" pitchFamily="18" charset="0"/>
                          </a:rPr>
                          <m:t>𝑚</m:t>
                        </m:r>
                      </m:sup>
                      <m:e>
                        <m:sSup>
                          <m:sSupPr>
                            <m:ctrlPr>
                              <a:rPr lang="fr-CH" i="1">
                                <a:latin typeface="Cambria Math" panose="02040503050406030204" pitchFamily="18" charset="0"/>
                              </a:rPr>
                            </m:ctrlPr>
                          </m:sSupPr>
                          <m:e>
                            <m:r>
                              <a:rPr lang="fr-CH" i="1">
                                <a:latin typeface="Cambria Math" panose="02040503050406030204" pitchFamily="18" charset="0"/>
                              </a:rPr>
                              <m:t>2</m:t>
                            </m:r>
                          </m:e>
                          <m:sup>
                            <m:sSub>
                              <m:sSubPr>
                                <m:ctrlPr>
                                  <a:rPr lang="fr-CH" i="1">
                                    <a:latin typeface="Cambria Math" panose="02040503050406030204" pitchFamily="18" charset="0"/>
                                  </a:rPr>
                                </m:ctrlPr>
                              </m:sSubPr>
                              <m:e>
                                <m:r>
                                  <a:rPr lang="fr-CH" i="1">
                                    <a:latin typeface="Cambria Math" panose="02040503050406030204" pitchFamily="18" charset="0"/>
                                  </a:rPr>
                                  <m:t>𝑘</m:t>
                                </m:r>
                              </m:e>
                              <m:sub>
                                <m:r>
                                  <a:rPr lang="fr-CH" i="1">
                                    <a:latin typeface="Cambria Math" panose="02040503050406030204" pitchFamily="18" charset="0"/>
                                  </a:rPr>
                                  <m:t>𝑗</m:t>
                                </m:r>
                              </m:sub>
                            </m:sSub>
                            <m:r>
                              <a:rPr lang="fr-CH" b="0" i="1">
                                <a:latin typeface="Cambria Math" panose="02040503050406030204" pitchFamily="18" charset="0"/>
                              </a:rPr>
                              <m:t>+1</m:t>
                            </m:r>
                          </m:sup>
                        </m:sSup>
                      </m:e>
                    </m:nary>
                  </m:oMath>
                </a14:m>
                <a:r>
                  <a:rPr lang="en-GB"/>
                  <a:t>.</a:t>
                </a:r>
              </a:p>
              <a:p>
                <a:pPr marL="0" indent="0">
                  <a:buNone/>
                </a:pPr>
                <a:r>
                  <a:rPr lang="en-GB"/>
                  <a:t>Therefore the set {k</a:t>
                </a:r>
                <a:r>
                  <a:rPr lang="en-GB" baseline="-25000"/>
                  <a:t>1</a:t>
                </a:r>
                <a:r>
                  <a:rPr lang="en-GB"/>
                  <a:t>+1,…,k</a:t>
                </a:r>
                <a:r>
                  <a:rPr lang="en-GB" baseline="-25000"/>
                  <a:t>m</a:t>
                </a:r>
                <a:r>
                  <a:rPr lang="en-GB"/>
                  <a:t>+1}  allows to write k+1 as sum of distinct powers of two. </a:t>
                </a:r>
                <a:r>
                  <a:rPr lang="en-US" dirty="0"/>
                  <a:t>										 ◀︎</a:t>
                </a:r>
                <a:endParaRPr lang="en-GB"/>
              </a:p>
              <a:p>
                <a:endParaRPr lang="en-US"/>
              </a:p>
            </p:txBody>
          </p:sp>
        </mc:Choice>
        <mc:Fallback xmlns="">
          <p:sp>
            <p:nvSpPr>
              <p:cNvPr id="3" name="Content Placeholder 2">
                <a:extLst>
                  <a:ext uri="{FF2B5EF4-FFF2-40B4-BE49-F238E27FC236}">
                    <a16:creationId xmlns:a16="http://schemas.microsoft.com/office/drawing/2014/main" id="{9300A0C3-5FE2-5849-8D70-C63CC70D0011}"/>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844" t="-9649" r="-1448" b="-3216"/>
                </a:stretch>
              </a:blipFill>
            </p:spPr>
            <p:txBody>
              <a:bodyPr/>
              <a:lstStyle/>
              <a:p>
                <a:r>
                  <a:rPr lang="en-US">
                    <a:noFill/>
                  </a:rPr>
                  <a:t> </a:t>
                </a:r>
              </a:p>
            </p:txBody>
          </p:sp>
        </mc:Fallback>
      </mc:AlternateContent>
    </p:spTree>
    <p:extLst>
      <p:ext uri="{BB962C8B-B14F-4D97-AF65-F5344CB8AC3E}">
        <p14:creationId xmlns:p14="http://schemas.microsoft.com/office/powerpoint/2010/main" val="660982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using Strong Induction</a:t>
            </a:r>
          </a:p>
        </p:txBody>
      </p:sp>
      <p:sp>
        <p:nvSpPr>
          <p:cNvPr id="3" name="Content Placeholder 2"/>
          <p:cNvSpPr>
            <a:spLocks noGrp="1"/>
          </p:cNvSpPr>
          <p:nvPr>
            <p:ph idx="1"/>
          </p:nvPr>
        </p:nvSpPr>
        <p:spPr/>
        <p:txBody>
          <a:bodyPr>
            <a:normAutofit fontScale="92500" lnSpcReduction="20000"/>
          </a:bodyPr>
          <a:lstStyle/>
          <a:p>
            <a:pPr>
              <a:buNone/>
            </a:pPr>
            <a:r>
              <a:rPr lang="en-US" dirty="0"/>
              <a:t>Prove that every amount of postage of </a:t>
            </a:r>
            <a:r>
              <a:rPr lang="en-US" dirty="0">
                <a:ea typeface="Cambria Math" pitchFamily="18" charset="0"/>
              </a:rPr>
              <a:t>12</a:t>
            </a:r>
            <a:r>
              <a:rPr lang="en-US" dirty="0"/>
              <a:t> cents or more can be formed using just </a:t>
            </a:r>
            <a:r>
              <a:rPr lang="en-US" dirty="0">
                <a:ea typeface="Cambria Math" pitchFamily="18" charset="0"/>
              </a:rPr>
              <a:t>4</a:t>
            </a:r>
            <a:r>
              <a:rPr lang="en-US" dirty="0"/>
              <a:t>-cent and </a:t>
            </a:r>
            <a:r>
              <a:rPr lang="en-US" dirty="0">
                <a:ea typeface="Cambria Math" pitchFamily="18" charset="0"/>
              </a:rPr>
              <a:t>5</a:t>
            </a:r>
            <a:r>
              <a:rPr lang="en-US" dirty="0"/>
              <a:t>-cent stamps. </a:t>
            </a:r>
          </a:p>
          <a:p>
            <a:pPr>
              <a:buNone/>
            </a:pPr>
            <a:r>
              <a:rPr lang="en-US" b="1" dirty="0"/>
              <a:t>Proof</a:t>
            </a:r>
            <a:r>
              <a:rPr lang="en-US" dirty="0"/>
              <a:t>: Let </a:t>
            </a:r>
            <a:r>
              <a:rPr lang="en-US" i="1" dirty="0"/>
              <a:t>P</a:t>
            </a:r>
            <a:r>
              <a:rPr lang="en-US" dirty="0"/>
              <a:t>(</a:t>
            </a:r>
            <a:r>
              <a:rPr lang="en-US" i="1" dirty="0"/>
              <a:t>n</a:t>
            </a:r>
            <a:r>
              <a:rPr lang="en-US" dirty="0"/>
              <a:t>) be the proposition that postage of </a:t>
            </a:r>
            <a:r>
              <a:rPr lang="en-US" i="1" dirty="0"/>
              <a:t>n</a:t>
            </a:r>
            <a:r>
              <a:rPr lang="en-US" dirty="0"/>
              <a:t> cents can be formed using </a:t>
            </a:r>
            <a:r>
              <a:rPr lang="en-US" dirty="0">
                <a:ea typeface="Cambria Math" pitchFamily="18" charset="0"/>
              </a:rPr>
              <a:t>4</a:t>
            </a:r>
            <a:r>
              <a:rPr lang="en-US" dirty="0"/>
              <a:t>-cent and </a:t>
            </a:r>
            <a:r>
              <a:rPr lang="en-US" dirty="0">
                <a:ea typeface="Cambria Math" pitchFamily="18" charset="0"/>
              </a:rPr>
              <a:t>5</a:t>
            </a:r>
            <a:r>
              <a:rPr lang="en-US" dirty="0"/>
              <a:t>-cent stamps.</a:t>
            </a:r>
          </a:p>
          <a:p>
            <a:pPr lvl="1"/>
            <a:r>
              <a:rPr lang="en-US" dirty="0"/>
              <a:t>BASIS STEP: </a:t>
            </a:r>
            <a:r>
              <a:rPr lang="en-US" i="1" dirty="0"/>
              <a:t>P</a:t>
            </a:r>
            <a:r>
              <a:rPr lang="en-US" dirty="0"/>
              <a:t>(</a:t>
            </a:r>
            <a:r>
              <a:rPr lang="en-US" dirty="0">
                <a:ea typeface="Cambria Math" pitchFamily="18" charset="0"/>
              </a:rPr>
              <a:t>12</a:t>
            </a:r>
            <a:r>
              <a:rPr lang="en-US" dirty="0"/>
              <a:t>), </a:t>
            </a:r>
            <a:r>
              <a:rPr lang="en-US" i="1" dirty="0"/>
              <a:t>P</a:t>
            </a:r>
            <a:r>
              <a:rPr lang="en-US" dirty="0"/>
              <a:t>(</a:t>
            </a:r>
            <a:r>
              <a:rPr lang="en-US" dirty="0">
                <a:ea typeface="Cambria Math" pitchFamily="18" charset="0"/>
              </a:rPr>
              <a:t>13</a:t>
            </a:r>
            <a:r>
              <a:rPr lang="en-US" dirty="0"/>
              <a:t>),</a:t>
            </a:r>
            <a:r>
              <a:rPr lang="en-US" i="1" dirty="0"/>
              <a:t> P</a:t>
            </a:r>
            <a:r>
              <a:rPr lang="en-US" dirty="0"/>
              <a:t>(</a:t>
            </a:r>
            <a:r>
              <a:rPr lang="en-US" dirty="0">
                <a:ea typeface="Cambria Math" pitchFamily="18" charset="0"/>
              </a:rPr>
              <a:t>14</a:t>
            </a:r>
            <a:r>
              <a:rPr lang="en-US" dirty="0"/>
              <a:t>), and </a:t>
            </a:r>
            <a:r>
              <a:rPr lang="en-US" i="1" dirty="0"/>
              <a:t>P</a:t>
            </a:r>
            <a:r>
              <a:rPr lang="en-US" dirty="0"/>
              <a:t>(</a:t>
            </a:r>
            <a:r>
              <a:rPr lang="en-US" dirty="0">
                <a:ea typeface="Cambria Math" pitchFamily="18" charset="0"/>
              </a:rPr>
              <a:t>15</a:t>
            </a:r>
            <a:r>
              <a:rPr lang="en-US" dirty="0"/>
              <a:t>) hold.</a:t>
            </a:r>
          </a:p>
          <a:p>
            <a:pPr lvl="2"/>
            <a:r>
              <a:rPr lang="en-US" i="1" dirty="0"/>
              <a:t>P</a:t>
            </a:r>
            <a:r>
              <a:rPr lang="en-US" dirty="0"/>
              <a:t>(</a:t>
            </a:r>
            <a:r>
              <a:rPr lang="en-US" dirty="0">
                <a:ea typeface="Cambria Math" pitchFamily="18" charset="0"/>
              </a:rPr>
              <a:t>12</a:t>
            </a:r>
            <a:r>
              <a:rPr lang="en-US" dirty="0"/>
              <a:t>) uses three </a:t>
            </a:r>
            <a:r>
              <a:rPr lang="en-US" dirty="0">
                <a:ea typeface="Cambria Math" pitchFamily="18" charset="0"/>
              </a:rPr>
              <a:t>4</a:t>
            </a:r>
            <a:r>
              <a:rPr lang="en-US" dirty="0"/>
              <a:t>-cent stamps.</a:t>
            </a:r>
          </a:p>
          <a:p>
            <a:pPr lvl="2"/>
            <a:r>
              <a:rPr lang="en-US" i="1" dirty="0"/>
              <a:t>P</a:t>
            </a:r>
            <a:r>
              <a:rPr lang="en-US" dirty="0"/>
              <a:t>(</a:t>
            </a:r>
            <a:r>
              <a:rPr lang="en-US" dirty="0">
                <a:ea typeface="Cambria Math" pitchFamily="18" charset="0"/>
              </a:rPr>
              <a:t>13</a:t>
            </a:r>
            <a:r>
              <a:rPr lang="en-US" dirty="0"/>
              <a:t>) uses two </a:t>
            </a:r>
            <a:r>
              <a:rPr lang="en-US" dirty="0">
                <a:ea typeface="Cambria Math" pitchFamily="18" charset="0"/>
              </a:rPr>
              <a:t>4</a:t>
            </a:r>
            <a:r>
              <a:rPr lang="en-US" dirty="0"/>
              <a:t>-cent stamps and one </a:t>
            </a:r>
            <a:r>
              <a:rPr lang="en-US" dirty="0">
                <a:ea typeface="Cambria Math" pitchFamily="18" charset="0"/>
              </a:rPr>
              <a:t>5</a:t>
            </a:r>
            <a:r>
              <a:rPr lang="en-US" dirty="0"/>
              <a:t>-cent stamp.</a:t>
            </a:r>
          </a:p>
          <a:p>
            <a:pPr lvl="2"/>
            <a:r>
              <a:rPr lang="en-US" i="1" dirty="0"/>
              <a:t>P</a:t>
            </a:r>
            <a:r>
              <a:rPr lang="en-US" dirty="0"/>
              <a:t>(</a:t>
            </a:r>
            <a:r>
              <a:rPr lang="en-US" dirty="0">
                <a:ea typeface="Cambria Math" pitchFamily="18" charset="0"/>
              </a:rPr>
              <a:t>14</a:t>
            </a:r>
            <a:r>
              <a:rPr lang="en-US" dirty="0"/>
              <a:t>) uses one </a:t>
            </a:r>
            <a:r>
              <a:rPr lang="en-US" dirty="0">
                <a:ea typeface="Cambria Math" pitchFamily="18" charset="0"/>
              </a:rPr>
              <a:t>4</a:t>
            </a:r>
            <a:r>
              <a:rPr lang="en-US" dirty="0"/>
              <a:t>-cent stamp and two </a:t>
            </a:r>
            <a:r>
              <a:rPr lang="en-US" dirty="0">
                <a:ea typeface="Cambria Math" pitchFamily="18" charset="0"/>
              </a:rPr>
              <a:t>5</a:t>
            </a:r>
            <a:r>
              <a:rPr lang="en-US" dirty="0"/>
              <a:t>-cent stamps.</a:t>
            </a:r>
          </a:p>
          <a:p>
            <a:pPr lvl="2"/>
            <a:r>
              <a:rPr lang="en-US" i="1" dirty="0"/>
              <a:t>P</a:t>
            </a:r>
            <a:r>
              <a:rPr lang="en-US" dirty="0"/>
              <a:t>(</a:t>
            </a:r>
            <a:r>
              <a:rPr lang="en-US" dirty="0">
                <a:ea typeface="Cambria Math" pitchFamily="18" charset="0"/>
              </a:rPr>
              <a:t>15</a:t>
            </a:r>
            <a:r>
              <a:rPr lang="en-US" dirty="0"/>
              <a:t>) uses three </a:t>
            </a:r>
            <a:r>
              <a:rPr lang="en-US" dirty="0">
                <a:ea typeface="Cambria Math" pitchFamily="18" charset="0"/>
              </a:rPr>
              <a:t>5</a:t>
            </a:r>
            <a:r>
              <a:rPr lang="en-US" dirty="0"/>
              <a:t>-cent stamps.</a:t>
            </a:r>
          </a:p>
          <a:p>
            <a:pPr lvl="1"/>
            <a:r>
              <a:rPr lang="en-US" dirty="0"/>
              <a:t>INDUCTIVE STEP: The inductive hypothesis  states that </a:t>
            </a:r>
            <a:r>
              <a:rPr lang="en-US" i="1" dirty="0"/>
              <a:t>P</a:t>
            </a:r>
            <a:r>
              <a:rPr lang="en-US" dirty="0"/>
              <a:t>(</a:t>
            </a:r>
            <a:r>
              <a:rPr lang="en-US" i="1" dirty="0"/>
              <a:t>j</a:t>
            </a:r>
            <a:r>
              <a:rPr lang="en-US" dirty="0"/>
              <a:t>) holds for </a:t>
            </a:r>
            <a:r>
              <a:rPr lang="en-US" dirty="0">
                <a:ea typeface="Cambria Math" pitchFamily="18" charset="0"/>
              </a:rPr>
              <a:t>12</a:t>
            </a:r>
            <a:r>
              <a:rPr lang="en-US" dirty="0"/>
              <a:t> ≤ </a:t>
            </a:r>
            <a:r>
              <a:rPr lang="en-US" i="1" dirty="0"/>
              <a:t>j</a:t>
            </a:r>
            <a:r>
              <a:rPr lang="en-US" dirty="0"/>
              <a:t> ≤ </a:t>
            </a:r>
            <a:r>
              <a:rPr lang="en-US" i="1" dirty="0"/>
              <a:t>k</a:t>
            </a:r>
            <a:r>
              <a:rPr lang="en-US" dirty="0"/>
              <a:t>, where </a:t>
            </a:r>
            <a:r>
              <a:rPr lang="en-US" i="1" dirty="0"/>
              <a:t>k</a:t>
            </a:r>
            <a:r>
              <a:rPr lang="en-US" dirty="0"/>
              <a:t> ≥ </a:t>
            </a:r>
            <a:r>
              <a:rPr lang="en-US" dirty="0">
                <a:ea typeface="Cambria Math" pitchFamily="18" charset="0"/>
              </a:rPr>
              <a:t>15.  Assuming the inductive hypothesis, </a:t>
            </a:r>
            <a:r>
              <a:rPr lang="en-US" dirty="0"/>
              <a:t> it can be shown that </a:t>
            </a:r>
            <a:r>
              <a:rPr lang="en-US" i="1" dirty="0"/>
              <a:t>P</a:t>
            </a:r>
            <a:r>
              <a:rPr lang="en-US" dirty="0"/>
              <a:t>(</a:t>
            </a:r>
            <a:r>
              <a:rPr lang="en-US" i="1" dirty="0"/>
              <a:t>k</a:t>
            </a:r>
            <a:r>
              <a:rPr lang="en-US" dirty="0"/>
              <a:t> + </a:t>
            </a:r>
            <a:r>
              <a:rPr lang="en-US" dirty="0">
                <a:ea typeface="Cambria Math" pitchFamily="18" charset="0"/>
              </a:rPr>
              <a:t>1</a:t>
            </a:r>
            <a:r>
              <a:rPr lang="en-US" dirty="0"/>
              <a:t>) holds. </a:t>
            </a:r>
          </a:p>
          <a:p>
            <a:pPr lvl="1"/>
            <a:r>
              <a:rPr lang="en-US" dirty="0"/>
              <a:t>Using the inductive hypothesis, </a:t>
            </a:r>
            <a:r>
              <a:rPr lang="en-US" i="1" dirty="0"/>
              <a:t>P</a:t>
            </a:r>
            <a:r>
              <a:rPr lang="en-US" dirty="0"/>
              <a:t>(</a:t>
            </a:r>
            <a:r>
              <a:rPr lang="en-US" i="1" dirty="0"/>
              <a:t>k</a:t>
            </a:r>
            <a:r>
              <a:rPr lang="en-US" dirty="0"/>
              <a:t> </a:t>
            </a:r>
            <a:r>
              <a:rPr lang="en-US" dirty="0">
                <a:ea typeface="Cambria Math"/>
              </a:rPr>
              <a:t>− 3) holds since </a:t>
            </a:r>
            <a:r>
              <a:rPr lang="en-US" i="1" dirty="0"/>
              <a:t>k</a:t>
            </a:r>
            <a:r>
              <a:rPr lang="en-US" dirty="0"/>
              <a:t> </a:t>
            </a:r>
            <a:r>
              <a:rPr lang="en-US" dirty="0">
                <a:ea typeface="Cambria Math"/>
              </a:rPr>
              <a:t>− 3 ≥ </a:t>
            </a:r>
            <a:r>
              <a:rPr lang="en-US" dirty="0">
                <a:ea typeface="Cambria Math" pitchFamily="18" charset="0"/>
              </a:rPr>
              <a:t>12.</a:t>
            </a:r>
            <a:r>
              <a:rPr lang="en-US" dirty="0">
                <a:ea typeface="Cambria Math"/>
              </a:rPr>
              <a:t>  To form postage of  </a:t>
            </a:r>
            <a:r>
              <a:rPr lang="en-US" i="1" dirty="0"/>
              <a:t>k</a:t>
            </a:r>
            <a:r>
              <a:rPr lang="en-US" dirty="0"/>
              <a:t> + </a:t>
            </a:r>
            <a:r>
              <a:rPr lang="en-US" dirty="0">
                <a:ea typeface="Cambria Math" pitchFamily="18" charset="0"/>
              </a:rPr>
              <a:t>1 cents, add a 4</a:t>
            </a:r>
            <a:r>
              <a:rPr lang="en-US" dirty="0"/>
              <a:t>-cent stamp to the postage for </a:t>
            </a:r>
            <a:r>
              <a:rPr lang="en-US" i="1" dirty="0"/>
              <a:t>k</a:t>
            </a:r>
            <a:r>
              <a:rPr lang="en-US" dirty="0"/>
              <a:t> </a:t>
            </a:r>
            <a:r>
              <a:rPr lang="en-US" dirty="0">
                <a:ea typeface="Cambria Math"/>
              </a:rPr>
              <a:t>− 3 cents.</a:t>
            </a:r>
            <a:r>
              <a:rPr lang="en-US" dirty="0">
                <a:ea typeface="Cambria Math" pitchFamily="18" charset="0"/>
              </a:rPr>
              <a:t> </a:t>
            </a:r>
            <a:endParaRPr lang="en-US" dirty="0">
              <a:ea typeface="Cambria Math"/>
            </a:endParaRPr>
          </a:p>
          <a:p>
            <a:pPr>
              <a:buNone/>
            </a:pPr>
            <a:r>
              <a:rPr lang="en-US" dirty="0"/>
              <a:t>    Hence, </a:t>
            </a:r>
            <a:r>
              <a:rPr lang="en-US" i="1" dirty="0"/>
              <a:t>P</a:t>
            </a:r>
            <a:r>
              <a:rPr lang="en-US" dirty="0"/>
              <a:t>(</a:t>
            </a:r>
            <a:r>
              <a:rPr lang="en-US" i="1" dirty="0"/>
              <a:t>n</a:t>
            </a:r>
            <a:r>
              <a:rPr lang="en-US" dirty="0"/>
              <a:t>) holds for all </a:t>
            </a:r>
            <a:r>
              <a:rPr lang="en-US" i="1" dirty="0"/>
              <a:t>n</a:t>
            </a:r>
            <a:r>
              <a:rPr lang="en-US" dirty="0"/>
              <a:t> </a:t>
            </a:r>
            <a:r>
              <a:rPr lang="en-US" dirty="0">
                <a:ea typeface="Cambria Math"/>
              </a:rPr>
              <a:t>≥ </a:t>
            </a:r>
            <a:r>
              <a:rPr lang="en-US" dirty="0">
                <a:ea typeface="Cambria Math" pitchFamily="18" charset="0"/>
              </a:rPr>
              <a:t>12</a:t>
            </a:r>
            <a:r>
              <a:rPr lang="en-US" dirty="0"/>
              <a:t>.						 ◀︎</a:t>
            </a:r>
          </a:p>
        </p:txBody>
      </p:sp>
    </p:spTree>
    <p:extLst>
      <p:ext uri="{BB962C8B-B14F-4D97-AF65-F5344CB8AC3E}">
        <p14:creationId xmlns:p14="http://schemas.microsoft.com/office/powerpoint/2010/main" val="3107660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92B61-916C-B748-9BE9-80CDB3BDFA1B}"/>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101E6C49-6928-3243-8AAB-0B55532E50DE}"/>
              </a:ext>
            </a:extLst>
          </p:cNvPr>
          <p:cNvSpPr>
            <a:spLocks noGrp="1"/>
          </p:cNvSpPr>
          <p:nvPr>
            <p:ph idx="1"/>
          </p:nvPr>
        </p:nvSpPr>
        <p:spPr/>
        <p:txBody>
          <a:bodyPr/>
          <a:lstStyle/>
          <a:p>
            <a:r>
              <a:rPr lang="en-US" dirty="0"/>
              <a:t>Principle of Strong Induction</a:t>
            </a:r>
          </a:p>
          <a:p>
            <a:r>
              <a:rPr lang="en-US" dirty="0"/>
              <a:t>Proofs can be sometimes simpler with strong induction</a:t>
            </a:r>
            <a:endParaRPr lang="en-US"/>
          </a:p>
        </p:txBody>
      </p:sp>
    </p:spTree>
    <p:extLst>
      <p:ext uri="{BB962C8B-B14F-4D97-AF65-F5344CB8AC3E}">
        <p14:creationId xmlns:p14="http://schemas.microsoft.com/office/powerpoint/2010/main" val="2268454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Definitions and Structural Induction</a:t>
            </a:r>
          </a:p>
        </p:txBody>
      </p:sp>
      <p:sp>
        <p:nvSpPr>
          <p:cNvPr id="3" name="Subtitle 2"/>
          <p:cNvSpPr>
            <a:spLocks noGrp="1"/>
          </p:cNvSpPr>
          <p:nvPr>
            <p:ph type="subTitle" idx="1"/>
          </p:nvPr>
        </p:nvSpPr>
        <p:spPr/>
        <p:txBody>
          <a:bodyPr/>
          <a:lstStyle/>
          <a:p>
            <a:r>
              <a:rPr lang="en-US"/>
              <a:t>Section 5.3</a:t>
            </a:r>
            <a:endParaRPr lang="en-US" dirty="0"/>
          </a:p>
        </p:txBody>
      </p:sp>
    </p:spTree>
    <p:extLst>
      <p:ext uri="{BB962C8B-B14F-4D97-AF65-F5344CB8AC3E}">
        <p14:creationId xmlns:p14="http://schemas.microsoft.com/office/powerpoint/2010/main" val="91757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A49F-8334-AE45-A90D-810F049C33D7}"/>
              </a:ext>
            </a:extLst>
          </p:cNvPr>
          <p:cNvSpPr>
            <a:spLocks noGrp="1"/>
          </p:cNvSpPr>
          <p:nvPr>
            <p:ph type="title"/>
          </p:nvPr>
        </p:nvSpPr>
        <p:spPr/>
        <p:txBody>
          <a:bodyPr/>
          <a:lstStyle/>
          <a:p>
            <a:r>
              <a:rPr lang="en-US"/>
              <a:t>Video 47: </a:t>
            </a:r>
            <a:r>
              <a:rPr lang="en-US" dirty="0"/>
              <a:t>Recursively Defined Functions</a:t>
            </a:r>
            <a:r>
              <a:rPr lang="en-US"/>
              <a:t> </a:t>
            </a:r>
          </a:p>
        </p:txBody>
      </p:sp>
      <p:sp>
        <p:nvSpPr>
          <p:cNvPr id="3" name="Content Placeholder 2">
            <a:extLst>
              <a:ext uri="{FF2B5EF4-FFF2-40B4-BE49-F238E27FC236}">
                <a16:creationId xmlns:a16="http://schemas.microsoft.com/office/drawing/2014/main" id="{37DFFF39-E1D5-2E42-8EF6-D62B42D25954}"/>
              </a:ext>
            </a:extLst>
          </p:cNvPr>
          <p:cNvSpPr>
            <a:spLocks noGrp="1"/>
          </p:cNvSpPr>
          <p:nvPr>
            <p:ph idx="1"/>
          </p:nvPr>
        </p:nvSpPr>
        <p:spPr/>
        <p:txBody>
          <a:bodyPr/>
          <a:lstStyle/>
          <a:p>
            <a:r>
              <a:rPr lang="en-US" dirty="0"/>
              <a:t>Recursively Defined Functions</a:t>
            </a:r>
          </a:p>
          <a:p>
            <a:r>
              <a:rPr lang="en-US" dirty="0"/>
              <a:t>Fibonacci Numbers</a:t>
            </a:r>
            <a:endParaRPr lang="en-US"/>
          </a:p>
        </p:txBody>
      </p:sp>
    </p:spTree>
    <p:extLst>
      <p:ext uri="{BB962C8B-B14F-4D97-AF65-F5344CB8AC3E}">
        <p14:creationId xmlns:p14="http://schemas.microsoft.com/office/powerpoint/2010/main" val="1556310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p:txBody>
          <a:bodyPr>
            <a:normAutofit/>
          </a:bodyPr>
          <a:lstStyle/>
          <a:p>
            <a:pPr>
              <a:buNone/>
            </a:pPr>
            <a:r>
              <a:rPr lang="en-US" b="1" dirty="0"/>
              <a:t>Definition</a:t>
            </a:r>
            <a:r>
              <a:rPr lang="en-US" dirty="0"/>
              <a:t>:  A </a:t>
            </a:r>
            <a:r>
              <a:rPr lang="en-US" b="1" dirty="0"/>
              <a:t>recursive</a:t>
            </a:r>
            <a:r>
              <a:rPr lang="en-US" dirty="0"/>
              <a:t> or </a:t>
            </a:r>
            <a:r>
              <a:rPr lang="en-US" b="1" dirty="0"/>
              <a:t>inductive definition </a:t>
            </a:r>
            <a:r>
              <a:rPr lang="en-US" dirty="0"/>
              <a:t>of a function </a:t>
            </a:r>
            <a:r>
              <a:rPr lang="en-US" i="1" dirty="0"/>
              <a:t>f </a:t>
            </a:r>
            <a:r>
              <a:rPr lang="en-US" dirty="0"/>
              <a:t>nonegative integers as domain consists of two steps.</a:t>
            </a:r>
          </a:p>
          <a:p>
            <a:pPr lvl="1"/>
            <a:r>
              <a:rPr lang="en-US" dirty="0"/>
              <a:t>BASIS STEP: Specify the value of the function at zero.</a:t>
            </a:r>
          </a:p>
          <a:p>
            <a:pPr lvl="1"/>
            <a:r>
              <a:rPr lang="en-US" dirty="0"/>
              <a:t>RECURSIVE STEP: Give a rule for finding its value at an integer from its values at smaller integers.</a:t>
            </a:r>
          </a:p>
          <a:p>
            <a:pPr marL="0" indent="0">
              <a:buNone/>
            </a:pPr>
            <a:endParaRPr lang="en-US" dirty="0"/>
          </a:p>
          <a:p>
            <a:pPr marL="0" indent="0">
              <a:buNone/>
            </a:pPr>
            <a:r>
              <a:rPr lang="en-US" dirty="0"/>
              <a:t>A function </a:t>
            </a:r>
            <a:r>
              <a:rPr lang="en-US" i="1" dirty="0"/>
              <a:t>f</a:t>
            </a:r>
            <a:r>
              <a:rPr lang="en-US" dirty="0"/>
              <a:t>(</a:t>
            </a:r>
            <a:r>
              <a:rPr lang="en-US" i="1" dirty="0"/>
              <a:t>n</a:t>
            </a:r>
            <a:r>
              <a:rPr lang="en-US" dirty="0"/>
              <a:t>)  is a sequence </a:t>
            </a:r>
            <a:r>
              <a:rPr lang="en-US" i="1" dirty="0"/>
              <a:t>a</a:t>
            </a:r>
            <a:r>
              <a:rPr lang="en-US" baseline="-25000" dirty="0">
                <a:latin typeface="Cambria Math" pitchFamily="18" charset="0"/>
                <a:ea typeface="Cambria Math" pitchFamily="18" charset="0"/>
              </a:rPr>
              <a:t>0</a:t>
            </a:r>
            <a:r>
              <a:rPr lang="en-US" dirty="0"/>
              <a:t>, </a:t>
            </a:r>
            <a:r>
              <a:rPr lang="en-US" i="1" dirty="0"/>
              <a:t>a</a:t>
            </a:r>
            <a:r>
              <a:rPr lang="en-US" baseline="-25000" dirty="0">
                <a:latin typeface="Cambria Math" pitchFamily="18" charset="0"/>
                <a:ea typeface="Cambria Math" pitchFamily="18" charset="0"/>
              </a:rPr>
              <a:t>1</a:t>
            </a:r>
            <a:r>
              <a:rPr lang="en-US" dirty="0"/>
              <a:t>, … , where </a:t>
            </a:r>
            <a:r>
              <a:rPr lang="en-US" i="1" dirty="0"/>
              <a:t>f</a:t>
            </a:r>
            <a:r>
              <a:rPr lang="en-US" dirty="0"/>
              <a:t>(</a:t>
            </a:r>
            <a:r>
              <a:rPr lang="en-US" i="1" dirty="0" err="1"/>
              <a:t>i</a:t>
            </a:r>
            <a:r>
              <a:rPr lang="en-US" dirty="0"/>
              <a:t>) = </a:t>
            </a:r>
            <a:r>
              <a:rPr lang="en-US" i="1" dirty="0" err="1"/>
              <a:t>a</a:t>
            </a:r>
            <a:r>
              <a:rPr lang="en-US" i="1" baseline="-25000" dirty="0" err="1"/>
              <a:t>i</a:t>
            </a:r>
            <a:r>
              <a:rPr lang="en-US" dirty="0"/>
              <a:t>. </a:t>
            </a:r>
          </a:p>
        </p:txBody>
      </p:sp>
    </p:spTree>
    <p:extLst>
      <p:ext uri="{BB962C8B-B14F-4D97-AF65-F5344CB8AC3E}">
        <p14:creationId xmlns:p14="http://schemas.microsoft.com/office/powerpoint/2010/main" val="2508014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p:txBody>
          <a:bodyPr>
            <a:normAutofit/>
          </a:bodyPr>
          <a:lstStyle/>
          <a:p>
            <a:pPr>
              <a:buNone/>
            </a:pPr>
            <a:r>
              <a:rPr lang="en-US" dirty="0"/>
              <a:t>Suppose </a:t>
            </a:r>
            <a:r>
              <a:rPr lang="en-US" i="1" dirty="0"/>
              <a:t>f </a:t>
            </a:r>
            <a:r>
              <a:rPr lang="en-US" dirty="0"/>
              <a:t>is defined by</a:t>
            </a:r>
          </a:p>
          <a:p>
            <a:pPr>
              <a:buNone/>
            </a:pPr>
            <a:r>
              <a:rPr lang="en-US" i="1" dirty="0"/>
              <a:t>         f</a:t>
            </a:r>
            <a:r>
              <a:rPr lang="en-US" dirty="0"/>
              <a:t>(</a:t>
            </a:r>
            <a:r>
              <a:rPr lang="en-US" dirty="0">
                <a:ea typeface="Cambria Math" pitchFamily="18" charset="0"/>
              </a:rPr>
              <a:t>0</a:t>
            </a:r>
            <a:r>
              <a:rPr lang="en-US" dirty="0"/>
              <a:t>)</a:t>
            </a:r>
            <a:r>
              <a:rPr lang="en-US" i="1" dirty="0"/>
              <a:t> = </a:t>
            </a:r>
            <a:r>
              <a:rPr lang="en-US" dirty="0">
                <a:ea typeface="Cambria Math" pitchFamily="18" charset="0"/>
              </a:rPr>
              <a:t>3,</a:t>
            </a:r>
          </a:p>
          <a:p>
            <a:pPr>
              <a:buNone/>
            </a:pPr>
            <a:r>
              <a:rPr lang="en-US" i="1" dirty="0"/>
              <a:t>         f(n + </a:t>
            </a:r>
            <a:r>
              <a:rPr lang="en-US" dirty="0">
                <a:ea typeface="Cambria Math" pitchFamily="18" charset="0"/>
              </a:rPr>
              <a:t>1</a:t>
            </a:r>
            <a:r>
              <a:rPr lang="en-US" dirty="0"/>
              <a:t>)</a:t>
            </a:r>
            <a:r>
              <a:rPr lang="en-US" i="1" dirty="0"/>
              <a:t> = </a:t>
            </a:r>
            <a:r>
              <a:rPr lang="en-US" dirty="0">
                <a:ea typeface="Cambria Math" pitchFamily="18" charset="0"/>
              </a:rPr>
              <a:t>2</a:t>
            </a:r>
            <a:r>
              <a:rPr lang="en-US" dirty="0">
                <a:ea typeface="Cambria Math"/>
              </a:rPr>
              <a:t> </a:t>
            </a:r>
            <a:r>
              <a:rPr lang="en-US" i="1" dirty="0"/>
              <a:t>f</a:t>
            </a:r>
            <a:r>
              <a:rPr lang="en-US" dirty="0"/>
              <a:t>(</a:t>
            </a:r>
            <a:r>
              <a:rPr lang="en-US" i="1" dirty="0"/>
              <a:t>n</a:t>
            </a:r>
            <a:r>
              <a:rPr lang="en-US" dirty="0"/>
              <a:t>)</a:t>
            </a:r>
            <a:r>
              <a:rPr lang="en-US" i="1" dirty="0"/>
              <a:t> + </a:t>
            </a:r>
            <a:r>
              <a:rPr lang="en-US" dirty="0">
                <a:ea typeface="Cambria Math" pitchFamily="18" charset="0"/>
              </a:rPr>
              <a:t>3</a:t>
            </a:r>
          </a:p>
          <a:p>
            <a:pPr>
              <a:buNone/>
            </a:pPr>
            <a:endParaRPr lang="en-US" dirty="0">
              <a:ea typeface="Cambria Math" pitchFamily="18" charset="0"/>
            </a:endParaRPr>
          </a:p>
          <a:p>
            <a:pPr>
              <a:buNone/>
            </a:pPr>
            <a:r>
              <a:rPr lang="en-US" dirty="0">
                <a:ea typeface="Cambria Math" pitchFamily="18" charset="0"/>
              </a:rPr>
              <a:t>Then</a:t>
            </a:r>
          </a:p>
          <a:p>
            <a:pPr marL="914400" lvl="2" indent="0">
              <a:buNone/>
            </a:pPr>
            <a:r>
              <a:rPr lang="en-US" sz="2800" i="1" dirty="0"/>
              <a:t>f</a:t>
            </a:r>
            <a:r>
              <a:rPr lang="en-US" sz="2800" dirty="0"/>
              <a:t>(</a:t>
            </a:r>
            <a:r>
              <a:rPr lang="en-US" sz="2800" dirty="0">
                <a:ea typeface="Cambria Math" pitchFamily="18" charset="0"/>
              </a:rPr>
              <a:t>1</a:t>
            </a:r>
            <a:r>
              <a:rPr lang="en-US" sz="2800" dirty="0"/>
              <a:t>) = </a:t>
            </a:r>
            <a:r>
              <a:rPr lang="en-US" sz="2800" dirty="0">
                <a:ea typeface="Cambria Math" pitchFamily="18" charset="0"/>
              </a:rPr>
              <a:t>2</a:t>
            </a:r>
            <a:r>
              <a:rPr lang="en-US" sz="2800" dirty="0">
                <a:ea typeface="Cambria Math"/>
              </a:rPr>
              <a:t> ∙ </a:t>
            </a:r>
            <a:r>
              <a:rPr lang="en-US" sz="2800" i="1" dirty="0"/>
              <a:t>f</a:t>
            </a:r>
            <a:r>
              <a:rPr lang="en-US" sz="2800" dirty="0"/>
              <a:t>(</a:t>
            </a:r>
            <a:r>
              <a:rPr lang="en-US" sz="2800" dirty="0">
                <a:ea typeface="Cambria Math" pitchFamily="18" charset="0"/>
              </a:rPr>
              <a:t>0</a:t>
            </a:r>
            <a:r>
              <a:rPr lang="en-US" sz="2800" dirty="0"/>
              <a:t>)</a:t>
            </a:r>
            <a:r>
              <a:rPr lang="en-US" sz="2800" i="1" dirty="0"/>
              <a:t> + </a:t>
            </a:r>
            <a:r>
              <a:rPr lang="en-US" sz="2800" dirty="0">
                <a:ea typeface="Cambria Math" pitchFamily="18" charset="0"/>
              </a:rPr>
              <a:t>3 = 2</a:t>
            </a:r>
            <a:r>
              <a:rPr lang="en-US" sz="2800" dirty="0">
                <a:ea typeface="Cambria Math"/>
              </a:rPr>
              <a:t> ∙ 3 + 3 = 9</a:t>
            </a:r>
          </a:p>
          <a:p>
            <a:pPr marL="914400" lvl="2" indent="0">
              <a:buNone/>
            </a:pPr>
            <a:r>
              <a:rPr lang="en-US" sz="2800" i="1" dirty="0"/>
              <a:t>f</a:t>
            </a:r>
            <a:r>
              <a:rPr lang="en-US" sz="2800" dirty="0"/>
              <a:t>(</a:t>
            </a:r>
            <a:r>
              <a:rPr lang="en-US" sz="2800" dirty="0">
                <a:ea typeface="Cambria Math" pitchFamily="18" charset="0"/>
              </a:rPr>
              <a:t>2</a:t>
            </a:r>
            <a:r>
              <a:rPr lang="en-US" sz="2800" dirty="0"/>
              <a:t>) = </a:t>
            </a:r>
            <a:r>
              <a:rPr lang="en-US" sz="2800" dirty="0">
                <a:ea typeface="Cambria Math" pitchFamily="18" charset="0"/>
              </a:rPr>
              <a:t>2</a:t>
            </a:r>
            <a:r>
              <a:rPr lang="en-US" sz="2800" dirty="0">
                <a:ea typeface="Cambria Math"/>
              </a:rPr>
              <a:t> ∙ </a:t>
            </a:r>
            <a:r>
              <a:rPr lang="en-US" sz="2800" i="1" dirty="0"/>
              <a:t>f</a:t>
            </a:r>
            <a:r>
              <a:rPr lang="en-US" sz="2800" dirty="0"/>
              <a:t>(</a:t>
            </a:r>
            <a:r>
              <a:rPr lang="en-US" sz="2800" dirty="0">
                <a:ea typeface="Cambria Math" pitchFamily="18" charset="0"/>
              </a:rPr>
              <a:t>1)</a:t>
            </a:r>
            <a:r>
              <a:rPr lang="en-US" sz="2800" i="1" dirty="0"/>
              <a:t>+ </a:t>
            </a:r>
            <a:r>
              <a:rPr lang="en-US" sz="2800" dirty="0">
                <a:ea typeface="Cambria Math" pitchFamily="18" charset="0"/>
              </a:rPr>
              <a:t>3 = 2</a:t>
            </a:r>
            <a:r>
              <a:rPr lang="en-US" sz="2800" dirty="0">
                <a:ea typeface="Cambria Math"/>
              </a:rPr>
              <a:t> ∙ 9 + 3 = 21</a:t>
            </a:r>
          </a:p>
          <a:p>
            <a:pPr marL="914400" lvl="2" indent="0">
              <a:buNone/>
            </a:pPr>
            <a:r>
              <a:rPr lang="en-US" sz="2800" i="1" dirty="0"/>
              <a:t>f</a:t>
            </a:r>
            <a:r>
              <a:rPr lang="en-US" sz="2800" dirty="0"/>
              <a:t>(</a:t>
            </a:r>
            <a:r>
              <a:rPr lang="en-US" sz="2800" dirty="0">
                <a:ea typeface="Cambria Math" pitchFamily="18" charset="0"/>
              </a:rPr>
              <a:t>3</a:t>
            </a:r>
            <a:r>
              <a:rPr lang="en-US" sz="2800" dirty="0"/>
              <a:t>) = </a:t>
            </a:r>
            <a:r>
              <a:rPr lang="en-US" sz="2800" dirty="0">
                <a:ea typeface="Cambria Math" pitchFamily="18" charset="0"/>
              </a:rPr>
              <a:t>2</a:t>
            </a:r>
            <a:r>
              <a:rPr lang="en-US" sz="2800" dirty="0">
                <a:ea typeface="Cambria Math"/>
              </a:rPr>
              <a:t> ∙ </a:t>
            </a:r>
            <a:r>
              <a:rPr lang="en-US" sz="2800" i="1" dirty="0"/>
              <a:t>f</a:t>
            </a:r>
            <a:r>
              <a:rPr lang="en-US" sz="2800" dirty="0"/>
              <a:t>(</a:t>
            </a:r>
            <a:r>
              <a:rPr lang="en-US" sz="2800" dirty="0">
                <a:ea typeface="Cambria Math" pitchFamily="18" charset="0"/>
              </a:rPr>
              <a:t>2</a:t>
            </a:r>
            <a:r>
              <a:rPr lang="en-US" sz="2800" dirty="0"/>
              <a:t>)</a:t>
            </a:r>
            <a:r>
              <a:rPr lang="en-US" sz="2800" i="1" dirty="0"/>
              <a:t> + </a:t>
            </a:r>
            <a:r>
              <a:rPr lang="en-US" sz="2800" dirty="0">
                <a:ea typeface="Cambria Math" pitchFamily="18" charset="0"/>
              </a:rPr>
              <a:t>3 = 2</a:t>
            </a:r>
            <a:r>
              <a:rPr lang="en-US" sz="2800" dirty="0">
                <a:ea typeface="Cambria Math"/>
              </a:rPr>
              <a:t> ∙ 21 + 3 = 45</a:t>
            </a:r>
          </a:p>
          <a:p>
            <a:pPr marL="914400" lvl="2" indent="0">
              <a:buNone/>
            </a:pPr>
            <a:r>
              <a:rPr lang="en-US" sz="2800" i="1" dirty="0"/>
              <a:t>f</a:t>
            </a:r>
            <a:r>
              <a:rPr lang="en-US" sz="2800" dirty="0"/>
              <a:t>(</a:t>
            </a:r>
            <a:r>
              <a:rPr lang="en-US" sz="2800" dirty="0">
                <a:ea typeface="Cambria Math" pitchFamily="18" charset="0"/>
              </a:rPr>
              <a:t>4</a:t>
            </a:r>
            <a:r>
              <a:rPr lang="en-US" sz="2800" dirty="0"/>
              <a:t>) = </a:t>
            </a:r>
            <a:r>
              <a:rPr lang="en-US" sz="2800" dirty="0">
                <a:ea typeface="Cambria Math" pitchFamily="18" charset="0"/>
              </a:rPr>
              <a:t>2</a:t>
            </a:r>
            <a:r>
              <a:rPr lang="en-US" sz="2800" dirty="0">
                <a:ea typeface="Cambria Math"/>
              </a:rPr>
              <a:t> ∙ </a:t>
            </a:r>
            <a:r>
              <a:rPr lang="en-US" sz="2800" i="1" dirty="0"/>
              <a:t>f</a:t>
            </a:r>
            <a:r>
              <a:rPr lang="en-US" sz="2800" dirty="0"/>
              <a:t>(</a:t>
            </a:r>
            <a:r>
              <a:rPr lang="en-US" sz="2800" dirty="0">
                <a:ea typeface="Cambria Math" pitchFamily="18" charset="0"/>
              </a:rPr>
              <a:t>3</a:t>
            </a:r>
            <a:r>
              <a:rPr lang="en-US" sz="2800" dirty="0"/>
              <a:t>)</a:t>
            </a:r>
            <a:r>
              <a:rPr lang="en-US" sz="2800" i="1" dirty="0"/>
              <a:t> + </a:t>
            </a:r>
            <a:r>
              <a:rPr lang="en-US" sz="2800" dirty="0">
                <a:ea typeface="Cambria Math" pitchFamily="18" charset="0"/>
              </a:rPr>
              <a:t>3 = 2</a:t>
            </a:r>
            <a:r>
              <a:rPr lang="en-US" sz="2800" dirty="0">
                <a:ea typeface="Cambria Math"/>
              </a:rPr>
              <a:t> ∙ 45 + 3 = 93</a:t>
            </a:r>
            <a:endParaRPr lang="en-US" dirty="0"/>
          </a:p>
          <a:p>
            <a:endParaRPr lang="en-US" dirty="0"/>
          </a:p>
        </p:txBody>
      </p:sp>
    </p:spTree>
    <p:extLst>
      <p:ext uri="{BB962C8B-B14F-4D97-AF65-F5344CB8AC3E}">
        <p14:creationId xmlns:p14="http://schemas.microsoft.com/office/powerpoint/2010/main" val="111831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E0E6-7C3E-9B45-897C-B23C363A5DE1}"/>
              </a:ext>
            </a:extLst>
          </p:cNvPr>
          <p:cNvSpPr>
            <a:spLocks noGrp="1"/>
          </p:cNvSpPr>
          <p:nvPr>
            <p:ph type="title"/>
          </p:nvPr>
        </p:nvSpPr>
        <p:spPr/>
        <p:txBody>
          <a:bodyPr/>
          <a:lstStyle/>
          <a:p>
            <a:r>
              <a:rPr lang="en-US"/>
              <a:t>Video 44: Mathematical Induction </a:t>
            </a:r>
          </a:p>
        </p:txBody>
      </p:sp>
      <p:sp>
        <p:nvSpPr>
          <p:cNvPr id="3" name="Content Placeholder 2">
            <a:extLst>
              <a:ext uri="{FF2B5EF4-FFF2-40B4-BE49-F238E27FC236}">
                <a16:creationId xmlns:a16="http://schemas.microsoft.com/office/drawing/2014/main" id="{C218D995-041A-A24B-883F-42F87216607B}"/>
              </a:ext>
            </a:extLst>
          </p:cNvPr>
          <p:cNvSpPr>
            <a:spLocks noGrp="1"/>
          </p:cNvSpPr>
          <p:nvPr>
            <p:ph idx="1"/>
          </p:nvPr>
        </p:nvSpPr>
        <p:spPr/>
        <p:txBody>
          <a:bodyPr/>
          <a:lstStyle/>
          <a:p>
            <a:r>
              <a:rPr lang="en-US" dirty="0"/>
              <a:t>Principle of Mathematical Induction</a:t>
            </a:r>
          </a:p>
          <a:p>
            <a:r>
              <a:rPr lang="en-US" dirty="0"/>
              <a:t>Validity of Mathematical Induction</a:t>
            </a:r>
            <a:endParaRPr lang="en-US"/>
          </a:p>
        </p:txBody>
      </p:sp>
    </p:spTree>
    <p:extLst>
      <p:ext uri="{BB962C8B-B14F-4D97-AF65-F5344CB8AC3E}">
        <p14:creationId xmlns:p14="http://schemas.microsoft.com/office/powerpoint/2010/main" val="1428055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7FE0-E228-3645-8245-0FA88102ACC9}"/>
              </a:ext>
            </a:extLst>
          </p:cNvPr>
          <p:cNvSpPr>
            <a:spLocks noGrp="1"/>
          </p:cNvSpPr>
          <p:nvPr>
            <p:ph type="title"/>
          </p:nvPr>
        </p:nvSpPr>
        <p:spPr/>
        <p:txBody>
          <a:bodyPr/>
          <a:lstStyle/>
          <a:p>
            <a:r>
              <a:rPr lang="en-US"/>
              <a:t>Example</a:t>
            </a:r>
          </a:p>
        </p:txBody>
      </p:sp>
      <p:sp>
        <p:nvSpPr>
          <p:cNvPr id="3" name="Content Placeholder 2">
            <a:extLst>
              <a:ext uri="{FF2B5EF4-FFF2-40B4-BE49-F238E27FC236}">
                <a16:creationId xmlns:a16="http://schemas.microsoft.com/office/drawing/2014/main" id="{EE35C7A3-B72D-CB47-95E1-346A80F3179B}"/>
              </a:ext>
            </a:extLst>
          </p:cNvPr>
          <p:cNvSpPr>
            <a:spLocks noGrp="1"/>
          </p:cNvSpPr>
          <p:nvPr>
            <p:ph idx="1"/>
          </p:nvPr>
        </p:nvSpPr>
        <p:spPr/>
        <p:txBody>
          <a:bodyPr/>
          <a:lstStyle/>
          <a:p>
            <a:pPr>
              <a:buNone/>
            </a:pPr>
            <a:r>
              <a:rPr lang="en-US" dirty="0"/>
              <a:t>Recursive definition of the factorial function </a:t>
            </a:r>
            <a:r>
              <a:rPr lang="en-US" i="1" dirty="0"/>
              <a:t>n</a:t>
            </a:r>
            <a:r>
              <a:rPr lang="en-US" dirty="0"/>
              <a:t>!</a:t>
            </a:r>
          </a:p>
          <a:p>
            <a:pPr marL="971550" lvl="1" indent="-514350">
              <a:buNone/>
            </a:pPr>
            <a:r>
              <a:rPr lang="en-US" i="1" dirty="0"/>
              <a:t>f</a:t>
            </a:r>
            <a:r>
              <a:rPr lang="en-US" dirty="0"/>
              <a:t>(</a:t>
            </a:r>
            <a:r>
              <a:rPr lang="en-US" dirty="0">
                <a:ea typeface="Cambria Math" pitchFamily="18" charset="0"/>
              </a:rPr>
              <a:t>0</a:t>
            </a:r>
            <a:r>
              <a:rPr lang="en-US" dirty="0"/>
              <a:t>)</a:t>
            </a:r>
            <a:r>
              <a:rPr lang="en-US" i="1" dirty="0"/>
              <a:t> = </a:t>
            </a:r>
            <a:r>
              <a:rPr lang="en-US" dirty="0">
                <a:ea typeface="Cambria Math" pitchFamily="18" charset="0"/>
              </a:rPr>
              <a:t>1</a:t>
            </a:r>
          </a:p>
          <a:p>
            <a:pPr marL="971550" lvl="1" indent="-514350">
              <a:buNone/>
            </a:pPr>
            <a:r>
              <a:rPr lang="en-US" i="1" dirty="0"/>
              <a:t>f</a:t>
            </a:r>
            <a:r>
              <a:rPr lang="en-US" dirty="0"/>
              <a:t>(</a:t>
            </a:r>
            <a:r>
              <a:rPr lang="en-US" i="1" dirty="0"/>
              <a:t>n + </a:t>
            </a:r>
            <a:r>
              <a:rPr lang="en-US" dirty="0">
                <a:ea typeface="Cambria Math" pitchFamily="18" charset="0"/>
              </a:rPr>
              <a:t>1</a:t>
            </a:r>
            <a:r>
              <a:rPr lang="en-US" dirty="0"/>
              <a:t>)</a:t>
            </a:r>
            <a:r>
              <a:rPr lang="en-US" i="1" dirty="0"/>
              <a:t> = </a:t>
            </a:r>
            <a:r>
              <a:rPr lang="en-US" dirty="0"/>
              <a:t>(</a:t>
            </a:r>
            <a:r>
              <a:rPr lang="en-US" i="1" dirty="0"/>
              <a:t>n + </a:t>
            </a:r>
            <a:r>
              <a:rPr lang="en-US" dirty="0">
                <a:ea typeface="Cambria Math" pitchFamily="18" charset="0"/>
              </a:rPr>
              <a:t>1</a:t>
            </a:r>
            <a:r>
              <a:rPr lang="en-US" dirty="0"/>
              <a:t>) </a:t>
            </a:r>
            <a:r>
              <a:rPr lang="en-US" dirty="0">
                <a:ea typeface="Cambria Math"/>
              </a:rPr>
              <a:t>∙</a:t>
            </a:r>
            <a:r>
              <a:rPr lang="en-US" i="1" dirty="0"/>
              <a:t> f</a:t>
            </a:r>
            <a:r>
              <a:rPr lang="en-US" dirty="0"/>
              <a:t>(</a:t>
            </a:r>
            <a:r>
              <a:rPr lang="en-US" i="1" dirty="0"/>
              <a:t>n</a:t>
            </a:r>
            <a:r>
              <a:rPr lang="en-US" dirty="0"/>
              <a:t>)</a:t>
            </a:r>
          </a:p>
          <a:p>
            <a:pPr marL="971550" lvl="1" indent="-514350">
              <a:buNone/>
            </a:pPr>
            <a:endParaRPr lang="en-US" dirty="0"/>
          </a:p>
          <a:p>
            <a:pPr>
              <a:buNone/>
            </a:pPr>
            <a:r>
              <a:rPr lang="en-US" dirty="0"/>
              <a:t>Give a recursive definition of </a:t>
            </a:r>
          </a:p>
          <a:p>
            <a:endParaRPr lang="en-US" dirty="0"/>
          </a:p>
          <a:p>
            <a:pPr marL="514350" indent="-514350">
              <a:buNone/>
            </a:pPr>
            <a:endParaRPr lang="en-US" dirty="0"/>
          </a:p>
          <a:p>
            <a:endParaRPr lang="en-US"/>
          </a:p>
        </p:txBody>
      </p:sp>
      <p:pic>
        <p:nvPicPr>
          <p:cNvPr id="4" name="Picture 3" descr="addin_tmp.png">
            <a:extLst>
              <a:ext uri="{FF2B5EF4-FFF2-40B4-BE49-F238E27FC236}">
                <a16:creationId xmlns:a16="http://schemas.microsoft.com/office/drawing/2014/main" id="{8DAF825D-82CD-7B4F-AA27-4AA262570A87}"/>
              </a:ext>
            </a:extLst>
          </p:cNvPr>
          <p:cNvPicPr>
            <a:picLocks noChangeAspect="1"/>
          </p:cNvPicPr>
          <p:nvPr>
            <p:custDataLst>
              <p:tags r:id="rId1"/>
            </p:custDataLst>
          </p:nvPr>
        </p:nvPicPr>
        <p:blipFill>
          <a:blip r:embed="rId5" cstate="print"/>
          <a:stretch>
            <a:fillRect/>
          </a:stretch>
        </p:blipFill>
        <p:spPr>
          <a:xfrm>
            <a:off x="5389245" y="3390947"/>
            <a:ext cx="706755" cy="702945"/>
          </a:xfrm>
          <a:prstGeom prst="rect">
            <a:avLst/>
          </a:prstGeom>
        </p:spPr>
      </p:pic>
      <p:pic>
        <p:nvPicPr>
          <p:cNvPr id="5" name="Picture 4" descr="addin_tmp.png">
            <a:extLst>
              <a:ext uri="{FF2B5EF4-FFF2-40B4-BE49-F238E27FC236}">
                <a16:creationId xmlns:a16="http://schemas.microsoft.com/office/drawing/2014/main" id="{2CAF6525-D64D-A641-B4AD-121FA5DD6C16}"/>
              </a:ext>
            </a:extLst>
          </p:cNvPr>
          <p:cNvPicPr>
            <a:picLocks noChangeAspect="1"/>
          </p:cNvPicPr>
          <p:nvPr>
            <p:custDataLst>
              <p:tags r:id="rId2"/>
            </p:custDataLst>
          </p:nvPr>
        </p:nvPicPr>
        <p:blipFill>
          <a:blip r:embed="rId6" cstate="print"/>
          <a:stretch>
            <a:fillRect/>
          </a:stretch>
        </p:blipFill>
        <p:spPr>
          <a:xfrm>
            <a:off x="1553902" y="4223796"/>
            <a:ext cx="1291590" cy="744855"/>
          </a:xfrm>
          <a:prstGeom prst="rect">
            <a:avLst/>
          </a:prstGeom>
        </p:spPr>
      </p:pic>
      <p:pic>
        <p:nvPicPr>
          <p:cNvPr id="6" name="Picture 5" descr="addin_tmp.png">
            <a:extLst>
              <a:ext uri="{FF2B5EF4-FFF2-40B4-BE49-F238E27FC236}">
                <a16:creationId xmlns:a16="http://schemas.microsoft.com/office/drawing/2014/main" id="{17AF36CF-C464-B94E-8206-E6CC506B72B8}"/>
              </a:ext>
            </a:extLst>
          </p:cNvPr>
          <p:cNvPicPr>
            <a:picLocks noChangeAspect="1"/>
          </p:cNvPicPr>
          <p:nvPr>
            <p:custDataLst>
              <p:tags r:id="rId3"/>
            </p:custDataLst>
          </p:nvPr>
        </p:nvPicPr>
        <p:blipFill>
          <a:blip r:embed="rId7" cstate="print"/>
          <a:stretch>
            <a:fillRect/>
          </a:stretch>
        </p:blipFill>
        <p:spPr>
          <a:xfrm>
            <a:off x="1553902" y="5308925"/>
            <a:ext cx="2967990" cy="760095"/>
          </a:xfrm>
          <a:prstGeom prst="rect">
            <a:avLst/>
          </a:prstGeom>
        </p:spPr>
      </p:pic>
    </p:spTree>
    <p:extLst>
      <p:ext uri="{BB962C8B-B14F-4D97-AF65-F5344CB8AC3E}">
        <p14:creationId xmlns:p14="http://schemas.microsoft.com/office/powerpoint/2010/main" val="2598183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p>
        </p:txBody>
      </p:sp>
      <p:sp>
        <p:nvSpPr>
          <p:cNvPr id="3" name="Content Placeholder 2"/>
          <p:cNvSpPr>
            <a:spLocks noGrp="1"/>
          </p:cNvSpPr>
          <p:nvPr>
            <p:ph idx="1"/>
          </p:nvPr>
        </p:nvSpPr>
        <p:spPr/>
        <p:txBody>
          <a:bodyPr/>
          <a:lstStyle/>
          <a:p>
            <a:pPr>
              <a:buNone/>
            </a:pPr>
            <a:r>
              <a:rPr lang="en-US" dirty="0"/>
              <a:t>The Fibonacci numbers are defined as follows:</a:t>
            </a:r>
          </a:p>
          <a:p>
            <a:pPr marL="971550" lvl="1" indent="-514350">
              <a:buNone/>
            </a:pPr>
            <a:r>
              <a:rPr lang="en-US" i="1" dirty="0"/>
              <a:t>f</a:t>
            </a:r>
            <a:r>
              <a:rPr lang="en-US" baseline="-25000" dirty="0">
                <a:ea typeface="Cambria Math" pitchFamily="18" charset="0"/>
              </a:rPr>
              <a:t>0 </a:t>
            </a:r>
            <a:r>
              <a:rPr lang="en-US" i="1" dirty="0"/>
              <a:t> = </a:t>
            </a:r>
            <a:r>
              <a:rPr lang="en-US" dirty="0">
                <a:ea typeface="Cambria Math" pitchFamily="18" charset="0"/>
              </a:rPr>
              <a:t>0</a:t>
            </a:r>
          </a:p>
          <a:p>
            <a:pPr marL="971550" lvl="1" indent="-514350">
              <a:buNone/>
            </a:pPr>
            <a:r>
              <a:rPr lang="en-US" i="1" dirty="0"/>
              <a:t>f</a:t>
            </a:r>
            <a:r>
              <a:rPr lang="en-US" baseline="-25000" dirty="0">
                <a:ea typeface="Cambria Math" pitchFamily="18" charset="0"/>
              </a:rPr>
              <a:t>1</a:t>
            </a:r>
            <a:r>
              <a:rPr lang="en-US" i="1" dirty="0"/>
              <a:t> = </a:t>
            </a:r>
            <a:r>
              <a:rPr lang="en-US" dirty="0">
                <a:ea typeface="Cambria Math" pitchFamily="18" charset="0"/>
              </a:rPr>
              <a:t>1</a:t>
            </a:r>
          </a:p>
          <a:p>
            <a:pPr marL="971550" lvl="1" indent="-514350">
              <a:buNone/>
            </a:pPr>
            <a:r>
              <a:rPr lang="en-US" i="1" dirty="0"/>
              <a:t>f</a:t>
            </a:r>
            <a:r>
              <a:rPr lang="en-US" i="1" baseline="-25000" dirty="0">
                <a:ea typeface="Cambria Math" pitchFamily="18" charset="0"/>
              </a:rPr>
              <a:t>n</a:t>
            </a:r>
            <a:r>
              <a:rPr lang="en-US" i="1" dirty="0"/>
              <a:t> = f</a:t>
            </a:r>
            <a:r>
              <a:rPr lang="en-US" i="1" baseline="-25000" dirty="0"/>
              <a:t>n</a:t>
            </a:r>
            <a:r>
              <a:rPr lang="en-US" i="1" baseline="-25000" dirty="0">
                <a:ea typeface="Cambria Math"/>
              </a:rPr>
              <a:t>−</a:t>
            </a:r>
            <a:r>
              <a:rPr lang="en-US" baseline="-25000" dirty="0">
                <a:ea typeface="Cambria Math" pitchFamily="18" charset="0"/>
              </a:rPr>
              <a:t>1</a:t>
            </a:r>
            <a:r>
              <a:rPr lang="en-US" i="1" dirty="0"/>
              <a:t>  + f</a:t>
            </a:r>
            <a:r>
              <a:rPr lang="en-US" i="1" baseline="-25000" dirty="0"/>
              <a:t>n</a:t>
            </a:r>
            <a:r>
              <a:rPr lang="en-US" i="1" baseline="-25000" dirty="0">
                <a:ea typeface="Cambria Math"/>
              </a:rPr>
              <a:t>−</a:t>
            </a:r>
            <a:r>
              <a:rPr lang="en-US" baseline="-25000" dirty="0">
                <a:ea typeface="Cambria Math" pitchFamily="18" charset="0"/>
              </a:rPr>
              <a:t>2</a:t>
            </a:r>
            <a:endParaRPr lang="en-US" baseline="-25000" dirty="0"/>
          </a:p>
          <a:p>
            <a:pPr marL="571500" indent="-514350">
              <a:buNone/>
            </a:pPr>
            <a:endParaRPr lang="en-US" dirty="0"/>
          </a:p>
          <a:p>
            <a:pPr marL="571500" indent="-514350">
              <a:buNone/>
            </a:pPr>
            <a:r>
              <a:rPr lang="en-US" dirty="0"/>
              <a:t>Then</a:t>
            </a:r>
          </a:p>
          <a:p>
            <a:pPr marL="697230" lvl="2" indent="0">
              <a:buNone/>
            </a:pPr>
            <a:r>
              <a:rPr lang="en-US" i="1" dirty="0"/>
              <a:t>f</a:t>
            </a:r>
            <a:r>
              <a:rPr lang="en-US" baseline="-25000" dirty="0">
                <a:ea typeface="Cambria Math" pitchFamily="18" charset="0"/>
              </a:rPr>
              <a:t>2 </a:t>
            </a:r>
            <a:r>
              <a:rPr lang="en-US" dirty="0"/>
              <a:t> </a:t>
            </a:r>
            <a:r>
              <a:rPr lang="en-US" i="1" dirty="0"/>
              <a:t>= f</a:t>
            </a:r>
            <a:r>
              <a:rPr lang="en-US" baseline="-25000" dirty="0">
                <a:ea typeface="Cambria Math" pitchFamily="18" charset="0"/>
              </a:rPr>
              <a:t>1 </a:t>
            </a:r>
            <a:r>
              <a:rPr lang="en-US" i="1" dirty="0"/>
              <a:t> + f</a:t>
            </a:r>
            <a:r>
              <a:rPr lang="en-US" baseline="-25000" dirty="0">
                <a:ea typeface="Cambria Math" pitchFamily="18" charset="0"/>
              </a:rPr>
              <a:t>0 </a:t>
            </a:r>
            <a:r>
              <a:rPr lang="en-US" dirty="0"/>
              <a:t> = </a:t>
            </a:r>
            <a:r>
              <a:rPr lang="en-US" dirty="0">
                <a:ea typeface="Cambria Math" pitchFamily="18" charset="0"/>
              </a:rPr>
              <a:t>1</a:t>
            </a:r>
            <a:r>
              <a:rPr lang="en-US" dirty="0"/>
              <a:t> + </a:t>
            </a:r>
            <a:r>
              <a:rPr lang="en-US" dirty="0">
                <a:ea typeface="Cambria Math" pitchFamily="18" charset="0"/>
              </a:rPr>
              <a:t>0</a:t>
            </a:r>
            <a:r>
              <a:rPr lang="en-US" dirty="0"/>
              <a:t> = </a:t>
            </a:r>
            <a:r>
              <a:rPr lang="en-US" dirty="0">
                <a:ea typeface="Cambria Math" pitchFamily="18" charset="0"/>
              </a:rPr>
              <a:t>1</a:t>
            </a:r>
          </a:p>
          <a:p>
            <a:pPr marL="697230" lvl="2" indent="0">
              <a:buNone/>
            </a:pPr>
            <a:r>
              <a:rPr lang="en-US" i="1" dirty="0"/>
              <a:t>f</a:t>
            </a:r>
            <a:r>
              <a:rPr lang="en-US" baseline="-25000" dirty="0">
                <a:ea typeface="Cambria Math" pitchFamily="18" charset="0"/>
              </a:rPr>
              <a:t>3 </a:t>
            </a:r>
            <a:r>
              <a:rPr lang="en-US" dirty="0"/>
              <a:t> </a:t>
            </a:r>
            <a:r>
              <a:rPr lang="en-US" i="1" dirty="0"/>
              <a:t>= f</a:t>
            </a:r>
            <a:r>
              <a:rPr lang="en-US" baseline="-25000" dirty="0">
                <a:ea typeface="Cambria Math" pitchFamily="18" charset="0"/>
              </a:rPr>
              <a:t>2 </a:t>
            </a:r>
            <a:r>
              <a:rPr lang="en-US" i="1" dirty="0"/>
              <a:t> + f</a:t>
            </a:r>
            <a:r>
              <a:rPr lang="en-US" baseline="-25000" dirty="0">
                <a:ea typeface="Cambria Math" pitchFamily="18" charset="0"/>
              </a:rPr>
              <a:t>1 </a:t>
            </a:r>
            <a:r>
              <a:rPr lang="en-US" dirty="0"/>
              <a:t> = </a:t>
            </a:r>
            <a:r>
              <a:rPr lang="en-US" dirty="0">
                <a:ea typeface="Cambria Math" pitchFamily="18" charset="0"/>
              </a:rPr>
              <a:t>1</a:t>
            </a:r>
            <a:r>
              <a:rPr lang="en-US" dirty="0"/>
              <a:t> + </a:t>
            </a:r>
            <a:r>
              <a:rPr lang="en-US" dirty="0">
                <a:ea typeface="Cambria Math" pitchFamily="18" charset="0"/>
              </a:rPr>
              <a:t>1</a:t>
            </a:r>
            <a:r>
              <a:rPr lang="en-US" dirty="0"/>
              <a:t> = </a:t>
            </a:r>
            <a:r>
              <a:rPr lang="en-US" dirty="0">
                <a:ea typeface="Cambria Math" pitchFamily="18" charset="0"/>
              </a:rPr>
              <a:t>2</a:t>
            </a:r>
          </a:p>
          <a:p>
            <a:pPr marL="697230" lvl="2" indent="0">
              <a:buNone/>
            </a:pPr>
            <a:r>
              <a:rPr lang="en-US" i="1" dirty="0"/>
              <a:t>f</a:t>
            </a:r>
            <a:r>
              <a:rPr lang="en-US" baseline="-25000" dirty="0">
                <a:ea typeface="Cambria Math" pitchFamily="18" charset="0"/>
              </a:rPr>
              <a:t>4</a:t>
            </a:r>
            <a:r>
              <a:rPr lang="en-US" dirty="0"/>
              <a:t> </a:t>
            </a:r>
            <a:r>
              <a:rPr lang="en-US" i="1" dirty="0"/>
              <a:t>=  f</a:t>
            </a:r>
            <a:r>
              <a:rPr lang="en-US" baseline="-25000" dirty="0">
                <a:ea typeface="Cambria Math" pitchFamily="18" charset="0"/>
              </a:rPr>
              <a:t>3</a:t>
            </a:r>
            <a:r>
              <a:rPr lang="en-US" i="1" dirty="0"/>
              <a:t> + f</a:t>
            </a:r>
            <a:r>
              <a:rPr lang="en-US" baseline="-25000" dirty="0">
                <a:ea typeface="Cambria Math" pitchFamily="18" charset="0"/>
              </a:rPr>
              <a:t>2 </a:t>
            </a:r>
            <a:r>
              <a:rPr lang="en-US" dirty="0"/>
              <a:t> = </a:t>
            </a:r>
            <a:r>
              <a:rPr lang="en-US" dirty="0">
                <a:ea typeface="Cambria Math" pitchFamily="18" charset="0"/>
              </a:rPr>
              <a:t>2</a:t>
            </a:r>
            <a:r>
              <a:rPr lang="en-US" dirty="0"/>
              <a:t> + </a:t>
            </a:r>
            <a:r>
              <a:rPr lang="en-US" dirty="0">
                <a:ea typeface="Cambria Math" pitchFamily="18" charset="0"/>
              </a:rPr>
              <a:t>1</a:t>
            </a:r>
            <a:r>
              <a:rPr lang="en-US" dirty="0"/>
              <a:t> = </a:t>
            </a:r>
            <a:r>
              <a:rPr lang="en-US" dirty="0">
                <a:ea typeface="Cambria Math" pitchFamily="18" charset="0"/>
              </a:rPr>
              <a:t>3</a:t>
            </a:r>
          </a:p>
          <a:p>
            <a:pPr marL="697230" lvl="2" indent="0">
              <a:buNone/>
            </a:pPr>
            <a:r>
              <a:rPr lang="en-US" i="1" dirty="0"/>
              <a:t>f</a:t>
            </a:r>
            <a:r>
              <a:rPr lang="en-US" baseline="-25000" dirty="0">
                <a:ea typeface="Cambria Math" pitchFamily="18" charset="0"/>
              </a:rPr>
              <a:t>5</a:t>
            </a:r>
            <a:r>
              <a:rPr lang="en-US" dirty="0"/>
              <a:t> </a:t>
            </a:r>
            <a:r>
              <a:rPr lang="en-US" i="1" dirty="0"/>
              <a:t>=  f</a:t>
            </a:r>
            <a:r>
              <a:rPr lang="en-US" baseline="-25000" dirty="0">
                <a:ea typeface="Cambria Math" pitchFamily="18" charset="0"/>
              </a:rPr>
              <a:t>4 </a:t>
            </a:r>
            <a:r>
              <a:rPr lang="en-US" i="1" dirty="0"/>
              <a:t> + f</a:t>
            </a:r>
            <a:r>
              <a:rPr lang="en-US" baseline="-25000" dirty="0">
                <a:ea typeface="Cambria Math" pitchFamily="18" charset="0"/>
              </a:rPr>
              <a:t>3 </a:t>
            </a:r>
            <a:r>
              <a:rPr lang="en-US" dirty="0"/>
              <a:t> = </a:t>
            </a:r>
            <a:r>
              <a:rPr lang="en-US" dirty="0">
                <a:ea typeface="Cambria Math" pitchFamily="18" charset="0"/>
              </a:rPr>
              <a:t>3</a:t>
            </a:r>
            <a:r>
              <a:rPr lang="en-US" dirty="0"/>
              <a:t> + </a:t>
            </a:r>
            <a:r>
              <a:rPr lang="en-US" dirty="0">
                <a:ea typeface="Cambria Math" pitchFamily="18" charset="0"/>
              </a:rPr>
              <a:t>2</a:t>
            </a:r>
            <a:r>
              <a:rPr lang="en-US" dirty="0"/>
              <a:t> = </a:t>
            </a:r>
            <a:r>
              <a:rPr lang="en-US" dirty="0">
                <a:ea typeface="Cambria Math" pitchFamily="18" charset="0"/>
              </a:rPr>
              <a:t>5</a:t>
            </a: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571500" indent="-514350">
              <a:buNone/>
            </a:pPr>
            <a:endParaRPr lang="en-US" dirty="0"/>
          </a:p>
        </p:txBody>
      </p:sp>
    </p:spTree>
    <p:extLst>
      <p:ext uri="{BB962C8B-B14F-4D97-AF65-F5344CB8AC3E}">
        <p14:creationId xmlns:p14="http://schemas.microsoft.com/office/powerpoint/2010/main" val="13869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9D47-71BD-DF4A-B414-E2106AD68998}"/>
              </a:ext>
            </a:extLst>
          </p:cNvPr>
          <p:cNvSpPr>
            <a:spLocks noGrp="1"/>
          </p:cNvSpPr>
          <p:nvPr>
            <p:ph type="title"/>
          </p:nvPr>
        </p:nvSpPr>
        <p:spPr/>
        <p:txBody>
          <a:bodyPr/>
          <a:lstStyle/>
          <a:p>
            <a:r>
              <a:rPr lang="en-US"/>
              <a:t>Property of Fibonacci Numbers</a:t>
            </a:r>
          </a:p>
        </p:txBody>
      </p:sp>
      <p:sp>
        <p:nvSpPr>
          <p:cNvPr id="3" name="Content Placeholder 2">
            <a:extLst>
              <a:ext uri="{FF2B5EF4-FFF2-40B4-BE49-F238E27FC236}">
                <a16:creationId xmlns:a16="http://schemas.microsoft.com/office/drawing/2014/main" id="{DE84CABD-F1A5-5E4F-B712-C6191D310544}"/>
              </a:ext>
            </a:extLst>
          </p:cNvPr>
          <p:cNvSpPr>
            <a:spLocks noGrp="1"/>
          </p:cNvSpPr>
          <p:nvPr>
            <p:ph idx="1"/>
          </p:nvPr>
        </p:nvSpPr>
        <p:spPr/>
        <p:txBody>
          <a:bodyPr>
            <a:normAutofit fontScale="62500" lnSpcReduction="20000"/>
          </a:bodyPr>
          <a:lstStyle/>
          <a:p>
            <a:pPr>
              <a:lnSpc>
                <a:spcPct val="120000"/>
              </a:lnSpc>
              <a:buNone/>
            </a:pPr>
            <a:r>
              <a:rPr lang="en-US" dirty="0"/>
              <a:t>Show that whenever </a:t>
            </a:r>
            <a:r>
              <a:rPr lang="en-US" i="1" dirty="0"/>
              <a:t>n</a:t>
            </a:r>
            <a:r>
              <a:rPr lang="en-US" dirty="0"/>
              <a:t> </a:t>
            </a:r>
            <a:r>
              <a:rPr lang="en-US" dirty="0">
                <a:ea typeface="Cambria Math"/>
              </a:rPr>
              <a:t>≥ 3, </a:t>
            </a:r>
            <a:r>
              <a:rPr lang="en-US" i="1" dirty="0">
                <a:ea typeface="Cambria Math"/>
              </a:rPr>
              <a:t>f</a:t>
            </a:r>
            <a:r>
              <a:rPr lang="en-US" i="1" baseline="-25000" dirty="0">
                <a:ea typeface="Cambria Math"/>
              </a:rPr>
              <a:t>n</a:t>
            </a:r>
            <a:r>
              <a:rPr lang="en-US" dirty="0">
                <a:ea typeface="Cambria Math"/>
              </a:rPr>
              <a:t> &gt; </a:t>
            </a:r>
            <a:r>
              <a:rPr lang="el-GR" dirty="0">
                <a:ea typeface="Cambria Math"/>
              </a:rPr>
              <a:t>α</a:t>
            </a:r>
            <a:r>
              <a:rPr lang="en-US" i="1" baseline="30000" dirty="0">
                <a:ea typeface="Cambria Math"/>
              </a:rPr>
              <a:t>n</a:t>
            </a:r>
            <a:r>
              <a:rPr lang="en-US" baseline="30000" dirty="0">
                <a:ea typeface="Cambria Math"/>
              </a:rPr>
              <a:t> − 2</a:t>
            </a:r>
            <a:r>
              <a:rPr lang="en-US" dirty="0"/>
              <a:t>, where  </a:t>
            </a:r>
            <a:r>
              <a:rPr lang="el-GR" dirty="0">
                <a:ea typeface="Cambria Math"/>
              </a:rPr>
              <a:t>α</a:t>
            </a:r>
            <a:r>
              <a:rPr lang="en-US" dirty="0">
                <a:ea typeface="Cambria Math"/>
              </a:rPr>
              <a:t> = (1 + √5)/2.</a:t>
            </a:r>
          </a:p>
          <a:p>
            <a:pPr>
              <a:lnSpc>
                <a:spcPct val="120000"/>
              </a:lnSpc>
              <a:buNone/>
            </a:pPr>
            <a:r>
              <a:rPr lang="en-US" b="1" dirty="0">
                <a:ea typeface="Cambria Math"/>
              </a:rPr>
              <a:t>Proof</a:t>
            </a:r>
            <a:r>
              <a:rPr lang="en-US" dirty="0">
                <a:ea typeface="Cambria Math"/>
              </a:rPr>
              <a:t>:  Let </a:t>
            </a:r>
            <a:r>
              <a:rPr lang="en-US" i="1" dirty="0">
                <a:ea typeface="Cambria Math"/>
              </a:rPr>
              <a:t>P</a:t>
            </a:r>
            <a:r>
              <a:rPr lang="en-US" dirty="0">
                <a:ea typeface="Cambria Math"/>
              </a:rPr>
              <a:t>(</a:t>
            </a:r>
            <a:r>
              <a:rPr lang="en-US" i="1" dirty="0">
                <a:ea typeface="Cambria Math"/>
              </a:rPr>
              <a:t>n</a:t>
            </a:r>
            <a:r>
              <a:rPr lang="en-US" dirty="0">
                <a:ea typeface="Cambria Math"/>
              </a:rPr>
              <a:t>) be the statement  </a:t>
            </a:r>
            <a:r>
              <a:rPr lang="en-US" i="1" dirty="0">
                <a:ea typeface="Cambria Math"/>
              </a:rPr>
              <a:t>f</a:t>
            </a:r>
            <a:r>
              <a:rPr lang="en-US" i="1" baseline="-25000" dirty="0">
                <a:ea typeface="Cambria Math"/>
              </a:rPr>
              <a:t>n</a:t>
            </a:r>
            <a:r>
              <a:rPr lang="en-US" dirty="0">
                <a:ea typeface="Cambria Math"/>
              </a:rPr>
              <a:t> &gt; </a:t>
            </a:r>
            <a:r>
              <a:rPr lang="el-GR" dirty="0">
                <a:ea typeface="Cambria Math"/>
              </a:rPr>
              <a:t>α</a:t>
            </a:r>
            <a:r>
              <a:rPr lang="en-US" i="1" baseline="30000" dirty="0">
                <a:ea typeface="Cambria Math"/>
              </a:rPr>
              <a:t>n</a:t>
            </a:r>
            <a:r>
              <a:rPr lang="en-US" baseline="30000" dirty="0">
                <a:ea typeface="Cambria Math"/>
              </a:rPr>
              <a:t>−2 </a:t>
            </a:r>
            <a:r>
              <a:rPr lang="en-US" dirty="0">
                <a:ea typeface="Cambria Math"/>
              </a:rPr>
              <a:t>. </a:t>
            </a:r>
          </a:p>
          <a:p>
            <a:pPr>
              <a:lnSpc>
                <a:spcPct val="120000"/>
              </a:lnSpc>
              <a:buNone/>
            </a:pPr>
            <a:r>
              <a:rPr lang="en-US" dirty="0">
                <a:ea typeface="Cambria Math"/>
              </a:rPr>
              <a:t>We use strong induction to show that </a:t>
            </a:r>
            <a:r>
              <a:rPr lang="en-US" i="1" dirty="0">
                <a:ea typeface="Cambria Math"/>
              </a:rPr>
              <a:t>P</a:t>
            </a:r>
            <a:r>
              <a:rPr lang="en-US" dirty="0">
                <a:ea typeface="Cambria Math"/>
              </a:rPr>
              <a:t>(</a:t>
            </a:r>
            <a:r>
              <a:rPr lang="en-US" i="1" dirty="0">
                <a:ea typeface="Cambria Math"/>
              </a:rPr>
              <a:t>n</a:t>
            </a:r>
            <a:r>
              <a:rPr lang="en-US" dirty="0">
                <a:ea typeface="Cambria Math"/>
              </a:rPr>
              <a:t>) is true whenever  </a:t>
            </a:r>
            <a:r>
              <a:rPr lang="en-US" i="1" dirty="0">
                <a:ea typeface="Cambria Math"/>
              </a:rPr>
              <a:t>n</a:t>
            </a:r>
            <a:r>
              <a:rPr lang="en-US" dirty="0">
                <a:ea typeface="Cambria Math"/>
              </a:rPr>
              <a:t> ≥ 3.</a:t>
            </a:r>
          </a:p>
          <a:p>
            <a:pPr marL="0" indent="0">
              <a:lnSpc>
                <a:spcPct val="120000"/>
              </a:lnSpc>
              <a:buNone/>
            </a:pPr>
            <a:r>
              <a:rPr lang="en-US" dirty="0">
                <a:ea typeface="Cambria Math"/>
              </a:rPr>
              <a:t>BASIS STEP:</a:t>
            </a:r>
            <a:r>
              <a:rPr lang="en-US" i="1" dirty="0">
                <a:ea typeface="Cambria Math"/>
              </a:rPr>
              <a:t> P</a:t>
            </a:r>
            <a:r>
              <a:rPr lang="en-US" dirty="0">
                <a:ea typeface="Cambria Math"/>
              </a:rPr>
              <a:t>(</a:t>
            </a:r>
            <a:r>
              <a:rPr lang="en-US" dirty="0">
                <a:ea typeface="Cambria Math" pitchFamily="18" charset="0"/>
              </a:rPr>
              <a:t>3</a:t>
            </a:r>
            <a:r>
              <a:rPr lang="en-US" dirty="0">
                <a:ea typeface="Cambria Math"/>
              </a:rPr>
              <a:t>) holds since </a:t>
            </a:r>
            <a:r>
              <a:rPr lang="el-GR" dirty="0">
                <a:ea typeface="Cambria Math"/>
              </a:rPr>
              <a:t>α</a:t>
            </a:r>
            <a:r>
              <a:rPr lang="en-US" dirty="0">
                <a:ea typeface="Cambria Math"/>
              </a:rPr>
              <a:t> &lt; 2 = </a:t>
            </a:r>
            <a:r>
              <a:rPr lang="en-US" i="1" dirty="0">
                <a:ea typeface="Cambria Math"/>
              </a:rPr>
              <a:t>f</a:t>
            </a:r>
            <a:r>
              <a:rPr lang="en-US" baseline="-25000" dirty="0">
                <a:ea typeface="Cambria Math" pitchFamily="18" charset="0"/>
              </a:rPr>
              <a:t>3, </a:t>
            </a:r>
            <a:r>
              <a:rPr lang="en-US" i="1" dirty="0">
                <a:ea typeface="Cambria Math"/>
              </a:rPr>
              <a:t>P</a:t>
            </a:r>
            <a:r>
              <a:rPr lang="en-US" dirty="0">
                <a:ea typeface="Cambria Math"/>
              </a:rPr>
              <a:t>(</a:t>
            </a:r>
            <a:r>
              <a:rPr lang="en-US" dirty="0">
                <a:ea typeface="Cambria Math" pitchFamily="18" charset="0"/>
              </a:rPr>
              <a:t>4</a:t>
            </a:r>
            <a:r>
              <a:rPr lang="en-US" dirty="0">
                <a:ea typeface="Cambria Math"/>
              </a:rPr>
              <a:t>) holds since </a:t>
            </a:r>
            <a:r>
              <a:rPr lang="el-GR" dirty="0">
                <a:ea typeface="Cambria Math"/>
              </a:rPr>
              <a:t>α</a:t>
            </a:r>
            <a:r>
              <a:rPr lang="en-US" baseline="30000" dirty="0">
                <a:ea typeface="Cambria Math"/>
              </a:rPr>
              <a:t>2</a:t>
            </a:r>
            <a:r>
              <a:rPr lang="en-US" dirty="0">
                <a:ea typeface="Cambria Math"/>
              </a:rPr>
              <a:t>  = (3 + √5)/2 &lt; 3 = </a:t>
            </a:r>
            <a:r>
              <a:rPr lang="en-US" i="1" dirty="0">
                <a:ea typeface="Cambria Math"/>
              </a:rPr>
              <a:t>f</a:t>
            </a:r>
            <a:r>
              <a:rPr lang="en-US" baseline="-25000" dirty="0">
                <a:ea typeface="Cambria Math" pitchFamily="18" charset="0"/>
              </a:rPr>
              <a:t>4</a:t>
            </a:r>
            <a:r>
              <a:rPr lang="en-US" dirty="0">
                <a:ea typeface="Cambria Math"/>
              </a:rPr>
              <a:t> .</a:t>
            </a:r>
            <a:endParaRPr lang="en-US" dirty="0">
              <a:ea typeface="Cambria Math" pitchFamily="18" charset="0"/>
            </a:endParaRPr>
          </a:p>
          <a:p>
            <a:pPr marL="0" indent="0">
              <a:lnSpc>
                <a:spcPct val="120000"/>
              </a:lnSpc>
              <a:buNone/>
            </a:pPr>
            <a:r>
              <a:rPr lang="en-US" dirty="0">
                <a:ea typeface="Cambria Math"/>
              </a:rPr>
              <a:t>INDUCTIVE STEP: Assume that </a:t>
            </a:r>
            <a:r>
              <a:rPr lang="en-US" i="1" dirty="0">
                <a:ea typeface="Cambria Math"/>
              </a:rPr>
              <a:t>P</a:t>
            </a:r>
            <a:r>
              <a:rPr lang="en-US" dirty="0">
                <a:ea typeface="Cambria Math"/>
              </a:rPr>
              <a:t>(</a:t>
            </a:r>
            <a:r>
              <a:rPr lang="en-US" i="1" dirty="0">
                <a:ea typeface="Cambria Math"/>
              </a:rPr>
              <a:t>j</a:t>
            </a:r>
            <a:r>
              <a:rPr lang="en-US" dirty="0">
                <a:ea typeface="Cambria Math"/>
              </a:rPr>
              <a:t>) holds, i.e.,  </a:t>
            </a:r>
            <a:r>
              <a:rPr lang="en-US" i="1" dirty="0" err="1">
                <a:ea typeface="Cambria Math"/>
              </a:rPr>
              <a:t>f</a:t>
            </a:r>
            <a:r>
              <a:rPr lang="en-US" i="1" baseline="-25000" dirty="0" err="1">
                <a:ea typeface="Cambria Math"/>
              </a:rPr>
              <a:t>j</a:t>
            </a:r>
            <a:r>
              <a:rPr lang="en-US" dirty="0">
                <a:ea typeface="Cambria Math"/>
              </a:rPr>
              <a:t> &gt; </a:t>
            </a:r>
            <a:r>
              <a:rPr lang="el-GR" dirty="0">
                <a:ea typeface="Cambria Math"/>
              </a:rPr>
              <a:t>α</a:t>
            </a:r>
            <a:r>
              <a:rPr lang="en-US" i="1" baseline="30000" dirty="0">
                <a:ea typeface="Cambria Math"/>
              </a:rPr>
              <a:t>j</a:t>
            </a:r>
            <a:r>
              <a:rPr lang="en-US" baseline="30000" dirty="0">
                <a:ea typeface="Cambria Math"/>
              </a:rPr>
              <a:t>−2  </a:t>
            </a:r>
            <a:r>
              <a:rPr lang="en-US" dirty="0">
                <a:ea typeface="Cambria Math"/>
              </a:rPr>
              <a:t>for all integers </a:t>
            </a:r>
            <a:r>
              <a:rPr lang="en-US" i="1" dirty="0">
                <a:ea typeface="Cambria Math"/>
              </a:rPr>
              <a:t>j</a:t>
            </a:r>
            <a:r>
              <a:rPr lang="en-US" dirty="0">
                <a:ea typeface="Cambria Math"/>
              </a:rPr>
              <a:t> with </a:t>
            </a:r>
            <a:r>
              <a:rPr lang="en-US" dirty="0">
                <a:ea typeface="Cambria Math" pitchFamily="18" charset="0"/>
              </a:rPr>
              <a:t>3</a:t>
            </a:r>
            <a:r>
              <a:rPr lang="en-US" dirty="0">
                <a:ea typeface="Cambria Math"/>
              </a:rPr>
              <a:t> ≤ </a:t>
            </a:r>
            <a:r>
              <a:rPr lang="en-US" i="1" dirty="0">
                <a:ea typeface="Cambria Math"/>
              </a:rPr>
              <a:t>j</a:t>
            </a:r>
            <a:r>
              <a:rPr lang="en-US" dirty="0">
                <a:ea typeface="Cambria Math"/>
              </a:rPr>
              <a:t> ≤ </a:t>
            </a:r>
            <a:r>
              <a:rPr lang="en-US" i="1" dirty="0">
                <a:ea typeface="Cambria Math"/>
              </a:rPr>
              <a:t>k</a:t>
            </a:r>
            <a:r>
              <a:rPr lang="en-US" dirty="0">
                <a:ea typeface="Cambria Math"/>
              </a:rPr>
              <a:t>, where </a:t>
            </a:r>
            <a:r>
              <a:rPr lang="en-US" i="1" dirty="0">
                <a:ea typeface="Cambria Math"/>
              </a:rPr>
              <a:t>k</a:t>
            </a:r>
            <a:r>
              <a:rPr lang="en-US" dirty="0">
                <a:ea typeface="Cambria Math"/>
              </a:rPr>
              <a:t> ≥ 4. </a:t>
            </a:r>
            <a:br>
              <a:rPr lang="en-US" dirty="0">
                <a:ea typeface="Cambria Math"/>
              </a:rPr>
            </a:br>
            <a:r>
              <a:rPr lang="en-US" dirty="0">
                <a:ea typeface="Cambria Math"/>
              </a:rPr>
              <a:t>Show that </a:t>
            </a:r>
            <a:r>
              <a:rPr lang="en-US" i="1" dirty="0">
                <a:ea typeface="Cambria Math"/>
              </a:rPr>
              <a:t>P</a:t>
            </a:r>
            <a:r>
              <a:rPr lang="en-US" dirty="0">
                <a:ea typeface="Cambria Math"/>
              </a:rPr>
              <a:t>(</a:t>
            </a:r>
            <a:r>
              <a:rPr lang="en-US" i="1" dirty="0">
                <a:ea typeface="Cambria Math"/>
              </a:rPr>
              <a:t>k</a:t>
            </a:r>
            <a:r>
              <a:rPr lang="en-US" dirty="0">
                <a:ea typeface="Cambria Math"/>
              </a:rPr>
              <a:t> + 1) holds, i.e.,   </a:t>
            </a:r>
            <a:r>
              <a:rPr lang="en-US" i="1" dirty="0">
                <a:ea typeface="Cambria Math"/>
              </a:rPr>
              <a:t>f</a:t>
            </a:r>
            <a:r>
              <a:rPr lang="en-US" i="1" baseline="-25000" dirty="0">
                <a:ea typeface="Cambria Math"/>
              </a:rPr>
              <a:t>k+</a:t>
            </a:r>
            <a:r>
              <a:rPr lang="en-US" baseline="-25000" dirty="0">
                <a:ea typeface="Cambria Math" pitchFamily="18" charset="0"/>
              </a:rPr>
              <a:t>1</a:t>
            </a:r>
            <a:r>
              <a:rPr lang="en-US" dirty="0">
                <a:ea typeface="Cambria Math"/>
              </a:rPr>
              <a:t> &gt; </a:t>
            </a:r>
            <a:r>
              <a:rPr lang="el-GR" dirty="0">
                <a:ea typeface="Cambria Math"/>
              </a:rPr>
              <a:t>α</a:t>
            </a:r>
            <a:r>
              <a:rPr lang="en-US" i="1" baseline="30000" dirty="0">
                <a:ea typeface="Cambria Math"/>
              </a:rPr>
              <a:t>k</a:t>
            </a:r>
            <a:r>
              <a:rPr lang="en-US" baseline="30000" dirty="0">
                <a:ea typeface="Cambria Math"/>
              </a:rPr>
              <a:t>−1 </a:t>
            </a:r>
            <a:r>
              <a:rPr lang="en-US" dirty="0">
                <a:ea typeface="Cambria Math"/>
              </a:rPr>
              <a:t>. </a:t>
            </a:r>
          </a:p>
          <a:p>
            <a:pPr marL="457200" lvl="1" indent="0">
              <a:lnSpc>
                <a:spcPct val="120000"/>
              </a:lnSpc>
              <a:buNone/>
            </a:pPr>
            <a:r>
              <a:rPr lang="en-US" dirty="0">
                <a:ea typeface="Cambria Math"/>
              </a:rPr>
              <a:t>Since </a:t>
            </a:r>
            <a:r>
              <a:rPr lang="el-GR" dirty="0">
                <a:ea typeface="Cambria Math"/>
              </a:rPr>
              <a:t>α</a:t>
            </a:r>
            <a:r>
              <a:rPr lang="en-US" baseline="30000" dirty="0">
                <a:ea typeface="Cambria Math"/>
              </a:rPr>
              <a:t>2</a:t>
            </a:r>
            <a:r>
              <a:rPr lang="en-US" dirty="0">
                <a:ea typeface="Cambria Math"/>
              </a:rPr>
              <a:t>  = </a:t>
            </a:r>
            <a:r>
              <a:rPr lang="el-GR" dirty="0">
                <a:ea typeface="Cambria Math"/>
              </a:rPr>
              <a:t>α</a:t>
            </a:r>
            <a:r>
              <a:rPr lang="en-US" dirty="0">
                <a:ea typeface="Cambria Math"/>
              </a:rPr>
              <a:t> + 1,</a:t>
            </a:r>
          </a:p>
          <a:p>
            <a:pPr marL="457200" lvl="1" indent="0">
              <a:lnSpc>
                <a:spcPct val="120000"/>
              </a:lnSpc>
              <a:buNone/>
            </a:pPr>
            <a:r>
              <a:rPr lang="fr-CH" dirty="0">
                <a:ea typeface="Cambria Math"/>
              </a:rPr>
              <a:t>	</a:t>
            </a:r>
            <a:r>
              <a:rPr lang="el-GR" dirty="0">
                <a:ea typeface="Cambria Math"/>
              </a:rPr>
              <a:t>α</a:t>
            </a:r>
            <a:r>
              <a:rPr lang="en-US" i="1" baseline="30000" dirty="0">
                <a:ea typeface="Cambria Math"/>
              </a:rPr>
              <a:t>k</a:t>
            </a:r>
            <a:r>
              <a:rPr lang="en-US" baseline="30000" dirty="0">
                <a:ea typeface="Cambria Math"/>
              </a:rPr>
              <a:t>−1 </a:t>
            </a:r>
            <a:r>
              <a:rPr lang="en-US" dirty="0">
                <a:ea typeface="Cambria Math"/>
              </a:rPr>
              <a:t> = </a:t>
            </a:r>
            <a:r>
              <a:rPr lang="el-GR" dirty="0">
                <a:ea typeface="Cambria Math"/>
              </a:rPr>
              <a:t>α</a:t>
            </a:r>
            <a:r>
              <a:rPr lang="en-US" baseline="30000" dirty="0">
                <a:ea typeface="Cambria Math"/>
              </a:rPr>
              <a:t>2   </a:t>
            </a:r>
            <a:r>
              <a:rPr lang="en-US" dirty="0">
                <a:ea typeface="Cambria Math"/>
              </a:rPr>
              <a:t>∙</a:t>
            </a:r>
            <a:r>
              <a:rPr lang="el-GR" dirty="0">
                <a:ea typeface="Cambria Math"/>
              </a:rPr>
              <a:t> α</a:t>
            </a:r>
            <a:r>
              <a:rPr lang="en-US" i="1" baseline="30000" dirty="0">
                <a:ea typeface="Cambria Math"/>
              </a:rPr>
              <a:t>k</a:t>
            </a:r>
            <a:r>
              <a:rPr lang="en-US" baseline="30000" dirty="0">
                <a:ea typeface="Cambria Math"/>
              </a:rPr>
              <a:t>−3</a:t>
            </a:r>
            <a:r>
              <a:rPr lang="en-US" dirty="0">
                <a:ea typeface="Cambria Math"/>
              </a:rPr>
              <a:t> = (</a:t>
            </a:r>
            <a:r>
              <a:rPr lang="el-GR" dirty="0">
                <a:ea typeface="Cambria Math"/>
              </a:rPr>
              <a:t> α</a:t>
            </a:r>
            <a:r>
              <a:rPr lang="en-US" dirty="0">
                <a:ea typeface="Cambria Math"/>
              </a:rPr>
              <a:t> + 1)</a:t>
            </a:r>
            <a:r>
              <a:rPr lang="en-US" baseline="30000" dirty="0">
                <a:ea typeface="Cambria Math"/>
              </a:rPr>
              <a:t> </a:t>
            </a:r>
            <a:r>
              <a:rPr lang="en-US" dirty="0">
                <a:ea typeface="Cambria Math"/>
              </a:rPr>
              <a:t>∙ </a:t>
            </a:r>
            <a:r>
              <a:rPr lang="el-GR" dirty="0">
                <a:ea typeface="Cambria Math"/>
              </a:rPr>
              <a:t>α</a:t>
            </a:r>
            <a:r>
              <a:rPr lang="en-US" i="1" baseline="30000" dirty="0">
                <a:ea typeface="Cambria Math"/>
              </a:rPr>
              <a:t>k</a:t>
            </a:r>
            <a:r>
              <a:rPr lang="en-US" baseline="30000" dirty="0">
                <a:ea typeface="Cambria Math"/>
              </a:rPr>
              <a:t>−3</a:t>
            </a:r>
            <a:r>
              <a:rPr lang="en-US" dirty="0">
                <a:ea typeface="Cambria Math"/>
              </a:rPr>
              <a:t>   =</a:t>
            </a:r>
            <a:r>
              <a:rPr lang="el-GR" dirty="0">
                <a:ea typeface="Cambria Math"/>
              </a:rPr>
              <a:t> α</a:t>
            </a:r>
            <a:r>
              <a:rPr lang="fr-CH" dirty="0">
                <a:ea typeface="Cambria Math"/>
              </a:rPr>
              <a:t> </a:t>
            </a:r>
            <a:r>
              <a:rPr lang="en-US" baseline="30000" dirty="0">
                <a:ea typeface="Cambria Math"/>
              </a:rPr>
              <a:t> </a:t>
            </a:r>
            <a:r>
              <a:rPr lang="en-US" dirty="0">
                <a:ea typeface="Cambria Math"/>
              </a:rPr>
              <a:t>∙ </a:t>
            </a:r>
            <a:r>
              <a:rPr lang="el-GR" dirty="0">
                <a:ea typeface="Cambria Math"/>
              </a:rPr>
              <a:t>α</a:t>
            </a:r>
            <a:r>
              <a:rPr lang="en-US" i="1" baseline="30000" dirty="0">
                <a:ea typeface="Cambria Math"/>
              </a:rPr>
              <a:t>k</a:t>
            </a:r>
            <a:r>
              <a:rPr lang="en-US" baseline="30000" dirty="0">
                <a:ea typeface="Cambria Math"/>
              </a:rPr>
              <a:t>−3 </a:t>
            </a:r>
            <a:r>
              <a:rPr lang="en-US" dirty="0">
                <a:ea typeface="Cambria Math"/>
              </a:rPr>
              <a:t>+</a:t>
            </a:r>
            <a:r>
              <a:rPr lang="el-GR" dirty="0">
                <a:ea typeface="Cambria Math"/>
              </a:rPr>
              <a:t> </a:t>
            </a:r>
            <a:r>
              <a:rPr lang="en-US" dirty="0">
                <a:ea typeface="Cambria Math"/>
              </a:rPr>
              <a:t> 1</a:t>
            </a:r>
            <a:r>
              <a:rPr lang="en-US" baseline="30000" dirty="0">
                <a:ea typeface="Cambria Math"/>
              </a:rPr>
              <a:t> </a:t>
            </a:r>
            <a:r>
              <a:rPr lang="en-US" dirty="0">
                <a:ea typeface="Cambria Math"/>
              </a:rPr>
              <a:t>∙ </a:t>
            </a:r>
            <a:r>
              <a:rPr lang="el-GR" dirty="0">
                <a:ea typeface="Cambria Math"/>
              </a:rPr>
              <a:t>α</a:t>
            </a:r>
            <a:r>
              <a:rPr lang="en-US" i="1" baseline="30000" dirty="0">
                <a:ea typeface="Cambria Math"/>
              </a:rPr>
              <a:t>k</a:t>
            </a:r>
            <a:r>
              <a:rPr lang="en-US" baseline="30000" dirty="0">
                <a:ea typeface="Cambria Math"/>
              </a:rPr>
              <a:t>−3    </a:t>
            </a:r>
            <a:r>
              <a:rPr lang="en-US" dirty="0">
                <a:ea typeface="Cambria Math"/>
              </a:rPr>
              <a:t>= </a:t>
            </a:r>
            <a:r>
              <a:rPr lang="el-GR" dirty="0">
                <a:ea typeface="Cambria Math"/>
              </a:rPr>
              <a:t>α</a:t>
            </a:r>
            <a:r>
              <a:rPr lang="en-US" i="1" baseline="30000" dirty="0">
                <a:ea typeface="Cambria Math"/>
              </a:rPr>
              <a:t>k</a:t>
            </a:r>
            <a:r>
              <a:rPr lang="en-US" baseline="30000" dirty="0">
                <a:ea typeface="Cambria Math"/>
              </a:rPr>
              <a:t>−2   </a:t>
            </a:r>
            <a:r>
              <a:rPr lang="en-US" dirty="0">
                <a:ea typeface="Cambria Math"/>
              </a:rPr>
              <a:t>+</a:t>
            </a:r>
            <a:r>
              <a:rPr lang="el-GR" dirty="0">
                <a:ea typeface="Cambria Math"/>
              </a:rPr>
              <a:t> </a:t>
            </a:r>
            <a:r>
              <a:rPr lang="en-US" dirty="0">
                <a:ea typeface="Cambria Math"/>
              </a:rPr>
              <a:t> </a:t>
            </a:r>
            <a:r>
              <a:rPr lang="el-GR" dirty="0">
                <a:ea typeface="Cambria Math"/>
              </a:rPr>
              <a:t>α</a:t>
            </a:r>
            <a:r>
              <a:rPr lang="en-US" i="1" baseline="30000" dirty="0">
                <a:ea typeface="Cambria Math"/>
              </a:rPr>
              <a:t>k</a:t>
            </a:r>
            <a:r>
              <a:rPr lang="en-US" baseline="30000" dirty="0">
                <a:ea typeface="Cambria Math"/>
              </a:rPr>
              <a:t>−3</a:t>
            </a:r>
            <a:endParaRPr lang="en-US" dirty="0">
              <a:ea typeface="Cambria Math"/>
            </a:endParaRPr>
          </a:p>
          <a:p>
            <a:pPr marL="457200" lvl="1" indent="0">
              <a:lnSpc>
                <a:spcPct val="120000"/>
              </a:lnSpc>
              <a:buNone/>
            </a:pPr>
            <a:r>
              <a:rPr lang="en-US" dirty="0">
                <a:ea typeface="Cambria Math"/>
              </a:rPr>
              <a:t>By the inductive hypothesis, because </a:t>
            </a:r>
            <a:r>
              <a:rPr lang="en-US" i="1" dirty="0">
                <a:ea typeface="Cambria Math"/>
              </a:rPr>
              <a:t>k</a:t>
            </a:r>
            <a:r>
              <a:rPr lang="en-US" dirty="0">
                <a:ea typeface="Cambria Math"/>
              </a:rPr>
              <a:t> ≥ 4  we have</a:t>
            </a:r>
          </a:p>
          <a:p>
            <a:pPr marL="457200" lvl="1" indent="0">
              <a:lnSpc>
                <a:spcPct val="120000"/>
              </a:lnSpc>
              <a:buNone/>
            </a:pPr>
            <a:r>
              <a:rPr lang="en-US" i="1" dirty="0">
                <a:ea typeface="Cambria Math"/>
              </a:rPr>
              <a:t>	f</a:t>
            </a:r>
            <a:r>
              <a:rPr lang="en-US" i="1" baseline="-25000" dirty="0">
                <a:ea typeface="Cambria Math"/>
              </a:rPr>
              <a:t>k−</a:t>
            </a:r>
            <a:r>
              <a:rPr lang="en-US" baseline="-25000" dirty="0">
                <a:ea typeface="Cambria Math" pitchFamily="18" charset="0"/>
              </a:rPr>
              <a:t>1</a:t>
            </a:r>
            <a:r>
              <a:rPr lang="en-US" dirty="0">
                <a:ea typeface="Cambria Math"/>
              </a:rPr>
              <a:t> &gt; </a:t>
            </a:r>
            <a:r>
              <a:rPr lang="el-GR" dirty="0">
                <a:ea typeface="Cambria Math"/>
              </a:rPr>
              <a:t>α</a:t>
            </a:r>
            <a:r>
              <a:rPr lang="en-US" i="1" baseline="30000" dirty="0">
                <a:ea typeface="Cambria Math"/>
              </a:rPr>
              <a:t>k</a:t>
            </a:r>
            <a:r>
              <a:rPr lang="en-US" baseline="30000" dirty="0">
                <a:ea typeface="Cambria Math"/>
              </a:rPr>
              <a:t>−3</a:t>
            </a:r>
            <a:r>
              <a:rPr lang="en-US" dirty="0">
                <a:ea typeface="Cambria Math"/>
              </a:rPr>
              <a:t>,  </a:t>
            </a:r>
            <a:r>
              <a:rPr lang="en-US" i="1" dirty="0" err="1">
                <a:ea typeface="Cambria Math"/>
              </a:rPr>
              <a:t>f</a:t>
            </a:r>
            <a:r>
              <a:rPr lang="en-US" i="1" baseline="-25000" dirty="0" err="1">
                <a:ea typeface="Cambria Math"/>
              </a:rPr>
              <a:t>k</a:t>
            </a:r>
            <a:r>
              <a:rPr lang="en-US" dirty="0">
                <a:ea typeface="Cambria Math"/>
              </a:rPr>
              <a:t> &gt; </a:t>
            </a:r>
            <a:r>
              <a:rPr lang="el-GR" dirty="0">
                <a:ea typeface="Cambria Math"/>
              </a:rPr>
              <a:t>α</a:t>
            </a:r>
            <a:r>
              <a:rPr lang="en-US" i="1" baseline="30000" dirty="0">
                <a:ea typeface="Cambria Math"/>
              </a:rPr>
              <a:t>k</a:t>
            </a:r>
            <a:r>
              <a:rPr lang="en-US" baseline="30000" dirty="0">
                <a:ea typeface="Cambria Math"/>
              </a:rPr>
              <a:t>−2</a:t>
            </a:r>
            <a:r>
              <a:rPr lang="en-US" dirty="0">
                <a:ea typeface="Cambria Math"/>
              </a:rPr>
              <a:t>. </a:t>
            </a:r>
          </a:p>
          <a:p>
            <a:pPr marL="457200" lvl="1" indent="0">
              <a:lnSpc>
                <a:spcPct val="120000"/>
              </a:lnSpc>
              <a:buNone/>
            </a:pPr>
            <a:r>
              <a:rPr lang="en-US" dirty="0">
                <a:ea typeface="Cambria Math"/>
              </a:rPr>
              <a:t>Therefore, it follows that</a:t>
            </a:r>
          </a:p>
          <a:p>
            <a:pPr marL="457200" lvl="1" indent="0">
              <a:lnSpc>
                <a:spcPct val="120000"/>
              </a:lnSpc>
              <a:buNone/>
            </a:pPr>
            <a:r>
              <a:rPr lang="en-US" i="1" dirty="0">
                <a:ea typeface="Cambria Math"/>
              </a:rPr>
              <a:t>	f</a:t>
            </a:r>
            <a:r>
              <a:rPr lang="en-US" i="1" baseline="-25000" dirty="0">
                <a:ea typeface="Cambria Math"/>
              </a:rPr>
              <a:t>k+</a:t>
            </a:r>
            <a:r>
              <a:rPr lang="en-US" baseline="-25000" dirty="0">
                <a:ea typeface="Cambria Math" pitchFamily="18" charset="0"/>
              </a:rPr>
              <a:t>1</a:t>
            </a:r>
            <a:r>
              <a:rPr lang="en-US" dirty="0">
                <a:ea typeface="Cambria Math"/>
              </a:rPr>
              <a:t> =  </a:t>
            </a:r>
            <a:r>
              <a:rPr lang="en-US" i="1" dirty="0" err="1">
                <a:ea typeface="Cambria Math"/>
              </a:rPr>
              <a:t>f</a:t>
            </a:r>
            <a:r>
              <a:rPr lang="en-US" i="1" baseline="-25000" dirty="0" err="1">
                <a:ea typeface="Cambria Math"/>
              </a:rPr>
              <a:t>k</a:t>
            </a:r>
            <a:r>
              <a:rPr lang="en-US" dirty="0">
                <a:ea typeface="Cambria Math"/>
              </a:rPr>
              <a:t> + </a:t>
            </a:r>
            <a:r>
              <a:rPr lang="en-US" i="1" dirty="0">
                <a:ea typeface="Cambria Math"/>
              </a:rPr>
              <a:t>f</a:t>
            </a:r>
            <a:r>
              <a:rPr lang="en-US" i="1" baseline="-25000" dirty="0">
                <a:ea typeface="Cambria Math"/>
              </a:rPr>
              <a:t>k−</a:t>
            </a:r>
            <a:r>
              <a:rPr lang="en-US" baseline="-25000" dirty="0">
                <a:ea typeface="Cambria Math" pitchFamily="18" charset="0"/>
              </a:rPr>
              <a:t>1</a:t>
            </a:r>
            <a:r>
              <a:rPr lang="en-US" dirty="0">
                <a:ea typeface="Cambria Math"/>
              </a:rPr>
              <a:t> &gt; </a:t>
            </a:r>
            <a:r>
              <a:rPr lang="el-GR" dirty="0">
                <a:ea typeface="Cambria Math"/>
              </a:rPr>
              <a:t>α</a:t>
            </a:r>
            <a:r>
              <a:rPr lang="en-US" i="1" baseline="30000" dirty="0">
                <a:ea typeface="Cambria Math"/>
              </a:rPr>
              <a:t>k</a:t>
            </a:r>
            <a:r>
              <a:rPr lang="en-US" baseline="30000" dirty="0">
                <a:ea typeface="Cambria Math"/>
              </a:rPr>
              <a:t>−2 </a:t>
            </a:r>
            <a:r>
              <a:rPr lang="en-US" dirty="0">
                <a:ea typeface="Cambria Math"/>
              </a:rPr>
              <a:t>+</a:t>
            </a:r>
            <a:r>
              <a:rPr lang="el-GR" dirty="0">
                <a:ea typeface="Cambria Math"/>
              </a:rPr>
              <a:t> α</a:t>
            </a:r>
            <a:r>
              <a:rPr lang="en-US" i="1" baseline="30000" dirty="0">
                <a:ea typeface="Cambria Math"/>
              </a:rPr>
              <a:t>k</a:t>
            </a:r>
            <a:r>
              <a:rPr lang="en-US" baseline="30000" dirty="0">
                <a:ea typeface="Cambria Math"/>
              </a:rPr>
              <a:t>−3</a:t>
            </a:r>
            <a:r>
              <a:rPr lang="en-US" dirty="0">
                <a:ea typeface="Cambria Math"/>
              </a:rPr>
              <a:t> = </a:t>
            </a:r>
            <a:r>
              <a:rPr lang="el-GR" dirty="0">
                <a:ea typeface="Cambria Math"/>
              </a:rPr>
              <a:t>α</a:t>
            </a:r>
            <a:r>
              <a:rPr lang="en-US" i="1" baseline="30000" dirty="0">
                <a:ea typeface="Cambria Math"/>
              </a:rPr>
              <a:t>k</a:t>
            </a:r>
            <a:r>
              <a:rPr lang="en-US" baseline="30000" dirty="0">
                <a:ea typeface="Cambria Math"/>
              </a:rPr>
              <a:t>−1</a:t>
            </a:r>
            <a:r>
              <a:rPr lang="en-US" dirty="0">
                <a:ea typeface="Cambria Math"/>
              </a:rPr>
              <a:t>.</a:t>
            </a:r>
          </a:p>
          <a:p>
            <a:pPr marL="457200" lvl="1" indent="0">
              <a:lnSpc>
                <a:spcPct val="120000"/>
              </a:lnSpc>
              <a:buNone/>
            </a:pPr>
            <a:r>
              <a:rPr lang="en-US" dirty="0">
                <a:ea typeface="Cambria Math"/>
              </a:rPr>
              <a:t>Hence, </a:t>
            </a:r>
            <a:r>
              <a:rPr lang="en-US" i="1" dirty="0">
                <a:ea typeface="Cambria Math"/>
              </a:rPr>
              <a:t>P</a:t>
            </a:r>
            <a:r>
              <a:rPr lang="en-US" dirty="0">
                <a:ea typeface="Cambria Math"/>
              </a:rPr>
              <a:t>(</a:t>
            </a:r>
            <a:r>
              <a:rPr lang="en-US" i="1" dirty="0">
                <a:ea typeface="Cambria Math"/>
              </a:rPr>
              <a:t>k</a:t>
            </a:r>
            <a:r>
              <a:rPr lang="en-US" dirty="0">
                <a:ea typeface="Cambria Math"/>
              </a:rPr>
              <a:t> + </a:t>
            </a:r>
            <a:r>
              <a:rPr lang="en-US" dirty="0">
                <a:ea typeface="Cambria Math" pitchFamily="18" charset="0"/>
              </a:rPr>
              <a:t>1</a:t>
            </a:r>
            <a:r>
              <a:rPr lang="en-US" dirty="0">
                <a:ea typeface="Cambria Math"/>
              </a:rPr>
              <a:t>) is true.  </a:t>
            </a:r>
          </a:p>
          <a:p>
            <a:endParaRPr lang="en-US"/>
          </a:p>
        </p:txBody>
      </p:sp>
    </p:spTree>
    <p:extLst>
      <p:ext uri="{BB962C8B-B14F-4D97-AF65-F5344CB8AC3E}">
        <p14:creationId xmlns:p14="http://schemas.microsoft.com/office/powerpoint/2010/main" val="829367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4125-3E27-954A-9CAA-FA3FF3E1A63D}"/>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A48C83BE-6883-6A4E-A73B-103E0B689BF2}"/>
              </a:ext>
            </a:extLst>
          </p:cNvPr>
          <p:cNvSpPr>
            <a:spLocks noGrp="1"/>
          </p:cNvSpPr>
          <p:nvPr>
            <p:ph idx="1"/>
          </p:nvPr>
        </p:nvSpPr>
        <p:spPr/>
        <p:txBody>
          <a:bodyPr/>
          <a:lstStyle/>
          <a:p>
            <a:r>
              <a:rPr lang="en-US" dirty="0"/>
              <a:t>Recursively Defined Functions</a:t>
            </a:r>
          </a:p>
          <a:p>
            <a:r>
              <a:rPr lang="en-US" dirty="0"/>
              <a:t>Fibonacci Numbers</a:t>
            </a:r>
          </a:p>
          <a:p>
            <a:r>
              <a:rPr lang="en-US" dirty="0"/>
              <a:t>Proving properties of Recursively Defined Functions using induction</a:t>
            </a:r>
          </a:p>
          <a:p>
            <a:endParaRPr lang="en-US"/>
          </a:p>
          <a:p>
            <a:endParaRPr lang="en-US"/>
          </a:p>
        </p:txBody>
      </p:sp>
    </p:spTree>
    <p:extLst>
      <p:ext uri="{BB962C8B-B14F-4D97-AF65-F5344CB8AC3E}">
        <p14:creationId xmlns:p14="http://schemas.microsoft.com/office/powerpoint/2010/main" val="1257497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6B38-E42A-1942-81BC-AB1EC904C138}"/>
              </a:ext>
            </a:extLst>
          </p:cNvPr>
          <p:cNvSpPr>
            <a:spLocks noGrp="1"/>
          </p:cNvSpPr>
          <p:nvPr>
            <p:ph type="title"/>
          </p:nvPr>
        </p:nvSpPr>
        <p:spPr/>
        <p:txBody>
          <a:bodyPr/>
          <a:lstStyle/>
          <a:p>
            <a:r>
              <a:rPr lang="en-US"/>
              <a:t>Video 48: </a:t>
            </a:r>
            <a:r>
              <a:rPr lang="en-US" dirty="0"/>
              <a:t>Recursively Defined Sets and Structures</a:t>
            </a:r>
            <a:r>
              <a:rPr lang="en-US"/>
              <a:t> </a:t>
            </a:r>
          </a:p>
        </p:txBody>
      </p:sp>
      <p:sp>
        <p:nvSpPr>
          <p:cNvPr id="3" name="Content Placeholder 2">
            <a:extLst>
              <a:ext uri="{FF2B5EF4-FFF2-40B4-BE49-F238E27FC236}">
                <a16:creationId xmlns:a16="http://schemas.microsoft.com/office/drawing/2014/main" id="{5FBEE86E-E99B-F745-883A-DE37892CBF5D}"/>
              </a:ext>
            </a:extLst>
          </p:cNvPr>
          <p:cNvSpPr>
            <a:spLocks noGrp="1"/>
          </p:cNvSpPr>
          <p:nvPr>
            <p:ph idx="1"/>
          </p:nvPr>
        </p:nvSpPr>
        <p:spPr/>
        <p:txBody>
          <a:bodyPr/>
          <a:lstStyle/>
          <a:p>
            <a:r>
              <a:rPr lang="en-US" dirty="0"/>
              <a:t>Recursive definitions of sets</a:t>
            </a:r>
          </a:p>
          <a:p>
            <a:r>
              <a:rPr lang="en-US" dirty="0"/>
              <a:t>Natural Numbers and Strings</a:t>
            </a:r>
          </a:p>
          <a:p>
            <a:r>
              <a:rPr lang="en-US" dirty="0"/>
              <a:t>Recursively defined functions</a:t>
            </a:r>
          </a:p>
          <a:p>
            <a:r>
              <a:rPr lang="en-US" dirty="0"/>
              <a:t>Well-formed Formulae</a:t>
            </a:r>
          </a:p>
          <a:p>
            <a:endParaRPr lang="en-US"/>
          </a:p>
        </p:txBody>
      </p:sp>
    </p:spTree>
    <p:extLst>
      <p:ext uri="{BB962C8B-B14F-4D97-AF65-F5344CB8AC3E}">
        <p14:creationId xmlns:p14="http://schemas.microsoft.com/office/powerpoint/2010/main" val="2958219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a:bodyPr>
          <a:lstStyle/>
          <a:p>
            <a:pPr>
              <a:buNone/>
            </a:pPr>
            <a:r>
              <a:rPr lang="en-US" dirty="0"/>
              <a:t>Recursion can be also used to define sets</a:t>
            </a:r>
          </a:p>
          <a:p>
            <a:pPr>
              <a:buNone/>
            </a:pPr>
            <a:endParaRPr lang="en-US" b="1" dirty="0"/>
          </a:p>
          <a:p>
            <a:pPr>
              <a:buNone/>
            </a:pPr>
            <a:r>
              <a:rPr lang="en-US" b="1" dirty="0"/>
              <a:t>Recursive definitions of sets </a:t>
            </a:r>
            <a:r>
              <a:rPr lang="en-US" dirty="0"/>
              <a:t>have two parts:</a:t>
            </a:r>
          </a:p>
          <a:p>
            <a:pPr lvl="1"/>
            <a:r>
              <a:rPr lang="en-US" dirty="0"/>
              <a:t>The </a:t>
            </a:r>
            <a:r>
              <a:rPr lang="en-US" b="1" dirty="0"/>
              <a:t>basis step </a:t>
            </a:r>
            <a:r>
              <a:rPr lang="en-US" dirty="0"/>
              <a:t>specifies an initial collection of elements.</a:t>
            </a:r>
          </a:p>
          <a:p>
            <a:pPr lvl="1"/>
            <a:r>
              <a:rPr lang="en-US" dirty="0"/>
              <a:t>The </a:t>
            </a:r>
            <a:r>
              <a:rPr lang="en-US" b="1" dirty="0"/>
              <a:t>recursive step </a:t>
            </a:r>
            <a:r>
              <a:rPr lang="en-US" dirty="0"/>
              <a:t>gives the rules for forming new elements in the set from those already known to be in the set.</a:t>
            </a:r>
          </a:p>
          <a:p>
            <a:pPr lvl="1"/>
            <a:endParaRPr lang="en-US" dirty="0"/>
          </a:p>
          <a:p>
            <a:r>
              <a:rPr lang="en-US" dirty="0"/>
              <a:t>Only elements generated in the basis and recursive steps belong to the set (</a:t>
            </a:r>
            <a:r>
              <a:rPr lang="en-US" b="1" dirty="0"/>
              <a:t>exclusion rule</a:t>
            </a:r>
            <a:r>
              <a:rPr lang="en-US" dirty="0"/>
              <a:t>)</a:t>
            </a:r>
          </a:p>
          <a:p>
            <a:endParaRPr lang="en-US" dirty="0"/>
          </a:p>
        </p:txBody>
      </p:sp>
    </p:spTree>
    <p:extLst>
      <p:ext uri="{BB962C8B-B14F-4D97-AF65-F5344CB8AC3E}">
        <p14:creationId xmlns:p14="http://schemas.microsoft.com/office/powerpoint/2010/main" val="4024979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Examples</a:t>
            </a:r>
          </a:p>
        </p:txBody>
      </p:sp>
      <p:sp>
        <p:nvSpPr>
          <p:cNvPr id="3" name="Content Placeholder 2"/>
          <p:cNvSpPr>
            <a:spLocks noGrp="1"/>
          </p:cNvSpPr>
          <p:nvPr>
            <p:ph idx="1"/>
          </p:nvPr>
        </p:nvSpPr>
        <p:spPr/>
        <p:txBody>
          <a:bodyPr>
            <a:normAutofit/>
          </a:bodyPr>
          <a:lstStyle/>
          <a:p>
            <a:pPr marL="0" indent="0">
              <a:buNone/>
            </a:pPr>
            <a:r>
              <a:rPr lang="en-US" dirty="0"/>
              <a:t>Recursive definition of the set of natural numbers</a:t>
            </a:r>
            <a:r>
              <a:rPr lang="en-US" b="1" dirty="0"/>
              <a:t> N:</a:t>
            </a:r>
            <a:endParaRPr lang="en-US" dirty="0"/>
          </a:p>
          <a:p>
            <a:pPr marL="971550" lvl="1" indent="-514350">
              <a:buNone/>
            </a:pPr>
            <a:r>
              <a:rPr lang="en-US" dirty="0">
                <a:ea typeface="Cambria Math" pitchFamily="18" charset="0"/>
              </a:rPr>
              <a:t>BASIS STEP: 0 </a:t>
            </a:r>
            <a:r>
              <a:rPr lang="en-US" dirty="0">
                <a:ea typeface="Cambria Math"/>
              </a:rPr>
              <a:t>∊</a:t>
            </a:r>
            <a:r>
              <a:rPr lang="en-US" dirty="0"/>
              <a:t> </a:t>
            </a:r>
            <a:r>
              <a:rPr lang="en-US" b="1" dirty="0"/>
              <a:t>N.</a:t>
            </a:r>
          </a:p>
          <a:p>
            <a:pPr marL="971550" lvl="1" indent="-514350">
              <a:buNone/>
            </a:pPr>
            <a:r>
              <a:rPr lang="en-US" dirty="0"/>
              <a:t>RECURSIVE STEP: If </a:t>
            </a:r>
            <a:r>
              <a:rPr lang="en-US" i="1" dirty="0"/>
              <a:t>n</a:t>
            </a:r>
            <a:r>
              <a:rPr lang="en-US" dirty="0"/>
              <a:t> is in </a:t>
            </a:r>
            <a:r>
              <a:rPr lang="en-US" b="1" dirty="0"/>
              <a:t>N</a:t>
            </a:r>
            <a:r>
              <a:rPr lang="en-US" dirty="0"/>
              <a:t>, then </a:t>
            </a:r>
            <a:r>
              <a:rPr lang="en-US" i="1" dirty="0"/>
              <a:t>n + </a:t>
            </a:r>
            <a:r>
              <a:rPr lang="en-US" dirty="0">
                <a:ea typeface="Cambria Math" pitchFamily="18" charset="0"/>
              </a:rPr>
              <a:t>1</a:t>
            </a:r>
            <a:r>
              <a:rPr lang="en-US" i="1" dirty="0"/>
              <a:t> </a:t>
            </a:r>
            <a:r>
              <a:rPr lang="en-US" dirty="0"/>
              <a:t>is in </a:t>
            </a:r>
            <a:r>
              <a:rPr lang="en-US" b="1" dirty="0"/>
              <a:t>N</a:t>
            </a:r>
            <a:r>
              <a:rPr lang="en-US" dirty="0"/>
              <a:t>.</a:t>
            </a:r>
            <a:r>
              <a:rPr lang="en-US" b="1" i="1" dirty="0"/>
              <a:t>  </a:t>
            </a:r>
            <a:endParaRPr lang="en-US" dirty="0"/>
          </a:p>
          <a:p>
            <a:pPr lvl="1"/>
            <a:r>
              <a:rPr lang="en-US" dirty="0"/>
              <a:t>Initially </a:t>
            </a:r>
            <a:r>
              <a:rPr lang="en-US" dirty="0">
                <a:ea typeface="Cambria Math" pitchFamily="18" charset="0"/>
              </a:rPr>
              <a:t>0</a:t>
            </a:r>
            <a:r>
              <a:rPr lang="en-US" dirty="0"/>
              <a:t> is in </a:t>
            </a:r>
            <a:r>
              <a:rPr lang="en-US" b="1" dirty="0"/>
              <a:t>N</a:t>
            </a:r>
            <a:r>
              <a:rPr lang="en-US" dirty="0"/>
              <a:t>, then </a:t>
            </a:r>
            <a:r>
              <a:rPr lang="en-US" dirty="0">
                <a:ea typeface="Cambria Math" pitchFamily="18" charset="0"/>
              </a:rPr>
              <a:t>0</a:t>
            </a:r>
            <a:r>
              <a:rPr lang="en-US" dirty="0"/>
              <a:t> + </a:t>
            </a:r>
            <a:r>
              <a:rPr lang="en-US" dirty="0">
                <a:ea typeface="Cambria Math" pitchFamily="18" charset="0"/>
              </a:rPr>
              <a:t>1</a:t>
            </a:r>
            <a:r>
              <a:rPr lang="en-US" dirty="0"/>
              <a:t> = </a:t>
            </a:r>
            <a:r>
              <a:rPr lang="en-US" dirty="0">
                <a:ea typeface="Cambria Math" pitchFamily="18" charset="0"/>
              </a:rPr>
              <a:t>1</a:t>
            </a:r>
            <a:r>
              <a:rPr lang="en-US" dirty="0"/>
              <a:t>, then </a:t>
            </a:r>
            <a:r>
              <a:rPr lang="en-US" dirty="0">
                <a:ea typeface="Cambria Math" pitchFamily="18" charset="0"/>
              </a:rPr>
              <a:t>1</a:t>
            </a:r>
            <a:r>
              <a:rPr lang="en-US" dirty="0"/>
              <a:t> + </a:t>
            </a:r>
            <a:r>
              <a:rPr lang="en-US" dirty="0">
                <a:ea typeface="Cambria Math" pitchFamily="18" charset="0"/>
              </a:rPr>
              <a:t>1</a:t>
            </a:r>
            <a:r>
              <a:rPr lang="en-US" dirty="0"/>
              <a:t> = </a:t>
            </a:r>
            <a:r>
              <a:rPr lang="en-US" dirty="0">
                <a:ea typeface="Cambria Math" pitchFamily="18" charset="0"/>
              </a:rPr>
              <a:t>2</a:t>
            </a:r>
            <a:r>
              <a:rPr lang="en-US" dirty="0"/>
              <a:t>, etc.</a:t>
            </a:r>
          </a:p>
          <a:p>
            <a:pPr>
              <a:buNone/>
            </a:pPr>
            <a:endParaRPr lang="en-US" b="1" dirty="0"/>
          </a:p>
          <a:p>
            <a:pPr>
              <a:buNone/>
            </a:pPr>
            <a:r>
              <a:rPr lang="en-US" dirty="0"/>
              <a:t>A subset of Integers </a:t>
            </a:r>
            <a:r>
              <a:rPr lang="en-US" i="1" dirty="0"/>
              <a:t>S3</a:t>
            </a:r>
            <a:r>
              <a:rPr lang="en-US" dirty="0"/>
              <a:t>:</a:t>
            </a:r>
          </a:p>
          <a:p>
            <a:pPr marL="971550" lvl="1" indent="-514350">
              <a:buNone/>
            </a:pPr>
            <a:r>
              <a:rPr lang="en-US" dirty="0">
                <a:ea typeface="Cambria Math" pitchFamily="18" charset="0"/>
              </a:rPr>
              <a:t>BASIS STEP: 3</a:t>
            </a:r>
            <a:r>
              <a:rPr lang="en-US" dirty="0">
                <a:ea typeface="Cambria Math"/>
              </a:rPr>
              <a:t> ∊</a:t>
            </a:r>
            <a:r>
              <a:rPr lang="en-US" i="1" dirty="0"/>
              <a:t> </a:t>
            </a:r>
            <a:r>
              <a:rPr lang="en-US" dirty="0"/>
              <a:t>S3.</a:t>
            </a:r>
          </a:p>
          <a:p>
            <a:pPr marL="971550" lvl="1" indent="-514350">
              <a:buNone/>
            </a:pPr>
            <a:r>
              <a:rPr lang="en-US" dirty="0"/>
              <a:t>RECURSIVE STEP: If </a:t>
            </a:r>
            <a:r>
              <a:rPr lang="en-US" i="1" dirty="0"/>
              <a:t>x</a:t>
            </a:r>
            <a:r>
              <a:rPr lang="en-US" dirty="0"/>
              <a:t> </a:t>
            </a:r>
            <a:r>
              <a:rPr lang="en-US" dirty="0">
                <a:ea typeface="Cambria Math"/>
              </a:rPr>
              <a:t>∊</a:t>
            </a:r>
            <a:r>
              <a:rPr lang="en-US" dirty="0"/>
              <a:t> </a:t>
            </a:r>
            <a:r>
              <a:rPr lang="en-US" i="1" dirty="0"/>
              <a:t>S3</a:t>
            </a:r>
            <a:r>
              <a:rPr lang="en-US" dirty="0"/>
              <a:t> and </a:t>
            </a:r>
            <a:r>
              <a:rPr lang="en-US" i="1" dirty="0"/>
              <a:t>y</a:t>
            </a:r>
            <a:r>
              <a:rPr lang="en-US" dirty="0"/>
              <a:t> </a:t>
            </a:r>
            <a:r>
              <a:rPr lang="en-US" dirty="0">
                <a:ea typeface="Cambria Math"/>
              </a:rPr>
              <a:t>∊</a:t>
            </a:r>
            <a:r>
              <a:rPr lang="en-US" dirty="0"/>
              <a:t> </a:t>
            </a:r>
            <a:r>
              <a:rPr lang="en-US" i="1" dirty="0"/>
              <a:t>S3</a:t>
            </a:r>
            <a:r>
              <a:rPr lang="en-US" dirty="0"/>
              <a:t>, then </a:t>
            </a:r>
            <a:r>
              <a:rPr lang="en-US" i="1" dirty="0"/>
              <a:t>x + y</a:t>
            </a:r>
            <a:r>
              <a:rPr lang="en-US" dirty="0"/>
              <a:t> is in </a:t>
            </a:r>
            <a:r>
              <a:rPr lang="en-US" i="1" dirty="0"/>
              <a:t>S3.</a:t>
            </a:r>
            <a:endParaRPr lang="en-US" dirty="0"/>
          </a:p>
          <a:p>
            <a:pPr lvl="1"/>
            <a:r>
              <a:rPr lang="en-US" dirty="0"/>
              <a:t>Initially </a:t>
            </a:r>
            <a:r>
              <a:rPr lang="en-US" dirty="0">
                <a:ea typeface="Cambria Math" pitchFamily="18" charset="0"/>
              </a:rPr>
              <a:t>3</a:t>
            </a:r>
            <a:r>
              <a:rPr lang="en-US" dirty="0"/>
              <a:t> is in </a:t>
            </a:r>
            <a:r>
              <a:rPr lang="en-US" i="1" dirty="0"/>
              <a:t>S3</a:t>
            </a:r>
            <a:r>
              <a:rPr lang="en-US" dirty="0"/>
              <a:t>, then </a:t>
            </a:r>
            <a:r>
              <a:rPr lang="en-US" dirty="0">
                <a:ea typeface="Cambria Math" pitchFamily="18" charset="0"/>
              </a:rPr>
              <a:t>3</a:t>
            </a:r>
            <a:r>
              <a:rPr lang="en-US" dirty="0"/>
              <a:t> + </a:t>
            </a:r>
            <a:r>
              <a:rPr lang="en-US" dirty="0">
                <a:ea typeface="Cambria Math" pitchFamily="18" charset="0"/>
              </a:rPr>
              <a:t>3</a:t>
            </a:r>
            <a:r>
              <a:rPr lang="en-US" dirty="0"/>
              <a:t> = </a:t>
            </a:r>
            <a:r>
              <a:rPr lang="en-US" dirty="0">
                <a:ea typeface="Cambria Math" pitchFamily="18" charset="0"/>
              </a:rPr>
              <a:t>6</a:t>
            </a:r>
            <a:r>
              <a:rPr lang="en-US" dirty="0"/>
              <a:t>, then </a:t>
            </a:r>
            <a:r>
              <a:rPr lang="en-US" dirty="0">
                <a:ea typeface="Cambria Math" pitchFamily="18" charset="0"/>
              </a:rPr>
              <a:t>3</a:t>
            </a:r>
            <a:r>
              <a:rPr lang="en-US" dirty="0"/>
              <a:t> + </a:t>
            </a:r>
            <a:r>
              <a:rPr lang="en-US" dirty="0">
                <a:ea typeface="Cambria Math" pitchFamily="18" charset="0"/>
              </a:rPr>
              <a:t>6</a:t>
            </a:r>
            <a:r>
              <a:rPr lang="en-US" dirty="0"/>
              <a:t> = </a:t>
            </a:r>
            <a:r>
              <a:rPr lang="en-US" dirty="0">
                <a:ea typeface="Cambria Math" pitchFamily="18" charset="0"/>
              </a:rPr>
              <a:t>9</a:t>
            </a:r>
            <a:r>
              <a:rPr lang="en-US" dirty="0"/>
              <a:t>, etc.</a:t>
            </a:r>
          </a:p>
          <a:p>
            <a:endParaRPr lang="en-US" dirty="0"/>
          </a:p>
          <a:p>
            <a:endParaRPr lang="en-US" dirty="0"/>
          </a:p>
        </p:txBody>
      </p:sp>
    </p:spTree>
    <p:extLst>
      <p:ext uri="{BB962C8B-B14F-4D97-AF65-F5344CB8AC3E}">
        <p14:creationId xmlns:p14="http://schemas.microsoft.com/office/powerpoint/2010/main" val="2230036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normAutofit/>
          </a:bodyPr>
          <a:lstStyle/>
          <a:p>
            <a:pPr>
              <a:buNone/>
            </a:pPr>
            <a:r>
              <a:rPr lang="en-US" b="1" dirty="0"/>
              <a:t>Definition</a:t>
            </a:r>
            <a:r>
              <a:rPr lang="en-US" dirty="0"/>
              <a:t>:</a:t>
            </a:r>
            <a:r>
              <a:rPr lang="en-US" b="1" dirty="0"/>
              <a:t>  </a:t>
            </a:r>
            <a:r>
              <a:rPr lang="en-US" dirty="0"/>
              <a:t>The set  </a:t>
            </a:r>
            <a:r>
              <a:rPr lang="el-GR" dirty="0"/>
              <a:t>Σ</a:t>
            </a:r>
            <a:r>
              <a:rPr lang="en-US" dirty="0"/>
              <a:t>* of </a:t>
            </a:r>
            <a:r>
              <a:rPr lang="en-US" i="1" dirty="0"/>
              <a:t>strings</a:t>
            </a:r>
            <a:r>
              <a:rPr lang="en-US" dirty="0"/>
              <a:t> over the alphabet </a:t>
            </a:r>
            <a:r>
              <a:rPr lang="el-GR" dirty="0"/>
              <a:t>Σ</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t>
            </a:r>
            <a:r>
              <a:rPr lang="el-GR" dirty="0"/>
              <a:t>λ</a:t>
            </a:r>
            <a:r>
              <a:rPr lang="en-US" dirty="0"/>
              <a:t> is the empty string)</a:t>
            </a:r>
            <a:endParaRPr lang="en-US" i="1" dirty="0"/>
          </a:p>
          <a:p>
            <a:pPr marL="971550" lvl="1" indent="-514350">
              <a:buNone/>
            </a:pPr>
            <a:r>
              <a:rPr lang="en-US" dirty="0"/>
              <a:t>RECURSIVE STEP: If </a:t>
            </a:r>
            <a:r>
              <a:rPr lang="en-US" i="1" dirty="0"/>
              <a:t>w</a:t>
            </a:r>
            <a:r>
              <a:rPr lang="en-US" dirty="0"/>
              <a:t> is in </a:t>
            </a:r>
            <a:r>
              <a:rPr lang="el-GR" dirty="0"/>
              <a:t>Σ</a:t>
            </a:r>
            <a:r>
              <a:rPr lang="en-US" dirty="0"/>
              <a:t>*</a:t>
            </a:r>
            <a:r>
              <a:rPr lang="en-US" i="1" dirty="0"/>
              <a:t> </a:t>
            </a:r>
            <a:r>
              <a:rPr lang="en-US" dirty="0"/>
              <a:t>and</a:t>
            </a:r>
            <a:r>
              <a:rPr lang="en-US" i="1" dirty="0"/>
              <a:t> x </a:t>
            </a:r>
            <a:r>
              <a:rPr lang="en-US" dirty="0"/>
              <a:t>is in </a:t>
            </a:r>
            <a:r>
              <a:rPr lang="el-GR" dirty="0"/>
              <a:t>Σ</a:t>
            </a:r>
            <a:r>
              <a:rPr lang="en-US" i="1" dirty="0"/>
              <a:t>, </a:t>
            </a:r>
            <a:r>
              <a:rPr lang="en-US" dirty="0"/>
              <a:t>then</a:t>
            </a:r>
            <a:r>
              <a:rPr lang="en-US" i="1" dirty="0"/>
              <a:t> </a:t>
            </a:r>
            <a:r>
              <a:rPr lang="en-US" i="1" dirty="0" err="1"/>
              <a:t>wx</a:t>
            </a:r>
            <a:r>
              <a:rPr lang="en-US" i="1" dirty="0"/>
              <a:t> </a:t>
            </a:r>
            <a:r>
              <a:rPr lang="en-US" dirty="0">
                <a:sym typeface="Symbol"/>
              </a:rPr>
              <a:t></a:t>
            </a:r>
            <a:r>
              <a:rPr lang="en-US" dirty="0"/>
              <a:t> </a:t>
            </a:r>
            <a:r>
              <a:rPr lang="el-GR" dirty="0"/>
              <a:t>Σ</a:t>
            </a:r>
            <a:r>
              <a:rPr lang="en-US" dirty="0"/>
              <a:t>*</a:t>
            </a:r>
            <a:r>
              <a:rPr lang="en-US" i="1" dirty="0"/>
              <a:t>.</a:t>
            </a:r>
          </a:p>
          <a:p>
            <a:pPr marL="971550" lvl="1" indent="-514350">
              <a:buNone/>
            </a:pPr>
            <a:endParaRPr lang="en-US" i="1" dirty="0"/>
          </a:p>
          <a:p>
            <a:pPr marL="514350" indent="-514350">
              <a:buNone/>
            </a:pPr>
            <a:r>
              <a:rPr lang="en-US" dirty="0"/>
              <a:t>The</a:t>
            </a:r>
            <a:r>
              <a:rPr lang="en-US" i="1" dirty="0"/>
              <a:t> </a:t>
            </a:r>
            <a:r>
              <a:rPr lang="en-US" dirty="0"/>
              <a:t>alphabet </a:t>
            </a:r>
            <a:r>
              <a:rPr lang="el-GR" dirty="0"/>
              <a:t>Σ</a:t>
            </a:r>
            <a:r>
              <a:rPr lang="fr-CH" dirty="0"/>
              <a:t> is a finite set, e.g.</a:t>
            </a:r>
          </a:p>
          <a:p>
            <a:pPr lvl="1"/>
            <a:r>
              <a:rPr lang="el-GR" dirty="0"/>
              <a:t>Σ</a:t>
            </a:r>
            <a:r>
              <a:rPr lang="fr-CH" dirty="0"/>
              <a:t> = {0, 1}</a:t>
            </a:r>
          </a:p>
          <a:p>
            <a:pPr lvl="1"/>
            <a:r>
              <a:rPr lang="el-GR" dirty="0"/>
              <a:t>Σ</a:t>
            </a:r>
            <a:r>
              <a:rPr lang="fr-CH" dirty="0"/>
              <a:t> = {a, b, …., z}</a:t>
            </a:r>
          </a:p>
          <a:p>
            <a:pPr lvl="1"/>
            <a:endParaRPr lang="en-US" i="1" dirty="0"/>
          </a:p>
          <a:p>
            <a:pPr lvl="1"/>
            <a:endParaRPr lang="en-US" dirty="0"/>
          </a:p>
          <a:p>
            <a:pPr lvl="1"/>
            <a:endParaRPr lang="en-US" dirty="0"/>
          </a:p>
          <a:p>
            <a:pPr marL="571500" indent="-514350">
              <a:buNone/>
            </a:pPr>
            <a:endParaRPr lang="en-US" i="1" dirty="0">
              <a:sym typeface="Symbol"/>
            </a:endParaRPr>
          </a:p>
          <a:p>
            <a:pPr marL="571500" indent="-514350">
              <a:buNone/>
            </a:pPr>
            <a:endParaRPr lang="en-US" i="1" dirty="0"/>
          </a:p>
          <a:p>
            <a:pPr marL="571500" indent="-514350"/>
            <a:endParaRPr lang="en-US" dirty="0">
              <a:sym typeface="Symbol"/>
            </a:endParaRPr>
          </a:p>
        </p:txBody>
      </p:sp>
    </p:spTree>
    <p:extLst>
      <p:ext uri="{BB962C8B-B14F-4D97-AF65-F5344CB8AC3E}">
        <p14:creationId xmlns:p14="http://schemas.microsoft.com/office/powerpoint/2010/main" val="3805881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9DB2-BA3E-844D-AD21-4DA9A1617878}"/>
              </a:ext>
            </a:extLst>
          </p:cNvPr>
          <p:cNvSpPr>
            <a:spLocks noGrp="1"/>
          </p:cNvSpPr>
          <p:nvPr>
            <p:ph type="title"/>
          </p:nvPr>
        </p:nvSpPr>
        <p:spPr/>
        <p:txBody>
          <a:bodyPr/>
          <a:lstStyle/>
          <a:p>
            <a:r>
              <a:rPr lang="en-US"/>
              <a:t>Examples</a:t>
            </a:r>
          </a:p>
        </p:txBody>
      </p:sp>
      <p:sp>
        <p:nvSpPr>
          <p:cNvPr id="3" name="Content Placeholder 2">
            <a:extLst>
              <a:ext uri="{FF2B5EF4-FFF2-40B4-BE49-F238E27FC236}">
                <a16:creationId xmlns:a16="http://schemas.microsoft.com/office/drawing/2014/main" id="{592221C1-00F4-F54B-A2D0-FE6468DA51ED}"/>
              </a:ext>
            </a:extLst>
          </p:cNvPr>
          <p:cNvSpPr>
            <a:spLocks noGrp="1"/>
          </p:cNvSpPr>
          <p:nvPr>
            <p:ph idx="1"/>
          </p:nvPr>
        </p:nvSpPr>
        <p:spPr/>
        <p:txBody>
          <a:bodyPr/>
          <a:lstStyle/>
          <a:p>
            <a:pPr>
              <a:buNone/>
            </a:pPr>
            <a:r>
              <a:rPr lang="en-US" dirty="0">
                <a:sym typeface="Symbol"/>
              </a:rPr>
              <a:t>If </a:t>
            </a:r>
            <a:r>
              <a:rPr lang="el-GR" dirty="0"/>
              <a:t>Σ</a:t>
            </a:r>
            <a:r>
              <a:rPr lang="en-US" i="1" dirty="0"/>
              <a:t> = </a:t>
            </a:r>
            <a:r>
              <a:rPr lang="en-US" dirty="0"/>
              <a:t>{</a:t>
            </a:r>
            <a:r>
              <a:rPr lang="en-US" dirty="0">
                <a:ea typeface="Cambria Math" pitchFamily="18" charset="0"/>
              </a:rPr>
              <a:t>0</a:t>
            </a:r>
            <a:r>
              <a:rPr lang="en-US" dirty="0"/>
              <a:t>, </a:t>
            </a:r>
            <a:r>
              <a:rPr lang="en-US" dirty="0">
                <a:ea typeface="Cambria Math" pitchFamily="18" charset="0"/>
              </a:rPr>
              <a:t>1</a:t>
            </a:r>
            <a:r>
              <a:rPr lang="en-US" dirty="0"/>
              <a:t>}, the strings in </a:t>
            </a:r>
            <a:r>
              <a:rPr lang="en-US" dirty="0">
                <a:sym typeface="Symbol"/>
              </a:rPr>
              <a:t>in </a:t>
            </a:r>
            <a:r>
              <a:rPr lang="el-GR" dirty="0"/>
              <a:t>Σ</a:t>
            </a:r>
            <a:r>
              <a:rPr lang="en-US" dirty="0"/>
              <a:t>*</a:t>
            </a:r>
            <a:r>
              <a:rPr lang="en-US" i="1" dirty="0"/>
              <a:t> </a:t>
            </a:r>
            <a:r>
              <a:rPr lang="en-US" dirty="0"/>
              <a:t>are the set of all bit strings:</a:t>
            </a:r>
          </a:p>
          <a:p>
            <a:pPr>
              <a:buNone/>
            </a:pPr>
            <a:r>
              <a:rPr lang="en-US" dirty="0"/>
              <a:t>	 </a:t>
            </a:r>
            <a:r>
              <a:rPr lang="el-GR" dirty="0"/>
              <a:t>λ</a:t>
            </a:r>
            <a:r>
              <a:rPr lang="en-US" dirty="0"/>
              <a:t>, </a:t>
            </a:r>
            <a:r>
              <a:rPr lang="en-US" dirty="0">
                <a:ea typeface="Cambria Math" pitchFamily="18" charset="0"/>
              </a:rPr>
              <a:t>0</a:t>
            </a:r>
            <a:r>
              <a:rPr lang="en-US" dirty="0"/>
              <a:t>, </a:t>
            </a:r>
            <a:r>
              <a:rPr lang="en-US" dirty="0">
                <a:ea typeface="Cambria Math" pitchFamily="18" charset="0"/>
              </a:rPr>
              <a:t>1, 00</a:t>
            </a:r>
            <a:r>
              <a:rPr lang="en-US" dirty="0"/>
              <a:t>, </a:t>
            </a:r>
            <a:r>
              <a:rPr lang="en-US" dirty="0">
                <a:ea typeface="Cambria Math" pitchFamily="18" charset="0"/>
              </a:rPr>
              <a:t>01, 10, 11, …</a:t>
            </a:r>
            <a:endParaRPr lang="en-US" dirty="0"/>
          </a:p>
          <a:p>
            <a:pPr>
              <a:buNone/>
            </a:pPr>
            <a:endParaRPr lang="en-US" dirty="0">
              <a:sym typeface="Symbol"/>
            </a:endParaRPr>
          </a:p>
          <a:p>
            <a:pPr>
              <a:buNone/>
            </a:pPr>
            <a:r>
              <a:rPr lang="en-US" dirty="0">
                <a:sym typeface="Symbol"/>
              </a:rPr>
              <a:t>If </a:t>
            </a:r>
            <a:r>
              <a:rPr lang="el-GR" dirty="0"/>
              <a:t>Σ</a:t>
            </a:r>
            <a:r>
              <a:rPr lang="en-US" i="1" dirty="0"/>
              <a:t> = </a:t>
            </a:r>
            <a:r>
              <a:rPr lang="en-US" dirty="0"/>
              <a:t>{</a:t>
            </a:r>
            <a:r>
              <a:rPr lang="en-US" i="1" dirty="0" err="1">
                <a:ea typeface="Cambria Math" pitchFamily="18" charset="0"/>
              </a:rPr>
              <a:t>a</a:t>
            </a:r>
            <a:r>
              <a:rPr lang="en-US" dirty="0" err="1"/>
              <a:t>, </a:t>
            </a:r>
            <a:r>
              <a:rPr lang="en-US" i="1" dirty="0" err="1">
                <a:ea typeface="Cambria Math" pitchFamily="18" charset="0"/>
              </a:rPr>
              <a:t>b</a:t>
            </a:r>
            <a:r>
              <a:rPr lang="en-US" dirty="0"/>
              <a:t>}, showing that </a:t>
            </a:r>
            <a:r>
              <a:rPr lang="en-US" i="1" dirty="0" err="1"/>
              <a:t>aab</a:t>
            </a:r>
            <a:r>
              <a:rPr lang="en-US" dirty="0"/>
              <a:t> is in </a:t>
            </a:r>
            <a:r>
              <a:rPr lang="el-GR" dirty="0"/>
              <a:t>Σ</a:t>
            </a:r>
            <a:r>
              <a:rPr lang="en-US" dirty="0"/>
              <a:t>*</a:t>
            </a:r>
            <a:r>
              <a:rPr lang="en-US" dirty="0">
                <a:ea typeface="Cambria Math" pitchFamily="18" charset="0"/>
              </a:rPr>
              <a:t>:</a:t>
            </a:r>
          </a:p>
          <a:p>
            <a:pPr marL="457200" lvl="1" indent="0">
              <a:buNone/>
            </a:pPr>
            <a:r>
              <a:rPr lang="en-US" dirty="0">
                <a:ea typeface="Cambria Math" pitchFamily="18" charset="0"/>
              </a:rPr>
              <a:t>Since </a:t>
            </a:r>
            <a:r>
              <a:rPr lang="el-GR" dirty="0"/>
              <a:t>λ </a:t>
            </a:r>
            <a:r>
              <a:rPr lang="en-US" dirty="0">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ea typeface="Cambria Math" pitchFamily="18" charset="0"/>
              </a:rPr>
              <a:t> </a:t>
            </a:r>
            <a:r>
              <a:rPr lang="en-US" dirty="0">
                <a:ea typeface="Cambria Math"/>
              </a:rPr>
              <a:t>∊</a:t>
            </a:r>
            <a:r>
              <a:rPr lang="en-US" dirty="0"/>
              <a:t> </a:t>
            </a:r>
            <a:r>
              <a:rPr lang="el-GR" dirty="0"/>
              <a:t>Σ</a:t>
            </a:r>
            <a:r>
              <a:rPr lang="en-US" dirty="0"/>
              <a:t>, </a:t>
            </a:r>
            <a:r>
              <a:rPr lang="en-US" i="1" dirty="0"/>
              <a:t>a </a:t>
            </a:r>
            <a:r>
              <a:rPr lang="en-US" dirty="0">
                <a:ea typeface="Cambria Math"/>
              </a:rPr>
              <a:t>∊</a:t>
            </a:r>
            <a:r>
              <a:rPr lang="en-US" dirty="0"/>
              <a:t> </a:t>
            </a:r>
            <a:r>
              <a:rPr lang="el-GR" dirty="0"/>
              <a:t>Σ</a:t>
            </a:r>
            <a:r>
              <a:rPr lang="en-US" dirty="0"/>
              <a:t>*.</a:t>
            </a:r>
          </a:p>
          <a:p>
            <a:pPr marL="457200" lvl="1" indent="0">
              <a:buNone/>
            </a:pPr>
            <a:r>
              <a:rPr lang="en-US" dirty="0">
                <a:ea typeface="Cambria Math" pitchFamily="18" charset="0"/>
              </a:rPr>
              <a:t>Since </a:t>
            </a:r>
            <a:r>
              <a:rPr lang="en-US" i="1" dirty="0">
                <a:ea typeface="Cambria Math" pitchFamily="18" charset="0"/>
              </a:rPr>
              <a:t>a </a:t>
            </a:r>
            <a:r>
              <a:rPr lang="en-US" dirty="0">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ea typeface="Cambria Math" pitchFamily="18" charset="0"/>
              </a:rPr>
              <a:t> </a:t>
            </a:r>
            <a:r>
              <a:rPr lang="en-US" dirty="0">
                <a:ea typeface="Cambria Math"/>
              </a:rPr>
              <a:t>∊</a:t>
            </a:r>
            <a:r>
              <a:rPr lang="en-US" dirty="0"/>
              <a:t> </a:t>
            </a:r>
            <a:r>
              <a:rPr lang="el-GR" dirty="0"/>
              <a:t>Σ</a:t>
            </a:r>
            <a:r>
              <a:rPr lang="en-US" dirty="0"/>
              <a:t>, </a:t>
            </a:r>
            <a:r>
              <a:rPr lang="en-US" i="1" dirty="0" err="1"/>
              <a:t>aa</a:t>
            </a:r>
            <a:r>
              <a:rPr lang="en-US" i="1" dirty="0"/>
              <a:t> </a:t>
            </a:r>
            <a:r>
              <a:rPr lang="en-US" dirty="0">
                <a:ea typeface="Cambria Math"/>
              </a:rPr>
              <a:t>∊</a:t>
            </a:r>
            <a:r>
              <a:rPr lang="en-US" dirty="0"/>
              <a:t> </a:t>
            </a:r>
            <a:r>
              <a:rPr lang="el-GR" dirty="0"/>
              <a:t>Σ</a:t>
            </a:r>
            <a:r>
              <a:rPr lang="en-US" dirty="0"/>
              <a:t>*.</a:t>
            </a:r>
          </a:p>
          <a:p>
            <a:pPr marL="457200" lvl="1" indent="0">
              <a:buNone/>
            </a:pPr>
            <a:r>
              <a:rPr lang="en-US" dirty="0">
                <a:ea typeface="Cambria Math" pitchFamily="18" charset="0"/>
              </a:rPr>
              <a:t>Since </a:t>
            </a:r>
            <a:r>
              <a:rPr lang="en-US" i="1" dirty="0" err="1">
                <a:ea typeface="Cambria Math" pitchFamily="18" charset="0"/>
              </a:rPr>
              <a:t>aa</a:t>
            </a:r>
            <a:r>
              <a:rPr lang="en-US" i="1" dirty="0">
                <a:ea typeface="Cambria Math" pitchFamily="18" charset="0"/>
              </a:rPr>
              <a:t> </a:t>
            </a:r>
            <a:r>
              <a:rPr lang="en-US" dirty="0">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b</a:t>
            </a:r>
            <a:r>
              <a:rPr lang="en-US" dirty="0">
                <a:ea typeface="Cambria Math" pitchFamily="18" charset="0"/>
              </a:rPr>
              <a:t> </a:t>
            </a:r>
            <a:r>
              <a:rPr lang="en-US" dirty="0">
                <a:ea typeface="Cambria Math"/>
              </a:rPr>
              <a:t>∊</a:t>
            </a:r>
            <a:r>
              <a:rPr lang="en-US" dirty="0"/>
              <a:t> </a:t>
            </a:r>
            <a:r>
              <a:rPr lang="el-GR" dirty="0"/>
              <a:t>Σ</a:t>
            </a:r>
            <a:r>
              <a:rPr lang="en-US" dirty="0"/>
              <a:t>, </a:t>
            </a:r>
            <a:r>
              <a:rPr lang="en-US" i="1" dirty="0" err="1"/>
              <a:t>aab</a:t>
            </a:r>
            <a:r>
              <a:rPr lang="en-US" i="1" dirty="0"/>
              <a:t> </a:t>
            </a:r>
            <a:r>
              <a:rPr lang="en-US" dirty="0">
                <a:ea typeface="Cambria Math"/>
              </a:rPr>
              <a:t>∊</a:t>
            </a:r>
            <a:r>
              <a:rPr lang="en-US" dirty="0"/>
              <a:t> </a:t>
            </a:r>
            <a:r>
              <a:rPr lang="el-GR" dirty="0"/>
              <a:t>Σ</a:t>
            </a:r>
            <a:r>
              <a:rPr lang="en-US" dirty="0"/>
              <a:t>*.</a:t>
            </a:r>
            <a:endParaRPr lang="en-US"/>
          </a:p>
        </p:txBody>
      </p:sp>
    </p:spTree>
    <p:extLst>
      <p:ext uri="{BB962C8B-B14F-4D97-AF65-F5344CB8AC3E}">
        <p14:creationId xmlns:p14="http://schemas.microsoft.com/office/powerpoint/2010/main" val="4292422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 on recursively defined sets</a:t>
            </a:r>
          </a:p>
        </p:txBody>
      </p:sp>
      <p:sp>
        <p:nvSpPr>
          <p:cNvPr id="3" name="Content Placeholder 2"/>
          <p:cNvSpPr>
            <a:spLocks noGrp="1"/>
          </p:cNvSpPr>
          <p:nvPr>
            <p:ph idx="1"/>
          </p:nvPr>
        </p:nvSpPr>
        <p:spPr/>
        <p:txBody>
          <a:bodyPr/>
          <a:lstStyle/>
          <a:p>
            <a:pPr>
              <a:buNone/>
            </a:pPr>
            <a:r>
              <a:rPr lang="en-US" dirty="0"/>
              <a:t>We can define functions by recursion on recursively defined sets</a:t>
            </a:r>
          </a:p>
          <a:p>
            <a:pPr>
              <a:buNone/>
            </a:pPr>
            <a:endParaRPr lang="en-US" b="1" dirty="0"/>
          </a:p>
          <a:p>
            <a:pPr>
              <a:buNone/>
            </a:pPr>
            <a:r>
              <a:rPr lang="en-US" b="1" dirty="0"/>
              <a:t>Example</a:t>
            </a:r>
            <a:r>
              <a:rPr lang="en-US" dirty="0"/>
              <a:t>: Give a recursive definition of </a:t>
            </a:r>
            <a:r>
              <a:rPr lang="en-US" i="1" dirty="0"/>
              <a:t>l</a:t>
            </a:r>
            <a:r>
              <a:rPr lang="en-US" dirty="0"/>
              <a:t>(</a:t>
            </a:r>
            <a:r>
              <a:rPr lang="en-US" i="1" dirty="0"/>
              <a:t>w</a:t>
            </a:r>
            <a:r>
              <a:rPr lang="en-US" dirty="0"/>
              <a:t>), the </a:t>
            </a:r>
            <a:r>
              <a:rPr lang="en-US" b="1" dirty="0"/>
              <a:t>length of the string </a:t>
            </a:r>
            <a:r>
              <a:rPr lang="en-US" i="1" dirty="0"/>
              <a:t>w</a:t>
            </a:r>
            <a:r>
              <a:rPr lang="en-US" dirty="0"/>
              <a:t>.</a:t>
            </a:r>
          </a:p>
          <a:p>
            <a:pPr>
              <a:buNone/>
            </a:pPr>
            <a:r>
              <a:rPr lang="en-US" dirty="0"/>
              <a:t>The length of a string can be recursively defined by:</a:t>
            </a:r>
          </a:p>
          <a:p>
            <a:pPr lvl="1">
              <a:buNone/>
            </a:pPr>
            <a:r>
              <a:rPr lang="en-US" sz="2800" i="1" dirty="0"/>
              <a:t>l</a:t>
            </a:r>
            <a:r>
              <a:rPr lang="en-US" sz="2800" dirty="0"/>
              <a:t>(</a:t>
            </a:r>
            <a:r>
              <a:rPr lang="en-US" sz="2800" i="1" dirty="0">
                <a:ea typeface="Cambria Math"/>
              </a:rPr>
              <a:t>λ</a:t>
            </a:r>
            <a:r>
              <a:rPr lang="en-US" sz="2800" dirty="0"/>
              <a:t>) = </a:t>
            </a:r>
            <a:r>
              <a:rPr lang="en-US" sz="2800" dirty="0">
                <a:ea typeface="Cambria Math" pitchFamily="18" charset="0"/>
              </a:rPr>
              <a:t>0</a:t>
            </a:r>
            <a:endParaRPr lang="en-US" sz="2800" dirty="0"/>
          </a:p>
          <a:p>
            <a:pPr lvl="1">
              <a:buNone/>
            </a:pPr>
            <a:r>
              <a:rPr lang="en-US" sz="2800" i="1" dirty="0"/>
              <a:t>l</a:t>
            </a:r>
            <a:r>
              <a:rPr lang="en-US" sz="2800" dirty="0"/>
              <a:t>(</a:t>
            </a:r>
            <a:r>
              <a:rPr lang="en-US" sz="2800" i="1" dirty="0" err="1"/>
              <a:t>wx</a:t>
            </a:r>
            <a:r>
              <a:rPr lang="en-US" sz="2800" dirty="0"/>
              <a:t>) = </a:t>
            </a:r>
            <a:r>
              <a:rPr lang="en-US" sz="2800" i="1" dirty="0"/>
              <a:t>l</a:t>
            </a:r>
            <a:r>
              <a:rPr lang="en-US" sz="2800" dirty="0"/>
              <a:t>(</a:t>
            </a:r>
            <a:r>
              <a:rPr lang="en-US" sz="2800" i="1" dirty="0"/>
              <a:t>w</a:t>
            </a:r>
            <a:r>
              <a:rPr lang="en-US" sz="2800" dirty="0"/>
              <a:t>) + </a:t>
            </a:r>
            <a:r>
              <a:rPr lang="en-US" sz="2800" dirty="0">
                <a:ea typeface="Cambria Math" pitchFamily="18" charset="0"/>
              </a:rPr>
              <a:t>1 if </a:t>
            </a:r>
            <a:r>
              <a:rPr lang="en-US" sz="2800" i="1" dirty="0"/>
              <a:t>w </a:t>
            </a:r>
            <a:r>
              <a:rPr lang="en-US" sz="2800" dirty="0">
                <a:ea typeface="Cambria Math"/>
              </a:rPr>
              <a:t>∊</a:t>
            </a:r>
            <a:r>
              <a:rPr lang="en-US" sz="2800" dirty="0"/>
              <a:t> </a:t>
            </a:r>
            <a:r>
              <a:rPr lang="el-GR" sz="2800" dirty="0"/>
              <a:t>Σ</a:t>
            </a:r>
            <a:r>
              <a:rPr lang="en-US" sz="2800" dirty="0"/>
              <a:t>* and </a:t>
            </a:r>
            <a:r>
              <a:rPr lang="en-US" sz="2800" i="1" dirty="0"/>
              <a:t>x</a:t>
            </a:r>
            <a:r>
              <a:rPr lang="en-US" sz="2800" dirty="0">
                <a:sym typeface="Symbol"/>
              </a:rPr>
              <a:t> </a:t>
            </a:r>
            <a:r>
              <a:rPr lang="en-US" sz="2800" dirty="0">
                <a:ea typeface="Cambria Math"/>
              </a:rPr>
              <a:t>∊</a:t>
            </a:r>
            <a:r>
              <a:rPr lang="en-US" sz="2800" dirty="0"/>
              <a:t> </a:t>
            </a:r>
            <a:r>
              <a:rPr lang="el-GR" sz="2800" dirty="0"/>
              <a:t>Σ</a:t>
            </a:r>
            <a:endParaRPr lang="en-US" sz="2800" dirty="0"/>
          </a:p>
        </p:txBody>
      </p:sp>
    </p:spTree>
    <p:extLst>
      <p:ext uri="{BB962C8B-B14F-4D97-AF65-F5344CB8AC3E}">
        <p14:creationId xmlns:p14="http://schemas.microsoft.com/office/powerpoint/2010/main" val="3845466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Principle of Mathematical Induction</a:t>
            </a:r>
          </a:p>
        </p:txBody>
      </p:sp>
      <p:sp>
        <p:nvSpPr>
          <p:cNvPr id="3" name="Content Placeholder 2"/>
          <p:cNvSpPr>
            <a:spLocks noGrp="1"/>
          </p:cNvSpPr>
          <p:nvPr>
            <p:ph idx="1"/>
          </p:nvPr>
        </p:nvSpPr>
        <p:spPr/>
        <p:txBody>
          <a:bodyPr>
            <a:normAutofit lnSpcReduction="10000"/>
          </a:bodyPr>
          <a:lstStyle/>
          <a:p>
            <a:pPr>
              <a:buNone/>
            </a:pPr>
            <a:r>
              <a:rPr lang="en-US" dirty="0"/>
              <a:t>Assume you would like to prove that a propositional function P(n) is true for all positive integers. </a:t>
            </a:r>
          </a:p>
          <a:p>
            <a:pPr>
              <a:buNone/>
            </a:pPr>
            <a:r>
              <a:rPr lang="en-US" dirty="0"/>
              <a:t>To prove this, you complete these steps:</a:t>
            </a:r>
          </a:p>
          <a:p>
            <a:pPr lvl="1"/>
            <a:r>
              <a:rPr lang="en-US" dirty="0"/>
              <a:t>Step 1: Show that </a:t>
            </a:r>
            <a:r>
              <a:rPr lang="en-US" i="1" dirty="0"/>
              <a:t>P</a:t>
            </a:r>
            <a:r>
              <a:rPr lang="en-US" dirty="0"/>
              <a:t>(</a:t>
            </a:r>
            <a:r>
              <a:rPr lang="en-US" dirty="0">
                <a:ea typeface="Cambria Math" pitchFamily="18" charset="0"/>
              </a:rPr>
              <a:t>1</a:t>
            </a:r>
            <a:r>
              <a:rPr lang="en-US" dirty="0"/>
              <a:t>) is true (</a:t>
            </a:r>
            <a:r>
              <a:rPr lang="en-US" b="1" dirty="0"/>
              <a:t>basis step</a:t>
            </a:r>
            <a:r>
              <a:rPr lang="en-US" dirty="0"/>
              <a:t>)</a:t>
            </a:r>
          </a:p>
          <a:p>
            <a:pPr lvl="1"/>
            <a:r>
              <a:rPr lang="en-US" dirty="0"/>
              <a:t>Step 2: Assuming that </a:t>
            </a:r>
            <a:r>
              <a:rPr lang="en-US" i="1" dirty="0"/>
              <a:t>P</a:t>
            </a:r>
            <a:r>
              <a:rPr lang="en-US" dirty="0"/>
              <a:t>(</a:t>
            </a:r>
            <a:r>
              <a:rPr lang="en-US" i="1" dirty="0"/>
              <a:t>k</a:t>
            </a:r>
            <a:r>
              <a:rPr lang="en-US" dirty="0"/>
              <a:t>)</a:t>
            </a:r>
            <a:r>
              <a:rPr lang="en-US" i="1" dirty="0"/>
              <a:t> </a:t>
            </a:r>
            <a:r>
              <a:rPr lang="en-US" dirty="0"/>
              <a:t>holds for an arbitrary integer </a:t>
            </a:r>
            <a:r>
              <a:rPr lang="en-US" i="1" dirty="0"/>
              <a:t>k (</a:t>
            </a:r>
            <a:r>
              <a:rPr lang="en-US" b="1" dirty="0"/>
              <a:t>inductive hypothesis</a:t>
            </a:r>
            <a:r>
              <a:rPr lang="en-US" i="1" dirty="0"/>
              <a:t>)</a:t>
            </a:r>
            <a:r>
              <a:rPr lang="en-US" dirty="0"/>
              <a:t>, show that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ea typeface="Cambria Math" pitchFamily="18" charset="0"/>
                <a:sym typeface="Wingdings" pitchFamily="2" charset="2"/>
              </a:rPr>
              <a:t>1</a:t>
            </a:r>
            <a:r>
              <a:rPr lang="en-US" dirty="0">
                <a:sym typeface="Wingdings" pitchFamily="2" charset="2"/>
              </a:rPr>
              <a:t>)</a:t>
            </a:r>
            <a:r>
              <a:rPr lang="en-US" dirty="0"/>
              <a:t> must be true (</a:t>
            </a:r>
            <a:r>
              <a:rPr lang="en-US" b="1" dirty="0"/>
              <a:t>inductive step</a:t>
            </a:r>
            <a:r>
              <a:rPr lang="en-US" dirty="0"/>
              <a:t>)</a:t>
            </a:r>
          </a:p>
          <a:p>
            <a:endParaRPr lang="en-US" dirty="0"/>
          </a:p>
          <a:p>
            <a:r>
              <a:rPr lang="en-US" dirty="0"/>
              <a:t>It seems perfectly reasonable to assume that then P(n) is true for all positive integers</a:t>
            </a:r>
          </a:p>
          <a:p>
            <a:r>
              <a:rPr lang="en-US" dirty="0"/>
              <a:t>This is the principle of </a:t>
            </a:r>
            <a:r>
              <a:rPr lang="en-US" b="1" dirty="0"/>
              <a:t>mathematical induction</a:t>
            </a:r>
          </a:p>
          <a:p>
            <a:pPr lvl="1"/>
            <a:endParaRPr lang="en-US" dirty="0"/>
          </a:p>
          <a:p>
            <a:pPr>
              <a:buNone/>
            </a:pPr>
            <a:endParaRPr lang="en-US" dirty="0"/>
          </a:p>
        </p:txBody>
      </p:sp>
    </p:spTree>
    <p:extLst>
      <p:ext uri="{BB962C8B-B14F-4D97-AF65-F5344CB8AC3E}">
        <p14:creationId xmlns:p14="http://schemas.microsoft.com/office/powerpoint/2010/main" val="26501491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a:t>
            </a:r>
          </a:p>
        </p:txBody>
      </p:sp>
      <p:sp>
        <p:nvSpPr>
          <p:cNvPr id="3" name="Content Placeholder 2"/>
          <p:cNvSpPr>
            <a:spLocks noGrp="1"/>
          </p:cNvSpPr>
          <p:nvPr>
            <p:ph idx="1"/>
          </p:nvPr>
        </p:nvSpPr>
        <p:spPr/>
        <p:txBody>
          <a:bodyPr>
            <a:normAutofit/>
          </a:bodyPr>
          <a:lstStyle/>
          <a:p>
            <a:pPr>
              <a:buNone/>
            </a:pPr>
            <a:r>
              <a:rPr lang="en-US" b="1" dirty="0"/>
              <a:t>Definition</a:t>
            </a:r>
            <a:r>
              <a:rPr lang="en-US" dirty="0"/>
              <a:t>: The </a:t>
            </a:r>
            <a:r>
              <a:rPr lang="en-US" b="1" dirty="0"/>
              <a:t>concatenation</a:t>
            </a:r>
            <a:r>
              <a:rPr lang="en-US" dirty="0"/>
              <a:t> of two strings </a:t>
            </a:r>
            <a:r>
              <a:rPr lang="en-US" i="1" dirty="0"/>
              <a:t>w</a:t>
            </a:r>
            <a:r>
              <a:rPr lang="en-US" baseline="-25000" dirty="0">
                <a:ea typeface="Cambria Math" pitchFamily="18" charset="0"/>
              </a:rPr>
              <a:t>1 </a:t>
            </a:r>
            <a:r>
              <a:rPr lang="en-US" dirty="0"/>
              <a:t>and</a:t>
            </a:r>
            <a:r>
              <a:rPr lang="en-US" i="1" dirty="0"/>
              <a:t> w</a:t>
            </a:r>
            <a:r>
              <a:rPr lang="en-US" baseline="-25000" dirty="0">
                <a:ea typeface="Cambria Math" pitchFamily="18" charset="0"/>
              </a:rPr>
              <a:t>2</a:t>
            </a:r>
            <a:r>
              <a:rPr lang="en-US" dirty="0"/>
              <a:t>, denoted </a:t>
            </a:r>
            <a:br>
              <a:rPr lang="en-US" dirty="0"/>
            </a:br>
            <a:r>
              <a:rPr lang="en-US" dirty="0"/>
              <a:t>by </a:t>
            </a:r>
            <a:r>
              <a:rPr lang="en-US" i="1" dirty="0"/>
              <a:t>w</a:t>
            </a:r>
            <a:r>
              <a:rPr lang="en-US" baseline="-25000" dirty="0">
                <a:ea typeface="Cambria Math" pitchFamily="18" charset="0"/>
              </a:rPr>
              <a:t>1 </a:t>
            </a:r>
            <a:r>
              <a:rPr lang="en-US" dirty="0">
                <a:ea typeface="Cambria Math"/>
              </a:rPr>
              <a:t>∙</a:t>
            </a:r>
            <a:r>
              <a:rPr lang="en-US" i="1" dirty="0"/>
              <a:t> w</a:t>
            </a:r>
            <a:r>
              <a:rPr lang="en-US" baseline="-25000" dirty="0">
                <a:ea typeface="Cambria Math" pitchFamily="18" charset="0"/>
              </a:rPr>
              <a:t>2</a:t>
            </a:r>
            <a:r>
              <a:rPr lang="en-US" dirty="0">
                <a:ea typeface="Cambria Math"/>
              </a:rPr>
              <a:t>, is defined recursively as follows.</a:t>
            </a:r>
          </a:p>
          <a:p>
            <a:pPr marL="971550" lvl="1" indent="-514350">
              <a:buNone/>
            </a:pPr>
            <a:r>
              <a:rPr lang="en-US" dirty="0">
                <a:ea typeface="Cambria Math" pitchFamily="18" charset="0"/>
              </a:rPr>
              <a:t>BASIS STEP: If </a:t>
            </a:r>
            <a:r>
              <a:rPr lang="en-US" i="1" dirty="0"/>
              <a:t>w </a:t>
            </a:r>
            <a:r>
              <a:rPr lang="en-US" dirty="0">
                <a:sym typeface="Symbol"/>
              </a:rPr>
              <a:t></a:t>
            </a:r>
            <a:r>
              <a:rPr lang="en-US" dirty="0"/>
              <a:t> </a:t>
            </a:r>
            <a:r>
              <a:rPr lang="el-GR" dirty="0"/>
              <a:t>Σ</a:t>
            </a:r>
            <a:r>
              <a:rPr lang="en-US" dirty="0"/>
              <a:t>*</a:t>
            </a:r>
            <a:r>
              <a:rPr lang="en-US" i="1" dirty="0"/>
              <a:t>, </a:t>
            </a:r>
            <a:r>
              <a:rPr lang="en-US" dirty="0"/>
              <a:t>then</a:t>
            </a:r>
            <a:r>
              <a:rPr lang="en-US" i="1" dirty="0"/>
              <a:t> w</a:t>
            </a:r>
            <a:r>
              <a:rPr lang="en-US" dirty="0">
                <a:ea typeface="Cambria Math"/>
              </a:rPr>
              <a:t> ∙</a:t>
            </a:r>
            <a:r>
              <a:rPr lang="el-GR" dirty="0"/>
              <a:t> λ</a:t>
            </a:r>
            <a:r>
              <a:rPr lang="en-US" dirty="0"/>
              <a:t>= </a:t>
            </a:r>
            <a:r>
              <a:rPr lang="en-US" i="1" dirty="0"/>
              <a:t>w</a:t>
            </a:r>
            <a:r>
              <a:rPr lang="en-US" b="1" dirty="0"/>
              <a:t>.</a:t>
            </a:r>
          </a:p>
          <a:p>
            <a:pPr marL="971550" lvl="1" indent="-514350">
              <a:buNone/>
            </a:pPr>
            <a:r>
              <a:rPr lang="en-US" dirty="0"/>
              <a:t>RECURSIVE STEP: </a:t>
            </a:r>
            <a:r>
              <a:rPr lang="en-US" dirty="0">
                <a:ea typeface="Cambria Math" pitchFamily="18" charset="0"/>
              </a:rPr>
              <a:t>If </a:t>
            </a:r>
            <a:r>
              <a:rPr lang="en-US" i="1" dirty="0"/>
              <a:t>w</a:t>
            </a:r>
            <a:r>
              <a:rPr lang="en-US" baseline="-25000" dirty="0">
                <a:ea typeface="Cambria Math" pitchFamily="18" charset="0"/>
              </a:rPr>
              <a:t>1</a:t>
            </a:r>
            <a:r>
              <a:rPr lang="en-US" i="1" dirty="0"/>
              <a:t> </a:t>
            </a:r>
            <a:r>
              <a:rPr lang="en-US" dirty="0">
                <a:sym typeface="Symbol"/>
              </a:rPr>
              <a:t></a:t>
            </a:r>
            <a:r>
              <a:rPr lang="en-US" dirty="0"/>
              <a:t> </a:t>
            </a:r>
            <a:r>
              <a:rPr lang="el-GR" dirty="0"/>
              <a:t>Σ</a:t>
            </a:r>
            <a:r>
              <a:rPr lang="en-US" dirty="0"/>
              <a:t>* and</a:t>
            </a:r>
            <a:r>
              <a:rPr lang="en-US" i="1" dirty="0"/>
              <a:t> w</a:t>
            </a:r>
            <a:r>
              <a:rPr lang="en-US" baseline="-25000" dirty="0">
                <a:ea typeface="Cambria Math" pitchFamily="18" charset="0"/>
              </a:rPr>
              <a:t>2</a:t>
            </a:r>
            <a:r>
              <a:rPr lang="en-US" i="1" dirty="0"/>
              <a:t> </a:t>
            </a:r>
            <a:r>
              <a:rPr lang="en-US" dirty="0">
                <a:sym typeface="Symbol"/>
              </a:rPr>
              <a:t></a:t>
            </a:r>
            <a:r>
              <a:rPr lang="en-US" dirty="0"/>
              <a:t> </a:t>
            </a:r>
            <a:r>
              <a:rPr lang="el-GR" dirty="0"/>
              <a:t>Σ</a:t>
            </a:r>
            <a:r>
              <a:rPr lang="en-US" dirty="0"/>
              <a:t>* and x</a:t>
            </a:r>
            <a:r>
              <a:rPr lang="en-US" dirty="0">
                <a:sym typeface="Symbol"/>
              </a:rPr>
              <a:t> </a:t>
            </a:r>
            <a:r>
              <a:rPr lang="en-US" dirty="0"/>
              <a:t> </a:t>
            </a:r>
            <a:r>
              <a:rPr lang="el-GR" dirty="0"/>
              <a:t>Σ</a:t>
            </a:r>
            <a:r>
              <a:rPr lang="en-US" i="1" dirty="0"/>
              <a:t>, </a:t>
            </a:r>
            <a:r>
              <a:rPr lang="en-US" dirty="0"/>
              <a:t>then</a:t>
            </a:r>
            <a:r>
              <a:rPr lang="en-US" i="1" dirty="0"/>
              <a:t> w</a:t>
            </a:r>
            <a:r>
              <a:rPr lang="en-US" baseline="-25000" dirty="0">
                <a:ea typeface="Cambria Math" pitchFamily="18" charset="0"/>
              </a:rPr>
              <a:t>1</a:t>
            </a:r>
            <a:r>
              <a:rPr lang="en-US" dirty="0">
                <a:ea typeface="Cambria Math"/>
              </a:rPr>
              <a:t> ∙</a:t>
            </a:r>
            <a:r>
              <a:rPr lang="el-GR" dirty="0"/>
              <a:t> </a:t>
            </a:r>
            <a:r>
              <a:rPr lang="en-US" dirty="0"/>
              <a:t>(</a:t>
            </a:r>
            <a:r>
              <a:rPr lang="en-US" i="1" dirty="0"/>
              <a:t>w</a:t>
            </a:r>
            <a:r>
              <a:rPr lang="en-US" baseline="-25000" dirty="0">
                <a:ea typeface="Cambria Math" pitchFamily="18" charset="0"/>
              </a:rPr>
              <a:t>2 </a:t>
            </a:r>
            <a:r>
              <a:rPr lang="en-US" i="1" dirty="0"/>
              <a:t>x</a:t>
            </a:r>
            <a:r>
              <a:rPr lang="en-US" dirty="0"/>
              <a:t>) = (</a:t>
            </a:r>
            <a:r>
              <a:rPr lang="en-US" i="1" dirty="0"/>
              <a:t>w</a:t>
            </a:r>
            <a:r>
              <a:rPr lang="en-US" baseline="-25000" dirty="0">
                <a:ea typeface="Cambria Math" pitchFamily="18" charset="0"/>
              </a:rPr>
              <a:t>1 </a:t>
            </a:r>
            <a:r>
              <a:rPr lang="en-US" dirty="0">
                <a:ea typeface="Cambria Math"/>
              </a:rPr>
              <a:t>∙</a:t>
            </a:r>
            <a:r>
              <a:rPr lang="en-US" i="1" dirty="0"/>
              <a:t> w</a:t>
            </a:r>
            <a:r>
              <a:rPr lang="en-US" baseline="-25000" dirty="0">
                <a:ea typeface="Cambria Math" pitchFamily="18" charset="0"/>
              </a:rPr>
              <a:t>2</a:t>
            </a:r>
            <a:r>
              <a:rPr lang="en-US" dirty="0"/>
              <a:t>)</a:t>
            </a:r>
            <a:r>
              <a:rPr lang="en-US" i="1" dirty="0"/>
              <a:t>x</a:t>
            </a:r>
            <a:r>
              <a:rPr lang="en-US" b="1" dirty="0"/>
              <a:t>.</a:t>
            </a:r>
            <a:endParaRPr lang="en-US" dirty="0"/>
          </a:p>
          <a:p>
            <a:endParaRPr lang="en-US" dirty="0"/>
          </a:p>
          <a:p>
            <a:r>
              <a:rPr lang="en-US" dirty="0"/>
              <a:t>Often </a:t>
            </a:r>
            <a:r>
              <a:rPr lang="en-US" i="1" dirty="0"/>
              <a:t>w</a:t>
            </a:r>
            <a:r>
              <a:rPr lang="en-US" baseline="-25000" dirty="0">
                <a:ea typeface="Cambria Math" pitchFamily="18" charset="0"/>
              </a:rPr>
              <a:t>1 </a:t>
            </a:r>
            <a:r>
              <a:rPr lang="en-US" dirty="0">
                <a:ea typeface="Cambria Math"/>
              </a:rPr>
              <a:t>∙</a:t>
            </a:r>
            <a:r>
              <a:rPr lang="en-US" i="1" dirty="0"/>
              <a:t> w</a:t>
            </a:r>
            <a:r>
              <a:rPr lang="en-US" baseline="-25000" dirty="0">
                <a:ea typeface="Cambria Math" pitchFamily="18" charset="0"/>
              </a:rPr>
              <a:t>2</a:t>
            </a:r>
            <a:r>
              <a:rPr lang="en-US" dirty="0"/>
              <a:t>  is written as </a:t>
            </a:r>
            <a:r>
              <a:rPr lang="en-US" i="1" dirty="0"/>
              <a:t>w</a:t>
            </a:r>
            <a:r>
              <a:rPr lang="en-US" baseline="-25000" dirty="0">
                <a:ea typeface="Cambria Math" pitchFamily="18" charset="0"/>
              </a:rPr>
              <a:t>1 </a:t>
            </a:r>
            <a:r>
              <a:rPr lang="en-US" i="1" dirty="0"/>
              <a:t>w</a:t>
            </a:r>
            <a:r>
              <a:rPr lang="en-US" baseline="-25000" dirty="0">
                <a:ea typeface="Cambria Math" pitchFamily="18" charset="0"/>
              </a:rPr>
              <a:t>2</a:t>
            </a:r>
            <a:r>
              <a:rPr lang="en-US" dirty="0"/>
              <a:t>.</a:t>
            </a:r>
          </a:p>
          <a:p>
            <a:pPr marL="0" indent="0">
              <a:buNone/>
            </a:pPr>
            <a:endParaRPr lang="en-US" dirty="0"/>
          </a:p>
          <a:p>
            <a:pPr marL="0" indent="0">
              <a:buNone/>
            </a:pPr>
            <a:r>
              <a:rPr lang="en-US" b="1" dirty="0"/>
              <a:t>Example</a:t>
            </a:r>
            <a:r>
              <a:rPr lang="en-US" dirty="0"/>
              <a:t>: If </a:t>
            </a:r>
            <a:r>
              <a:rPr lang="en-US" i="1" dirty="0"/>
              <a:t>w</a:t>
            </a:r>
            <a:r>
              <a:rPr lang="en-US" baseline="-25000" dirty="0">
                <a:ea typeface="Cambria Math" pitchFamily="18" charset="0"/>
              </a:rPr>
              <a:t>1 </a:t>
            </a:r>
            <a:r>
              <a:rPr lang="en-US" dirty="0"/>
              <a:t>= </a:t>
            </a:r>
            <a:r>
              <a:rPr lang="en-US" i="1" dirty="0" err="1"/>
              <a:t>abra</a:t>
            </a:r>
            <a:r>
              <a:rPr lang="en-US" dirty="0"/>
              <a:t>  and </a:t>
            </a:r>
            <a:r>
              <a:rPr lang="en-US" i="1" dirty="0"/>
              <a:t>w</a:t>
            </a:r>
            <a:r>
              <a:rPr lang="en-US" baseline="-25000" dirty="0">
                <a:ea typeface="Cambria Math" pitchFamily="18" charset="0"/>
              </a:rPr>
              <a:t>2  </a:t>
            </a:r>
            <a:r>
              <a:rPr lang="en-US" dirty="0"/>
              <a:t>= </a:t>
            </a:r>
            <a:r>
              <a:rPr lang="en-US" i="1" dirty="0" err="1"/>
              <a:t>cadabra</a:t>
            </a:r>
            <a:r>
              <a:rPr lang="en-US" dirty="0"/>
              <a:t>, the concatenation is</a:t>
            </a:r>
            <a:br>
              <a:rPr lang="en-US" dirty="0"/>
            </a:br>
            <a:r>
              <a:rPr lang="en-US" i="1" dirty="0"/>
              <a:t>w</a:t>
            </a:r>
            <a:r>
              <a:rPr lang="en-US" baseline="-25000" dirty="0">
                <a:ea typeface="Cambria Math" pitchFamily="18" charset="0"/>
              </a:rPr>
              <a:t>1 </a:t>
            </a:r>
            <a:r>
              <a:rPr lang="en-US" i="1" dirty="0"/>
              <a:t>w</a:t>
            </a:r>
            <a:r>
              <a:rPr lang="en-US" baseline="-25000" dirty="0">
                <a:ea typeface="Cambria Math" pitchFamily="18" charset="0"/>
              </a:rPr>
              <a:t>2 </a:t>
            </a:r>
            <a:r>
              <a:rPr lang="en-US" dirty="0"/>
              <a:t>= </a:t>
            </a:r>
            <a:r>
              <a:rPr lang="en-US" i="1" dirty="0"/>
              <a:t>abracadabra.</a:t>
            </a:r>
          </a:p>
        </p:txBody>
      </p:sp>
    </p:spTree>
    <p:extLst>
      <p:ext uri="{BB962C8B-B14F-4D97-AF65-F5344CB8AC3E}">
        <p14:creationId xmlns:p14="http://schemas.microsoft.com/office/powerpoint/2010/main" val="4157891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Well-Formed Formulae in Propositional Logic</a:t>
            </a:r>
          </a:p>
        </p:txBody>
      </p:sp>
      <p:sp>
        <p:nvSpPr>
          <p:cNvPr id="3" name="Content Placeholder 2"/>
          <p:cNvSpPr>
            <a:spLocks noGrp="1"/>
          </p:cNvSpPr>
          <p:nvPr>
            <p:ph idx="1"/>
          </p:nvPr>
        </p:nvSpPr>
        <p:spPr/>
        <p:txBody>
          <a:bodyPr>
            <a:normAutofit lnSpcReduction="10000"/>
          </a:bodyPr>
          <a:lstStyle/>
          <a:p>
            <a:pPr>
              <a:buNone/>
            </a:pPr>
            <a:r>
              <a:rPr lang="en-US" b="1" dirty="0"/>
              <a:t>Definition</a:t>
            </a:r>
            <a:r>
              <a:rPr lang="en-US" dirty="0"/>
              <a:t>: The set of </a:t>
            </a:r>
            <a:r>
              <a:rPr lang="en-US" b="1" dirty="0"/>
              <a:t>well-formed formulae </a:t>
            </a:r>
            <a:r>
              <a:rPr lang="en-US" dirty="0"/>
              <a:t>in propositional logic involving </a:t>
            </a:r>
            <a:r>
              <a:rPr lang="en-US" b="1" dirty="0"/>
              <a:t>T</a:t>
            </a:r>
            <a:r>
              <a:rPr lang="en-US" dirty="0"/>
              <a:t>, </a:t>
            </a:r>
            <a:r>
              <a:rPr lang="en-US" b="1" dirty="0"/>
              <a:t>F</a:t>
            </a:r>
            <a:r>
              <a:rPr lang="en-US" dirty="0"/>
              <a:t>, propositional variables, and operators from the set </a:t>
            </a:r>
            <a:br>
              <a:rPr lang="en-US" dirty="0"/>
            </a:br>
            <a:r>
              <a:rPr lang="en-US" dirty="0"/>
              <a:t>{</a:t>
            </a:r>
            <a:r>
              <a:rPr lang="en-US" dirty="0">
                <a:ea typeface="Cambria Math"/>
              </a:rPr>
              <a:t>¬, ∧, ∨, →, ↔</a:t>
            </a:r>
            <a:r>
              <a:rPr lang="en-US" dirty="0"/>
              <a:t>} is recursively defined as</a:t>
            </a:r>
          </a:p>
          <a:p>
            <a:pPr lvl="1">
              <a:buNone/>
            </a:pPr>
            <a:r>
              <a:rPr lang="en-US" dirty="0">
                <a:ea typeface="Cambria Math" pitchFamily="18" charset="0"/>
              </a:rPr>
              <a:t>BASIS STEP:</a:t>
            </a:r>
            <a:r>
              <a:rPr lang="en-US" dirty="0"/>
              <a:t>  </a:t>
            </a:r>
            <a:r>
              <a:rPr lang="en-US" b="1" dirty="0"/>
              <a:t>T</a:t>
            </a:r>
            <a:r>
              <a:rPr lang="en-US" dirty="0"/>
              <a:t>, </a:t>
            </a:r>
            <a:r>
              <a:rPr lang="en-US" b="1" dirty="0"/>
              <a:t>F</a:t>
            </a:r>
            <a:r>
              <a:rPr lang="en-US" dirty="0"/>
              <a:t> and </a:t>
            </a:r>
            <a:r>
              <a:rPr lang="en-US" i="1" dirty="0"/>
              <a:t>s</a:t>
            </a:r>
            <a:r>
              <a:rPr lang="en-US" dirty="0"/>
              <a:t>, where </a:t>
            </a:r>
            <a:r>
              <a:rPr lang="en-US" i="1" dirty="0"/>
              <a:t>s</a:t>
            </a:r>
            <a:r>
              <a:rPr lang="en-US" dirty="0"/>
              <a:t> is a propositional variable, are well-formed formulae.</a:t>
            </a:r>
            <a:endParaRPr lang="en-US" i="1" dirty="0"/>
          </a:p>
          <a:p>
            <a:pPr lvl="1">
              <a:buNone/>
            </a:pPr>
            <a:r>
              <a:rPr lang="en-US" dirty="0"/>
              <a:t>RECURSIVE STEP: If </a:t>
            </a:r>
            <a:r>
              <a:rPr lang="en-US" i="1" dirty="0"/>
              <a:t>E</a:t>
            </a:r>
            <a:r>
              <a:rPr lang="en-US" dirty="0"/>
              <a:t> and </a:t>
            </a:r>
            <a:r>
              <a:rPr lang="en-US" i="1" dirty="0"/>
              <a:t>F</a:t>
            </a:r>
            <a:r>
              <a:rPr lang="en-US" dirty="0"/>
              <a:t> are well formed formulae, then </a:t>
            </a:r>
            <a:br>
              <a:rPr lang="en-US" b="1" dirty="0"/>
            </a:br>
            <a:r>
              <a:rPr lang="en-US" dirty="0"/>
              <a:t>(</a:t>
            </a:r>
            <a:r>
              <a:rPr lang="en-US" dirty="0">
                <a:ea typeface="Cambria Math"/>
              </a:rPr>
              <a:t>¬</a:t>
            </a:r>
            <a:r>
              <a:rPr lang="en-US" i="1" dirty="0"/>
              <a:t> E</a:t>
            </a:r>
            <a:r>
              <a:rPr lang="en-US" dirty="0"/>
              <a:t>)</a:t>
            </a:r>
            <a:r>
              <a:rPr lang="en-US" i="1" dirty="0"/>
              <a:t>,  </a:t>
            </a:r>
            <a:r>
              <a:rPr lang="en-US" dirty="0"/>
              <a:t>(</a:t>
            </a:r>
            <a:r>
              <a:rPr lang="en-US" i="1" dirty="0"/>
              <a:t>E</a:t>
            </a:r>
            <a:r>
              <a:rPr lang="en-US" dirty="0">
                <a:ea typeface="Cambria Math"/>
              </a:rPr>
              <a:t> ∧ </a:t>
            </a:r>
            <a:r>
              <a:rPr lang="en-US" i="1" dirty="0"/>
              <a:t>F</a:t>
            </a:r>
            <a:r>
              <a:rPr lang="en-US" dirty="0"/>
              <a:t>),</a:t>
            </a:r>
            <a:r>
              <a:rPr lang="en-US" i="1" dirty="0"/>
              <a:t> </a:t>
            </a:r>
            <a:r>
              <a:rPr lang="en-US" dirty="0"/>
              <a:t>(</a:t>
            </a:r>
            <a:r>
              <a:rPr lang="en-US" i="1" dirty="0"/>
              <a:t>E</a:t>
            </a:r>
            <a:r>
              <a:rPr lang="en-US" dirty="0">
                <a:ea typeface="Cambria Math"/>
              </a:rPr>
              <a:t> ∨ </a:t>
            </a:r>
            <a:r>
              <a:rPr lang="en-US" i="1" dirty="0"/>
              <a:t>F</a:t>
            </a:r>
            <a:r>
              <a:rPr lang="en-US" dirty="0"/>
              <a:t>), (</a:t>
            </a:r>
            <a:r>
              <a:rPr lang="en-US" i="1" dirty="0"/>
              <a:t>E</a:t>
            </a:r>
            <a:r>
              <a:rPr lang="en-US" dirty="0">
                <a:ea typeface="Cambria Math"/>
              </a:rPr>
              <a:t> → </a:t>
            </a:r>
            <a:r>
              <a:rPr lang="en-US" i="1" dirty="0"/>
              <a:t>F</a:t>
            </a:r>
            <a:r>
              <a:rPr lang="en-US" dirty="0"/>
              <a:t>), (</a:t>
            </a:r>
            <a:r>
              <a:rPr lang="en-US" i="1" dirty="0"/>
              <a:t>E</a:t>
            </a:r>
            <a:r>
              <a:rPr lang="en-US" dirty="0">
                <a:ea typeface="Cambria Math"/>
              </a:rPr>
              <a:t> ↔ </a:t>
            </a:r>
            <a:r>
              <a:rPr lang="en-US" i="1" dirty="0"/>
              <a:t>F</a:t>
            </a:r>
            <a:r>
              <a:rPr lang="en-US" dirty="0"/>
              <a:t>), are well-formed formulae.</a:t>
            </a:r>
          </a:p>
          <a:p>
            <a:pPr lvl="1">
              <a:buNone/>
            </a:pPr>
            <a:endParaRPr lang="en-US" b="1" dirty="0"/>
          </a:p>
          <a:p>
            <a:pPr>
              <a:buNone/>
            </a:pPr>
            <a:r>
              <a:rPr lang="en-US" b="1" dirty="0"/>
              <a:t>Examples</a:t>
            </a:r>
            <a:r>
              <a:rPr lang="en-US" dirty="0"/>
              <a:t>: 	((</a:t>
            </a:r>
            <a:r>
              <a:rPr lang="en-US" i="1" dirty="0"/>
              <a:t>p</a:t>
            </a:r>
            <a:r>
              <a:rPr lang="en-US" dirty="0"/>
              <a:t> </a:t>
            </a:r>
            <a:r>
              <a:rPr lang="en-US" dirty="0">
                <a:ea typeface="Cambria Math"/>
              </a:rPr>
              <a:t>∨ </a:t>
            </a:r>
            <a:r>
              <a:rPr lang="en-US" i="1" dirty="0">
                <a:ea typeface="Cambria Math"/>
              </a:rPr>
              <a:t>q</a:t>
            </a:r>
            <a:r>
              <a:rPr lang="en-US" dirty="0">
                <a:ea typeface="Cambria Math"/>
              </a:rPr>
              <a:t>) → (</a:t>
            </a:r>
            <a:r>
              <a:rPr lang="en-US" i="1" dirty="0">
                <a:ea typeface="Cambria Math"/>
              </a:rPr>
              <a:t>q</a:t>
            </a:r>
            <a:r>
              <a:rPr lang="en-US" dirty="0">
                <a:ea typeface="Cambria Math"/>
              </a:rPr>
              <a:t> ∧ </a:t>
            </a:r>
            <a:r>
              <a:rPr lang="en-US" b="1" dirty="0">
                <a:ea typeface="Cambria Math"/>
              </a:rPr>
              <a:t>F</a:t>
            </a:r>
            <a:r>
              <a:rPr lang="en-US" dirty="0">
                <a:ea typeface="Cambria Math"/>
              </a:rPr>
              <a:t>)) is a well-formed formula.</a:t>
            </a:r>
          </a:p>
          <a:p>
            <a:pPr>
              <a:buNone/>
            </a:pPr>
            <a:r>
              <a:rPr lang="en-US" i="1" dirty="0" err="1">
                <a:ea typeface="Cambria Math"/>
              </a:rPr>
              <a:t>			pq</a:t>
            </a:r>
            <a:r>
              <a:rPr lang="en-US" i="1" dirty="0">
                <a:ea typeface="Cambria Math"/>
              </a:rPr>
              <a:t> </a:t>
            </a:r>
            <a:r>
              <a:rPr lang="en-US" dirty="0">
                <a:ea typeface="Cambria Math"/>
              </a:rPr>
              <a:t>∧  is not a well formed formula.</a:t>
            </a:r>
          </a:p>
          <a:p>
            <a:pPr>
              <a:buNone/>
            </a:pPr>
            <a:r>
              <a:rPr lang="en-US" dirty="0">
                <a:ea typeface="Cambria Math"/>
              </a:rPr>
              <a:t>			</a:t>
            </a:r>
            <a:r>
              <a:rPr lang="en-US" i="1" dirty="0">
                <a:ea typeface="Cambria Math"/>
              </a:rPr>
              <a:t>p</a:t>
            </a:r>
            <a:r>
              <a:rPr lang="en-US" dirty="0">
                <a:ea typeface="Cambria Math"/>
              </a:rPr>
              <a:t> ∧ </a:t>
            </a:r>
            <a:r>
              <a:rPr lang="en-US" i="1" dirty="0">
                <a:ea typeface="Cambria Math"/>
              </a:rPr>
              <a:t>q</a:t>
            </a:r>
            <a:r>
              <a:rPr lang="en-US" dirty="0">
                <a:ea typeface="Cambria Math"/>
              </a:rPr>
              <a:t> ∧ </a:t>
            </a:r>
            <a:r>
              <a:rPr lang="en-US" i="1" dirty="0">
                <a:ea typeface="Cambria Math"/>
              </a:rPr>
              <a:t>q</a:t>
            </a:r>
            <a:r>
              <a:rPr lang="en-US" dirty="0">
                <a:ea typeface="Cambria Math"/>
              </a:rPr>
              <a:t>  is not a well formed formula.</a:t>
            </a:r>
          </a:p>
          <a:p>
            <a:pPr>
              <a:buNone/>
            </a:pPr>
            <a:endParaRPr lang="en-US" dirty="0"/>
          </a:p>
        </p:txBody>
      </p:sp>
    </p:spTree>
    <p:extLst>
      <p:ext uri="{BB962C8B-B14F-4D97-AF65-F5344CB8AC3E}">
        <p14:creationId xmlns:p14="http://schemas.microsoft.com/office/powerpoint/2010/main" val="3551597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CA74-2C76-6348-9B9D-7DF6F791EBC1}"/>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AEB33E54-6FCF-B24E-A1BF-432BB22AC9B2}"/>
              </a:ext>
            </a:extLst>
          </p:cNvPr>
          <p:cNvSpPr>
            <a:spLocks noGrp="1"/>
          </p:cNvSpPr>
          <p:nvPr>
            <p:ph idx="1"/>
          </p:nvPr>
        </p:nvSpPr>
        <p:spPr/>
        <p:txBody>
          <a:bodyPr/>
          <a:lstStyle/>
          <a:p>
            <a:r>
              <a:rPr lang="en-US" dirty="0"/>
              <a:t>Recursive definitions of sets</a:t>
            </a:r>
          </a:p>
          <a:p>
            <a:r>
              <a:rPr lang="en-US" dirty="0"/>
              <a:t>Natural Numbers and Strings</a:t>
            </a:r>
          </a:p>
          <a:p>
            <a:r>
              <a:rPr lang="en-US" dirty="0"/>
              <a:t>Recursively defined functions</a:t>
            </a:r>
          </a:p>
          <a:p>
            <a:r>
              <a:rPr lang="en-US" dirty="0"/>
              <a:t>Well-formed Formulae</a:t>
            </a:r>
          </a:p>
          <a:p>
            <a:endParaRPr lang="en-US"/>
          </a:p>
        </p:txBody>
      </p:sp>
    </p:spTree>
    <p:extLst>
      <p:ext uri="{BB962C8B-B14F-4D97-AF65-F5344CB8AC3E}">
        <p14:creationId xmlns:p14="http://schemas.microsoft.com/office/powerpoint/2010/main" val="834349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7695-A28A-D048-8297-23F201BA815D}"/>
              </a:ext>
            </a:extLst>
          </p:cNvPr>
          <p:cNvSpPr>
            <a:spLocks noGrp="1"/>
          </p:cNvSpPr>
          <p:nvPr>
            <p:ph type="title"/>
          </p:nvPr>
        </p:nvSpPr>
        <p:spPr/>
        <p:txBody>
          <a:bodyPr/>
          <a:lstStyle/>
          <a:p>
            <a:r>
              <a:rPr lang="en-US"/>
              <a:t>Video 49: Structural Induction</a:t>
            </a:r>
          </a:p>
        </p:txBody>
      </p:sp>
      <p:sp>
        <p:nvSpPr>
          <p:cNvPr id="3" name="Content Placeholder 2">
            <a:extLst>
              <a:ext uri="{FF2B5EF4-FFF2-40B4-BE49-F238E27FC236}">
                <a16:creationId xmlns:a16="http://schemas.microsoft.com/office/drawing/2014/main" id="{42CE4260-51EA-A34E-B958-780A8F8E256A}"/>
              </a:ext>
            </a:extLst>
          </p:cNvPr>
          <p:cNvSpPr>
            <a:spLocks noGrp="1"/>
          </p:cNvSpPr>
          <p:nvPr>
            <p:ph idx="1"/>
          </p:nvPr>
        </p:nvSpPr>
        <p:spPr/>
        <p:txBody>
          <a:bodyPr/>
          <a:lstStyle/>
          <a:p>
            <a:r>
              <a:rPr lang="en-US"/>
              <a:t>Principle of structural induction</a:t>
            </a:r>
          </a:p>
          <a:p>
            <a:r>
              <a:rPr lang="en-US"/>
              <a:t>Examples</a:t>
            </a:r>
          </a:p>
          <a:p>
            <a:endParaRPr lang="en-US"/>
          </a:p>
        </p:txBody>
      </p:sp>
    </p:spTree>
    <p:extLst>
      <p:ext uri="{BB962C8B-B14F-4D97-AF65-F5344CB8AC3E}">
        <p14:creationId xmlns:p14="http://schemas.microsoft.com/office/powerpoint/2010/main" val="4256797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Induction</a:t>
            </a:r>
          </a:p>
        </p:txBody>
      </p:sp>
      <p:sp>
        <p:nvSpPr>
          <p:cNvPr id="3" name="Content Placeholder 2"/>
          <p:cNvSpPr>
            <a:spLocks noGrp="1"/>
          </p:cNvSpPr>
          <p:nvPr>
            <p:ph idx="1"/>
          </p:nvPr>
        </p:nvSpPr>
        <p:spPr/>
        <p:txBody>
          <a:bodyPr>
            <a:normAutofit/>
          </a:bodyPr>
          <a:lstStyle/>
          <a:p>
            <a:pPr>
              <a:buNone/>
            </a:pPr>
            <a:r>
              <a:rPr lang="en-US" dirty="0"/>
              <a:t>To prove a property of the elements of a recursively defined set, we use  </a:t>
            </a:r>
            <a:r>
              <a:rPr lang="en-US" b="1" dirty="0"/>
              <a:t>structural induction</a:t>
            </a:r>
            <a:r>
              <a:rPr lang="en-US" dirty="0"/>
              <a:t>. </a:t>
            </a:r>
          </a:p>
          <a:p>
            <a:pPr lvl="1">
              <a:buNone/>
            </a:pPr>
            <a:r>
              <a:rPr lang="en-US" dirty="0"/>
              <a:t>BASIS STEP: Show that the result holds for all elements specified in the basis step of the recursive definition.</a:t>
            </a:r>
          </a:p>
          <a:p>
            <a:pPr lvl="1">
              <a:buNone/>
            </a:pPr>
            <a:r>
              <a:rPr lang="en-US" dirty="0"/>
              <a:t>RECURSIVE STEP: Show that if the statement is true for each of the elements used to construct new elements in the recursive step of the definition, the result holds for these new elements. </a:t>
            </a:r>
          </a:p>
          <a:p>
            <a:endParaRPr lang="en-US" dirty="0"/>
          </a:p>
          <a:p>
            <a:r>
              <a:rPr lang="en-US" dirty="0"/>
              <a:t>The validity of structural induction can be shown to follow from the principle of mathematical induction. </a:t>
            </a:r>
          </a:p>
        </p:txBody>
      </p:sp>
    </p:spTree>
    <p:extLst>
      <p:ext uri="{BB962C8B-B14F-4D97-AF65-F5344CB8AC3E}">
        <p14:creationId xmlns:p14="http://schemas.microsoft.com/office/powerpoint/2010/main" val="38248649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35CB-527F-0043-B09B-7C198ACB2BD9}"/>
              </a:ext>
            </a:extLst>
          </p:cNvPr>
          <p:cNvSpPr>
            <a:spLocks noGrp="1"/>
          </p:cNvSpPr>
          <p:nvPr>
            <p:ph type="title"/>
          </p:nvPr>
        </p:nvSpPr>
        <p:spPr/>
        <p:txBody>
          <a:bodyPr/>
          <a:lstStyle/>
          <a:p>
            <a:r>
              <a:rPr lang="en-US"/>
              <a:t>Example</a:t>
            </a:r>
          </a:p>
        </p:txBody>
      </p:sp>
      <p:sp>
        <p:nvSpPr>
          <p:cNvPr id="3" name="Content Placeholder 2">
            <a:extLst>
              <a:ext uri="{FF2B5EF4-FFF2-40B4-BE49-F238E27FC236}">
                <a16:creationId xmlns:a16="http://schemas.microsoft.com/office/drawing/2014/main" id="{E63C2BDF-0E5E-584A-888A-751254193044}"/>
              </a:ext>
            </a:extLst>
          </p:cNvPr>
          <p:cNvSpPr>
            <a:spLocks noGrp="1"/>
          </p:cNvSpPr>
          <p:nvPr>
            <p:ph idx="1"/>
          </p:nvPr>
        </p:nvSpPr>
        <p:spPr/>
        <p:txBody>
          <a:bodyPr>
            <a:normAutofit fontScale="77500" lnSpcReduction="20000"/>
          </a:bodyPr>
          <a:lstStyle/>
          <a:p>
            <a:pPr marL="0" indent="0">
              <a:lnSpc>
                <a:spcPct val="110000"/>
              </a:lnSpc>
              <a:buNone/>
            </a:pPr>
            <a:r>
              <a:rPr lang="en-US" b="1"/>
              <a:t>Theorem</a:t>
            </a:r>
            <a:r>
              <a:rPr lang="en-US"/>
              <a:t>: </a:t>
            </a:r>
            <a:r>
              <a:rPr lang="en-GB" i="1"/>
              <a:t>l</a:t>
            </a:r>
            <a:r>
              <a:rPr lang="en-GB"/>
              <a:t>(</a:t>
            </a:r>
            <a:r>
              <a:rPr lang="en-GB" i="1"/>
              <a:t>xy</a:t>
            </a:r>
            <a:r>
              <a:rPr lang="en-GB"/>
              <a:t>) = </a:t>
            </a:r>
            <a:r>
              <a:rPr lang="en-GB" i="1"/>
              <a:t>l</a:t>
            </a:r>
            <a:r>
              <a:rPr lang="en-GB"/>
              <a:t>(</a:t>
            </a:r>
            <a:r>
              <a:rPr lang="en-GB" i="1"/>
              <a:t>x</a:t>
            </a:r>
            <a:r>
              <a:rPr lang="en-GB"/>
              <a:t>) + </a:t>
            </a:r>
            <a:r>
              <a:rPr lang="en-GB" i="1"/>
              <a:t>l</a:t>
            </a:r>
            <a:r>
              <a:rPr lang="en-GB"/>
              <a:t>(</a:t>
            </a:r>
            <a:r>
              <a:rPr lang="en-GB" i="1"/>
              <a:t>y</a:t>
            </a:r>
            <a:r>
              <a:rPr lang="en-GB"/>
              <a:t>), where </a:t>
            </a:r>
            <a:r>
              <a:rPr lang="en-GB" i="1"/>
              <a:t>x </a:t>
            </a:r>
            <a:r>
              <a:rPr lang="en-GB"/>
              <a:t>and </a:t>
            </a:r>
            <a:r>
              <a:rPr lang="en-GB" i="1"/>
              <a:t>y </a:t>
            </a:r>
            <a:r>
              <a:rPr lang="en-GB"/>
              <a:t>belong to </a:t>
            </a:r>
            <a:r>
              <a:rPr lang="el-GR"/>
              <a:t>Σ</a:t>
            </a:r>
            <a:r>
              <a:rPr lang="el-GR" baseline="30000"/>
              <a:t>∗</a:t>
            </a:r>
            <a:r>
              <a:rPr lang="el-GR"/>
              <a:t>, </a:t>
            </a:r>
            <a:r>
              <a:rPr lang="en-GB"/>
              <a:t>the set of strings over the </a:t>
            </a:r>
            <a:br>
              <a:rPr lang="en-GB"/>
            </a:br>
            <a:r>
              <a:rPr lang="en-GB"/>
              <a:t>alphabet </a:t>
            </a:r>
            <a:r>
              <a:rPr lang="el-GR"/>
              <a:t>Σ. </a:t>
            </a:r>
            <a:endParaRPr lang="fr-CH"/>
          </a:p>
          <a:p>
            <a:pPr marL="0" indent="0">
              <a:lnSpc>
                <a:spcPct val="110000"/>
              </a:lnSpc>
              <a:buNone/>
            </a:pPr>
            <a:r>
              <a:rPr lang="fr-CH" b="1"/>
              <a:t>Proof</a:t>
            </a:r>
            <a:r>
              <a:rPr lang="fr-CH"/>
              <a:t>: </a:t>
            </a:r>
            <a:r>
              <a:rPr lang="en-GB"/>
              <a:t>Let </a:t>
            </a:r>
            <a:r>
              <a:rPr lang="en-GB" i="1"/>
              <a:t>P</a:t>
            </a:r>
            <a:r>
              <a:rPr lang="en-GB"/>
              <a:t>(</a:t>
            </a:r>
            <a:r>
              <a:rPr lang="en-GB" i="1"/>
              <a:t>y</a:t>
            </a:r>
            <a:r>
              <a:rPr lang="en-GB"/>
              <a:t>) be the statement that </a:t>
            </a:r>
            <a:r>
              <a:rPr lang="en-GB" i="1"/>
              <a:t>l</a:t>
            </a:r>
            <a:r>
              <a:rPr lang="en-GB"/>
              <a:t>(</a:t>
            </a:r>
            <a:r>
              <a:rPr lang="en-GB" i="1"/>
              <a:t>xy</a:t>
            </a:r>
            <a:r>
              <a:rPr lang="en-GB"/>
              <a:t>) = </a:t>
            </a:r>
            <a:r>
              <a:rPr lang="en-GB" i="1"/>
              <a:t>l</a:t>
            </a:r>
            <a:r>
              <a:rPr lang="en-GB"/>
              <a:t>(</a:t>
            </a:r>
            <a:r>
              <a:rPr lang="en-GB" i="1"/>
              <a:t>x</a:t>
            </a:r>
            <a:r>
              <a:rPr lang="en-GB"/>
              <a:t>) + </a:t>
            </a:r>
            <a:r>
              <a:rPr lang="en-GB" i="1"/>
              <a:t>l</a:t>
            </a:r>
            <a:r>
              <a:rPr lang="en-GB"/>
              <a:t>(</a:t>
            </a:r>
            <a:r>
              <a:rPr lang="en-GB" i="1"/>
              <a:t>y</a:t>
            </a:r>
            <a:r>
              <a:rPr lang="en-GB"/>
              <a:t>) </a:t>
            </a:r>
            <a:endParaRPr lang="el-GR"/>
          </a:p>
          <a:p>
            <a:pPr marL="0" indent="0">
              <a:lnSpc>
                <a:spcPct val="110000"/>
              </a:lnSpc>
              <a:buNone/>
            </a:pPr>
            <a:r>
              <a:rPr lang="en-US"/>
              <a:t>BASIS STEP: </a:t>
            </a:r>
            <a:r>
              <a:rPr lang="en-GB"/>
              <a:t>We show that </a:t>
            </a:r>
            <a:r>
              <a:rPr lang="en-GB" i="1"/>
              <a:t>P</a:t>
            </a:r>
            <a:r>
              <a:rPr lang="en-GB"/>
              <a:t>(</a:t>
            </a:r>
            <a:r>
              <a:rPr lang="en-GB" i="1"/>
              <a:t>𝜆</a:t>
            </a:r>
            <a:r>
              <a:rPr lang="en-GB"/>
              <a:t>) is true. We have that </a:t>
            </a:r>
            <a:r>
              <a:rPr lang="en-GB" i="1"/>
              <a:t>l</a:t>
            </a:r>
            <a:r>
              <a:rPr lang="en-GB"/>
              <a:t>(</a:t>
            </a:r>
            <a:r>
              <a:rPr lang="en-GB" i="1"/>
              <a:t>x𝜆</a:t>
            </a:r>
            <a:r>
              <a:rPr lang="en-GB"/>
              <a:t>) = </a:t>
            </a:r>
            <a:r>
              <a:rPr lang="en-GB" i="1"/>
              <a:t>l</a:t>
            </a:r>
            <a:r>
              <a:rPr lang="en-GB"/>
              <a:t>(</a:t>
            </a:r>
            <a:r>
              <a:rPr lang="en-GB" i="1"/>
              <a:t>x</a:t>
            </a:r>
            <a:r>
              <a:rPr lang="en-GB"/>
              <a:t>) + </a:t>
            </a:r>
            <a:r>
              <a:rPr lang="en-GB" i="1"/>
              <a:t>l</a:t>
            </a:r>
            <a:r>
              <a:rPr lang="en-GB"/>
              <a:t>(</a:t>
            </a:r>
            <a:r>
              <a:rPr lang="en-GB" i="1"/>
              <a:t>𝜆</a:t>
            </a:r>
            <a:r>
              <a:rPr lang="en-GB"/>
              <a:t>) for all </a:t>
            </a:r>
            <a:r>
              <a:rPr lang="en-GB" i="1"/>
              <a:t>x </a:t>
            </a:r>
            <a:r>
              <a:rPr lang="en-GB"/>
              <a:t>∈ </a:t>
            </a:r>
            <a:r>
              <a:rPr lang="el-GR"/>
              <a:t>Σ</a:t>
            </a:r>
            <a:r>
              <a:rPr lang="fr-CH"/>
              <a:t>, because </a:t>
            </a:r>
            <a:r>
              <a:rPr lang="en-GB" i="1"/>
              <a:t>l</a:t>
            </a:r>
            <a:r>
              <a:rPr lang="en-GB"/>
              <a:t>(</a:t>
            </a:r>
            <a:r>
              <a:rPr lang="en-GB" i="1"/>
              <a:t>x𝜆</a:t>
            </a:r>
            <a:r>
              <a:rPr lang="en-GB"/>
              <a:t>) = </a:t>
            </a:r>
            <a:r>
              <a:rPr lang="en-GB" i="1"/>
              <a:t>l</a:t>
            </a:r>
            <a:r>
              <a:rPr lang="en-GB"/>
              <a:t>(</a:t>
            </a:r>
            <a:r>
              <a:rPr lang="en-GB" i="1"/>
              <a:t>x</a:t>
            </a:r>
            <a:r>
              <a:rPr lang="en-GB"/>
              <a:t>) = </a:t>
            </a:r>
            <a:r>
              <a:rPr lang="en-GB" i="1"/>
              <a:t>l</a:t>
            </a:r>
            <a:r>
              <a:rPr lang="en-GB"/>
              <a:t>(</a:t>
            </a:r>
            <a:r>
              <a:rPr lang="en-GB" i="1"/>
              <a:t>x</a:t>
            </a:r>
            <a:r>
              <a:rPr lang="en-GB"/>
              <a:t>) + 0 = </a:t>
            </a:r>
            <a:r>
              <a:rPr lang="en-GB" i="1"/>
              <a:t>l</a:t>
            </a:r>
            <a:r>
              <a:rPr lang="en-GB"/>
              <a:t>(</a:t>
            </a:r>
            <a:r>
              <a:rPr lang="en-GB" i="1"/>
              <a:t>x</a:t>
            </a:r>
            <a:r>
              <a:rPr lang="en-GB"/>
              <a:t>) + </a:t>
            </a:r>
            <a:r>
              <a:rPr lang="en-GB" i="1"/>
              <a:t>l</a:t>
            </a:r>
            <a:r>
              <a:rPr lang="en-GB"/>
              <a:t>(</a:t>
            </a:r>
            <a:r>
              <a:rPr lang="en-GB" i="1"/>
              <a:t>𝜆</a:t>
            </a:r>
            <a:r>
              <a:rPr lang="en-GB"/>
              <a:t>) for x ∈</a:t>
            </a:r>
            <a:r>
              <a:rPr lang="el-GR"/>
              <a:t> Σ</a:t>
            </a:r>
            <a:r>
              <a:rPr lang="el-GR" baseline="30000"/>
              <a:t>∗</a:t>
            </a:r>
            <a:endParaRPr lang="fr-CH" baseline="30000"/>
          </a:p>
          <a:p>
            <a:pPr marL="0" indent="0">
              <a:lnSpc>
                <a:spcPct val="110000"/>
              </a:lnSpc>
              <a:buNone/>
            </a:pPr>
            <a:r>
              <a:rPr lang="en-GB"/>
              <a:t>RECURSIVE STEP: We assume that </a:t>
            </a:r>
            <a:r>
              <a:rPr lang="en-GB" i="1"/>
              <a:t>P</a:t>
            </a:r>
            <a:r>
              <a:rPr lang="en-GB"/>
              <a:t>(</a:t>
            </a:r>
            <a:r>
              <a:rPr lang="en-GB" i="1"/>
              <a:t>y</a:t>
            </a:r>
            <a:r>
              <a:rPr lang="en-GB"/>
              <a:t>) is true and show that this implies that </a:t>
            </a:r>
            <a:r>
              <a:rPr lang="en-GB" i="1"/>
              <a:t>P</a:t>
            </a:r>
            <a:r>
              <a:rPr lang="en-GB"/>
              <a:t>(</a:t>
            </a:r>
            <a:r>
              <a:rPr lang="en-GB" i="1"/>
              <a:t>ya</a:t>
            </a:r>
            <a:r>
              <a:rPr lang="en-GB"/>
              <a:t>) is true whenever </a:t>
            </a:r>
            <a:r>
              <a:rPr lang="en-GB" i="1"/>
              <a:t>a </a:t>
            </a:r>
            <a:r>
              <a:rPr lang="en-GB"/>
              <a:t>∈ </a:t>
            </a:r>
            <a:r>
              <a:rPr lang="el-GR"/>
              <a:t>Σ</a:t>
            </a:r>
            <a:r>
              <a:rPr lang="fr-CH"/>
              <a:t>.</a:t>
            </a:r>
          </a:p>
          <a:p>
            <a:pPr marL="0" indent="0">
              <a:lnSpc>
                <a:spcPct val="110000"/>
              </a:lnSpc>
              <a:buNone/>
            </a:pPr>
            <a:r>
              <a:rPr lang="en-GB"/>
              <a:t>We need to show </a:t>
            </a:r>
            <a:r>
              <a:rPr lang="en-GB" i="1"/>
              <a:t>l</a:t>
            </a:r>
            <a:r>
              <a:rPr lang="en-GB"/>
              <a:t>(</a:t>
            </a:r>
            <a:r>
              <a:rPr lang="en-GB" i="1"/>
              <a:t>xya</a:t>
            </a:r>
            <a:r>
              <a:rPr lang="en-GB"/>
              <a:t>) = </a:t>
            </a:r>
            <a:r>
              <a:rPr lang="en-GB" i="1"/>
              <a:t>l</a:t>
            </a:r>
            <a:r>
              <a:rPr lang="en-GB"/>
              <a:t>(</a:t>
            </a:r>
            <a:r>
              <a:rPr lang="en-GB" i="1"/>
              <a:t>x</a:t>
            </a:r>
            <a:r>
              <a:rPr lang="en-GB"/>
              <a:t>) + </a:t>
            </a:r>
            <a:r>
              <a:rPr lang="en-GB" i="1"/>
              <a:t>l</a:t>
            </a:r>
            <a:r>
              <a:rPr lang="en-GB"/>
              <a:t>(</a:t>
            </a:r>
            <a:r>
              <a:rPr lang="en-GB" i="1"/>
              <a:t>ya</a:t>
            </a:r>
            <a:r>
              <a:rPr lang="en-GB"/>
              <a:t>) for every </a:t>
            </a:r>
            <a:r>
              <a:rPr lang="en-GB" i="1"/>
              <a:t>a </a:t>
            </a:r>
            <a:r>
              <a:rPr lang="en-GB"/>
              <a:t>∈ </a:t>
            </a:r>
            <a:r>
              <a:rPr lang="el-GR"/>
              <a:t>Σ. </a:t>
            </a:r>
          </a:p>
          <a:p>
            <a:pPr marL="0" indent="0">
              <a:lnSpc>
                <a:spcPct val="110000"/>
              </a:lnSpc>
              <a:buNone/>
            </a:pPr>
            <a:r>
              <a:rPr lang="en-GB"/>
              <a:t>We have </a:t>
            </a:r>
            <a:r>
              <a:rPr lang="en-GB" i="1"/>
              <a:t>l</a:t>
            </a:r>
            <a:r>
              <a:rPr lang="en-GB"/>
              <a:t>(</a:t>
            </a:r>
            <a:r>
              <a:rPr lang="en-GB" i="1"/>
              <a:t>xya</a:t>
            </a:r>
            <a:r>
              <a:rPr lang="en-GB"/>
              <a:t>) = </a:t>
            </a:r>
            <a:r>
              <a:rPr lang="en-GB" i="1"/>
              <a:t>l</a:t>
            </a:r>
            <a:r>
              <a:rPr lang="en-GB"/>
              <a:t>(</a:t>
            </a:r>
            <a:r>
              <a:rPr lang="en-GB" i="1"/>
              <a:t>xy</a:t>
            </a:r>
            <a:r>
              <a:rPr lang="en-GB"/>
              <a:t>) + 1 and </a:t>
            </a:r>
            <a:r>
              <a:rPr lang="en-GB" i="1"/>
              <a:t>l</a:t>
            </a:r>
            <a:r>
              <a:rPr lang="en-GB"/>
              <a:t>(</a:t>
            </a:r>
            <a:r>
              <a:rPr lang="en-GB" i="1"/>
              <a:t>ya</a:t>
            </a:r>
            <a:r>
              <a:rPr lang="en-GB"/>
              <a:t>) = </a:t>
            </a:r>
            <a:r>
              <a:rPr lang="en-GB" i="1"/>
              <a:t>l</a:t>
            </a:r>
            <a:r>
              <a:rPr lang="en-GB"/>
              <a:t>(</a:t>
            </a:r>
            <a:r>
              <a:rPr lang="en-GB" i="1"/>
              <a:t>y</a:t>
            </a:r>
            <a:r>
              <a:rPr lang="en-GB"/>
              <a:t>) + 1 (definition of </a:t>
            </a:r>
            <a:r>
              <a:rPr lang="en-GB" i="1"/>
              <a:t>l</a:t>
            </a:r>
            <a:r>
              <a:rPr lang="en-GB"/>
              <a:t>).</a:t>
            </a:r>
          </a:p>
          <a:p>
            <a:pPr marL="0" indent="0">
              <a:lnSpc>
                <a:spcPct val="110000"/>
              </a:lnSpc>
              <a:buNone/>
            </a:pPr>
            <a:r>
              <a:rPr lang="en-GB"/>
              <a:t>Since the inductive hypothesis is </a:t>
            </a:r>
            <a:r>
              <a:rPr lang="en-GB" i="1"/>
              <a:t>l</a:t>
            </a:r>
            <a:r>
              <a:rPr lang="en-GB"/>
              <a:t>(</a:t>
            </a:r>
            <a:r>
              <a:rPr lang="en-GB" i="1"/>
              <a:t>xy</a:t>
            </a:r>
            <a:r>
              <a:rPr lang="en-GB"/>
              <a:t>) = </a:t>
            </a:r>
            <a:r>
              <a:rPr lang="en-GB" i="1"/>
              <a:t>l</a:t>
            </a:r>
            <a:r>
              <a:rPr lang="en-GB"/>
              <a:t>(</a:t>
            </a:r>
            <a:r>
              <a:rPr lang="en-GB" i="1"/>
              <a:t>x</a:t>
            </a:r>
            <a:r>
              <a:rPr lang="en-GB"/>
              <a:t>) + </a:t>
            </a:r>
            <a:r>
              <a:rPr lang="en-GB" i="1"/>
              <a:t>l</a:t>
            </a:r>
            <a:r>
              <a:rPr lang="en-GB"/>
              <a:t>(</a:t>
            </a:r>
            <a:r>
              <a:rPr lang="en-GB" i="1"/>
              <a:t>y</a:t>
            </a:r>
            <a:r>
              <a:rPr lang="en-GB"/>
              <a:t>) we conclude that </a:t>
            </a:r>
            <a:br>
              <a:rPr lang="en-GB"/>
            </a:br>
            <a:r>
              <a:rPr lang="en-GB" i="1"/>
              <a:t>l</a:t>
            </a:r>
            <a:r>
              <a:rPr lang="en-GB"/>
              <a:t>(</a:t>
            </a:r>
            <a:r>
              <a:rPr lang="en-GB" i="1"/>
              <a:t>xya</a:t>
            </a:r>
            <a:r>
              <a:rPr lang="en-GB"/>
              <a:t>) = </a:t>
            </a:r>
            <a:r>
              <a:rPr lang="en-GB" i="1"/>
              <a:t>l</a:t>
            </a:r>
            <a:r>
              <a:rPr lang="en-GB"/>
              <a:t>(</a:t>
            </a:r>
            <a:r>
              <a:rPr lang="en-GB" i="1"/>
              <a:t>x</a:t>
            </a:r>
            <a:r>
              <a:rPr lang="en-GB"/>
              <a:t>) + </a:t>
            </a:r>
            <a:r>
              <a:rPr lang="en-GB" i="1"/>
              <a:t>l</a:t>
            </a:r>
            <a:r>
              <a:rPr lang="en-GB"/>
              <a:t>(</a:t>
            </a:r>
            <a:r>
              <a:rPr lang="en-GB" i="1"/>
              <a:t>y</a:t>
            </a:r>
            <a:r>
              <a:rPr lang="en-GB"/>
              <a:t>) + 1 = </a:t>
            </a:r>
            <a:r>
              <a:rPr lang="en-GB" i="1"/>
              <a:t>l</a:t>
            </a:r>
            <a:r>
              <a:rPr lang="en-GB"/>
              <a:t>(</a:t>
            </a:r>
            <a:r>
              <a:rPr lang="en-GB" i="1"/>
              <a:t>x</a:t>
            </a:r>
            <a:r>
              <a:rPr lang="en-GB"/>
              <a:t>) + </a:t>
            </a:r>
            <a:r>
              <a:rPr lang="en-GB" i="1"/>
              <a:t>l</a:t>
            </a:r>
            <a:r>
              <a:rPr lang="en-GB"/>
              <a:t>(</a:t>
            </a:r>
            <a:r>
              <a:rPr lang="en-GB" i="1"/>
              <a:t>ya</a:t>
            </a:r>
            <a:r>
              <a:rPr lang="en-GB"/>
              <a:t>) </a:t>
            </a:r>
            <a:r>
              <a:rPr lang="en-US" dirty="0"/>
              <a:t>						 ◀︎</a:t>
            </a:r>
            <a:endParaRPr lang="en-GB"/>
          </a:p>
          <a:p>
            <a:pPr marL="0" indent="0">
              <a:lnSpc>
                <a:spcPct val="110000"/>
              </a:lnSpc>
              <a:buNone/>
            </a:pPr>
            <a:endParaRPr lang="en-GB"/>
          </a:p>
          <a:p>
            <a:pPr marL="0" indent="0">
              <a:lnSpc>
                <a:spcPct val="110000"/>
              </a:lnSpc>
              <a:buNone/>
            </a:pPr>
            <a:endParaRPr lang="en-GB"/>
          </a:p>
          <a:p>
            <a:pPr marL="0" indent="0">
              <a:lnSpc>
                <a:spcPct val="110000"/>
              </a:lnSpc>
              <a:buNone/>
            </a:pPr>
            <a:endParaRPr lang="el-GR"/>
          </a:p>
          <a:p>
            <a:pPr marL="0" indent="0">
              <a:lnSpc>
                <a:spcPct val="110000"/>
              </a:lnSpc>
              <a:buNone/>
            </a:pPr>
            <a:endParaRPr lang="en-GB"/>
          </a:p>
          <a:p>
            <a:pPr marL="0" indent="0">
              <a:lnSpc>
                <a:spcPct val="110000"/>
              </a:lnSpc>
              <a:buNone/>
            </a:pPr>
            <a:endParaRPr lang="en-GB"/>
          </a:p>
          <a:p>
            <a:pPr marL="0" indent="0">
              <a:lnSpc>
                <a:spcPct val="110000"/>
              </a:lnSpc>
              <a:buNone/>
            </a:pPr>
            <a:endParaRPr lang="en-US"/>
          </a:p>
        </p:txBody>
      </p:sp>
    </p:spTree>
    <p:extLst>
      <p:ext uri="{BB962C8B-B14F-4D97-AF65-F5344CB8AC3E}">
        <p14:creationId xmlns:p14="http://schemas.microsoft.com/office/powerpoint/2010/main" val="13253362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9E5C-0021-2644-8ABB-74EB7D816B03}"/>
              </a:ext>
            </a:extLst>
          </p:cNvPr>
          <p:cNvSpPr>
            <a:spLocks noGrp="1"/>
          </p:cNvSpPr>
          <p:nvPr>
            <p:ph type="title"/>
          </p:nvPr>
        </p:nvSpPr>
        <p:spPr/>
        <p:txBody>
          <a:bodyPr/>
          <a:lstStyle/>
          <a:p>
            <a:r>
              <a:rPr lang="en-US"/>
              <a:t>Example</a:t>
            </a:r>
          </a:p>
        </p:txBody>
      </p:sp>
      <p:sp>
        <p:nvSpPr>
          <p:cNvPr id="3" name="Content Placeholder 2">
            <a:extLst>
              <a:ext uri="{FF2B5EF4-FFF2-40B4-BE49-F238E27FC236}">
                <a16:creationId xmlns:a16="http://schemas.microsoft.com/office/drawing/2014/main" id="{3A8B2912-66CD-C64B-BBE2-1620F5407D2C}"/>
              </a:ext>
            </a:extLst>
          </p:cNvPr>
          <p:cNvSpPr>
            <a:spLocks noGrp="1"/>
          </p:cNvSpPr>
          <p:nvPr>
            <p:ph idx="1"/>
          </p:nvPr>
        </p:nvSpPr>
        <p:spPr/>
        <p:txBody>
          <a:bodyPr>
            <a:normAutofit/>
          </a:bodyPr>
          <a:lstStyle/>
          <a:p>
            <a:pPr marL="0" indent="0">
              <a:buNone/>
            </a:pPr>
            <a:r>
              <a:rPr lang="en-GB" sz="1600" b="1"/>
              <a:t>Theorem</a:t>
            </a:r>
            <a:r>
              <a:rPr lang="en-GB" sz="1600"/>
              <a:t>: Every well-formed formula for compound propositions contains an equal number of left and right parentheses.</a:t>
            </a:r>
          </a:p>
          <a:p>
            <a:pPr marL="0" indent="0">
              <a:buNone/>
            </a:pPr>
            <a:r>
              <a:rPr lang="en-GB" sz="1600" b="1"/>
              <a:t>Proof</a:t>
            </a:r>
            <a:r>
              <a:rPr lang="en-GB" sz="1600"/>
              <a:t>:</a:t>
            </a:r>
          </a:p>
          <a:p>
            <a:pPr marL="0" indent="0">
              <a:buNone/>
            </a:pPr>
            <a:r>
              <a:rPr lang="en-GB" sz="1600"/>
              <a:t>BASIS STEP</a:t>
            </a:r>
            <a:r>
              <a:rPr lang="en-GB" sz="1600" i="1"/>
              <a:t>: </a:t>
            </a:r>
            <a:r>
              <a:rPr lang="en-GB" sz="1600"/>
              <a:t>Each of the formula </a:t>
            </a:r>
            <a:r>
              <a:rPr lang="en-GB" sz="1600" b="1"/>
              <a:t>T</a:t>
            </a:r>
            <a:r>
              <a:rPr lang="en-GB" sz="1600"/>
              <a:t>, </a:t>
            </a:r>
            <a:r>
              <a:rPr lang="en-GB" sz="1600" b="1"/>
              <a:t>F</a:t>
            </a:r>
            <a:r>
              <a:rPr lang="en-GB" sz="1600"/>
              <a:t>, and </a:t>
            </a:r>
            <a:r>
              <a:rPr lang="en-GB" sz="1600" i="1"/>
              <a:t>s </a:t>
            </a:r>
            <a:r>
              <a:rPr lang="en-GB" sz="1600"/>
              <a:t>contains no parentheses, so they contain an equal number of left and right parentheses. </a:t>
            </a:r>
          </a:p>
          <a:p>
            <a:pPr marL="0" indent="0">
              <a:buNone/>
            </a:pPr>
            <a:r>
              <a:rPr lang="en-GB" sz="1600"/>
              <a:t>RECURSIVE STEP</a:t>
            </a:r>
            <a:r>
              <a:rPr lang="en-GB" sz="1600" i="1"/>
              <a:t>: </a:t>
            </a:r>
            <a:r>
              <a:rPr lang="en-GB" sz="1600"/>
              <a:t>Assume </a:t>
            </a:r>
            <a:r>
              <a:rPr lang="en-GB" sz="1600" i="1"/>
              <a:t>p </a:t>
            </a:r>
            <a:r>
              <a:rPr lang="en-GB" sz="1600"/>
              <a:t>and </a:t>
            </a:r>
            <a:r>
              <a:rPr lang="en-GB" sz="1600" i="1"/>
              <a:t>q </a:t>
            </a:r>
            <a:r>
              <a:rPr lang="en-GB" sz="1600"/>
              <a:t>are well-formed formulae, each containing an equal number of left and right parentheses.</a:t>
            </a:r>
          </a:p>
          <a:p>
            <a:pPr marL="0" indent="0">
              <a:buNone/>
            </a:pPr>
            <a:r>
              <a:rPr lang="en-GB" sz="1600"/>
              <a:t>For the two propositions </a:t>
            </a:r>
            <a:r>
              <a:rPr lang="en-GB" sz="1600" i="1"/>
              <a:t>p</a:t>
            </a:r>
            <a:r>
              <a:rPr lang="en-GB" sz="1600"/>
              <a:t> and </a:t>
            </a:r>
            <a:r>
              <a:rPr lang="en-GB" sz="1600" i="1"/>
              <a:t>q,</a:t>
            </a:r>
            <a:r>
              <a:rPr lang="en-GB" sz="1600"/>
              <a:t> let </a:t>
            </a:r>
            <a:r>
              <a:rPr lang="en-GB" sz="1600" i="1"/>
              <a:t>l</a:t>
            </a:r>
            <a:r>
              <a:rPr lang="en-GB" sz="1600" i="1" baseline="-25000"/>
              <a:t>p</a:t>
            </a:r>
            <a:r>
              <a:rPr lang="en-GB" sz="1600"/>
              <a:t> and </a:t>
            </a:r>
            <a:r>
              <a:rPr lang="en-GB" sz="1600" i="1"/>
              <a:t>l</a:t>
            </a:r>
            <a:r>
              <a:rPr lang="en-GB" sz="1600" i="1" baseline="-25000"/>
              <a:t>q</a:t>
            </a:r>
            <a:r>
              <a:rPr lang="en-GB" sz="1600"/>
              <a:t> be the number of left parenthesis and </a:t>
            </a:r>
            <a:r>
              <a:rPr lang="en-GB" sz="1600" i="1"/>
              <a:t>r</a:t>
            </a:r>
            <a:r>
              <a:rPr lang="en-GB" sz="1600" i="1" baseline="-25000"/>
              <a:t>p</a:t>
            </a:r>
            <a:r>
              <a:rPr lang="en-GB" sz="1600"/>
              <a:t> and </a:t>
            </a:r>
            <a:r>
              <a:rPr lang="en-GB" sz="1600" i="1"/>
              <a:t>r</a:t>
            </a:r>
            <a:r>
              <a:rPr lang="en-GB" sz="1600" i="1" baseline="-25000"/>
              <a:t>q</a:t>
            </a:r>
            <a:r>
              <a:rPr lang="en-GB" sz="1600"/>
              <a:t> the number of right parenthesis. The inductive hypothesis is that </a:t>
            </a:r>
            <a:r>
              <a:rPr lang="en-GB" sz="1600" i="1"/>
              <a:t>l</a:t>
            </a:r>
            <a:r>
              <a:rPr lang="en-GB" sz="1600" i="1" baseline="-25000"/>
              <a:t>p</a:t>
            </a:r>
            <a:r>
              <a:rPr lang="en-GB" sz="1600"/>
              <a:t> = </a:t>
            </a:r>
            <a:r>
              <a:rPr lang="en-GB" sz="1600" i="1"/>
              <a:t>r</a:t>
            </a:r>
            <a:r>
              <a:rPr lang="en-GB" sz="1600" i="1" baseline="-25000"/>
              <a:t>p </a:t>
            </a:r>
            <a:r>
              <a:rPr lang="en-GB" sz="1600"/>
              <a:t>and </a:t>
            </a:r>
            <a:r>
              <a:rPr lang="en-GB" sz="1600" i="1"/>
              <a:t>l</a:t>
            </a:r>
            <a:r>
              <a:rPr lang="en-GB" sz="1600" i="1" baseline="-25000"/>
              <a:t>q</a:t>
            </a:r>
            <a:r>
              <a:rPr lang="en-GB" sz="1600"/>
              <a:t> = </a:t>
            </a:r>
            <a:r>
              <a:rPr lang="en-GB" sz="1600" i="1"/>
              <a:t>r</a:t>
            </a:r>
            <a:r>
              <a:rPr lang="en-GB" sz="1600" i="1" baseline="-25000"/>
              <a:t>q</a:t>
            </a:r>
            <a:endParaRPr lang="en-GB" sz="1600"/>
          </a:p>
          <a:p>
            <a:pPr marL="0" indent="0">
              <a:buNone/>
            </a:pPr>
            <a:r>
              <a:rPr lang="en-GB" sz="1600"/>
              <a:t>We need to show that each of (¬</a:t>
            </a:r>
            <a:r>
              <a:rPr lang="en-GB" sz="1600" i="1"/>
              <a:t>p</a:t>
            </a:r>
            <a:r>
              <a:rPr lang="en-GB" sz="1600"/>
              <a:t>), (</a:t>
            </a:r>
            <a:r>
              <a:rPr lang="en-GB" sz="1600" i="1"/>
              <a:t>p </a:t>
            </a:r>
            <a:r>
              <a:rPr lang="en-GB" sz="1600"/>
              <a:t>∨ </a:t>
            </a:r>
            <a:r>
              <a:rPr lang="en-GB" sz="1600" i="1"/>
              <a:t>q</a:t>
            </a:r>
            <a:r>
              <a:rPr lang="en-GB" sz="1600"/>
              <a:t>), (</a:t>
            </a:r>
            <a:r>
              <a:rPr lang="en-GB" sz="1600" i="1"/>
              <a:t>p </a:t>
            </a:r>
            <a:r>
              <a:rPr lang="en-GB" sz="1600"/>
              <a:t>∧ </a:t>
            </a:r>
            <a:r>
              <a:rPr lang="en-GB" sz="1600" i="1"/>
              <a:t>q</a:t>
            </a:r>
            <a:r>
              <a:rPr lang="en-GB" sz="1600"/>
              <a:t>), (</a:t>
            </a:r>
            <a:r>
              <a:rPr lang="en-GB" sz="1600" i="1"/>
              <a:t>p </a:t>
            </a:r>
            <a:r>
              <a:rPr lang="en-GB" sz="1600"/>
              <a:t>→ </a:t>
            </a:r>
            <a:r>
              <a:rPr lang="en-GB" sz="1600" i="1"/>
              <a:t>q</a:t>
            </a:r>
            <a:r>
              <a:rPr lang="en-GB" sz="1600"/>
              <a:t>), and (</a:t>
            </a:r>
            <a:r>
              <a:rPr lang="en-GB" sz="1600" i="1"/>
              <a:t>p </a:t>
            </a:r>
            <a:r>
              <a:rPr lang="en-GB" sz="1600"/>
              <a:t>↔ </a:t>
            </a:r>
            <a:r>
              <a:rPr lang="en-GB" sz="1600" i="1"/>
              <a:t>q</a:t>
            </a:r>
            <a:r>
              <a:rPr lang="en-GB" sz="1600"/>
              <a:t>) also contains an equal number of left and right parentheses. </a:t>
            </a:r>
          </a:p>
          <a:p>
            <a:pPr marL="0" indent="0">
              <a:buNone/>
            </a:pPr>
            <a:r>
              <a:rPr lang="en-GB" sz="1600"/>
              <a:t>The number of left parentheses in (¬</a:t>
            </a:r>
            <a:r>
              <a:rPr lang="en-GB" sz="1600" i="1"/>
              <a:t>p</a:t>
            </a:r>
            <a:r>
              <a:rPr lang="en-GB" sz="1600"/>
              <a:t>) equals </a:t>
            </a:r>
            <a:r>
              <a:rPr lang="en-GB" sz="1600" i="1"/>
              <a:t>l</a:t>
            </a:r>
            <a:r>
              <a:rPr lang="en-GB" sz="1600" i="1" baseline="-25000"/>
              <a:t>p</a:t>
            </a:r>
            <a:r>
              <a:rPr lang="en-GB" sz="1600" i="1"/>
              <a:t> </a:t>
            </a:r>
            <a:r>
              <a:rPr lang="en-GB" sz="1600"/>
              <a:t>+ 1 and the number of right parentheses</a:t>
            </a:r>
            <a:r>
              <a:rPr lang="en-GB" sz="1600" i="1"/>
              <a:t> r</a:t>
            </a:r>
            <a:r>
              <a:rPr lang="en-GB" sz="1600" i="1" baseline="-25000"/>
              <a:t>p</a:t>
            </a:r>
            <a:r>
              <a:rPr lang="en-GB" sz="1600"/>
              <a:t> + 1.</a:t>
            </a:r>
          </a:p>
          <a:p>
            <a:pPr marL="0" indent="0">
              <a:buNone/>
            </a:pPr>
            <a:r>
              <a:rPr lang="en-GB" sz="1600"/>
              <a:t>For the other compound propositions the number of left parentheses equals </a:t>
            </a:r>
            <a:r>
              <a:rPr lang="en-GB" sz="1600" i="1"/>
              <a:t>l</a:t>
            </a:r>
            <a:r>
              <a:rPr lang="en-GB" sz="1600" i="1" baseline="-25000"/>
              <a:t>p</a:t>
            </a:r>
            <a:r>
              <a:rPr lang="en-GB" sz="1600" i="1"/>
              <a:t> </a:t>
            </a:r>
            <a:r>
              <a:rPr lang="en-GB" sz="1600"/>
              <a:t>+ </a:t>
            </a:r>
            <a:r>
              <a:rPr lang="en-GB" sz="1600" i="1"/>
              <a:t>l</a:t>
            </a:r>
            <a:r>
              <a:rPr lang="en-GB" sz="1600" i="1" baseline="-25000"/>
              <a:t>q</a:t>
            </a:r>
            <a:r>
              <a:rPr lang="en-GB" sz="1600"/>
              <a:t> + 1 and the number of right parentheses equals </a:t>
            </a:r>
            <a:r>
              <a:rPr lang="en-GB" sz="1600" i="1"/>
              <a:t>r</a:t>
            </a:r>
            <a:r>
              <a:rPr lang="en-GB" sz="1600" i="1" baseline="-25000"/>
              <a:t>p</a:t>
            </a:r>
            <a:r>
              <a:rPr lang="en-GB" sz="1600"/>
              <a:t> + </a:t>
            </a:r>
            <a:r>
              <a:rPr lang="en-GB" sz="1600" i="1"/>
              <a:t>r</a:t>
            </a:r>
            <a:r>
              <a:rPr lang="en-GB" sz="1600" i="1" baseline="-25000"/>
              <a:t>q </a:t>
            </a:r>
            <a:r>
              <a:rPr lang="en-GB" sz="1600"/>
              <a:t>+ 1</a:t>
            </a:r>
          </a:p>
          <a:p>
            <a:pPr marL="0" indent="0">
              <a:buNone/>
            </a:pPr>
            <a:r>
              <a:rPr lang="en-GB" sz="1600"/>
              <a:t>Since </a:t>
            </a:r>
            <a:r>
              <a:rPr lang="en-GB" sz="1600" i="1"/>
              <a:t>l</a:t>
            </a:r>
            <a:r>
              <a:rPr lang="en-GB" sz="1600" i="1" baseline="-25000"/>
              <a:t>p</a:t>
            </a:r>
            <a:r>
              <a:rPr lang="en-GB" sz="1600"/>
              <a:t> = </a:t>
            </a:r>
            <a:r>
              <a:rPr lang="en-GB" sz="1600" i="1"/>
              <a:t>r</a:t>
            </a:r>
            <a:r>
              <a:rPr lang="en-GB" sz="1600" i="1" baseline="-25000"/>
              <a:t>p </a:t>
            </a:r>
            <a:r>
              <a:rPr lang="en-GB" sz="1600"/>
              <a:t>and </a:t>
            </a:r>
            <a:r>
              <a:rPr lang="en-GB" sz="1600" i="1"/>
              <a:t>l</a:t>
            </a:r>
            <a:r>
              <a:rPr lang="en-GB" sz="1600" i="1" baseline="-25000"/>
              <a:t>q</a:t>
            </a:r>
            <a:r>
              <a:rPr lang="en-GB" sz="1600"/>
              <a:t> = </a:t>
            </a:r>
            <a:r>
              <a:rPr lang="en-GB" sz="1600" i="1"/>
              <a:t>r</a:t>
            </a:r>
            <a:r>
              <a:rPr lang="en-GB" sz="1600" i="1" baseline="-25000"/>
              <a:t>q</a:t>
            </a:r>
            <a:r>
              <a:rPr lang="en-GB" sz="1600" i="1"/>
              <a:t> </a:t>
            </a:r>
            <a:r>
              <a:rPr lang="en-GB" sz="1600"/>
              <a:t>in all cases the these compound expressions contains the same number of left and right parentheses.</a:t>
            </a:r>
          </a:p>
          <a:p>
            <a:pPr marL="0" indent="0">
              <a:buNone/>
            </a:pPr>
            <a:r>
              <a:rPr lang="en-GB" sz="1600"/>
              <a:t>This completes the proof by structural induction. </a:t>
            </a:r>
            <a:r>
              <a:rPr lang="en-US" sz="1600" dirty="0"/>
              <a:t>							 ◀︎</a:t>
            </a:r>
            <a:endParaRPr lang="en-GB" sz="1600"/>
          </a:p>
        </p:txBody>
      </p:sp>
    </p:spTree>
    <p:extLst>
      <p:ext uri="{BB962C8B-B14F-4D97-AF65-F5344CB8AC3E}">
        <p14:creationId xmlns:p14="http://schemas.microsoft.com/office/powerpoint/2010/main" val="380005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C7F4-2E2A-7141-A17D-D681C2968A53}"/>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28B87507-C378-C94F-9DD0-A23DA262CEB2}"/>
              </a:ext>
            </a:extLst>
          </p:cNvPr>
          <p:cNvSpPr>
            <a:spLocks noGrp="1"/>
          </p:cNvSpPr>
          <p:nvPr>
            <p:ph idx="1"/>
          </p:nvPr>
        </p:nvSpPr>
        <p:spPr/>
        <p:txBody>
          <a:bodyPr/>
          <a:lstStyle/>
          <a:p>
            <a:r>
              <a:rPr lang="en-US"/>
              <a:t>Principle of structural induction</a:t>
            </a:r>
          </a:p>
          <a:p>
            <a:r>
              <a:rPr lang="en-US"/>
              <a:t>Structural induction on strings</a:t>
            </a:r>
          </a:p>
          <a:p>
            <a:r>
              <a:rPr lang="en-US"/>
              <a:t>Structural induction on well-formed formulae</a:t>
            </a:r>
          </a:p>
          <a:p>
            <a:endParaRPr lang="en-US"/>
          </a:p>
        </p:txBody>
      </p:sp>
    </p:spTree>
    <p:extLst>
      <p:ext uri="{BB962C8B-B14F-4D97-AF65-F5344CB8AC3E}">
        <p14:creationId xmlns:p14="http://schemas.microsoft.com/office/powerpoint/2010/main" val="18889252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Algorithms</a:t>
            </a:r>
          </a:p>
        </p:txBody>
      </p:sp>
      <p:sp>
        <p:nvSpPr>
          <p:cNvPr id="3" name="Subtitle 2"/>
          <p:cNvSpPr>
            <a:spLocks noGrp="1"/>
          </p:cNvSpPr>
          <p:nvPr>
            <p:ph type="subTitle" idx="1"/>
          </p:nvPr>
        </p:nvSpPr>
        <p:spPr/>
        <p:txBody>
          <a:bodyPr/>
          <a:lstStyle/>
          <a:p>
            <a:r>
              <a:rPr lang="en-US" dirty="0"/>
              <a:t>Section 5.4</a:t>
            </a:r>
          </a:p>
        </p:txBody>
      </p:sp>
    </p:spTree>
    <p:extLst>
      <p:ext uri="{BB962C8B-B14F-4D97-AF65-F5344CB8AC3E}">
        <p14:creationId xmlns:p14="http://schemas.microsoft.com/office/powerpoint/2010/main" val="527068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2BF1-25E2-FA44-A30C-755361E2F464}"/>
              </a:ext>
            </a:extLst>
          </p:cNvPr>
          <p:cNvSpPr>
            <a:spLocks noGrp="1"/>
          </p:cNvSpPr>
          <p:nvPr>
            <p:ph type="title"/>
          </p:nvPr>
        </p:nvSpPr>
        <p:spPr/>
        <p:txBody>
          <a:bodyPr/>
          <a:lstStyle/>
          <a:p>
            <a:r>
              <a:rPr lang="en-US"/>
              <a:t>Video 50: Recursive Algorithms </a:t>
            </a:r>
          </a:p>
        </p:txBody>
      </p:sp>
      <p:sp>
        <p:nvSpPr>
          <p:cNvPr id="3" name="Content Placeholder 2">
            <a:extLst>
              <a:ext uri="{FF2B5EF4-FFF2-40B4-BE49-F238E27FC236}">
                <a16:creationId xmlns:a16="http://schemas.microsoft.com/office/drawing/2014/main" id="{5861F8D3-C7A0-9345-AB04-D446708EDB8D}"/>
              </a:ext>
            </a:extLst>
          </p:cNvPr>
          <p:cNvSpPr>
            <a:spLocks noGrp="1"/>
          </p:cNvSpPr>
          <p:nvPr>
            <p:ph idx="1"/>
          </p:nvPr>
        </p:nvSpPr>
        <p:spPr/>
        <p:txBody>
          <a:bodyPr/>
          <a:lstStyle/>
          <a:p>
            <a:r>
              <a:rPr lang="en-US"/>
              <a:t>Definition of recursive algorithms</a:t>
            </a:r>
          </a:p>
          <a:p>
            <a:r>
              <a:rPr lang="en-US"/>
              <a:t>Examples of recursive algorithms</a:t>
            </a:r>
          </a:p>
          <a:p>
            <a:endParaRPr lang="en-US"/>
          </a:p>
        </p:txBody>
      </p:sp>
    </p:spTree>
    <p:extLst>
      <p:ext uri="{BB962C8B-B14F-4D97-AF65-F5344CB8AC3E}">
        <p14:creationId xmlns:p14="http://schemas.microsoft.com/office/powerpoint/2010/main" val="1302149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838199" y="1825625"/>
            <a:ext cx="10700657" cy="4351338"/>
          </a:xfrm>
        </p:spPr>
        <p:txBody>
          <a:bodyPr/>
          <a:lstStyle/>
          <a:p>
            <a:pPr>
              <a:buNone/>
            </a:pPr>
            <a:r>
              <a:rPr lang="en-US" b="1" dirty="0"/>
              <a:t>Theorem</a:t>
            </a:r>
            <a:r>
              <a:rPr lang="en-US" i="1" dirty="0"/>
              <a:t>: n &lt; </a:t>
            </a:r>
            <a:r>
              <a:rPr lang="en-US" dirty="0">
                <a:ea typeface="Cambria Math" pitchFamily="18" charset="0"/>
              </a:rPr>
              <a:t>2</a:t>
            </a:r>
            <a:r>
              <a:rPr lang="en-US" i="1" baseline="30000" dirty="0"/>
              <a:t>n </a:t>
            </a:r>
            <a:r>
              <a:rPr lang="en-US" i="1" dirty="0"/>
              <a:t> </a:t>
            </a:r>
            <a:r>
              <a:rPr lang="en-US" dirty="0"/>
              <a:t>for all positive integers </a:t>
            </a:r>
            <a:r>
              <a:rPr lang="en-US" i="1" dirty="0"/>
              <a:t>n</a:t>
            </a:r>
            <a:r>
              <a:rPr lang="en-US" dirty="0"/>
              <a:t>.</a:t>
            </a:r>
          </a:p>
          <a:p>
            <a:pPr>
              <a:buNone/>
            </a:pPr>
            <a:r>
              <a:rPr lang="en-US" b="1" dirty="0"/>
              <a:t>Proof</a:t>
            </a:r>
            <a:r>
              <a:rPr lang="en-US" dirty="0"/>
              <a:t>: Let </a:t>
            </a:r>
            <a:r>
              <a:rPr lang="en-US" i="1" dirty="0"/>
              <a:t>P</a:t>
            </a:r>
            <a:r>
              <a:rPr lang="en-US" dirty="0"/>
              <a:t>(</a:t>
            </a:r>
            <a:r>
              <a:rPr lang="en-US" i="1" dirty="0"/>
              <a:t>n</a:t>
            </a:r>
            <a:r>
              <a:rPr lang="en-US" dirty="0"/>
              <a:t>) be the proposition that </a:t>
            </a:r>
            <a:r>
              <a:rPr lang="en-US" i="1" dirty="0"/>
              <a:t>n &lt; </a:t>
            </a:r>
            <a:r>
              <a:rPr lang="en-US" dirty="0">
                <a:ea typeface="Cambria Math" pitchFamily="18" charset="0"/>
              </a:rPr>
              <a:t>2</a:t>
            </a:r>
            <a:r>
              <a:rPr lang="en-US" i="1" baseline="30000" dirty="0"/>
              <a:t>n</a:t>
            </a:r>
            <a:r>
              <a:rPr lang="en-US" i="1" dirty="0"/>
              <a:t>.</a:t>
            </a:r>
            <a:r>
              <a:rPr lang="en-US" baseline="30000" dirty="0"/>
              <a:t> </a:t>
            </a:r>
          </a:p>
          <a:p>
            <a:pPr marL="457200" lvl="1" indent="0">
              <a:buNone/>
            </a:pPr>
            <a:r>
              <a:rPr lang="en-US" dirty="0"/>
              <a:t>BASIS STEP: </a:t>
            </a:r>
            <a:r>
              <a:rPr lang="en-US" i="1" dirty="0"/>
              <a:t>P</a:t>
            </a:r>
            <a:r>
              <a:rPr lang="en-US" dirty="0"/>
              <a:t>(</a:t>
            </a:r>
            <a:r>
              <a:rPr lang="en-US" dirty="0">
                <a:ea typeface="Cambria Math" pitchFamily="18" charset="0"/>
              </a:rPr>
              <a:t>1</a:t>
            </a:r>
            <a:r>
              <a:rPr lang="en-US" dirty="0"/>
              <a:t>) is true since </a:t>
            </a:r>
            <a:r>
              <a:rPr lang="en-US" dirty="0">
                <a:ea typeface="Cambria Math" pitchFamily="18" charset="0"/>
              </a:rPr>
              <a:t>1</a:t>
            </a:r>
            <a:r>
              <a:rPr lang="en-US" i="1" dirty="0"/>
              <a:t> &lt; </a:t>
            </a:r>
            <a:r>
              <a:rPr lang="en-US" dirty="0">
                <a:ea typeface="Cambria Math" pitchFamily="18" charset="0"/>
              </a:rPr>
              <a:t>2</a:t>
            </a:r>
            <a:r>
              <a:rPr lang="en-US" baseline="30000" dirty="0">
                <a:ea typeface="Cambria Math" pitchFamily="18" charset="0"/>
              </a:rPr>
              <a:t>1</a:t>
            </a:r>
            <a:r>
              <a:rPr lang="en-US" i="1" dirty="0"/>
              <a:t> = </a:t>
            </a:r>
            <a:r>
              <a:rPr lang="en-US" dirty="0">
                <a:ea typeface="Cambria Math" pitchFamily="18" charset="0"/>
              </a:rPr>
              <a:t>2</a:t>
            </a:r>
            <a:r>
              <a:rPr lang="en-US" i="1" dirty="0"/>
              <a:t>.</a:t>
            </a:r>
          </a:p>
          <a:p>
            <a:pPr marL="457200" lvl="1" indent="0">
              <a:buNone/>
            </a:pPr>
            <a:r>
              <a:rPr lang="en-US" dirty="0"/>
              <a:t>INDUCTIVE STEP: Assume </a:t>
            </a:r>
            <a:r>
              <a:rPr lang="en-US" i="1" dirty="0"/>
              <a:t>P</a:t>
            </a:r>
            <a:r>
              <a:rPr lang="en-US" dirty="0"/>
              <a:t>(</a:t>
            </a:r>
            <a:r>
              <a:rPr lang="en-US" i="1" dirty="0"/>
              <a:t>k</a:t>
            </a:r>
            <a:r>
              <a:rPr lang="en-US" dirty="0"/>
              <a:t>) holds, i.e., </a:t>
            </a:r>
            <a:r>
              <a:rPr lang="en-US" i="1" dirty="0"/>
              <a:t>k &lt; </a:t>
            </a:r>
            <a:r>
              <a:rPr lang="en-US" dirty="0">
                <a:ea typeface="Cambria Math" pitchFamily="18" charset="0"/>
              </a:rPr>
              <a:t>2</a:t>
            </a:r>
            <a:r>
              <a:rPr lang="en-US" i="1" baseline="30000" dirty="0"/>
              <a:t>k</a:t>
            </a:r>
            <a:r>
              <a:rPr lang="en-US" dirty="0"/>
              <a:t>, for an arbitrary positive integer </a:t>
            </a:r>
            <a:r>
              <a:rPr lang="en-US" i="1" dirty="0"/>
              <a:t>k</a:t>
            </a:r>
            <a:r>
              <a:rPr lang="en-US" dirty="0"/>
              <a:t>.</a:t>
            </a:r>
          </a:p>
          <a:p>
            <a:pPr marL="457200" lvl="1" indent="0">
              <a:buNone/>
            </a:pPr>
            <a:r>
              <a:rPr lang="en-US" dirty="0"/>
              <a:t>Show that </a:t>
            </a:r>
            <a:r>
              <a:rPr lang="en-US" i="1" dirty="0"/>
              <a:t>P</a:t>
            </a:r>
            <a:r>
              <a:rPr lang="en-US" dirty="0"/>
              <a:t>(</a:t>
            </a:r>
            <a:r>
              <a:rPr lang="en-US" i="1" dirty="0"/>
              <a:t>k + </a:t>
            </a:r>
            <a:r>
              <a:rPr lang="en-US" dirty="0">
                <a:ea typeface="Cambria Math" pitchFamily="18" charset="0"/>
              </a:rPr>
              <a:t>1</a:t>
            </a:r>
            <a:r>
              <a:rPr lang="en-US" dirty="0"/>
              <a:t>)</a:t>
            </a:r>
            <a:r>
              <a:rPr lang="en-US" i="1" dirty="0"/>
              <a:t> </a:t>
            </a:r>
            <a:r>
              <a:rPr lang="en-US" dirty="0"/>
              <a:t>holds. </a:t>
            </a:r>
          </a:p>
          <a:p>
            <a:pPr marL="457200" lvl="1" indent="0">
              <a:buNone/>
            </a:pPr>
            <a:r>
              <a:rPr lang="en-US" dirty="0"/>
              <a:t>Since by the inductive hypothesis, </a:t>
            </a:r>
            <a:r>
              <a:rPr lang="en-US" i="1" dirty="0"/>
              <a:t>k &lt; </a:t>
            </a:r>
            <a:r>
              <a:rPr lang="en-US" dirty="0">
                <a:ea typeface="Cambria Math" pitchFamily="18" charset="0"/>
              </a:rPr>
              <a:t>2</a:t>
            </a:r>
            <a:r>
              <a:rPr lang="en-US" i="1" baseline="30000" dirty="0"/>
              <a:t>k</a:t>
            </a:r>
            <a:r>
              <a:rPr lang="en-US" dirty="0"/>
              <a:t>, it follows that:</a:t>
            </a:r>
          </a:p>
          <a:p>
            <a:pPr lvl="1">
              <a:buNone/>
            </a:pPr>
            <a:r>
              <a:rPr lang="en-US" i="1" dirty="0"/>
              <a:t>       k</a:t>
            </a:r>
            <a:r>
              <a:rPr lang="en-US" dirty="0"/>
              <a:t> + </a:t>
            </a:r>
            <a:r>
              <a:rPr lang="en-US" dirty="0">
                <a:ea typeface="Cambria Math" pitchFamily="18" charset="0"/>
              </a:rPr>
              <a:t>1</a:t>
            </a:r>
            <a:r>
              <a:rPr lang="en-US" dirty="0"/>
              <a:t> &lt; </a:t>
            </a:r>
            <a:r>
              <a:rPr lang="en-US" dirty="0">
                <a:ea typeface="Cambria Math" pitchFamily="18" charset="0"/>
              </a:rPr>
              <a:t>2</a:t>
            </a:r>
            <a:r>
              <a:rPr lang="en-US" i="1" baseline="30000" dirty="0"/>
              <a:t>k</a:t>
            </a:r>
            <a:r>
              <a:rPr lang="en-US" i="1" dirty="0"/>
              <a:t> + </a:t>
            </a:r>
            <a:r>
              <a:rPr lang="en-US" dirty="0">
                <a:ea typeface="Cambria Math" pitchFamily="18" charset="0"/>
              </a:rPr>
              <a:t>1</a:t>
            </a:r>
            <a:r>
              <a:rPr lang="en-US" baseline="30000" dirty="0">
                <a:ea typeface="Cambria Math" pitchFamily="18" charset="0"/>
              </a:rPr>
              <a:t> </a:t>
            </a:r>
            <a:r>
              <a:rPr lang="en-US" i="1" dirty="0"/>
              <a:t> ≤ </a:t>
            </a:r>
            <a:r>
              <a:rPr lang="en-US" dirty="0">
                <a:ea typeface="Cambria Math" pitchFamily="18" charset="0"/>
              </a:rPr>
              <a:t>2</a:t>
            </a:r>
            <a:r>
              <a:rPr lang="en-US" i="1" baseline="30000" dirty="0"/>
              <a:t>k </a:t>
            </a:r>
            <a:r>
              <a:rPr lang="en-US" i="1" dirty="0"/>
              <a:t> + </a:t>
            </a:r>
            <a:r>
              <a:rPr lang="en-US" dirty="0">
                <a:ea typeface="Cambria Math" pitchFamily="18" charset="0"/>
              </a:rPr>
              <a:t>2</a:t>
            </a:r>
            <a:r>
              <a:rPr lang="en-US" i="1" baseline="30000" dirty="0"/>
              <a:t>k </a:t>
            </a:r>
            <a:r>
              <a:rPr lang="en-US" i="1" dirty="0"/>
              <a:t> = </a:t>
            </a:r>
            <a:r>
              <a:rPr lang="en-US" dirty="0">
                <a:ea typeface="Cambria Math" pitchFamily="18" charset="0"/>
              </a:rPr>
              <a:t>2</a:t>
            </a:r>
            <a:r>
              <a:rPr lang="en-US" i="1" dirty="0"/>
              <a:t> ∙ </a:t>
            </a:r>
            <a:r>
              <a:rPr lang="en-US" dirty="0">
                <a:ea typeface="Cambria Math" pitchFamily="18" charset="0"/>
              </a:rPr>
              <a:t>2</a:t>
            </a:r>
            <a:r>
              <a:rPr lang="en-US" i="1" baseline="30000" dirty="0"/>
              <a:t>k </a:t>
            </a:r>
            <a:r>
              <a:rPr lang="en-US" i="1" dirty="0"/>
              <a:t> = </a:t>
            </a:r>
            <a:r>
              <a:rPr lang="en-US" dirty="0">
                <a:ea typeface="Cambria Math" pitchFamily="18" charset="0"/>
              </a:rPr>
              <a:t>2</a:t>
            </a:r>
            <a:r>
              <a:rPr lang="en-US" i="1" baseline="30000" dirty="0"/>
              <a:t>k+</a:t>
            </a:r>
            <a:r>
              <a:rPr lang="en-US" baseline="30000" dirty="0">
                <a:ea typeface="Cambria Math" pitchFamily="18" charset="0"/>
              </a:rPr>
              <a:t>1</a:t>
            </a:r>
            <a:r>
              <a:rPr lang="en-US" i="1" baseline="30000" dirty="0"/>
              <a:t>  </a:t>
            </a:r>
          </a:p>
          <a:p>
            <a:pPr>
              <a:buNone/>
            </a:pPr>
            <a:r>
              <a:rPr lang="en-US" dirty="0"/>
              <a:t>Therefore </a:t>
            </a:r>
            <a:r>
              <a:rPr lang="en-US" i="1" dirty="0"/>
              <a:t>n &lt; </a:t>
            </a:r>
            <a:r>
              <a:rPr lang="en-US" dirty="0">
                <a:ea typeface="Cambria Math" pitchFamily="18" charset="0"/>
              </a:rPr>
              <a:t>2</a:t>
            </a:r>
            <a:r>
              <a:rPr lang="en-US" i="1" baseline="30000" dirty="0"/>
              <a:t>n </a:t>
            </a:r>
            <a:r>
              <a:rPr lang="en-US" i="1" dirty="0"/>
              <a:t> </a:t>
            </a:r>
            <a:r>
              <a:rPr lang="en-US" dirty="0"/>
              <a:t>holds</a:t>
            </a:r>
            <a:r>
              <a:rPr lang="en-US" i="1" dirty="0"/>
              <a:t> </a:t>
            </a:r>
            <a:r>
              <a:rPr lang="en-US" dirty="0"/>
              <a:t>for all positive integers </a:t>
            </a:r>
            <a:r>
              <a:rPr lang="en-US" i="1" dirty="0"/>
              <a:t>n.   </a:t>
            </a:r>
            <a:r>
              <a:rPr lang="en-US" dirty="0"/>
              <a:t> </a:t>
            </a:r>
            <a:r>
              <a:rPr lang="en-US" sz="2600" dirty="0">
                <a:solidFill>
                  <a:prstClr val="black"/>
                </a:solidFill>
              </a:rPr>
              <a:t>◀︎</a:t>
            </a:r>
            <a:endParaRPr lang="en-US" dirty="0"/>
          </a:p>
          <a:p>
            <a:endParaRPr lang="en-US" i="1" dirty="0"/>
          </a:p>
        </p:txBody>
      </p:sp>
    </p:spTree>
    <p:extLst>
      <p:ext uri="{BB962C8B-B14F-4D97-AF65-F5344CB8AC3E}">
        <p14:creationId xmlns:p14="http://schemas.microsoft.com/office/powerpoint/2010/main" val="21708031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Algorithms</a:t>
            </a:r>
          </a:p>
        </p:txBody>
      </p:sp>
      <p:sp>
        <p:nvSpPr>
          <p:cNvPr id="3" name="Content Placeholder 2"/>
          <p:cNvSpPr>
            <a:spLocks noGrp="1"/>
          </p:cNvSpPr>
          <p:nvPr>
            <p:ph idx="1"/>
          </p:nvPr>
        </p:nvSpPr>
        <p:spPr/>
        <p:txBody>
          <a:bodyPr/>
          <a:lstStyle/>
          <a:p>
            <a:pPr>
              <a:buNone/>
            </a:pPr>
            <a:r>
              <a:rPr lang="en-US" b="1" dirty="0"/>
              <a:t>Definition</a:t>
            </a:r>
            <a:r>
              <a:rPr lang="en-US" dirty="0"/>
              <a:t>: An algorithm is called </a:t>
            </a:r>
            <a:r>
              <a:rPr lang="en-US" b="1" dirty="0"/>
              <a:t>recursive</a:t>
            </a:r>
            <a:r>
              <a:rPr lang="en-US" dirty="0"/>
              <a:t> if it solves a problem by reducing it to an instance of the same problem with smaller input.</a:t>
            </a:r>
          </a:p>
          <a:p>
            <a:pPr marL="0" indent="0">
              <a:buNone/>
            </a:pPr>
            <a:endParaRPr lang="en-US" dirty="0"/>
          </a:p>
          <a:p>
            <a:pPr marL="0" indent="0">
              <a:buNone/>
            </a:pPr>
            <a:r>
              <a:rPr lang="en-US" dirty="0"/>
              <a:t>For the algorithm to terminate, the instance of the problem must eventually be reduced to some initial case for which the solution is known.</a:t>
            </a:r>
          </a:p>
        </p:txBody>
      </p:sp>
    </p:spTree>
    <p:extLst>
      <p:ext uri="{BB962C8B-B14F-4D97-AF65-F5344CB8AC3E}">
        <p14:creationId xmlns:p14="http://schemas.microsoft.com/office/powerpoint/2010/main" val="34609542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Factorial Algorithm</a:t>
            </a:r>
          </a:p>
        </p:txBody>
      </p:sp>
      <p:sp>
        <p:nvSpPr>
          <p:cNvPr id="3" name="Content Placeholder 2"/>
          <p:cNvSpPr>
            <a:spLocks noGrp="1"/>
          </p:cNvSpPr>
          <p:nvPr>
            <p:ph idx="1"/>
          </p:nvPr>
        </p:nvSpPr>
        <p:spPr/>
        <p:txBody>
          <a:bodyPr/>
          <a:lstStyle/>
          <a:p>
            <a:pPr>
              <a:buNone/>
            </a:pPr>
            <a:r>
              <a:rPr lang="en-US" dirty="0"/>
              <a:t>A recursive algorithm for computing </a:t>
            </a:r>
            <a:r>
              <a:rPr lang="en-US" i="1" dirty="0"/>
              <a:t>n</a:t>
            </a:r>
            <a:r>
              <a:rPr lang="en-US" dirty="0"/>
              <a:t>!, where </a:t>
            </a:r>
            <a:r>
              <a:rPr lang="en-US" i="1" dirty="0"/>
              <a:t>n</a:t>
            </a:r>
            <a:r>
              <a:rPr lang="en-US" dirty="0"/>
              <a:t> is a nonnegative integer.</a:t>
            </a:r>
          </a:p>
          <a:p>
            <a:pPr>
              <a:buNone/>
            </a:pPr>
            <a:endParaRPr lang="en-US" dirty="0"/>
          </a:p>
          <a:p>
            <a:pPr marL="0" indent="0">
              <a:spcBef>
                <a:spcPct val="20000"/>
              </a:spcBef>
              <a:buClr>
                <a:schemeClr val="accent3"/>
              </a:buClr>
              <a:buSzPct val="95000"/>
              <a:buNone/>
              <a:defRPr/>
            </a:pPr>
            <a:r>
              <a:rPr lang="en-US" dirty="0"/>
              <a:t>	</a:t>
            </a:r>
            <a:r>
              <a:rPr lang="en-US" i="1" dirty="0"/>
              <a:t>factorial(n)</a:t>
            </a:r>
            <a:r>
              <a:rPr lang="en-US" dirty="0"/>
              <a:t> :=</a:t>
            </a:r>
          </a:p>
          <a:p>
            <a:pPr marL="0" indent="0">
              <a:spcBef>
                <a:spcPct val="20000"/>
              </a:spcBef>
              <a:buClr>
                <a:schemeClr val="accent3"/>
              </a:buClr>
              <a:buSzPct val="95000"/>
              <a:buNone/>
              <a:defRPr/>
            </a:pPr>
            <a:r>
              <a:rPr lang="en-US" b="1" dirty="0"/>
              <a:t>		if </a:t>
            </a:r>
            <a:r>
              <a:rPr lang="en-US" dirty="0"/>
              <a:t> n = </a:t>
            </a:r>
            <a:r>
              <a:rPr lang="en-US" dirty="0">
                <a:ea typeface="Cambria Math" pitchFamily="18" charset="0"/>
              </a:rPr>
              <a:t>0 </a:t>
            </a:r>
          </a:p>
          <a:p>
            <a:pPr marL="0" indent="0">
              <a:spcBef>
                <a:spcPct val="20000"/>
              </a:spcBef>
              <a:buClr>
                <a:schemeClr val="accent3"/>
              </a:buClr>
              <a:buSzPct val="95000"/>
              <a:buNone/>
              <a:defRPr/>
            </a:pPr>
            <a:r>
              <a:rPr lang="en-US" b="1" dirty="0">
                <a:ea typeface="Cambria Math" pitchFamily="18" charset="0"/>
              </a:rPr>
              <a:t>		then return </a:t>
            </a:r>
            <a:r>
              <a:rPr lang="en-US" dirty="0">
                <a:ea typeface="Cambria Math" pitchFamily="18" charset="0"/>
              </a:rPr>
              <a:t>1 </a:t>
            </a:r>
          </a:p>
          <a:p>
            <a:pPr marL="0" indent="0">
              <a:spcBef>
                <a:spcPct val="20000"/>
              </a:spcBef>
              <a:buClr>
                <a:schemeClr val="accent3"/>
              </a:buClr>
              <a:buSzPct val="95000"/>
              <a:buNone/>
              <a:defRPr/>
            </a:pPr>
            <a:r>
              <a:rPr lang="en-US" b="1" dirty="0">
                <a:ea typeface="Cambria Math" pitchFamily="18" charset="0"/>
              </a:rPr>
              <a:t>		</a:t>
            </a:r>
            <a:r>
              <a:rPr lang="en-US" b="1" dirty="0"/>
              <a:t>else</a:t>
            </a:r>
            <a:r>
              <a:rPr lang="en-US" dirty="0"/>
              <a:t> </a:t>
            </a:r>
            <a:r>
              <a:rPr lang="en-US" b="1" dirty="0">
                <a:ea typeface="Cambria Math" pitchFamily="18" charset="0"/>
              </a:rPr>
              <a:t>return </a:t>
            </a:r>
            <a:r>
              <a:rPr lang="en-US" i="1" dirty="0" err="1"/>
              <a:t>n</a:t>
            </a:r>
            <a:r>
              <a:rPr lang="en-US" i="1" baseline="-25000" dirty="0">
                <a:ea typeface="Cambria Math" pitchFamily="18" charset="0"/>
              </a:rPr>
              <a:t> </a:t>
            </a:r>
            <a:r>
              <a:rPr lang="en-US" i="1" dirty="0">
                <a:ea typeface="Cambria Math"/>
              </a:rPr>
              <a:t>∙</a:t>
            </a:r>
            <a:r>
              <a:rPr lang="en-US" i="1" dirty="0"/>
              <a:t> </a:t>
            </a:r>
            <a:r>
              <a:rPr lang="en-US" i="1" dirty="0" err="1"/>
              <a:t>factorial</a:t>
            </a:r>
            <a:r>
              <a:rPr lang="en-US" i="1">
                <a:ea typeface="Cambria Math"/>
              </a:rPr>
              <a:t>(</a:t>
            </a:r>
            <a:r>
              <a:rPr lang="en-US" i="1" dirty="0">
                <a:ea typeface="Cambria Math"/>
              </a:rPr>
              <a:t>n − </a:t>
            </a:r>
            <a:r>
              <a:rPr lang="en-US" i="1" dirty="0">
                <a:ea typeface="Cambria Math" pitchFamily="18" charset="0"/>
              </a:rPr>
              <a:t>1)</a:t>
            </a:r>
          </a:p>
          <a:p>
            <a:pPr marL="274320" indent="-274320">
              <a:spcBef>
                <a:spcPct val="20000"/>
              </a:spcBef>
              <a:buClr>
                <a:schemeClr val="accent3"/>
              </a:buClr>
              <a:buSzPct val="95000"/>
            </a:pPr>
            <a:endParaRPr lang="en-US" sz="1000" i="1" baseline="-25000" dirty="0"/>
          </a:p>
          <a:p>
            <a:pPr>
              <a:buNone/>
            </a:pPr>
            <a:endParaRPr lang="en-US" dirty="0"/>
          </a:p>
        </p:txBody>
      </p:sp>
    </p:spTree>
    <p:extLst>
      <p:ext uri="{BB962C8B-B14F-4D97-AF65-F5344CB8AC3E}">
        <p14:creationId xmlns:p14="http://schemas.microsoft.com/office/powerpoint/2010/main" val="2239255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CEE1-CE04-F642-A0B4-5D1E4910B896}"/>
              </a:ext>
            </a:extLst>
          </p:cNvPr>
          <p:cNvSpPr>
            <a:spLocks noGrp="1"/>
          </p:cNvSpPr>
          <p:nvPr>
            <p:ph type="title"/>
          </p:nvPr>
        </p:nvSpPr>
        <p:spPr/>
        <p:txBody>
          <a:bodyPr/>
          <a:lstStyle/>
          <a:p>
            <a:r>
              <a:rPr lang="en-US"/>
              <a:t>Recursive Computation of Factorial</a:t>
            </a:r>
          </a:p>
        </p:txBody>
      </p:sp>
      <p:sp>
        <p:nvSpPr>
          <p:cNvPr id="3" name="Content Placeholder 2">
            <a:extLst>
              <a:ext uri="{FF2B5EF4-FFF2-40B4-BE49-F238E27FC236}">
                <a16:creationId xmlns:a16="http://schemas.microsoft.com/office/drawing/2014/main" id="{DC4C0930-38F4-9548-8C88-2CB6BFA45CAC}"/>
              </a:ext>
            </a:extLst>
          </p:cNvPr>
          <p:cNvSpPr>
            <a:spLocks noGrp="1"/>
          </p:cNvSpPr>
          <p:nvPr>
            <p:ph idx="1"/>
          </p:nvPr>
        </p:nvSpPr>
        <p:spPr/>
        <p:txBody>
          <a:bodyPr>
            <a:normAutofit fontScale="92500" lnSpcReduction="20000"/>
          </a:bodyPr>
          <a:lstStyle/>
          <a:p>
            <a:pPr marL="0" indent="0">
              <a:buNone/>
            </a:pPr>
            <a:r>
              <a:rPr lang="en-US" i="1" dirty="0"/>
              <a:t>factorial(4) =</a:t>
            </a:r>
          </a:p>
          <a:p>
            <a:pPr marL="0" indent="0">
              <a:buNone/>
            </a:pPr>
            <a:r>
              <a:rPr lang="en-US" i="1" dirty="0"/>
              <a:t>4*factorial(3) =</a:t>
            </a:r>
          </a:p>
          <a:p>
            <a:pPr marL="0" indent="0">
              <a:buNone/>
            </a:pPr>
            <a:r>
              <a:rPr lang="en-US" i="1" dirty="0"/>
              <a:t>4*(3*factorial(2)) =</a:t>
            </a:r>
          </a:p>
          <a:p>
            <a:pPr marL="0" indent="0">
              <a:buNone/>
            </a:pPr>
            <a:r>
              <a:rPr lang="en-US" i="1" dirty="0"/>
              <a:t>4*(3*(2*factorial(1))) =</a:t>
            </a:r>
          </a:p>
          <a:p>
            <a:pPr marL="0" indent="0">
              <a:buNone/>
            </a:pPr>
            <a:r>
              <a:rPr lang="en-US" i="1" dirty="0"/>
              <a:t>4*(3*(2*(1*factorial(0)))) =</a:t>
            </a:r>
          </a:p>
          <a:p>
            <a:pPr marL="0" indent="0">
              <a:buNone/>
            </a:pPr>
            <a:r>
              <a:rPr lang="en-US" i="1" dirty="0"/>
              <a:t>4*(3*(2*(1*1)))) =</a:t>
            </a:r>
          </a:p>
          <a:p>
            <a:pPr marL="0" indent="0">
              <a:buNone/>
            </a:pPr>
            <a:r>
              <a:rPr lang="en-US" i="1" dirty="0"/>
              <a:t>4*(3*(2*1))) =</a:t>
            </a:r>
          </a:p>
          <a:p>
            <a:pPr marL="0" indent="0">
              <a:buNone/>
            </a:pPr>
            <a:r>
              <a:rPr lang="en-US" i="1" dirty="0"/>
              <a:t>4*(3*2)) =</a:t>
            </a:r>
          </a:p>
          <a:p>
            <a:pPr marL="0" indent="0">
              <a:buNone/>
            </a:pPr>
            <a:r>
              <a:rPr lang="en-US" i="1" dirty="0"/>
              <a:t>4*6 =</a:t>
            </a:r>
          </a:p>
          <a:p>
            <a:pPr marL="0" indent="0">
              <a:buNone/>
            </a:pPr>
            <a:r>
              <a:rPr lang="en-US" i="1" dirty="0"/>
              <a:t>24</a:t>
            </a:r>
            <a:endParaRPr lang="en-US" i="1"/>
          </a:p>
        </p:txBody>
      </p:sp>
    </p:spTree>
    <p:extLst>
      <p:ext uri="{BB962C8B-B14F-4D97-AF65-F5344CB8AC3E}">
        <p14:creationId xmlns:p14="http://schemas.microsoft.com/office/powerpoint/2010/main" val="17598121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 Exponentiation Algorithm</a:t>
            </a:r>
          </a:p>
        </p:txBody>
      </p:sp>
      <p:sp>
        <p:nvSpPr>
          <p:cNvPr id="3" name="Content Placeholder 2"/>
          <p:cNvSpPr>
            <a:spLocks noGrp="1"/>
          </p:cNvSpPr>
          <p:nvPr>
            <p:ph idx="1"/>
          </p:nvPr>
        </p:nvSpPr>
        <p:spPr/>
        <p:txBody>
          <a:bodyPr/>
          <a:lstStyle/>
          <a:p>
            <a:pPr>
              <a:buNone/>
            </a:pPr>
            <a:r>
              <a:rPr lang="en-US" dirty="0"/>
              <a:t>A recursive algorithm for computing </a:t>
            </a:r>
            <a:r>
              <a:rPr lang="en-US" i="1" dirty="0"/>
              <a:t>a</a:t>
            </a:r>
            <a:r>
              <a:rPr lang="en-US" i="1" baseline="30000" dirty="0"/>
              <a:t>n</a:t>
            </a:r>
            <a:r>
              <a:rPr lang="en-US" dirty="0"/>
              <a:t>, where </a:t>
            </a:r>
            <a:r>
              <a:rPr lang="en-US" i="1" dirty="0"/>
              <a:t>a</a:t>
            </a:r>
            <a:r>
              <a:rPr lang="en-US" dirty="0"/>
              <a:t> is a nonzero real number and  </a:t>
            </a:r>
            <a:r>
              <a:rPr lang="en-US" i="1" dirty="0"/>
              <a:t>n</a:t>
            </a:r>
            <a:r>
              <a:rPr lang="en-US" dirty="0"/>
              <a:t> is a nonnegative integer.</a:t>
            </a:r>
          </a:p>
          <a:p>
            <a:pPr>
              <a:buNone/>
            </a:pPr>
            <a:endParaRPr lang="en-US" dirty="0"/>
          </a:p>
          <a:p>
            <a:pPr>
              <a:buNone/>
            </a:pPr>
            <a:r>
              <a:rPr lang="en-US" i="1" dirty="0"/>
              <a:t>power(a, n) </a:t>
            </a:r>
            <a:r>
              <a:rPr lang="en-US" dirty="0"/>
              <a:t>:= </a:t>
            </a:r>
            <a:br>
              <a:rPr lang="en-US" dirty="0"/>
            </a:br>
            <a:r>
              <a:rPr lang="en-US" dirty="0"/>
              <a:t>	</a:t>
            </a:r>
            <a:r>
              <a:rPr lang="en-US" b="1" dirty="0"/>
              <a:t>if</a:t>
            </a:r>
            <a:r>
              <a:rPr lang="en-US" dirty="0"/>
              <a:t> n &lt;= 0 </a:t>
            </a:r>
            <a:br>
              <a:rPr lang="en-US" dirty="0"/>
            </a:br>
            <a:r>
              <a:rPr lang="en-US" dirty="0"/>
              <a:t>	</a:t>
            </a:r>
            <a:r>
              <a:rPr lang="en-US" b="1" dirty="0"/>
              <a:t>then return </a:t>
            </a:r>
            <a:r>
              <a:rPr lang="en-US" dirty="0"/>
              <a:t>1 </a:t>
            </a:r>
            <a:br>
              <a:rPr lang="en-US" dirty="0"/>
            </a:br>
            <a:r>
              <a:rPr lang="en-US" dirty="0"/>
              <a:t>	</a:t>
            </a:r>
            <a:r>
              <a:rPr lang="en-US" b="1" dirty="0"/>
              <a:t>else return </a:t>
            </a:r>
            <a:r>
              <a:rPr lang="en-US" i="1" dirty="0"/>
              <a:t>a</a:t>
            </a:r>
            <a:r>
              <a:rPr lang="en-US" i="1" dirty="0">
                <a:ea typeface="Cambria Math"/>
              </a:rPr>
              <a:t> ∙</a:t>
            </a:r>
            <a:r>
              <a:rPr lang="en-US" i="1" dirty="0"/>
              <a:t> power(a, n-1)</a:t>
            </a:r>
          </a:p>
          <a:p>
            <a:pPr>
              <a:buNone/>
            </a:pPr>
            <a:endParaRPr lang="en-US" dirty="0"/>
          </a:p>
          <a:p>
            <a:pPr>
              <a:buNone/>
            </a:pPr>
            <a:r>
              <a:rPr lang="en-US" dirty="0"/>
              <a:t>This is a bad algorithm!</a:t>
            </a:r>
          </a:p>
          <a:p>
            <a:pPr>
              <a:buNone/>
            </a:pPr>
            <a:endParaRPr lang="en-US" dirty="0"/>
          </a:p>
        </p:txBody>
      </p:sp>
    </p:spTree>
    <p:extLst>
      <p:ext uri="{BB962C8B-B14F-4D97-AF65-F5344CB8AC3E}">
        <p14:creationId xmlns:p14="http://schemas.microsoft.com/office/powerpoint/2010/main" val="35005394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2B8C-78FE-4147-A622-43977156470B}"/>
              </a:ext>
            </a:extLst>
          </p:cNvPr>
          <p:cNvSpPr>
            <a:spLocks noGrp="1"/>
          </p:cNvSpPr>
          <p:nvPr>
            <p:ph type="title"/>
          </p:nvPr>
        </p:nvSpPr>
        <p:spPr/>
        <p:txBody>
          <a:bodyPr/>
          <a:lstStyle/>
          <a:p>
            <a:r>
              <a:rPr lang="en-US" dirty="0"/>
              <a:t>Recursive Computation of Exponentiation</a:t>
            </a:r>
            <a:endParaRPr lang="en-US"/>
          </a:p>
        </p:txBody>
      </p:sp>
      <p:sp>
        <p:nvSpPr>
          <p:cNvPr id="3" name="Content Placeholder 2">
            <a:extLst>
              <a:ext uri="{FF2B5EF4-FFF2-40B4-BE49-F238E27FC236}">
                <a16:creationId xmlns:a16="http://schemas.microsoft.com/office/drawing/2014/main" id="{B3DA7DFF-30A0-C546-8DA4-4BE17F7E5F2D}"/>
              </a:ext>
            </a:extLst>
          </p:cNvPr>
          <p:cNvSpPr>
            <a:spLocks noGrp="1"/>
          </p:cNvSpPr>
          <p:nvPr>
            <p:ph idx="1"/>
          </p:nvPr>
        </p:nvSpPr>
        <p:spPr/>
        <p:txBody>
          <a:bodyPr>
            <a:normAutofit fontScale="92500" lnSpcReduction="20000"/>
          </a:bodyPr>
          <a:lstStyle/>
          <a:p>
            <a:pPr marL="0" indent="0">
              <a:buNone/>
            </a:pPr>
            <a:r>
              <a:rPr lang="en-US" i="1"/>
              <a:t>power(a, 6) =</a:t>
            </a:r>
            <a:br>
              <a:rPr lang="en-US" i="1"/>
            </a:br>
            <a:r>
              <a:rPr lang="en-US" i="1"/>
              <a:t>a * power(a, 5) =</a:t>
            </a:r>
            <a:br>
              <a:rPr lang="en-US" i="1"/>
            </a:br>
            <a:r>
              <a:rPr lang="en-US" i="1"/>
              <a:t>a * (a * power(a, 4)) =</a:t>
            </a:r>
            <a:br>
              <a:rPr lang="en-US" i="1"/>
            </a:br>
            <a:r>
              <a:rPr lang="en-US" i="1"/>
              <a:t>a * (a * (a * power(a, 3))) =</a:t>
            </a:r>
            <a:br>
              <a:rPr lang="en-US" i="1"/>
            </a:br>
            <a:r>
              <a:rPr lang="en-US" i="1"/>
              <a:t>a * (a * (a * (a * power(a, 2)))) =</a:t>
            </a:r>
            <a:br>
              <a:rPr lang="en-US" i="1"/>
            </a:br>
            <a:r>
              <a:rPr lang="en-US" i="1"/>
              <a:t>a * (a * (a * (a * (a * power(a, 1))))) =</a:t>
            </a:r>
            <a:br>
              <a:rPr lang="en-US" i="1"/>
            </a:br>
            <a:r>
              <a:rPr lang="en-US" i="1"/>
              <a:t>a * (a * (a * (a * (a * (a* power(a, 0)))))) = </a:t>
            </a:r>
            <a:br>
              <a:rPr lang="en-US" i="1"/>
            </a:br>
            <a:r>
              <a:rPr lang="en-US" i="1"/>
              <a:t>a * (a * (a * (a * (a * (a* 1))))) = </a:t>
            </a:r>
            <a:br>
              <a:rPr lang="en-US" i="1"/>
            </a:br>
            <a:r>
              <a:rPr lang="en-US" i="1"/>
              <a:t>a * (a * (a * (a * (a * a)))) = </a:t>
            </a:r>
            <a:br>
              <a:rPr lang="en-US" i="1"/>
            </a:br>
            <a:r>
              <a:rPr lang="en-US" i="1"/>
              <a:t>a * (a * (a * (a * a</a:t>
            </a:r>
            <a:r>
              <a:rPr lang="en-US" i="1" baseline="30000"/>
              <a:t>2</a:t>
            </a:r>
            <a:r>
              <a:rPr lang="en-US" i="1"/>
              <a:t>))) =</a:t>
            </a:r>
            <a:br>
              <a:rPr lang="en-US" i="1"/>
            </a:br>
            <a:r>
              <a:rPr lang="en-US" i="1"/>
              <a:t>a * (a * (a * a</a:t>
            </a:r>
            <a:r>
              <a:rPr lang="en-US" i="1" baseline="30000"/>
              <a:t>3</a:t>
            </a:r>
            <a:r>
              <a:rPr lang="en-US" i="1"/>
              <a:t>)) = </a:t>
            </a:r>
            <a:br>
              <a:rPr lang="en-US" i="1"/>
            </a:br>
            <a:r>
              <a:rPr lang="en-US" i="1"/>
              <a:t>a * (a * a</a:t>
            </a:r>
            <a:r>
              <a:rPr lang="en-US" i="1" baseline="30000"/>
              <a:t>4</a:t>
            </a:r>
            <a:r>
              <a:rPr lang="en-US" i="1"/>
              <a:t>) = </a:t>
            </a:r>
            <a:br>
              <a:rPr lang="en-US" i="1"/>
            </a:br>
            <a:r>
              <a:rPr lang="en-US" i="1"/>
              <a:t>a * a</a:t>
            </a:r>
            <a:r>
              <a:rPr lang="en-US" i="1" baseline="30000"/>
              <a:t>5</a:t>
            </a:r>
            <a:r>
              <a:rPr lang="en-US" i="1"/>
              <a:t> = </a:t>
            </a:r>
            <a:br>
              <a:rPr lang="en-US" i="1"/>
            </a:br>
            <a:r>
              <a:rPr lang="en-US" i="1"/>
              <a:t>a</a:t>
            </a:r>
            <a:r>
              <a:rPr lang="en-US" i="1" baseline="30000"/>
              <a:t>6</a:t>
            </a:r>
            <a:endParaRPr lang="en-US" i="1"/>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3731283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84B2B-69AD-1949-938F-97973B60D219}"/>
              </a:ext>
            </a:extLst>
          </p:cNvPr>
          <p:cNvSpPr>
            <a:spLocks noGrp="1"/>
          </p:cNvSpPr>
          <p:nvPr>
            <p:ph type="title"/>
          </p:nvPr>
        </p:nvSpPr>
        <p:spPr/>
        <p:txBody>
          <a:bodyPr/>
          <a:lstStyle/>
          <a:p>
            <a:r>
              <a:rPr lang="en-US"/>
              <a:t>Better Recursive Exponentation</a:t>
            </a:r>
          </a:p>
        </p:txBody>
      </p:sp>
      <p:sp>
        <p:nvSpPr>
          <p:cNvPr id="3" name="Content Placeholder 2">
            <a:extLst>
              <a:ext uri="{FF2B5EF4-FFF2-40B4-BE49-F238E27FC236}">
                <a16:creationId xmlns:a16="http://schemas.microsoft.com/office/drawing/2014/main" id="{73715078-314F-B14F-8A2D-574D1143DC6C}"/>
              </a:ext>
            </a:extLst>
          </p:cNvPr>
          <p:cNvSpPr>
            <a:spLocks noGrp="1"/>
          </p:cNvSpPr>
          <p:nvPr>
            <p:ph idx="1"/>
          </p:nvPr>
        </p:nvSpPr>
        <p:spPr/>
        <p:txBody>
          <a:bodyPr/>
          <a:lstStyle/>
          <a:p>
            <a:pPr marL="0" indent="0">
              <a:buNone/>
            </a:pPr>
            <a:r>
              <a:rPr lang="en-GB"/>
              <a:t>	</a:t>
            </a:r>
            <a:r>
              <a:rPr lang="en-GB" i="1"/>
              <a:t>fast_power(a, n)</a:t>
            </a:r>
            <a:r>
              <a:rPr lang="en-GB"/>
              <a:t> := </a:t>
            </a:r>
            <a:br>
              <a:rPr lang="en-GB"/>
            </a:br>
            <a:r>
              <a:rPr lang="en-GB"/>
              <a:t>		</a:t>
            </a:r>
            <a:r>
              <a:rPr lang="en-GB" b="1"/>
              <a:t>if</a:t>
            </a:r>
            <a:r>
              <a:rPr lang="en-GB"/>
              <a:t> n ≤ 0 </a:t>
            </a:r>
            <a:br>
              <a:rPr lang="en-GB"/>
            </a:br>
            <a:r>
              <a:rPr lang="en-GB"/>
              <a:t>		</a:t>
            </a:r>
            <a:r>
              <a:rPr lang="en-GB" b="1"/>
              <a:t>then</a:t>
            </a:r>
            <a:r>
              <a:rPr lang="en-GB"/>
              <a:t> 1 </a:t>
            </a:r>
            <a:br>
              <a:rPr lang="en-GB"/>
            </a:br>
            <a:r>
              <a:rPr lang="en-GB"/>
              <a:t>		</a:t>
            </a:r>
            <a:r>
              <a:rPr lang="en-GB" b="1"/>
              <a:t>else</a:t>
            </a:r>
            <a:r>
              <a:rPr lang="en-GB"/>
              <a:t> a</a:t>
            </a:r>
            <a:r>
              <a:rPr lang="en-GB" baseline="30000"/>
              <a:t>n&amp;1</a:t>
            </a:r>
            <a:r>
              <a:rPr lang="en-GB"/>
              <a:t> · (</a:t>
            </a:r>
            <a:r>
              <a:rPr lang="en-GB" i="1"/>
              <a:t>fast_powerl</a:t>
            </a:r>
            <a:r>
              <a:rPr lang="en-GB"/>
              <a:t>(</a:t>
            </a:r>
            <a:r>
              <a:rPr lang="en-GB" i="1"/>
              <a:t>a</a:t>
            </a:r>
            <a:r>
              <a:rPr lang="en-GB"/>
              <a:t>, ⌊n/2⌋))</a:t>
            </a:r>
            <a:r>
              <a:rPr lang="en-GB" baseline="30000"/>
              <a:t>2</a:t>
            </a:r>
          </a:p>
          <a:p>
            <a:pPr marL="0" indent="0">
              <a:buNone/>
            </a:pPr>
            <a:endParaRPr lang="en-GB"/>
          </a:p>
          <a:p>
            <a:pPr marL="0" indent="0">
              <a:buNone/>
            </a:pPr>
            <a:r>
              <a:rPr lang="en-GB"/>
              <a:t>	⌊n/2⌋ is the Integer part of n/2</a:t>
            </a:r>
          </a:p>
          <a:p>
            <a:pPr marL="0" indent="0">
              <a:buNone/>
            </a:pPr>
            <a:r>
              <a:rPr lang="en-GB"/>
              <a:t>	n&amp;1 is 0 if n is even and 1 if n is odd</a:t>
            </a:r>
          </a:p>
          <a:p>
            <a:endParaRPr lang="en-US"/>
          </a:p>
        </p:txBody>
      </p:sp>
    </p:spTree>
    <p:extLst>
      <p:ext uri="{BB962C8B-B14F-4D97-AF65-F5344CB8AC3E}">
        <p14:creationId xmlns:p14="http://schemas.microsoft.com/office/powerpoint/2010/main" val="1269223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92C0-ABDB-B943-90F8-45313564792E}"/>
              </a:ext>
            </a:extLst>
          </p:cNvPr>
          <p:cNvSpPr>
            <a:spLocks noGrp="1"/>
          </p:cNvSpPr>
          <p:nvPr>
            <p:ph type="title"/>
          </p:nvPr>
        </p:nvSpPr>
        <p:spPr/>
        <p:txBody>
          <a:bodyPr/>
          <a:lstStyle/>
          <a:p>
            <a:r>
              <a:rPr lang="en-US"/>
              <a:t>Recursive Computation of Power</a:t>
            </a:r>
          </a:p>
        </p:txBody>
      </p:sp>
      <p:sp>
        <p:nvSpPr>
          <p:cNvPr id="3" name="Content Placeholder 2">
            <a:extLst>
              <a:ext uri="{FF2B5EF4-FFF2-40B4-BE49-F238E27FC236}">
                <a16:creationId xmlns:a16="http://schemas.microsoft.com/office/drawing/2014/main" id="{A6F8E966-D320-8848-9850-82E76F9A6CE8}"/>
              </a:ext>
            </a:extLst>
          </p:cNvPr>
          <p:cNvSpPr>
            <a:spLocks noGrp="1"/>
          </p:cNvSpPr>
          <p:nvPr>
            <p:ph idx="1"/>
          </p:nvPr>
        </p:nvSpPr>
        <p:spPr/>
        <p:txBody>
          <a:bodyPr/>
          <a:lstStyle/>
          <a:p>
            <a:pPr marL="0" indent="0">
              <a:buNone/>
            </a:pPr>
            <a:r>
              <a:rPr lang="en-GB" i="1"/>
              <a:t>fast_power</a:t>
            </a:r>
            <a:r>
              <a:rPr lang="en-US" i="1"/>
              <a:t>(a, 6) =</a:t>
            </a:r>
          </a:p>
          <a:p>
            <a:pPr marL="0" indent="0">
              <a:buNone/>
            </a:pPr>
            <a:r>
              <a:rPr lang="en-US" i="1"/>
              <a:t>a</a:t>
            </a:r>
            <a:r>
              <a:rPr lang="en-US" i="1" baseline="30000"/>
              <a:t>0</a:t>
            </a:r>
            <a:r>
              <a:rPr lang="en-US" i="1"/>
              <a:t> * </a:t>
            </a:r>
            <a:r>
              <a:rPr lang="en-GB" i="1"/>
              <a:t>fast_power</a:t>
            </a:r>
            <a:r>
              <a:rPr lang="en-US" i="1"/>
              <a:t>(a, 3)</a:t>
            </a:r>
            <a:r>
              <a:rPr lang="en-US" i="1" baseline="30000"/>
              <a:t>2</a:t>
            </a:r>
            <a:r>
              <a:rPr lang="en-US" i="1"/>
              <a:t> =</a:t>
            </a:r>
          </a:p>
          <a:p>
            <a:pPr marL="0" indent="0">
              <a:buNone/>
            </a:pPr>
            <a:r>
              <a:rPr lang="en-US" i="1"/>
              <a:t>a</a:t>
            </a:r>
            <a:r>
              <a:rPr lang="en-US" i="1" baseline="30000"/>
              <a:t>0</a:t>
            </a:r>
            <a:r>
              <a:rPr lang="en-US" i="1"/>
              <a:t> * (a</a:t>
            </a:r>
            <a:r>
              <a:rPr lang="en-US" i="1" baseline="30000"/>
              <a:t>1</a:t>
            </a:r>
            <a:r>
              <a:rPr lang="en-US" i="1"/>
              <a:t> * </a:t>
            </a:r>
            <a:r>
              <a:rPr lang="en-GB" i="1"/>
              <a:t>fast_power</a:t>
            </a:r>
            <a:r>
              <a:rPr lang="en-US" i="1"/>
              <a:t>(a, 1)</a:t>
            </a:r>
            <a:r>
              <a:rPr lang="en-US" i="1" baseline="30000"/>
              <a:t>2</a:t>
            </a:r>
            <a:r>
              <a:rPr lang="en-US" i="1"/>
              <a:t>)</a:t>
            </a:r>
            <a:r>
              <a:rPr lang="en-US" i="1" baseline="30000"/>
              <a:t>2</a:t>
            </a:r>
            <a:r>
              <a:rPr lang="en-US" i="1"/>
              <a:t> =</a:t>
            </a:r>
          </a:p>
          <a:p>
            <a:pPr marL="0" indent="0">
              <a:buNone/>
            </a:pPr>
            <a:r>
              <a:rPr lang="en-US" i="1"/>
              <a:t>a</a:t>
            </a:r>
            <a:r>
              <a:rPr lang="en-US" i="1" baseline="30000"/>
              <a:t>0</a:t>
            </a:r>
            <a:r>
              <a:rPr lang="en-US" i="1"/>
              <a:t> * (a</a:t>
            </a:r>
            <a:r>
              <a:rPr lang="en-US" i="1" baseline="30000"/>
              <a:t>1</a:t>
            </a:r>
            <a:r>
              <a:rPr lang="en-US" i="1"/>
              <a:t> * (a</a:t>
            </a:r>
            <a:r>
              <a:rPr lang="en-US" i="1" baseline="30000"/>
              <a:t>1</a:t>
            </a:r>
            <a:r>
              <a:rPr lang="en-US" i="1"/>
              <a:t> * </a:t>
            </a:r>
            <a:r>
              <a:rPr lang="en-GB" i="1"/>
              <a:t>fast_power</a:t>
            </a:r>
            <a:r>
              <a:rPr lang="en-US" i="1"/>
              <a:t>(a, 0)</a:t>
            </a:r>
            <a:r>
              <a:rPr lang="en-US" i="1" baseline="30000"/>
              <a:t>2</a:t>
            </a:r>
            <a:r>
              <a:rPr lang="en-US" i="1"/>
              <a:t>)</a:t>
            </a:r>
            <a:r>
              <a:rPr lang="en-US" i="1" baseline="30000"/>
              <a:t>2</a:t>
            </a:r>
            <a:r>
              <a:rPr lang="en-US" i="1"/>
              <a:t>)</a:t>
            </a:r>
            <a:r>
              <a:rPr lang="en-US" i="1" baseline="30000"/>
              <a:t>2</a:t>
            </a:r>
            <a:r>
              <a:rPr lang="en-US" i="1"/>
              <a:t> =</a:t>
            </a:r>
          </a:p>
          <a:p>
            <a:pPr marL="0" indent="0">
              <a:buNone/>
            </a:pPr>
            <a:r>
              <a:rPr lang="en-US" i="1"/>
              <a:t>a</a:t>
            </a:r>
            <a:r>
              <a:rPr lang="en-US" i="1" baseline="30000"/>
              <a:t>0</a:t>
            </a:r>
            <a:r>
              <a:rPr lang="en-US" i="1"/>
              <a:t> * (a</a:t>
            </a:r>
            <a:r>
              <a:rPr lang="en-US" i="1" baseline="30000"/>
              <a:t>1</a:t>
            </a:r>
            <a:r>
              <a:rPr lang="en-US" i="1"/>
              <a:t> * (a)</a:t>
            </a:r>
            <a:r>
              <a:rPr lang="en-US" i="1" baseline="30000"/>
              <a:t>2</a:t>
            </a:r>
            <a:r>
              <a:rPr lang="en-US" i="1"/>
              <a:t>)</a:t>
            </a:r>
            <a:r>
              <a:rPr lang="en-US" i="1" baseline="30000"/>
              <a:t>2</a:t>
            </a:r>
            <a:r>
              <a:rPr lang="en-US" i="1"/>
              <a:t> =</a:t>
            </a:r>
          </a:p>
          <a:p>
            <a:pPr marL="0" indent="0">
              <a:buNone/>
            </a:pPr>
            <a:r>
              <a:rPr lang="en-US" i="1"/>
              <a:t>a</a:t>
            </a:r>
            <a:r>
              <a:rPr lang="en-US" i="1" baseline="30000"/>
              <a:t>0</a:t>
            </a:r>
            <a:r>
              <a:rPr lang="en-US" i="1"/>
              <a:t> * (a</a:t>
            </a:r>
            <a:r>
              <a:rPr lang="en-US" i="1" baseline="30000"/>
              <a:t>3</a:t>
            </a:r>
            <a:r>
              <a:rPr lang="en-US" i="1"/>
              <a:t>)</a:t>
            </a:r>
            <a:r>
              <a:rPr lang="en-US" i="1" baseline="30000"/>
              <a:t>2</a:t>
            </a:r>
            <a:r>
              <a:rPr lang="en-US" i="1"/>
              <a:t> =</a:t>
            </a:r>
          </a:p>
          <a:p>
            <a:pPr marL="0" indent="0">
              <a:buNone/>
            </a:pPr>
            <a:r>
              <a:rPr lang="en-US" i="1"/>
              <a:t>a</a:t>
            </a:r>
            <a:r>
              <a:rPr lang="en-US" i="1" baseline="30000"/>
              <a:t>6</a:t>
            </a:r>
            <a:endParaRPr lang="en-US" i="1"/>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3876907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767A-55F1-C742-9751-657845A318E8}"/>
              </a:ext>
            </a:extLst>
          </p:cNvPr>
          <p:cNvSpPr>
            <a:spLocks noGrp="1"/>
          </p:cNvSpPr>
          <p:nvPr>
            <p:ph type="title"/>
          </p:nvPr>
        </p:nvSpPr>
        <p:spPr/>
        <p:txBody>
          <a:bodyPr/>
          <a:lstStyle/>
          <a:p>
            <a:r>
              <a:rPr lang="en-US"/>
              <a:t>Recursive Linear Search</a:t>
            </a:r>
          </a:p>
        </p:txBody>
      </p:sp>
      <p:sp>
        <p:nvSpPr>
          <p:cNvPr id="4" name="Content Placeholder 2">
            <a:extLst>
              <a:ext uri="{FF2B5EF4-FFF2-40B4-BE49-F238E27FC236}">
                <a16:creationId xmlns:a16="http://schemas.microsoft.com/office/drawing/2014/main" id="{CFEAA688-970A-9E47-97F4-7EF0AEFDDF5E}"/>
              </a:ext>
            </a:extLst>
          </p:cNvPr>
          <p:cNvSpPr txBox="1">
            <a:spLocks/>
          </p:cNvSpPr>
          <p:nvPr/>
        </p:nvSpPr>
        <p:spPr>
          <a:xfrm>
            <a:off x="838200" y="3863500"/>
            <a:ext cx="9654540" cy="2994500"/>
          </a:xfrm>
          <a:prstGeom prst="rect">
            <a:avLst/>
          </a:prstGeom>
          <a:ln>
            <a:solidFill>
              <a:schemeClr val="accent1"/>
            </a:solidFill>
          </a:ln>
        </p:spPr>
        <p:txBody>
          <a:bodyPr vert="horz">
            <a:normAutofit/>
          </a:bodyPr>
          <a:lstStyle/>
          <a:p>
            <a:pPr marL="274320" indent="-274320">
              <a:spcBef>
                <a:spcPct val="20000"/>
              </a:spcBef>
              <a:buClr>
                <a:schemeClr val="accent3"/>
              </a:buClr>
              <a:buSzPct val="95000"/>
              <a:defRPr/>
            </a:pPr>
            <a:r>
              <a:rPr lang="en-US" sz="2600" b="1" dirty="0"/>
              <a:t>procedure</a:t>
            </a:r>
            <a:r>
              <a:rPr lang="en-US" sz="2600" dirty="0"/>
              <a:t> </a:t>
            </a:r>
            <a:r>
              <a:rPr lang="en-US" sz="2600" i="1" dirty="0"/>
              <a:t>linear search</a:t>
            </a:r>
            <a:r>
              <a:rPr lang="en-US" sz="2600" dirty="0"/>
              <a:t>(</a:t>
            </a:r>
            <a:r>
              <a:rPr lang="en-US" sz="2600" i="1" dirty="0"/>
              <a:t>x</a:t>
            </a:r>
            <a:r>
              <a:rPr lang="en-US" sz="2600" dirty="0"/>
              <a:t>: integer, </a:t>
            </a:r>
            <a:r>
              <a:rPr lang="en-US" sz="2600" i="1" dirty="0"/>
              <a:t>a</a:t>
            </a:r>
            <a:r>
              <a:rPr lang="en-US" sz="2600" baseline="-25000" dirty="0"/>
              <a:t>1</a:t>
            </a:r>
            <a:r>
              <a:rPr lang="en-US" sz="2600" dirty="0"/>
              <a:t>, </a:t>
            </a:r>
            <a:r>
              <a:rPr lang="en-US" sz="2600" i="1" dirty="0"/>
              <a:t>a</a:t>
            </a:r>
            <a:r>
              <a:rPr lang="en-US" sz="2600" baseline="-25000" dirty="0"/>
              <a:t>2</a:t>
            </a:r>
            <a:r>
              <a:rPr lang="en-US" sz="2600" dirty="0"/>
              <a:t>, …,</a:t>
            </a:r>
            <a:r>
              <a:rPr lang="en-US" sz="2600" i="1" dirty="0"/>
              <a:t>a</a:t>
            </a:r>
            <a:r>
              <a:rPr lang="en-US" sz="2600" i="1" baseline="-25000" dirty="0"/>
              <a:t>n</a:t>
            </a:r>
            <a:r>
              <a:rPr lang="en-US" sz="2600" dirty="0"/>
              <a:t>: distinct integers)</a:t>
            </a:r>
          </a:p>
          <a:p>
            <a:pPr marL="274320" indent="-274320">
              <a:spcBef>
                <a:spcPct val="20000"/>
              </a:spcBef>
              <a:buClr>
                <a:schemeClr val="accent3"/>
              </a:buClr>
              <a:buSzPct val="95000"/>
              <a:defRPr/>
            </a:pPr>
            <a:r>
              <a:rPr lang="en-US" sz="2600" i="1" dirty="0" err="1"/>
              <a:t>i</a:t>
            </a:r>
            <a:r>
              <a:rPr lang="en-US" sz="2600" dirty="0"/>
              <a:t> := </a:t>
            </a:r>
            <a:r>
              <a:rPr lang="en-US" sz="2600" dirty="0">
                <a:ea typeface="Cambria Math" pitchFamily="18" charset="0"/>
              </a:rPr>
              <a:t>1</a:t>
            </a:r>
          </a:p>
          <a:p>
            <a:pPr marL="274320" indent="-274320">
              <a:spcBef>
                <a:spcPct val="20000"/>
              </a:spcBef>
              <a:buClr>
                <a:schemeClr val="accent3"/>
              </a:buClr>
              <a:buSzPct val="95000"/>
              <a:defRPr/>
            </a:pPr>
            <a:r>
              <a:rPr lang="en-US" sz="2600" b="1" dirty="0"/>
              <a:t>while</a:t>
            </a:r>
            <a:r>
              <a:rPr lang="en-US" sz="2600" dirty="0"/>
              <a:t> (</a:t>
            </a:r>
            <a:r>
              <a:rPr lang="en-US" sz="2600" i="1" dirty="0" err="1"/>
              <a:t>i</a:t>
            </a:r>
            <a:r>
              <a:rPr lang="en-US" sz="2600" dirty="0"/>
              <a:t> </a:t>
            </a:r>
            <a:r>
              <a:rPr lang="en-US" sz="2600" dirty="0">
                <a:ea typeface="Cambria Math"/>
              </a:rPr>
              <a:t>≤</a:t>
            </a:r>
            <a:r>
              <a:rPr lang="en-US" sz="2600" dirty="0"/>
              <a:t> </a:t>
            </a:r>
            <a:r>
              <a:rPr lang="en-US" sz="2600" i="1" dirty="0"/>
              <a:t>n</a:t>
            </a:r>
            <a:r>
              <a:rPr lang="en-US" sz="2600" dirty="0"/>
              <a:t> and </a:t>
            </a:r>
            <a:r>
              <a:rPr lang="en-US" sz="2600" i="1" dirty="0"/>
              <a:t>x</a:t>
            </a:r>
            <a:r>
              <a:rPr lang="en-US" sz="2600" dirty="0"/>
              <a:t> ≠ </a:t>
            </a:r>
            <a:r>
              <a:rPr lang="en-US" sz="2600" i="1" dirty="0" err="1"/>
              <a:t>a</a:t>
            </a:r>
            <a:r>
              <a:rPr lang="en-US" sz="2600" i="1" baseline="-25000" dirty="0" err="1"/>
              <a:t>i</a:t>
            </a:r>
            <a:r>
              <a:rPr lang="en-US" sz="2600" dirty="0"/>
              <a:t>)</a:t>
            </a:r>
          </a:p>
          <a:p>
            <a:pPr marL="274320" indent="-274320">
              <a:spcBef>
                <a:spcPct val="20000"/>
              </a:spcBef>
              <a:buClr>
                <a:schemeClr val="accent3"/>
              </a:buClr>
              <a:buSzPct val="95000"/>
              <a:defRPr/>
            </a:pPr>
            <a:r>
              <a:rPr lang="en-US" sz="2600" dirty="0"/>
              <a:t>    </a:t>
            </a:r>
            <a:r>
              <a:rPr lang="en-US" sz="2600" i="1" dirty="0" err="1"/>
              <a:t>i</a:t>
            </a:r>
            <a:r>
              <a:rPr lang="en-US" sz="2600" dirty="0"/>
              <a:t> := </a:t>
            </a:r>
            <a:r>
              <a:rPr lang="en-US" sz="2600" i="1" dirty="0" err="1"/>
              <a:t>i</a:t>
            </a:r>
            <a:r>
              <a:rPr lang="en-US" sz="2600" dirty="0"/>
              <a:t> + </a:t>
            </a:r>
            <a:r>
              <a:rPr lang="en-US" sz="2600" dirty="0">
                <a:ea typeface="Cambria Math" pitchFamily="18" charset="0"/>
              </a:rPr>
              <a:t>1</a:t>
            </a:r>
          </a:p>
          <a:p>
            <a:pPr marL="274320" indent="-274320">
              <a:spcBef>
                <a:spcPct val="20000"/>
              </a:spcBef>
              <a:buClr>
                <a:schemeClr val="accent3"/>
              </a:buClr>
              <a:buSzPct val="95000"/>
            </a:pPr>
            <a:r>
              <a:rPr lang="en-US" sz="2600" b="1" dirty="0"/>
              <a:t>	if</a:t>
            </a:r>
            <a:r>
              <a:rPr lang="en-US" sz="2600" dirty="0"/>
              <a:t> </a:t>
            </a:r>
            <a:r>
              <a:rPr lang="en-US" sz="2600" i="1" dirty="0" err="1"/>
              <a:t>i</a:t>
            </a:r>
            <a:r>
              <a:rPr lang="en-US" sz="2600" dirty="0"/>
              <a:t> </a:t>
            </a:r>
            <a:r>
              <a:rPr lang="en-US" sz="2600" dirty="0">
                <a:ea typeface="Cambria Math"/>
              </a:rPr>
              <a:t>≤</a:t>
            </a:r>
            <a:r>
              <a:rPr lang="en-US" sz="2600" dirty="0"/>
              <a:t> </a:t>
            </a:r>
            <a:r>
              <a:rPr lang="en-US" sz="2600" i="1" dirty="0"/>
              <a:t>n</a:t>
            </a:r>
            <a:r>
              <a:rPr lang="en-US" sz="2600" dirty="0"/>
              <a:t> </a:t>
            </a:r>
            <a:r>
              <a:rPr lang="en-US" sz="2600" b="1" dirty="0"/>
              <a:t>then</a:t>
            </a:r>
            <a:r>
              <a:rPr lang="en-US" sz="2600" dirty="0"/>
              <a:t> </a:t>
            </a:r>
            <a:r>
              <a:rPr lang="en-US" sz="2600" i="1" dirty="0"/>
              <a:t>location</a:t>
            </a:r>
            <a:r>
              <a:rPr lang="en-US" sz="2600" dirty="0"/>
              <a:t> := </a:t>
            </a:r>
            <a:r>
              <a:rPr lang="en-US" sz="2600" i="1" dirty="0" err="1"/>
              <a:t>i</a:t>
            </a:r>
            <a:r>
              <a:rPr lang="en-US" sz="2600" i="1" dirty="0"/>
              <a:t> </a:t>
            </a:r>
            <a:r>
              <a:rPr lang="en-US" sz="2600" b="1" dirty="0"/>
              <a:t>else</a:t>
            </a:r>
            <a:r>
              <a:rPr lang="en-US" sz="2600" dirty="0"/>
              <a:t> </a:t>
            </a:r>
            <a:r>
              <a:rPr lang="en-US" sz="2600" i="1" dirty="0"/>
              <a:t>location</a:t>
            </a:r>
            <a:r>
              <a:rPr lang="en-US" sz="2600" dirty="0"/>
              <a:t> := </a:t>
            </a:r>
            <a:r>
              <a:rPr lang="en-US" sz="2600" dirty="0">
                <a:ea typeface="Cambria Math" pitchFamily="18" charset="0"/>
              </a:rPr>
              <a:t>0</a:t>
            </a:r>
          </a:p>
          <a:p>
            <a:pPr marL="274320" indent="-274320">
              <a:spcBef>
                <a:spcPct val="20000"/>
              </a:spcBef>
              <a:buClr>
                <a:schemeClr val="accent3"/>
              </a:buClr>
              <a:buSzPct val="95000"/>
              <a:defRPr/>
            </a:pPr>
            <a:r>
              <a:rPr lang="en-US" sz="2600" b="1" dirty="0"/>
              <a:t>return</a:t>
            </a:r>
            <a:r>
              <a:rPr lang="en-US" sz="2600" dirty="0"/>
              <a:t> </a:t>
            </a:r>
            <a:r>
              <a:rPr lang="en-US" sz="2600" i="1" dirty="0"/>
              <a:t>location</a:t>
            </a:r>
          </a:p>
        </p:txBody>
      </p:sp>
      <p:sp>
        <p:nvSpPr>
          <p:cNvPr id="5" name="Content Placeholder 2">
            <a:extLst>
              <a:ext uri="{FF2B5EF4-FFF2-40B4-BE49-F238E27FC236}">
                <a16:creationId xmlns:a16="http://schemas.microsoft.com/office/drawing/2014/main" id="{C3A26AA3-239D-C448-88D1-062048BE93D2}"/>
              </a:ext>
            </a:extLst>
          </p:cNvPr>
          <p:cNvSpPr txBox="1">
            <a:spLocks/>
          </p:cNvSpPr>
          <p:nvPr/>
        </p:nvSpPr>
        <p:spPr>
          <a:xfrm>
            <a:off x="838200" y="1569880"/>
            <a:ext cx="9654540" cy="2019140"/>
          </a:xfrm>
          <a:prstGeom prst="rect">
            <a:avLst/>
          </a:prstGeom>
          <a:ln>
            <a:solidFill>
              <a:schemeClr val="accent1"/>
            </a:solidFill>
          </a:ln>
        </p:spPr>
        <p:txBody>
          <a:bodyPr vert="horz">
            <a:normAutofit/>
          </a:bodyPr>
          <a:lstStyle/>
          <a:p>
            <a:r>
              <a:rPr lang="en-GB" sz="2800" b="1"/>
              <a:t>procedure </a:t>
            </a:r>
            <a:r>
              <a:rPr lang="en-GB" sz="2800" i="1"/>
              <a:t>recursive_linear_search</a:t>
            </a:r>
            <a:r>
              <a:rPr lang="en-GB" sz="2800"/>
              <a:t>(</a:t>
            </a:r>
            <a:r>
              <a:rPr lang="en-GB" sz="2800" i="1"/>
              <a:t>i, j, x</a:t>
            </a:r>
            <a:r>
              <a:rPr lang="en-GB" sz="2800"/>
              <a:t>: integers, 1 ≤ </a:t>
            </a:r>
            <a:r>
              <a:rPr lang="en-GB" sz="2800" i="1"/>
              <a:t>i </a:t>
            </a:r>
            <a:r>
              <a:rPr lang="en-GB" sz="2800"/>
              <a:t>≤ </a:t>
            </a:r>
            <a:r>
              <a:rPr lang="en-GB" sz="2800" i="1"/>
              <a:t>j </a:t>
            </a:r>
            <a:r>
              <a:rPr lang="en-GB" sz="2800"/>
              <a:t>≤ </a:t>
            </a:r>
            <a:r>
              <a:rPr lang="en-GB" sz="2800" i="1"/>
              <a:t>n</a:t>
            </a:r>
            <a:r>
              <a:rPr lang="en-GB" sz="2800"/>
              <a:t>) </a:t>
            </a:r>
          </a:p>
          <a:p>
            <a:r>
              <a:rPr lang="en-GB" sz="2800" b="1"/>
              <a:t>	if </a:t>
            </a:r>
            <a:r>
              <a:rPr lang="en-GB" sz="2800" i="1"/>
              <a:t>a</a:t>
            </a:r>
            <a:r>
              <a:rPr lang="en-GB" sz="2800" i="1" baseline="-25000"/>
              <a:t>i</a:t>
            </a:r>
            <a:r>
              <a:rPr lang="en-GB" sz="2800" i="1"/>
              <a:t> </a:t>
            </a:r>
            <a:r>
              <a:rPr lang="en-GB" sz="2800"/>
              <a:t>= </a:t>
            </a:r>
            <a:r>
              <a:rPr lang="en-GB" sz="2800" i="1"/>
              <a:t>x </a:t>
            </a:r>
            <a:r>
              <a:rPr lang="en-GB" sz="2800" b="1"/>
              <a:t>then return </a:t>
            </a:r>
            <a:r>
              <a:rPr lang="en-GB" sz="2800" i="1"/>
              <a:t>i </a:t>
            </a:r>
          </a:p>
          <a:p>
            <a:r>
              <a:rPr lang="en-GB" sz="2800" b="1" i="1"/>
              <a:t>	</a:t>
            </a:r>
            <a:r>
              <a:rPr lang="en-GB" sz="2800" b="1"/>
              <a:t>else 	if </a:t>
            </a:r>
            <a:r>
              <a:rPr lang="en-GB" sz="2800" i="1"/>
              <a:t>i </a:t>
            </a:r>
            <a:r>
              <a:rPr lang="en-GB" sz="2800"/>
              <a:t>= </a:t>
            </a:r>
            <a:r>
              <a:rPr lang="en-GB" sz="2800" i="1"/>
              <a:t>j </a:t>
            </a:r>
            <a:r>
              <a:rPr lang="en-GB" sz="2800" b="1"/>
              <a:t>then return </a:t>
            </a:r>
            <a:r>
              <a:rPr lang="en-GB" sz="2800"/>
              <a:t>0 </a:t>
            </a:r>
          </a:p>
          <a:p>
            <a:r>
              <a:rPr lang="en-GB" sz="2800" b="1"/>
              <a:t>		else return </a:t>
            </a:r>
            <a:r>
              <a:rPr lang="en-GB" sz="2800" i="1"/>
              <a:t>recursive_linear_search</a:t>
            </a:r>
            <a:r>
              <a:rPr lang="en-GB" sz="2800"/>
              <a:t>(</a:t>
            </a:r>
            <a:r>
              <a:rPr lang="en-GB" sz="2800" i="1"/>
              <a:t>i </a:t>
            </a:r>
            <a:r>
              <a:rPr lang="en-GB" sz="2800"/>
              <a:t>+ 1</a:t>
            </a:r>
            <a:r>
              <a:rPr lang="en-GB" sz="2800" i="1"/>
              <a:t>, j, x</a:t>
            </a:r>
            <a:r>
              <a:rPr lang="en-GB" sz="2800"/>
              <a:t>)</a:t>
            </a:r>
          </a:p>
        </p:txBody>
      </p:sp>
    </p:spTree>
    <p:extLst>
      <p:ext uri="{BB962C8B-B14F-4D97-AF65-F5344CB8AC3E}">
        <p14:creationId xmlns:p14="http://schemas.microsoft.com/office/powerpoint/2010/main" val="3507208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Binary Search Algorithm</a:t>
            </a:r>
          </a:p>
        </p:txBody>
      </p:sp>
      <p:sp>
        <p:nvSpPr>
          <p:cNvPr id="3" name="Content Placeholder 2"/>
          <p:cNvSpPr>
            <a:spLocks noGrp="1"/>
          </p:cNvSpPr>
          <p:nvPr>
            <p:ph idx="1"/>
          </p:nvPr>
        </p:nvSpPr>
        <p:spPr/>
        <p:txBody>
          <a:bodyPr/>
          <a:lstStyle/>
          <a:p>
            <a:pPr>
              <a:buNone/>
            </a:pPr>
            <a:r>
              <a:rPr lang="en-US" sz="2400" dirty="0"/>
              <a:t>Assume we have </a:t>
            </a:r>
            <a:r>
              <a:rPr lang="en-US" sz="2400" i="1" dirty="0"/>
              <a:t>a</a:t>
            </a:r>
            <a:r>
              <a:rPr lang="en-US" sz="2400" baseline="-25000" dirty="0"/>
              <a:t>1</a:t>
            </a:r>
            <a:r>
              <a:rPr lang="en-US" sz="2400" dirty="0"/>
              <a:t>, </a:t>
            </a:r>
            <a:r>
              <a:rPr lang="en-US" sz="2400" i="1" dirty="0"/>
              <a:t>a</a:t>
            </a:r>
            <a:r>
              <a:rPr lang="en-US" sz="2400" baseline="-25000" dirty="0"/>
              <a:t>2</a:t>
            </a:r>
            <a:r>
              <a:rPr lang="en-US" sz="2400" dirty="0"/>
              <a:t>, …, </a:t>
            </a:r>
            <a:r>
              <a:rPr lang="en-US" sz="2400" i="1" dirty="0"/>
              <a:t>a</a:t>
            </a:r>
            <a:r>
              <a:rPr lang="en-US" sz="2400" i="1" baseline="-25000" dirty="0"/>
              <a:t>n</a:t>
            </a:r>
            <a:r>
              <a:rPr lang="en-US" sz="2400" dirty="0"/>
              <a:t>, an increasing sequence of integers. </a:t>
            </a:r>
          </a:p>
          <a:p>
            <a:pPr>
              <a:buNone/>
            </a:pPr>
            <a:r>
              <a:rPr lang="en-US" sz="2400" dirty="0"/>
              <a:t>Initially </a:t>
            </a:r>
            <a:r>
              <a:rPr lang="en-US" sz="2400" i="1" dirty="0" err="1"/>
              <a:t>i</a:t>
            </a:r>
            <a:r>
              <a:rPr lang="en-US" sz="2400" dirty="0"/>
              <a:t> is </a:t>
            </a:r>
            <a:r>
              <a:rPr lang="en-US" sz="2400" dirty="0">
                <a:ea typeface="Cambria Math" pitchFamily="18" charset="0"/>
              </a:rPr>
              <a:t>1</a:t>
            </a:r>
            <a:r>
              <a:rPr lang="en-US" sz="2400" dirty="0"/>
              <a:t> and </a:t>
            </a:r>
            <a:r>
              <a:rPr lang="en-US" sz="2400" i="1" dirty="0"/>
              <a:t>j</a:t>
            </a:r>
            <a:r>
              <a:rPr lang="en-US" sz="2400" dirty="0"/>
              <a:t> is </a:t>
            </a:r>
            <a:r>
              <a:rPr lang="en-US" sz="2400" i="1" dirty="0"/>
              <a:t>n</a:t>
            </a:r>
            <a:r>
              <a:rPr lang="en-US" sz="2400" dirty="0"/>
              <a:t>. We are searching for </a:t>
            </a:r>
            <a:r>
              <a:rPr lang="en-US" sz="2400" i="1" dirty="0"/>
              <a:t>x</a:t>
            </a:r>
            <a:r>
              <a:rPr lang="en-US" sz="2400" dirty="0"/>
              <a:t>.</a:t>
            </a:r>
          </a:p>
          <a:p>
            <a:pPr>
              <a:buNone/>
            </a:pPr>
            <a:endParaRPr lang="en-US" sz="2400" dirty="0"/>
          </a:p>
          <a:p>
            <a:pPr marL="0" indent="0">
              <a:spcBef>
                <a:spcPct val="20000"/>
              </a:spcBef>
              <a:buClr>
                <a:schemeClr val="accent3"/>
              </a:buClr>
              <a:buSzPct val="95000"/>
              <a:buNone/>
              <a:defRPr/>
            </a:pPr>
            <a:r>
              <a:rPr lang="en-US" sz="2000" i="1" dirty="0"/>
              <a:t>recursive_binary_search</a:t>
            </a:r>
            <a:r>
              <a:rPr lang="en-US" sz="2000" dirty="0"/>
              <a:t>(</a:t>
            </a:r>
            <a:r>
              <a:rPr lang="en-US" sz="2000" i="1" dirty="0" err="1"/>
              <a:t>i</a:t>
            </a:r>
            <a:r>
              <a:rPr lang="en-US" sz="2000" i="1" dirty="0"/>
              <a:t>, j, x </a:t>
            </a:r>
            <a:r>
              <a:rPr lang="en-US" sz="2000" dirty="0">
                <a:ea typeface="Cambria Math"/>
              </a:rPr>
              <a:t>) :=</a:t>
            </a:r>
          </a:p>
          <a:p>
            <a:pPr marL="0" indent="0">
              <a:spcBef>
                <a:spcPct val="20000"/>
              </a:spcBef>
              <a:buClr>
                <a:schemeClr val="accent3"/>
              </a:buClr>
              <a:buSzPct val="95000"/>
              <a:buNone/>
              <a:defRPr/>
            </a:pPr>
            <a:r>
              <a:rPr lang="en-US" sz="2000" i="1" dirty="0">
                <a:ea typeface="Cambria Math"/>
              </a:rPr>
              <a:t>	m</a:t>
            </a:r>
            <a:r>
              <a:rPr lang="en-US" sz="2000" dirty="0">
                <a:ea typeface="Cambria Math"/>
              </a:rPr>
              <a:t> := ⌊(</a:t>
            </a:r>
            <a:r>
              <a:rPr lang="en-US" sz="2000" i="1" dirty="0" err="1">
                <a:ea typeface="Cambria Math"/>
              </a:rPr>
              <a:t>i</a:t>
            </a:r>
            <a:r>
              <a:rPr lang="en-US" sz="2000" dirty="0">
                <a:ea typeface="Cambria Math"/>
              </a:rPr>
              <a:t> + </a:t>
            </a:r>
            <a:r>
              <a:rPr lang="en-US" sz="2000" i="1" dirty="0">
                <a:ea typeface="Cambria Math"/>
              </a:rPr>
              <a:t>j</a:t>
            </a:r>
            <a:r>
              <a:rPr lang="en-US" sz="2000" dirty="0">
                <a:ea typeface="Cambria Math"/>
              </a:rPr>
              <a:t>)/2⌋</a:t>
            </a:r>
            <a:endParaRPr lang="en-US" sz="2000" dirty="0"/>
          </a:p>
          <a:p>
            <a:pPr marL="0" indent="0">
              <a:spcBef>
                <a:spcPct val="20000"/>
              </a:spcBef>
              <a:buClr>
                <a:schemeClr val="accent3"/>
              </a:buClr>
              <a:buSzPct val="95000"/>
              <a:buNone/>
              <a:defRPr/>
            </a:pPr>
            <a:r>
              <a:rPr lang="en-US" sz="2000" b="1" dirty="0"/>
              <a:t>	if </a:t>
            </a:r>
            <a:r>
              <a:rPr lang="en-US" sz="2000" dirty="0"/>
              <a:t> </a:t>
            </a:r>
            <a:r>
              <a:rPr lang="en-US" sz="2000" i="1" dirty="0"/>
              <a:t>x</a:t>
            </a:r>
            <a:r>
              <a:rPr lang="en-US" sz="2000" dirty="0"/>
              <a:t> = </a:t>
            </a:r>
            <a:r>
              <a:rPr lang="en-US" sz="2000" i="1" dirty="0">
                <a:ea typeface="Cambria Math" pitchFamily="18" charset="0"/>
              </a:rPr>
              <a:t>a</a:t>
            </a:r>
            <a:r>
              <a:rPr lang="en-US" sz="2000" i="1" baseline="-25000" dirty="0">
                <a:ea typeface="Cambria Math" pitchFamily="18" charset="0"/>
              </a:rPr>
              <a:t>m</a:t>
            </a:r>
            <a:r>
              <a:rPr lang="en-US" sz="2000" dirty="0">
                <a:ea typeface="Cambria Math" pitchFamily="18" charset="0"/>
              </a:rPr>
              <a:t> </a:t>
            </a:r>
            <a:r>
              <a:rPr lang="en-US" sz="2000" b="1" dirty="0">
                <a:ea typeface="Cambria Math" pitchFamily="18" charset="0"/>
              </a:rPr>
              <a:t>then return </a:t>
            </a:r>
            <a:r>
              <a:rPr lang="en-US" sz="2000" i="1" dirty="0">
                <a:ea typeface="Cambria Math"/>
              </a:rPr>
              <a:t>m</a:t>
            </a:r>
            <a:endParaRPr lang="en-US" sz="2000" dirty="0">
              <a:ea typeface="Cambria Math" pitchFamily="18" charset="0"/>
            </a:endParaRPr>
          </a:p>
          <a:p>
            <a:pPr marL="0" indent="0">
              <a:spcBef>
                <a:spcPct val="20000"/>
              </a:spcBef>
              <a:buClr>
                <a:schemeClr val="accent3"/>
              </a:buClr>
              <a:buSzPct val="95000"/>
              <a:buNone/>
              <a:defRPr/>
            </a:pPr>
            <a:r>
              <a:rPr lang="en-US" sz="2000" b="1" dirty="0"/>
              <a:t>	else </a:t>
            </a:r>
            <a:r>
              <a:rPr lang="en-US" sz="2000" dirty="0"/>
              <a:t> </a:t>
            </a:r>
            <a:r>
              <a:rPr lang="en-US" sz="2000" b="1" dirty="0"/>
              <a:t>if  </a:t>
            </a:r>
            <a:r>
              <a:rPr lang="en-US" sz="2000" dirty="0"/>
              <a:t>(</a:t>
            </a:r>
            <a:r>
              <a:rPr lang="en-US" sz="2000" i="1" dirty="0"/>
              <a:t>x</a:t>
            </a:r>
            <a:r>
              <a:rPr lang="en-US" sz="2000" dirty="0"/>
              <a:t> &lt; </a:t>
            </a:r>
            <a:r>
              <a:rPr lang="en-US" sz="2000" i="1" dirty="0">
                <a:ea typeface="Cambria Math" pitchFamily="18" charset="0"/>
              </a:rPr>
              <a:t>a</a:t>
            </a:r>
            <a:r>
              <a:rPr lang="en-US" sz="2000" i="1" baseline="-25000" dirty="0">
                <a:ea typeface="Cambria Math" pitchFamily="18" charset="0"/>
              </a:rPr>
              <a:t>m </a:t>
            </a:r>
            <a:r>
              <a:rPr lang="en-US" sz="100" dirty="0"/>
              <a:t>   </a:t>
            </a:r>
            <a:r>
              <a:rPr lang="en-US" sz="2000" dirty="0"/>
              <a:t>and </a:t>
            </a:r>
            <a:r>
              <a:rPr lang="en-US" sz="2000" i="1" dirty="0" err="1"/>
              <a:t>i</a:t>
            </a:r>
            <a:r>
              <a:rPr lang="en-US" sz="2000" dirty="0"/>
              <a:t> &lt; </a:t>
            </a:r>
            <a:r>
              <a:rPr lang="en-US" sz="2000" i="1" dirty="0"/>
              <a:t>m</a:t>
            </a:r>
            <a:r>
              <a:rPr lang="en-US" sz="2000" dirty="0"/>
              <a:t>)</a:t>
            </a:r>
            <a:r>
              <a:rPr lang="en-US" sz="2000" dirty="0">
                <a:ea typeface="Cambria Math" pitchFamily="18" charset="0"/>
              </a:rPr>
              <a:t> </a:t>
            </a:r>
            <a:r>
              <a:rPr lang="en-US" sz="2000" b="1" dirty="0">
                <a:ea typeface="Cambria Math" pitchFamily="18" charset="0"/>
              </a:rPr>
              <a:t>then return </a:t>
            </a:r>
            <a:r>
              <a:rPr lang="en-US" sz="2000" i="1" dirty="0"/>
              <a:t>recursive_binary_search</a:t>
            </a:r>
            <a:r>
              <a:rPr lang="en-US" sz="2000" dirty="0"/>
              <a:t>(</a:t>
            </a:r>
            <a:r>
              <a:rPr lang="en-US" sz="2000" i="1" dirty="0"/>
              <a:t>i, m</a:t>
            </a:r>
            <a:r>
              <a:rPr lang="en-US" sz="2000" i="1" dirty="0">
                <a:ea typeface="Cambria Math"/>
              </a:rPr>
              <a:t>−</a:t>
            </a:r>
            <a:r>
              <a:rPr lang="en-US" sz="2000" dirty="0">
                <a:ea typeface="Cambria Math"/>
              </a:rPr>
              <a:t>1</a:t>
            </a:r>
            <a:r>
              <a:rPr lang="en-US" sz="2000" i="1" dirty="0"/>
              <a:t>, x</a:t>
            </a:r>
            <a:r>
              <a:rPr lang="en-US" sz="2000" dirty="0">
                <a:ea typeface="Cambria Math"/>
              </a:rPr>
              <a:t>)</a:t>
            </a:r>
          </a:p>
          <a:p>
            <a:pPr marL="0" indent="0">
              <a:spcBef>
                <a:spcPct val="20000"/>
              </a:spcBef>
              <a:buClr>
                <a:schemeClr val="accent3"/>
              </a:buClr>
              <a:buSzPct val="95000"/>
              <a:buNone/>
              <a:defRPr/>
            </a:pPr>
            <a:r>
              <a:rPr lang="en-US" sz="2000" b="1" dirty="0"/>
              <a:t>		else </a:t>
            </a:r>
            <a:r>
              <a:rPr lang="en-US" sz="2000" dirty="0"/>
              <a:t> </a:t>
            </a:r>
            <a:r>
              <a:rPr lang="en-US" sz="2000" b="1" dirty="0"/>
              <a:t>if  </a:t>
            </a:r>
            <a:r>
              <a:rPr lang="en-US" sz="2000" dirty="0"/>
              <a:t>(</a:t>
            </a:r>
            <a:r>
              <a:rPr lang="en-US" sz="2000" i="1" dirty="0"/>
              <a:t>x</a:t>
            </a:r>
            <a:r>
              <a:rPr lang="en-US" sz="2000" dirty="0"/>
              <a:t> &gt; </a:t>
            </a:r>
            <a:r>
              <a:rPr lang="en-US" sz="2000" i="1" dirty="0">
                <a:ea typeface="Cambria Math" pitchFamily="18" charset="0"/>
              </a:rPr>
              <a:t>a</a:t>
            </a:r>
            <a:r>
              <a:rPr lang="en-US" sz="2000" i="1" baseline="-25000" dirty="0">
                <a:ea typeface="Cambria Math" pitchFamily="18" charset="0"/>
              </a:rPr>
              <a:t>m </a:t>
            </a:r>
            <a:r>
              <a:rPr lang="en-US" sz="100" dirty="0"/>
              <a:t>   </a:t>
            </a:r>
            <a:r>
              <a:rPr lang="en-US" sz="2000" dirty="0"/>
              <a:t>and   </a:t>
            </a:r>
            <a:r>
              <a:rPr lang="en-US" sz="2000" i="1" dirty="0"/>
              <a:t>j</a:t>
            </a:r>
            <a:r>
              <a:rPr lang="en-US" sz="2000" dirty="0"/>
              <a:t> &gt; </a:t>
            </a:r>
            <a:r>
              <a:rPr lang="en-US" sz="2000" i="1" dirty="0"/>
              <a:t>m</a:t>
            </a:r>
            <a:r>
              <a:rPr lang="en-US" sz="2000" dirty="0"/>
              <a:t>)</a:t>
            </a:r>
            <a:r>
              <a:rPr lang="en-US" sz="2000" dirty="0">
                <a:ea typeface="Cambria Math" pitchFamily="18" charset="0"/>
              </a:rPr>
              <a:t> </a:t>
            </a:r>
            <a:r>
              <a:rPr lang="en-US" sz="2000" b="1" dirty="0">
                <a:ea typeface="Cambria Math" pitchFamily="18" charset="0"/>
              </a:rPr>
              <a:t>then return </a:t>
            </a:r>
            <a:r>
              <a:rPr lang="en-US" sz="2000" i="1" dirty="0"/>
              <a:t>recursive_binary_search</a:t>
            </a:r>
            <a:r>
              <a:rPr lang="en-US" sz="2000" dirty="0"/>
              <a:t>(</a:t>
            </a:r>
            <a:r>
              <a:rPr lang="en-US" sz="2000" i="1" dirty="0"/>
              <a:t>m</a:t>
            </a:r>
            <a:r>
              <a:rPr lang="en-US" sz="2000" dirty="0">
                <a:ea typeface="Cambria Math"/>
              </a:rPr>
              <a:t>+1, j</a:t>
            </a:r>
            <a:r>
              <a:rPr lang="en-US" sz="2000" i="1" dirty="0"/>
              <a:t>, x</a:t>
            </a:r>
            <a:r>
              <a:rPr lang="en-US" sz="2000" dirty="0">
                <a:ea typeface="Cambria Math"/>
              </a:rPr>
              <a:t>)</a:t>
            </a:r>
          </a:p>
          <a:p>
            <a:pPr marL="0" indent="0">
              <a:spcBef>
                <a:spcPct val="20000"/>
              </a:spcBef>
              <a:buClr>
                <a:schemeClr val="accent3"/>
              </a:buClr>
              <a:buSzPct val="95000"/>
              <a:buNone/>
              <a:defRPr/>
            </a:pPr>
            <a:r>
              <a:rPr lang="en-US" sz="2000" b="1" dirty="0">
                <a:ea typeface="Cambria Math"/>
              </a:rPr>
              <a:t>			</a:t>
            </a:r>
            <a:r>
              <a:rPr lang="en-US" sz="2000" b="1" dirty="0"/>
              <a:t>else </a:t>
            </a:r>
            <a:r>
              <a:rPr lang="en-US" sz="2000" b="1" dirty="0">
                <a:ea typeface="Cambria Math" pitchFamily="18" charset="0"/>
              </a:rPr>
              <a:t>return </a:t>
            </a:r>
            <a:r>
              <a:rPr lang="en-US" sz="2000" dirty="0">
                <a:ea typeface="Cambria Math" pitchFamily="18" charset="0"/>
              </a:rPr>
              <a:t>0</a:t>
            </a:r>
          </a:p>
          <a:p>
            <a:pPr>
              <a:buNone/>
            </a:pPr>
            <a:endParaRPr lang="en-US" sz="2400" dirty="0"/>
          </a:p>
          <a:p>
            <a:endParaRPr lang="en-US" dirty="0"/>
          </a:p>
          <a:p>
            <a:endParaRPr lang="en-US" dirty="0"/>
          </a:p>
          <a:p>
            <a:pPr lvl="1"/>
            <a:endParaRPr lang="en-US" dirty="0"/>
          </a:p>
        </p:txBody>
      </p:sp>
    </p:spTree>
    <p:extLst>
      <p:ext uri="{BB962C8B-B14F-4D97-AF65-F5344CB8AC3E}">
        <p14:creationId xmlns:p14="http://schemas.microsoft.com/office/powerpoint/2010/main" val="33431229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B6E5-08AA-A042-A08E-99CD9440958E}"/>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E44D301B-FD35-0D4C-96AE-6E0DDD2B60EB}"/>
              </a:ext>
            </a:extLst>
          </p:cNvPr>
          <p:cNvSpPr>
            <a:spLocks noGrp="1"/>
          </p:cNvSpPr>
          <p:nvPr>
            <p:ph idx="1"/>
          </p:nvPr>
        </p:nvSpPr>
        <p:spPr/>
        <p:txBody>
          <a:bodyPr/>
          <a:lstStyle/>
          <a:p>
            <a:r>
              <a:rPr lang="en-US"/>
              <a:t>Recursive algorithms for</a:t>
            </a:r>
          </a:p>
          <a:p>
            <a:pPr lvl="1"/>
            <a:r>
              <a:rPr lang="en-US"/>
              <a:t>Factorial function</a:t>
            </a:r>
          </a:p>
          <a:p>
            <a:pPr lvl="1"/>
            <a:r>
              <a:rPr lang="en-US"/>
              <a:t>Exponentation</a:t>
            </a:r>
          </a:p>
          <a:p>
            <a:pPr lvl="1"/>
            <a:r>
              <a:rPr lang="en-US"/>
              <a:t>Search</a:t>
            </a:r>
          </a:p>
          <a:p>
            <a:pPr lvl="1"/>
            <a:endParaRPr lang="en-US"/>
          </a:p>
        </p:txBody>
      </p:sp>
    </p:spTree>
    <p:extLst>
      <p:ext uri="{BB962C8B-B14F-4D97-AF65-F5344CB8AC3E}">
        <p14:creationId xmlns:p14="http://schemas.microsoft.com/office/powerpoint/2010/main" val="253998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A27F-E79C-B645-A730-6A33D6C89CE0}"/>
              </a:ext>
            </a:extLst>
          </p:cNvPr>
          <p:cNvSpPr>
            <a:spLocks noGrp="1"/>
          </p:cNvSpPr>
          <p:nvPr>
            <p:ph type="title"/>
          </p:nvPr>
        </p:nvSpPr>
        <p:spPr>
          <a:xfrm>
            <a:off x="838200" y="203201"/>
            <a:ext cx="10515600" cy="1487488"/>
          </a:xfrm>
        </p:spPr>
        <p:txBody>
          <a:bodyPr>
            <a:normAutofit/>
          </a:bodyPr>
          <a:lstStyle/>
          <a:p>
            <a:r>
              <a:rPr lang="en-US" dirty="0"/>
              <a:t>Mathematical Induction as Rule of Inference</a:t>
            </a:r>
            <a:endParaRPr lang="en-US"/>
          </a:p>
        </p:txBody>
      </p:sp>
      <p:sp>
        <p:nvSpPr>
          <p:cNvPr id="3" name="Content Placeholder 2">
            <a:extLst>
              <a:ext uri="{FF2B5EF4-FFF2-40B4-BE49-F238E27FC236}">
                <a16:creationId xmlns:a16="http://schemas.microsoft.com/office/drawing/2014/main" id="{1994264F-E9F7-644F-83CB-BFAB140D5E41}"/>
              </a:ext>
            </a:extLst>
          </p:cNvPr>
          <p:cNvSpPr>
            <a:spLocks noGrp="1"/>
          </p:cNvSpPr>
          <p:nvPr>
            <p:ph idx="1"/>
          </p:nvPr>
        </p:nvSpPr>
        <p:spPr/>
        <p:txBody>
          <a:bodyPr/>
          <a:lstStyle/>
          <a:p>
            <a:pPr marL="0" indent="0">
              <a:buNone/>
            </a:pPr>
            <a:r>
              <a:rPr lang="en-US" dirty="0"/>
              <a:t>Mathematical induction can be expressed  as the rule of inference</a:t>
            </a:r>
          </a:p>
          <a:p>
            <a:pPr marL="0" indent="0">
              <a:buNone/>
            </a:pPr>
            <a:r>
              <a:rPr lang="en-US" dirty="0"/>
              <a:t>	(</a:t>
            </a:r>
            <a:r>
              <a:rPr lang="en-US" i="1" dirty="0"/>
              <a:t>P</a:t>
            </a:r>
            <a:r>
              <a:rPr lang="en-US" dirty="0"/>
              <a:t>(</a:t>
            </a:r>
            <a:r>
              <a:rPr lang="en-US" dirty="0">
                <a:ea typeface="Cambria Math" pitchFamily="18" charset="0"/>
              </a:rPr>
              <a:t>1</a:t>
            </a:r>
            <a:r>
              <a:rPr lang="en-US" dirty="0"/>
              <a:t>) </a:t>
            </a:r>
            <a:r>
              <a:rPr lang="en-US" dirty="0">
                <a:ea typeface="Cambria Math"/>
              </a:rPr>
              <a:t> ∧ ∀</a:t>
            </a:r>
            <a:r>
              <a:rPr lang="en-US" i="1" dirty="0">
                <a:ea typeface="Cambria Math"/>
              </a:rPr>
              <a:t>k </a:t>
            </a:r>
            <a:r>
              <a:rPr lang="en-US" dirty="0"/>
              <a:t>(</a:t>
            </a:r>
            <a:r>
              <a:rPr lang="en-US" i="1" dirty="0"/>
              <a:t>P</a:t>
            </a:r>
            <a:r>
              <a:rPr lang="en-US" dirty="0"/>
              <a:t>(</a:t>
            </a:r>
            <a:r>
              <a:rPr lang="en-US" i="1" dirty="0"/>
              <a:t>k</a:t>
            </a:r>
            <a:r>
              <a:rPr lang="en-US" dirty="0"/>
              <a:t>)</a:t>
            </a:r>
            <a:r>
              <a:rPr lang="en-US" i="1" dirty="0"/>
              <a:t> </a:t>
            </a:r>
            <a:r>
              <a:rPr lang="en-US" dirty="0">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ea typeface="Cambria Math" pitchFamily="18" charset="0"/>
                <a:sym typeface="Wingdings" pitchFamily="2" charset="2"/>
              </a:rPr>
              <a:t>1</a:t>
            </a:r>
            <a:r>
              <a:rPr lang="en-US" dirty="0">
                <a:sym typeface="Wingdings" pitchFamily="2" charset="2"/>
              </a:rPr>
              <a:t>)))</a:t>
            </a:r>
            <a:r>
              <a:rPr lang="en-US" dirty="0">
                <a:ea typeface="Cambria Math"/>
                <a:sym typeface="Wingdings" pitchFamily="2" charset="2"/>
              </a:rPr>
              <a:t> → </a:t>
            </a:r>
            <a:r>
              <a:rPr lang="en-US" dirty="0">
                <a:ea typeface="Cambria Math"/>
              </a:rPr>
              <a:t> ∀</a:t>
            </a:r>
            <a:r>
              <a:rPr lang="en-US" i="1" dirty="0">
                <a:ea typeface="Cambria Math"/>
              </a:rPr>
              <a:t>n P</a:t>
            </a:r>
            <a:r>
              <a:rPr lang="en-US" dirty="0">
                <a:ea typeface="Cambria Math"/>
              </a:rPr>
              <a:t>(</a:t>
            </a:r>
            <a:r>
              <a:rPr lang="en-US" i="1" dirty="0">
                <a:ea typeface="Cambria Math"/>
              </a:rPr>
              <a:t>n</a:t>
            </a:r>
            <a:r>
              <a:rPr lang="en-US" dirty="0">
                <a:ea typeface="Cambria Math"/>
              </a:rPr>
              <a:t>)</a:t>
            </a:r>
            <a:endParaRPr lang="en-US" dirty="0"/>
          </a:p>
          <a:p>
            <a:pPr>
              <a:buNone/>
            </a:pPr>
            <a:r>
              <a:rPr lang="en-US" dirty="0"/>
              <a:t>where the domain is the set of positive integers.</a:t>
            </a:r>
          </a:p>
          <a:p>
            <a:pPr>
              <a:buNone/>
            </a:pPr>
            <a:endParaRPr lang="en-US" dirty="0"/>
          </a:p>
          <a:p>
            <a:pPr>
              <a:buNone/>
            </a:pPr>
            <a:r>
              <a:rPr lang="en-US" b="1" dirty="0"/>
              <a:t>Basis Step:</a:t>
            </a:r>
            <a:r>
              <a:rPr lang="en-US" dirty="0"/>
              <a:t> Show that P(1) is true</a:t>
            </a:r>
            <a:endParaRPr lang="en-US" b="1" i="1" dirty="0"/>
          </a:p>
          <a:p>
            <a:pPr>
              <a:buNone/>
            </a:pPr>
            <a:r>
              <a:rPr lang="en-US" b="1" dirty="0"/>
              <a:t>Inductive Step: </a:t>
            </a:r>
            <a:r>
              <a:rPr lang="en-US" dirty="0"/>
              <a:t>Show that </a:t>
            </a:r>
            <a:r>
              <a:rPr lang="en-US" i="1" dirty="0"/>
              <a:t>P</a:t>
            </a:r>
            <a:r>
              <a:rPr lang="en-US" dirty="0"/>
              <a:t>(</a:t>
            </a:r>
            <a:r>
              <a:rPr lang="en-US" i="1" dirty="0"/>
              <a:t>k</a:t>
            </a:r>
            <a:r>
              <a:rPr lang="en-US" dirty="0"/>
              <a:t>)</a:t>
            </a:r>
            <a:r>
              <a:rPr lang="en-US" i="1" dirty="0"/>
              <a:t> </a:t>
            </a:r>
            <a:r>
              <a:rPr lang="en-US" i="1" dirty="0">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ea typeface="Cambria Math" pitchFamily="18" charset="0"/>
                <a:sym typeface="Wingdings" pitchFamily="2" charset="2"/>
              </a:rPr>
              <a:t>1</a:t>
            </a:r>
            <a:r>
              <a:rPr lang="en-US" dirty="0">
                <a:sym typeface="Wingdings" pitchFamily="2" charset="2"/>
              </a:rPr>
              <a:t>) </a:t>
            </a:r>
            <a:r>
              <a:rPr lang="en-US" i="1" dirty="0">
                <a:sym typeface="Wingdings" pitchFamily="2" charset="2"/>
              </a:rPr>
              <a:t> </a:t>
            </a:r>
            <a:r>
              <a:rPr lang="en-US" dirty="0">
                <a:sym typeface="Wingdings" pitchFamily="2" charset="2"/>
              </a:rPr>
              <a:t>is true for all positive integers </a:t>
            </a:r>
            <a:r>
              <a:rPr lang="en-US" i="1" dirty="0">
                <a:sym typeface="Wingdings" pitchFamily="2" charset="2"/>
              </a:rPr>
              <a:t>k</a:t>
            </a:r>
            <a:r>
              <a:rPr lang="en-US" dirty="0">
                <a:sym typeface="Wingdings" pitchFamily="2" charset="2"/>
              </a:rPr>
              <a:t>.</a:t>
            </a:r>
          </a:p>
          <a:p>
            <a:pPr>
              <a:buNone/>
            </a:pPr>
            <a:r>
              <a:rPr lang="en-US" b="1" dirty="0">
                <a:sym typeface="Wingdings" pitchFamily="2" charset="2"/>
              </a:rPr>
              <a:t>Inference: </a:t>
            </a:r>
            <a:r>
              <a:rPr lang="en-US" dirty="0">
                <a:ea typeface="Cambria Math"/>
              </a:rPr>
              <a:t>∀</a:t>
            </a:r>
            <a:r>
              <a:rPr lang="en-US" i="1" dirty="0">
                <a:ea typeface="Cambria Math"/>
              </a:rPr>
              <a:t>n P</a:t>
            </a:r>
            <a:r>
              <a:rPr lang="en-US" dirty="0">
                <a:ea typeface="Cambria Math"/>
              </a:rPr>
              <a:t>(</a:t>
            </a:r>
            <a:r>
              <a:rPr lang="en-US" i="1" dirty="0">
                <a:ea typeface="Cambria Math"/>
              </a:rPr>
              <a:t>n</a:t>
            </a:r>
            <a:r>
              <a:rPr lang="en-US" dirty="0">
                <a:ea typeface="Cambria Math"/>
              </a:rPr>
              <a:t>) is true</a:t>
            </a:r>
            <a:endParaRPr lang="en-US" b="1" dirty="0">
              <a:sym typeface="Wingdings" pitchFamily="2" charset="2"/>
            </a:endParaRPr>
          </a:p>
          <a:p>
            <a:pPr>
              <a:buNone/>
            </a:pPr>
            <a:endParaRPr lang="en-US" dirty="0"/>
          </a:p>
          <a:p>
            <a:endParaRPr lang="en-US"/>
          </a:p>
        </p:txBody>
      </p:sp>
    </p:spTree>
    <p:extLst>
      <p:ext uri="{BB962C8B-B14F-4D97-AF65-F5344CB8AC3E}">
        <p14:creationId xmlns:p14="http://schemas.microsoft.com/office/powerpoint/2010/main" val="13990237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4C04B-BC01-7B42-BCAF-749E08CDDAB2}"/>
              </a:ext>
            </a:extLst>
          </p:cNvPr>
          <p:cNvSpPr>
            <a:spLocks noGrp="1"/>
          </p:cNvSpPr>
          <p:nvPr>
            <p:ph type="title"/>
          </p:nvPr>
        </p:nvSpPr>
        <p:spPr/>
        <p:txBody>
          <a:bodyPr/>
          <a:lstStyle/>
          <a:p>
            <a:r>
              <a:rPr lang="en-US"/>
              <a:t>Video 51: Recursion, Induction and Iteration</a:t>
            </a:r>
          </a:p>
        </p:txBody>
      </p:sp>
      <p:sp>
        <p:nvSpPr>
          <p:cNvPr id="3" name="Content Placeholder 2">
            <a:extLst>
              <a:ext uri="{FF2B5EF4-FFF2-40B4-BE49-F238E27FC236}">
                <a16:creationId xmlns:a16="http://schemas.microsoft.com/office/drawing/2014/main" id="{D9DAD230-F735-6D42-8448-2E2003A5C541}"/>
              </a:ext>
            </a:extLst>
          </p:cNvPr>
          <p:cNvSpPr>
            <a:spLocks noGrp="1"/>
          </p:cNvSpPr>
          <p:nvPr>
            <p:ph idx="1"/>
          </p:nvPr>
        </p:nvSpPr>
        <p:spPr/>
        <p:txBody>
          <a:bodyPr/>
          <a:lstStyle/>
          <a:p>
            <a:r>
              <a:rPr lang="en-US"/>
              <a:t>Recursion and induction</a:t>
            </a:r>
          </a:p>
          <a:p>
            <a:r>
              <a:rPr lang="en-US"/>
              <a:t>Recursion and iteration</a:t>
            </a:r>
          </a:p>
          <a:p>
            <a:endParaRPr lang="en-US"/>
          </a:p>
        </p:txBody>
      </p:sp>
    </p:spTree>
    <p:extLst>
      <p:ext uri="{BB962C8B-B14F-4D97-AF65-F5344CB8AC3E}">
        <p14:creationId xmlns:p14="http://schemas.microsoft.com/office/powerpoint/2010/main" val="5828900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3853-DE30-4245-AAC3-AD687662BAC2}"/>
              </a:ext>
            </a:extLst>
          </p:cNvPr>
          <p:cNvSpPr>
            <a:spLocks noGrp="1"/>
          </p:cNvSpPr>
          <p:nvPr>
            <p:ph type="title"/>
          </p:nvPr>
        </p:nvSpPr>
        <p:spPr/>
        <p:txBody>
          <a:bodyPr/>
          <a:lstStyle/>
          <a:p>
            <a:r>
              <a:rPr lang="en-US"/>
              <a:t>Recursion and Induction</a:t>
            </a:r>
          </a:p>
        </p:txBody>
      </p:sp>
      <p:sp>
        <p:nvSpPr>
          <p:cNvPr id="3" name="Content Placeholder 2">
            <a:extLst>
              <a:ext uri="{FF2B5EF4-FFF2-40B4-BE49-F238E27FC236}">
                <a16:creationId xmlns:a16="http://schemas.microsoft.com/office/drawing/2014/main" id="{281E8335-0EA0-F04F-9891-7ECC0EEAFDE0}"/>
              </a:ext>
            </a:extLst>
          </p:cNvPr>
          <p:cNvSpPr>
            <a:spLocks noGrp="1"/>
          </p:cNvSpPr>
          <p:nvPr>
            <p:ph idx="1"/>
          </p:nvPr>
        </p:nvSpPr>
        <p:spPr/>
        <p:txBody>
          <a:bodyPr/>
          <a:lstStyle/>
          <a:p>
            <a:pPr marL="0" indent="0">
              <a:buNone/>
            </a:pPr>
            <a:r>
              <a:rPr lang="en-GB"/>
              <a:t>Induction and recursion are different approaches to proving results and solving problems</a:t>
            </a:r>
          </a:p>
          <a:p>
            <a:r>
              <a:rPr lang="en-GB"/>
              <a:t>They have in common that they both in the first place rely on the ability to achieve the desired result for the smallest possible version of the problem at hand</a:t>
            </a:r>
          </a:p>
          <a:p>
            <a:r>
              <a:rPr lang="en-GB"/>
              <a:t>Induction </a:t>
            </a:r>
            <a:r>
              <a:rPr lang="en-GB" b="1"/>
              <a:t>extends</a:t>
            </a:r>
            <a:r>
              <a:rPr lang="en-GB"/>
              <a:t> this ability to problems of any size</a:t>
            </a:r>
          </a:p>
          <a:p>
            <a:r>
              <a:rPr lang="en-GB"/>
              <a:t>Recursion </a:t>
            </a:r>
            <a:r>
              <a:rPr lang="en-GB" b="1"/>
              <a:t>reduces</a:t>
            </a:r>
            <a:r>
              <a:rPr lang="en-GB"/>
              <a:t> a problem of any size to the smallest possible ones</a:t>
            </a:r>
          </a:p>
          <a:p>
            <a:pPr marL="0" indent="0">
              <a:buNone/>
            </a:pPr>
            <a:r>
              <a:rPr lang="en-GB"/>
              <a:t>Induction can be used to prove correctness of recursive algorithms</a:t>
            </a:r>
            <a:endParaRPr lang="en-US"/>
          </a:p>
        </p:txBody>
      </p:sp>
    </p:spTree>
    <p:extLst>
      <p:ext uri="{BB962C8B-B14F-4D97-AF65-F5344CB8AC3E}">
        <p14:creationId xmlns:p14="http://schemas.microsoft.com/office/powerpoint/2010/main" val="64009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Proving Recursive Algorithms Correct</a:t>
            </a:r>
          </a:p>
        </p:txBody>
      </p:sp>
      <p:sp>
        <p:nvSpPr>
          <p:cNvPr id="3" name="Content Placeholder 2"/>
          <p:cNvSpPr>
            <a:spLocks noGrp="1"/>
          </p:cNvSpPr>
          <p:nvPr>
            <p:ph idx="1"/>
          </p:nvPr>
        </p:nvSpPr>
        <p:spPr/>
        <p:txBody>
          <a:bodyPr>
            <a:normAutofit/>
          </a:bodyPr>
          <a:lstStyle/>
          <a:p>
            <a:pPr marL="0" indent="0">
              <a:buNone/>
            </a:pPr>
            <a:r>
              <a:rPr lang="en-US" sz="2400" dirty="0"/>
              <a:t>Prove that the algorithm for computing the powers of real numbers is correct</a:t>
            </a:r>
          </a:p>
          <a:p>
            <a:pPr>
              <a:buNone/>
            </a:pPr>
            <a:r>
              <a:rPr lang="en-US" sz="2400" i="1" dirty="0"/>
              <a:t>power(a, n) </a:t>
            </a:r>
            <a:r>
              <a:rPr lang="en-US" sz="2400" dirty="0"/>
              <a:t>:= </a:t>
            </a:r>
            <a:br>
              <a:rPr lang="en-US" sz="2400" dirty="0"/>
            </a:br>
            <a:r>
              <a:rPr lang="en-US" sz="2400" dirty="0"/>
              <a:t>	</a:t>
            </a:r>
            <a:r>
              <a:rPr lang="en-US" sz="2400" b="1" dirty="0"/>
              <a:t>if</a:t>
            </a:r>
            <a:r>
              <a:rPr lang="en-US" sz="2400" dirty="0"/>
              <a:t> n &lt;= 0  </a:t>
            </a:r>
            <a:r>
              <a:rPr lang="en-US" sz="2400" b="1" dirty="0"/>
              <a:t>then return </a:t>
            </a:r>
            <a:r>
              <a:rPr lang="en-US" sz="2400" dirty="0"/>
              <a:t>1 </a:t>
            </a:r>
            <a:r>
              <a:rPr lang="en-US" sz="2400" b="1" dirty="0"/>
              <a:t>else return </a:t>
            </a:r>
            <a:r>
              <a:rPr lang="en-US" sz="2400" i="1" dirty="0"/>
              <a:t>a</a:t>
            </a:r>
            <a:r>
              <a:rPr lang="en-US" sz="2400" i="1" dirty="0">
                <a:ea typeface="Cambria Math"/>
              </a:rPr>
              <a:t> ∙</a:t>
            </a:r>
            <a:r>
              <a:rPr lang="en-US" sz="2400" i="1" dirty="0"/>
              <a:t> power(a, n-1)</a:t>
            </a:r>
          </a:p>
          <a:p>
            <a:pPr>
              <a:buNone/>
            </a:pPr>
            <a:endParaRPr lang="en-US" sz="2400" b="1" dirty="0"/>
          </a:p>
          <a:p>
            <a:pPr>
              <a:buNone/>
            </a:pPr>
            <a:r>
              <a:rPr lang="en-US" sz="2400" b="1" dirty="0"/>
              <a:t>Proof</a:t>
            </a:r>
            <a:r>
              <a:rPr lang="en-US" sz="2400" dirty="0"/>
              <a:t>: Use mathematical induction on the exponent </a:t>
            </a:r>
            <a:r>
              <a:rPr lang="en-US" sz="2400" i="1" dirty="0"/>
              <a:t>n</a:t>
            </a:r>
            <a:r>
              <a:rPr lang="en-US" sz="2400" dirty="0"/>
              <a:t>.</a:t>
            </a:r>
          </a:p>
          <a:p>
            <a:pPr lvl="1">
              <a:buNone/>
            </a:pPr>
            <a:r>
              <a:rPr lang="en-US" sz="2000" dirty="0"/>
              <a:t>   </a:t>
            </a:r>
            <a:r>
              <a:rPr lang="en-US" dirty="0"/>
              <a:t>BASIS STEP: </a:t>
            </a:r>
            <a:r>
              <a:rPr lang="en-US" i="1" dirty="0"/>
              <a:t>a</a:t>
            </a:r>
            <a:r>
              <a:rPr lang="en-US" baseline="30000" dirty="0">
                <a:ea typeface="Cambria Math" pitchFamily="18" charset="0"/>
              </a:rPr>
              <a:t>0</a:t>
            </a:r>
            <a:r>
              <a:rPr lang="en-US" dirty="0"/>
              <a:t> = </a:t>
            </a:r>
            <a:r>
              <a:rPr lang="en-US" dirty="0">
                <a:ea typeface="Cambria Math" pitchFamily="18" charset="0"/>
              </a:rPr>
              <a:t>1</a:t>
            </a:r>
            <a:r>
              <a:rPr lang="en-US" dirty="0"/>
              <a:t> for every nonzero real number </a:t>
            </a:r>
            <a:r>
              <a:rPr lang="en-US" i="1" dirty="0"/>
              <a:t>a</a:t>
            </a:r>
            <a:r>
              <a:rPr lang="en-US" dirty="0"/>
              <a:t>, and </a:t>
            </a:r>
            <a:r>
              <a:rPr lang="en-US" i="1" dirty="0"/>
              <a:t>power</a:t>
            </a:r>
            <a:r>
              <a:rPr lang="en-US" dirty="0"/>
              <a:t>(</a:t>
            </a:r>
            <a:r>
              <a:rPr lang="en-US" i="1" dirty="0"/>
              <a:t>a</a:t>
            </a:r>
            <a:r>
              <a:rPr lang="en-US" dirty="0"/>
              <a:t>, </a:t>
            </a:r>
            <a:r>
              <a:rPr lang="en-US" dirty="0">
                <a:ea typeface="Cambria Math" pitchFamily="18" charset="0"/>
              </a:rPr>
              <a:t>0</a:t>
            </a:r>
            <a:r>
              <a:rPr lang="en-US" dirty="0"/>
              <a:t>) = </a:t>
            </a:r>
            <a:r>
              <a:rPr lang="en-US" dirty="0">
                <a:ea typeface="Cambria Math" pitchFamily="18" charset="0"/>
              </a:rPr>
              <a:t>1</a:t>
            </a:r>
            <a:r>
              <a:rPr lang="en-US" dirty="0"/>
              <a:t>.</a:t>
            </a:r>
          </a:p>
          <a:p>
            <a:pPr lvl="1">
              <a:buNone/>
            </a:pPr>
            <a:r>
              <a:rPr lang="en-US" dirty="0"/>
              <a:t>   INDUCTIVE STEP: The inductive hypothesis is that </a:t>
            </a:r>
            <a:r>
              <a:rPr lang="en-US" i="1" dirty="0"/>
              <a:t>power</a:t>
            </a:r>
            <a:r>
              <a:rPr lang="en-US" dirty="0"/>
              <a:t>(</a:t>
            </a:r>
            <a:r>
              <a:rPr lang="en-US" i="1" dirty="0" err="1"/>
              <a:t>a</a:t>
            </a:r>
            <a:r>
              <a:rPr lang="en-US" dirty="0" err="1"/>
              <a:t>, </a:t>
            </a:r>
            <a:r>
              <a:rPr lang="en-US" i="1" dirty="0" err="1">
                <a:ea typeface="Cambria Math" pitchFamily="18" charset="0"/>
              </a:rPr>
              <a:t>k</a:t>
            </a:r>
            <a:r>
              <a:rPr lang="en-US" dirty="0"/>
              <a:t>) = </a:t>
            </a:r>
            <a:r>
              <a:rPr lang="en-US" i="1" dirty="0" err="1"/>
              <a:t>a</a:t>
            </a:r>
            <a:r>
              <a:rPr lang="en-US" i="1" baseline="30000" dirty="0" err="1"/>
              <a:t>k</a:t>
            </a:r>
            <a:r>
              <a:rPr lang="en-US" dirty="0"/>
              <a:t>, for all </a:t>
            </a:r>
            <a:r>
              <a:rPr lang="en-US" i="1" dirty="0"/>
              <a:t>a</a:t>
            </a:r>
            <a:r>
              <a:rPr lang="en-US" dirty="0"/>
              <a:t> </a:t>
            </a:r>
            <a:r>
              <a:rPr lang="en-US" dirty="0">
                <a:ea typeface="Cambria Math"/>
              </a:rPr>
              <a:t>≠</a:t>
            </a:r>
            <a:r>
              <a:rPr lang="en-US" dirty="0">
                <a:ea typeface="Cambria Math" pitchFamily="18" charset="0"/>
              </a:rPr>
              <a:t>0</a:t>
            </a:r>
            <a:r>
              <a:rPr lang="en-US" dirty="0"/>
              <a:t>. </a:t>
            </a:r>
            <a:br>
              <a:rPr lang="en-US" dirty="0"/>
            </a:br>
            <a:r>
              <a:rPr lang="en-US" dirty="0"/>
              <a:t>Assuming the inductive hypothesis, the algorithm correctly computes </a:t>
            </a:r>
            <a:r>
              <a:rPr lang="en-US" i="1" dirty="0"/>
              <a:t>a</a:t>
            </a:r>
            <a:r>
              <a:rPr lang="en-US" i="1" baseline="30000" dirty="0"/>
              <a:t>k+</a:t>
            </a:r>
            <a:r>
              <a:rPr lang="en-US" baseline="30000" dirty="0">
                <a:ea typeface="Cambria Math" pitchFamily="18" charset="0"/>
              </a:rPr>
              <a:t>1</a:t>
            </a:r>
            <a:r>
              <a:rPr lang="en-US" dirty="0"/>
              <a:t>, since</a:t>
            </a:r>
          </a:p>
          <a:p>
            <a:pPr>
              <a:buNone/>
            </a:pPr>
            <a:r>
              <a:rPr lang="en-US" sz="2400" dirty="0"/>
              <a:t>                    </a:t>
            </a:r>
            <a:r>
              <a:rPr lang="en-US" sz="2400" i="1" dirty="0"/>
              <a:t>power</a:t>
            </a:r>
            <a:r>
              <a:rPr lang="en-US" sz="2400" dirty="0"/>
              <a:t>(</a:t>
            </a:r>
            <a:r>
              <a:rPr lang="en-US" sz="2400" i="1" dirty="0" err="1"/>
              <a:t>a</a:t>
            </a:r>
            <a:r>
              <a:rPr lang="en-US" sz="2400" dirty="0" err="1"/>
              <a:t>,</a:t>
            </a:r>
            <a:r>
              <a:rPr lang="en-US" sz="2400" i="1" dirty="0" err="1">
                <a:ea typeface="Cambria Math" pitchFamily="18" charset="0"/>
              </a:rPr>
              <a:t>k</a:t>
            </a:r>
            <a:r>
              <a:rPr lang="en-US" sz="2400" i="1" dirty="0">
                <a:ea typeface="Cambria Math" pitchFamily="18" charset="0"/>
              </a:rPr>
              <a:t> + </a:t>
            </a:r>
            <a:r>
              <a:rPr lang="en-US" sz="2400" dirty="0">
                <a:ea typeface="Cambria Math" pitchFamily="18" charset="0"/>
              </a:rPr>
              <a:t>1</a:t>
            </a:r>
            <a:r>
              <a:rPr lang="en-US" sz="2400" dirty="0"/>
              <a:t>) =</a:t>
            </a:r>
            <a:r>
              <a:rPr lang="en-US" sz="2400" i="1" dirty="0"/>
              <a:t> a</a:t>
            </a:r>
            <a:r>
              <a:rPr lang="en-US" sz="2400" i="1" dirty="0">
                <a:ea typeface="Cambria Math"/>
              </a:rPr>
              <a:t>∙ </a:t>
            </a:r>
            <a:r>
              <a:rPr lang="en-US" sz="2400" i="1" dirty="0"/>
              <a:t>power </a:t>
            </a:r>
            <a:r>
              <a:rPr lang="en-US" sz="2400" dirty="0">
                <a:ea typeface="Cambria Math"/>
              </a:rPr>
              <a:t>(</a:t>
            </a:r>
            <a:r>
              <a:rPr lang="en-US" sz="2400" i="1" dirty="0">
                <a:ea typeface="Cambria Math"/>
              </a:rPr>
              <a:t>a, k</a:t>
            </a:r>
            <a:r>
              <a:rPr lang="en-US" sz="2400" dirty="0">
                <a:ea typeface="Cambria Math" pitchFamily="18" charset="0"/>
              </a:rPr>
              <a:t>) =</a:t>
            </a:r>
            <a:r>
              <a:rPr lang="en-US" sz="2400" i="1" dirty="0"/>
              <a:t> a</a:t>
            </a:r>
            <a:r>
              <a:rPr lang="en-US" sz="2400" i="1" dirty="0">
                <a:ea typeface="Cambria Math"/>
              </a:rPr>
              <a:t>∙ </a:t>
            </a:r>
            <a:r>
              <a:rPr lang="en-US" sz="2400" i="1" dirty="0" err="1"/>
              <a:t>a</a:t>
            </a:r>
            <a:r>
              <a:rPr lang="en-US" sz="2400" i="1" baseline="30000" dirty="0" err="1"/>
              <a:t>k</a:t>
            </a:r>
            <a:r>
              <a:rPr lang="en-US" sz="2400" dirty="0"/>
              <a:t> =</a:t>
            </a:r>
            <a:r>
              <a:rPr lang="en-US" sz="2400" i="1" dirty="0"/>
              <a:t> a</a:t>
            </a:r>
            <a:r>
              <a:rPr lang="en-US" sz="2400" i="1" baseline="30000" dirty="0"/>
              <a:t>k+</a:t>
            </a:r>
            <a:r>
              <a:rPr lang="en-US" sz="2400" baseline="30000" dirty="0">
                <a:ea typeface="Cambria Math" pitchFamily="18" charset="0"/>
              </a:rPr>
              <a:t>1</a:t>
            </a:r>
            <a:r>
              <a:rPr lang="en-US" sz="2400" dirty="0"/>
              <a:t> 		 ◀︎</a:t>
            </a:r>
          </a:p>
        </p:txBody>
      </p:sp>
    </p:spTree>
    <p:extLst>
      <p:ext uri="{BB962C8B-B14F-4D97-AF65-F5344CB8AC3E}">
        <p14:creationId xmlns:p14="http://schemas.microsoft.com/office/powerpoint/2010/main" val="36540198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651B-58F8-814C-8258-CE2A0BC6475E}"/>
              </a:ext>
            </a:extLst>
          </p:cNvPr>
          <p:cNvSpPr>
            <a:spLocks noGrp="1"/>
          </p:cNvSpPr>
          <p:nvPr>
            <p:ph type="title"/>
          </p:nvPr>
        </p:nvSpPr>
        <p:spPr/>
        <p:txBody>
          <a:bodyPr/>
          <a:lstStyle/>
          <a:p>
            <a:r>
              <a:rPr lang="en-US"/>
              <a:t>Recursion and Iteration</a:t>
            </a:r>
          </a:p>
        </p:txBody>
      </p:sp>
      <p:sp>
        <p:nvSpPr>
          <p:cNvPr id="3" name="Content Placeholder 2">
            <a:extLst>
              <a:ext uri="{FF2B5EF4-FFF2-40B4-BE49-F238E27FC236}">
                <a16:creationId xmlns:a16="http://schemas.microsoft.com/office/drawing/2014/main" id="{1131470E-A71C-CA42-9A50-962EAD68EE0A}"/>
              </a:ext>
            </a:extLst>
          </p:cNvPr>
          <p:cNvSpPr>
            <a:spLocks noGrp="1"/>
          </p:cNvSpPr>
          <p:nvPr>
            <p:ph idx="1"/>
          </p:nvPr>
        </p:nvSpPr>
        <p:spPr/>
        <p:txBody>
          <a:bodyPr/>
          <a:lstStyle/>
          <a:p>
            <a:pPr marL="0" indent="0">
              <a:buNone/>
            </a:pPr>
            <a:r>
              <a:rPr lang="en-US"/>
              <a:t>A recursively defined function can be evaluated in two different ways</a:t>
            </a:r>
          </a:p>
          <a:p>
            <a:pPr lvl="1"/>
            <a:r>
              <a:rPr lang="en-US" b="1"/>
              <a:t>Recursively</a:t>
            </a:r>
            <a:r>
              <a:rPr lang="en-US"/>
              <a:t>: for a value apply directly the recursive definition, till a base case is reached, a recursive algorithm</a:t>
            </a:r>
          </a:p>
          <a:p>
            <a:pPr lvl="1"/>
            <a:r>
              <a:rPr lang="en-US" b="1"/>
              <a:t>Iteratively</a:t>
            </a:r>
            <a:r>
              <a:rPr lang="en-US"/>
              <a:t>: start with base cases, and apply the recursive definition to compute the function for larger values</a:t>
            </a:r>
          </a:p>
        </p:txBody>
      </p:sp>
    </p:spTree>
    <p:extLst>
      <p:ext uri="{BB962C8B-B14F-4D97-AF65-F5344CB8AC3E}">
        <p14:creationId xmlns:p14="http://schemas.microsoft.com/office/powerpoint/2010/main" val="39224013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8823F-BD97-5945-8AC4-F1A5CA95C524}"/>
              </a:ext>
            </a:extLst>
          </p:cNvPr>
          <p:cNvSpPr>
            <a:spLocks noGrp="1"/>
          </p:cNvSpPr>
          <p:nvPr>
            <p:ph type="title"/>
          </p:nvPr>
        </p:nvSpPr>
        <p:spPr/>
        <p:txBody>
          <a:bodyPr/>
          <a:lstStyle/>
          <a:p>
            <a:r>
              <a:rPr lang="en-US"/>
              <a:t>Fibonacci Function</a:t>
            </a:r>
          </a:p>
        </p:txBody>
      </p:sp>
      <p:sp>
        <p:nvSpPr>
          <p:cNvPr id="3" name="Content Placeholder 2">
            <a:extLst>
              <a:ext uri="{FF2B5EF4-FFF2-40B4-BE49-F238E27FC236}">
                <a16:creationId xmlns:a16="http://schemas.microsoft.com/office/drawing/2014/main" id="{EA360965-DBA8-1046-BAA1-722900304BC5}"/>
              </a:ext>
            </a:extLst>
          </p:cNvPr>
          <p:cNvSpPr>
            <a:spLocks noGrp="1"/>
          </p:cNvSpPr>
          <p:nvPr>
            <p:ph idx="1"/>
          </p:nvPr>
        </p:nvSpPr>
        <p:spPr/>
        <p:txBody>
          <a:bodyPr/>
          <a:lstStyle/>
          <a:p>
            <a:pPr marL="0" indent="0">
              <a:buNone/>
            </a:pPr>
            <a:r>
              <a:rPr lang="en-US" i="1"/>
              <a:t>fibonacci</a:t>
            </a:r>
            <a:r>
              <a:rPr lang="en-US"/>
              <a:t>(n) :=</a:t>
            </a:r>
          </a:p>
          <a:p>
            <a:pPr marL="0" indent="0">
              <a:buNone/>
            </a:pPr>
            <a:r>
              <a:rPr lang="en-US"/>
              <a:t>	</a:t>
            </a:r>
            <a:r>
              <a:rPr lang="en-US" b="1"/>
              <a:t>if</a:t>
            </a:r>
            <a:r>
              <a:rPr lang="en-US"/>
              <a:t> n ≤ 1 </a:t>
            </a:r>
            <a:r>
              <a:rPr lang="en-US" b="1"/>
              <a:t>then</a:t>
            </a:r>
            <a:r>
              <a:rPr lang="en-US"/>
              <a:t> </a:t>
            </a:r>
            <a:r>
              <a:rPr lang="en-US" b="1"/>
              <a:t>return</a:t>
            </a:r>
            <a:r>
              <a:rPr lang="en-US"/>
              <a:t> n</a:t>
            </a:r>
          </a:p>
          <a:p>
            <a:pPr marL="0" indent="0">
              <a:buNone/>
            </a:pPr>
            <a:r>
              <a:rPr lang="en-US"/>
              <a:t>	</a:t>
            </a:r>
            <a:r>
              <a:rPr lang="en-US" b="1"/>
              <a:t>else</a:t>
            </a:r>
            <a:r>
              <a:rPr lang="en-US"/>
              <a:t> </a:t>
            </a:r>
            <a:r>
              <a:rPr lang="en-US" b="1"/>
              <a:t>return</a:t>
            </a:r>
            <a:r>
              <a:rPr lang="en-US"/>
              <a:t> </a:t>
            </a:r>
            <a:r>
              <a:rPr lang="en-US" i="1"/>
              <a:t>fibonacci</a:t>
            </a:r>
            <a:r>
              <a:rPr lang="en-US"/>
              <a:t>(n-1) + </a:t>
            </a:r>
            <a:r>
              <a:rPr lang="en-US" i="1"/>
              <a:t>fibonacci</a:t>
            </a:r>
            <a:r>
              <a:rPr lang="en-US"/>
              <a:t>(n-2)</a:t>
            </a:r>
          </a:p>
        </p:txBody>
      </p:sp>
      <p:pic>
        <p:nvPicPr>
          <p:cNvPr id="4" name="Picture 3">
            <a:extLst>
              <a:ext uri="{FF2B5EF4-FFF2-40B4-BE49-F238E27FC236}">
                <a16:creationId xmlns:a16="http://schemas.microsoft.com/office/drawing/2014/main" id="{E858BD76-9E2E-2742-B224-B5299E70C77B}"/>
              </a:ext>
            </a:extLst>
          </p:cNvPr>
          <p:cNvPicPr>
            <a:picLocks noChangeAspect="1"/>
          </p:cNvPicPr>
          <p:nvPr/>
        </p:nvPicPr>
        <p:blipFill>
          <a:blip r:embed="rId2"/>
          <a:stretch>
            <a:fillRect/>
          </a:stretch>
        </p:blipFill>
        <p:spPr>
          <a:xfrm>
            <a:off x="2057400" y="3694930"/>
            <a:ext cx="4445000" cy="2768600"/>
          </a:xfrm>
          <a:prstGeom prst="rect">
            <a:avLst/>
          </a:prstGeom>
        </p:spPr>
      </p:pic>
      <p:sp>
        <p:nvSpPr>
          <p:cNvPr id="5" name="Oval 4">
            <a:extLst>
              <a:ext uri="{FF2B5EF4-FFF2-40B4-BE49-F238E27FC236}">
                <a16:creationId xmlns:a16="http://schemas.microsoft.com/office/drawing/2014/main" id="{D7C20B15-41F3-624D-86BC-5728C53184E8}"/>
              </a:ext>
            </a:extLst>
          </p:cNvPr>
          <p:cNvSpPr/>
          <p:nvPr/>
        </p:nvSpPr>
        <p:spPr>
          <a:xfrm>
            <a:off x="4876800" y="4614333"/>
            <a:ext cx="651933" cy="4648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8A513DD-CF2B-184E-8569-A417AE387A1C}"/>
              </a:ext>
            </a:extLst>
          </p:cNvPr>
          <p:cNvSpPr/>
          <p:nvPr/>
        </p:nvSpPr>
        <p:spPr>
          <a:xfrm>
            <a:off x="3031067" y="5376333"/>
            <a:ext cx="651933" cy="4648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D7EC41A-6736-EE43-A7CD-176F7314303A}"/>
              </a:ext>
            </a:extLst>
          </p:cNvPr>
          <p:cNvSpPr/>
          <p:nvPr/>
        </p:nvSpPr>
        <p:spPr>
          <a:xfrm>
            <a:off x="6096000" y="3955521"/>
            <a:ext cx="5226111" cy="830997"/>
          </a:xfrm>
          <a:prstGeom prst="rect">
            <a:avLst/>
          </a:prstGeom>
        </p:spPr>
        <p:txBody>
          <a:bodyPr wrap="none">
            <a:spAutoFit/>
          </a:bodyPr>
          <a:lstStyle/>
          <a:p>
            <a:r>
              <a:rPr lang="en-US" sz="2400"/>
              <a:t>Note that f</a:t>
            </a:r>
            <a:r>
              <a:rPr lang="en-US" sz="2400" baseline="-25000"/>
              <a:t>2</a:t>
            </a:r>
            <a:r>
              <a:rPr lang="en-US" sz="2400"/>
              <a:t> is computed multiple times</a:t>
            </a:r>
          </a:p>
          <a:p>
            <a:r>
              <a:rPr lang="en-US" sz="2400"/>
              <a:t>Blindy using recursion can be inefficient!</a:t>
            </a:r>
          </a:p>
        </p:txBody>
      </p:sp>
    </p:spTree>
    <p:extLst>
      <p:ext uri="{BB962C8B-B14F-4D97-AF65-F5344CB8AC3E}">
        <p14:creationId xmlns:p14="http://schemas.microsoft.com/office/powerpoint/2010/main" val="1853814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198E2-46BB-8C44-9A4C-FF3AA888CC78}"/>
              </a:ext>
            </a:extLst>
          </p:cNvPr>
          <p:cNvSpPr>
            <a:spLocks noGrp="1"/>
          </p:cNvSpPr>
          <p:nvPr>
            <p:ph type="title"/>
          </p:nvPr>
        </p:nvSpPr>
        <p:spPr/>
        <p:txBody>
          <a:bodyPr/>
          <a:lstStyle/>
          <a:p>
            <a:r>
              <a:rPr lang="en-US"/>
              <a:t>Iterative Algorithm</a:t>
            </a:r>
          </a:p>
        </p:txBody>
      </p:sp>
      <p:sp>
        <p:nvSpPr>
          <p:cNvPr id="3" name="Content Placeholder 2">
            <a:extLst>
              <a:ext uri="{FF2B5EF4-FFF2-40B4-BE49-F238E27FC236}">
                <a16:creationId xmlns:a16="http://schemas.microsoft.com/office/drawing/2014/main" id="{1A350EDE-0094-034A-99DA-22A8CB7951AE}"/>
              </a:ext>
            </a:extLst>
          </p:cNvPr>
          <p:cNvSpPr>
            <a:spLocks noGrp="1"/>
          </p:cNvSpPr>
          <p:nvPr>
            <p:ph idx="1"/>
          </p:nvPr>
        </p:nvSpPr>
        <p:spPr/>
        <p:txBody>
          <a:bodyPr>
            <a:normAutofit/>
          </a:bodyPr>
          <a:lstStyle/>
          <a:p>
            <a:pPr marL="0" indent="0">
              <a:buNone/>
            </a:pPr>
            <a:r>
              <a:rPr lang="en-US" i="1"/>
              <a:t>iterative_fibonacci</a:t>
            </a:r>
            <a:r>
              <a:rPr lang="en-US"/>
              <a:t>(n) :=</a:t>
            </a:r>
          </a:p>
          <a:p>
            <a:pPr marL="457200" lvl="1" indent="0">
              <a:buNone/>
            </a:pPr>
            <a:r>
              <a:rPr lang="en-US" b="1"/>
              <a:t>if</a:t>
            </a:r>
            <a:r>
              <a:rPr lang="en-US"/>
              <a:t> n = 0 </a:t>
            </a:r>
            <a:r>
              <a:rPr lang="en-US" b="1"/>
              <a:t>then</a:t>
            </a:r>
            <a:r>
              <a:rPr lang="en-US"/>
              <a:t> </a:t>
            </a:r>
            <a:r>
              <a:rPr lang="en-US" b="1"/>
              <a:t>return</a:t>
            </a:r>
            <a:r>
              <a:rPr lang="en-US"/>
              <a:t> 0</a:t>
            </a:r>
          </a:p>
          <a:p>
            <a:pPr marL="457200" lvl="1" indent="0">
              <a:buNone/>
            </a:pPr>
            <a:r>
              <a:rPr lang="en-US" b="1"/>
              <a:t>else</a:t>
            </a:r>
          </a:p>
          <a:p>
            <a:pPr marL="457200" lvl="1" indent="0">
              <a:buNone/>
            </a:pPr>
            <a:r>
              <a:rPr lang="en-US"/>
              <a:t>	previous := 0</a:t>
            </a:r>
          </a:p>
          <a:p>
            <a:pPr marL="457200" lvl="1" indent="0">
              <a:buNone/>
            </a:pPr>
            <a:r>
              <a:rPr lang="en-US"/>
              <a:t>	current := 1</a:t>
            </a:r>
          </a:p>
          <a:p>
            <a:pPr marL="457200" lvl="1" indent="0">
              <a:buNone/>
            </a:pPr>
            <a:r>
              <a:rPr lang="en-US"/>
              <a:t>	</a:t>
            </a:r>
            <a:r>
              <a:rPr lang="en-US" b="1"/>
              <a:t>for</a:t>
            </a:r>
            <a:r>
              <a:rPr lang="en-US"/>
              <a:t> i = 1 </a:t>
            </a:r>
            <a:r>
              <a:rPr lang="en-US" b="1"/>
              <a:t>to</a:t>
            </a:r>
            <a:r>
              <a:rPr lang="en-US"/>
              <a:t> n - 1</a:t>
            </a:r>
          </a:p>
          <a:p>
            <a:pPr marL="457200" lvl="1" indent="0">
              <a:buNone/>
            </a:pPr>
            <a:r>
              <a:rPr lang="en-US"/>
              <a:t>		next := previous  + current</a:t>
            </a:r>
          </a:p>
          <a:p>
            <a:pPr marL="457200" lvl="1" indent="0">
              <a:buNone/>
            </a:pPr>
            <a:r>
              <a:rPr lang="en-US"/>
              <a:t>		previous := current</a:t>
            </a:r>
          </a:p>
          <a:p>
            <a:pPr marL="457200" lvl="1" indent="0">
              <a:buNone/>
            </a:pPr>
            <a:r>
              <a:rPr lang="en-US"/>
              <a:t>		current := next</a:t>
            </a:r>
          </a:p>
          <a:p>
            <a:pPr marL="457200" lvl="1" indent="0">
              <a:buNone/>
            </a:pPr>
            <a:r>
              <a:rPr lang="en-US"/>
              <a:t>	</a:t>
            </a:r>
            <a:r>
              <a:rPr lang="en-US" b="1"/>
              <a:t>return</a:t>
            </a:r>
            <a:r>
              <a:rPr lang="en-US"/>
              <a:t> current</a:t>
            </a:r>
          </a:p>
        </p:txBody>
      </p:sp>
      <p:sp>
        <p:nvSpPr>
          <p:cNvPr id="4" name="Rectangle 3">
            <a:extLst>
              <a:ext uri="{FF2B5EF4-FFF2-40B4-BE49-F238E27FC236}">
                <a16:creationId xmlns:a16="http://schemas.microsoft.com/office/drawing/2014/main" id="{666577CA-BC48-F84B-8C77-44E639E47B28}"/>
              </a:ext>
            </a:extLst>
          </p:cNvPr>
          <p:cNvSpPr/>
          <p:nvPr/>
        </p:nvSpPr>
        <p:spPr>
          <a:xfrm>
            <a:off x="6866467" y="4675187"/>
            <a:ext cx="2459328" cy="461665"/>
          </a:xfrm>
          <a:prstGeom prst="rect">
            <a:avLst/>
          </a:prstGeom>
        </p:spPr>
        <p:txBody>
          <a:bodyPr wrap="none">
            <a:spAutoFit/>
          </a:bodyPr>
          <a:lstStyle/>
          <a:p>
            <a:r>
              <a:rPr lang="en-US" sz="2400"/>
              <a:t>Complexity is </a:t>
            </a:r>
            <a:r>
              <a:rPr lang="en-US" sz="2400" dirty="0"/>
              <a:t>Θ(</a:t>
            </a:r>
            <a:r>
              <a:rPr lang="en-US" sz="2400" i="1" dirty="0"/>
              <a:t>n</a:t>
            </a:r>
            <a:r>
              <a:rPr lang="en-US" sz="2400" dirty="0"/>
              <a:t>)</a:t>
            </a:r>
            <a:endParaRPr lang="en-US" sz="2400"/>
          </a:p>
        </p:txBody>
      </p:sp>
    </p:spTree>
    <p:extLst>
      <p:ext uri="{BB962C8B-B14F-4D97-AF65-F5344CB8AC3E}">
        <p14:creationId xmlns:p14="http://schemas.microsoft.com/office/powerpoint/2010/main" val="9603470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3129-5D24-C848-B123-BEF1A99AFE0E}"/>
              </a:ext>
            </a:extLst>
          </p:cNvPr>
          <p:cNvSpPr>
            <a:spLocks noGrp="1"/>
          </p:cNvSpPr>
          <p:nvPr>
            <p:ph type="title"/>
          </p:nvPr>
        </p:nvSpPr>
        <p:spPr/>
        <p:txBody>
          <a:bodyPr/>
          <a:lstStyle/>
          <a:p>
            <a:r>
              <a:rPr lang="en-US"/>
              <a:t>Iterative computation</a:t>
            </a:r>
          </a:p>
        </p:txBody>
      </p:sp>
      <p:sp>
        <p:nvSpPr>
          <p:cNvPr id="3" name="Content Placeholder 2">
            <a:extLst>
              <a:ext uri="{FF2B5EF4-FFF2-40B4-BE49-F238E27FC236}">
                <a16:creationId xmlns:a16="http://schemas.microsoft.com/office/drawing/2014/main" id="{AAC2E909-A89F-6841-8B1E-F272EB3973AD}"/>
              </a:ext>
            </a:extLst>
          </p:cNvPr>
          <p:cNvSpPr>
            <a:spLocks noGrp="1"/>
          </p:cNvSpPr>
          <p:nvPr>
            <p:ph idx="1"/>
          </p:nvPr>
        </p:nvSpPr>
        <p:spPr/>
        <p:txBody>
          <a:bodyPr/>
          <a:lstStyle/>
          <a:p>
            <a:pPr marL="0" indent="0">
              <a:buNone/>
            </a:pPr>
            <a:r>
              <a:rPr lang="en-US" i="1"/>
              <a:t>iterative_fibonacci</a:t>
            </a:r>
            <a:r>
              <a:rPr lang="en-US"/>
              <a:t>(4)</a:t>
            </a:r>
          </a:p>
          <a:p>
            <a:pPr marL="0" indent="0">
              <a:buNone/>
            </a:pPr>
            <a:endParaRPr lang="en-US"/>
          </a:p>
          <a:p>
            <a:pPr marL="457200" lvl="1" indent="0">
              <a:buNone/>
            </a:pPr>
            <a:r>
              <a:rPr lang="en-US"/>
              <a:t>previous = 0, current = 1</a:t>
            </a:r>
          </a:p>
          <a:p>
            <a:pPr marL="457200" lvl="1" indent="0">
              <a:buNone/>
            </a:pPr>
            <a:r>
              <a:rPr lang="en-US"/>
              <a:t>i = 1: next = 1, previous = 1, current = 1</a:t>
            </a:r>
          </a:p>
          <a:p>
            <a:pPr marL="457200" lvl="1" indent="0">
              <a:buNone/>
            </a:pPr>
            <a:r>
              <a:rPr lang="en-US"/>
              <a:t>i = 2: next = 2, previous = 1, current = 2</a:t>
            </a:r>
          </a:p>
          <a:p>
            <a:pPr marL="457200" lvl="1" indent="0">
              <a:buNone/>
            </a:pPr>
            <a:r>
              <a:rPr lang="en-US"/>
              <a:t>i = 3: next = 3, previous = 2, current = 3 </a:t>
            </a:r>
          </a:p>
        </p:txBody>
      </p:sp>
      <p:sp>
        <p:nvSpPr>
          <p:cNvPr id="4" name="Rectangle 3">
            <a:extLst>
              <a:ext uri="{FF2B5EF4-FFF2-40B4-BE49-F238E27FC236}">
                <a16:creationId xmlns:a16="http://schemas.microsoft.com/office/drawing/2014/main" id="{5068E6AB-D70F-174F-A845-475B8DF710A1}"/>
              </a:ext>
            </a:extLst>
          </p:cNvPr>
          <p:cNvSpPr/>
          <p:nvPr/>
        </p:nvSpPr>
        <p:spPr>
          <a:xfrm>
            <a:off x="3142673" y="3169226"/>
            <a:ext cx="3114194" cy="12676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B9E5914-FB96-4D4C-88D3-5175650C243C}"/>
              </a:ext>
            </a:extLst>
          </p:cNvPr>
          <p:cNvSpPr txBox="1"/>
          <p:nvPr/>
        </p:nvSpPr>
        <p:spPr>
          <a:xfrm>
            <a:off x="6489700" y="3618405"/>
            <a:ext cx="4358437" cy="369332"/>
          </a:xfrm>
          <a:prstGeom prst="rect">
            <a:avLst/>
          </a:prstGeom>
          <a:noFill/>
        </p:spPr>
        <p:txBody>
          <a:bodyPr wrap="none" rtlCol="0">
            <a:spAutoFit/>
          </a:bodyPr>
          <a:lstStyle/>
          <a:p>
            <a:r>
              <a:rPr lang="en-US"/>
              <a:t>Keep memory of last two Fibonacci numbers</a:t>
            </a:r>
          </a:p>
        </p:txBody>
      </p:sp>
    </p:spTree>
    <p:extLst>
      <p:ext uri="{BB962C8B-B14F-4D97-AF65-F5344CB8AC3E}">
        <p14:creationId xmlns:p14="http://schemas.microsoft.com/office/powerpoint/2010/main" val="27847951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F1C8-D047-864E-A10E-A7613DC21183}"/>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342C52FA-01FE-A243-B636-4BC01D1CC6E1}"/>
              </a:ext>
            </a:extLst>
          </p:cNvPr>
          <p:cNvSpPr>
            <a:spLocks noGrp="1"/>
          </p:cNvSpPr>
          <p:nvPr>
            <p:ph idx="1"/>
          </p:nvPr>
        </p:nvSpPr>
        <p:spPr/>
        <p:txBody>
          <a:bodyPr/>
          <a:lstStyle/>
          <a:p>
            <a:r>
              <a:rPr lang="en-US"/>
              <a:t>Proving correctness of recursive algorithms using induction</a:t>
            </a:r>
          </a:p>
          <a:p>
            <a:r>
              <a:rPr lang="en-US"/>
              <a:t>Iterative algorithm for Fibonacci numbers</a:t>
            </a:r>
          </a:p>
        </p:txBody>
      </p:sp>
    </p:spTree>
    <p:extLst>
      <p:ext uri="{BB962C8B-B14F-4D97-AF65-F5344CB8AC3E}">
        <p14:creationId xmlns:p14="http://schemas.microsoft.com/office/powerpoint/2010/main" val="15407556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0226C-D907-464D-A422-BD1072D40CF2}"/>
              </a:ext>
            </a:extLst>
          </p:cNvPr>
          <p:cNvSpPr>
            <a:spLocks noGrp="1"/>
          </p:cNvSpPr>
          <p:nvPr>
            <p:ph type="title"/>
          </p:nvPr>
        </p:nvSpPr>
        <p:spPr/>
        <p:txBody>
          <a:bodyPr/>
          <a:lstStyle/>
          <a:p>
            <a:r>
              <a:rPr lang="en-US"/>
              <a:t>Video 52: Recursive Sorting</a:t>
            </a:r>
          </a:p>
        </p:txBody>
      </p:sp>
      <p:sp>
        <p:nvSpPr>
          <p:cNvPr id="3" name="Content Placeholder 2">
            <a:extLst>
              <a:ext uri="{FF2B5EF4-FFF2-40B4-BE49-F238E27FC236}">
                <a16:creationId xmlns:a16="http://schemas.microsoft.com/office/drawing/2014/main" id="{C4FD10B5-C0FA-6C46-BF3F-B1C08FAFDC31}"/>
              </a:ext>
            </a:extLst>
          </p:cNvPr>
          <p:cNvSpPr>
            <a:spLocks noGrp="1"/>
          </p:cNvSpPr>
          <p:nvPr>
            <p:ph idx="1"/>
          </p:nvPr>
        </p:nvSpPr>
        <p:spPr/>
        <p:txBody>
          <a:bodyPr/>
          <a:lstStyle/>
          <a:p>
            <a:r>
              <a:rPr lang="en-US"/>
              <a:t>Merge Sort</a:t>
            </a:r>
          </a:p>
          <a:p>
            <a:r>
              <a:rPr lang="en-US"/>
              <a:t>Complexity of Merge Sort</a:t>
            </a:r>
          </a:p>
        </p:txBody>
      </p:sp>
    </p:spTree>
    <p:extLst>
      <p:ext uri="{BB962C8B-B14F-4D97-AF65-F5344CB8AC3E}">
        <p14:creationId xmlns:p14="http://schemas.microsoft.com/office/powerpoint/2010/main" val="22601303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Sorting</a:t>
            </a:r>
          </a:p>
        </p:txBody>
      </p:sp>
      <p:sp>
        <p:nvSpPr>
          <p:cNvPr id="3" name="Content Placeholder 2"/>
          <p:cNvSpPr>
            <a:spLocks noGrp="1"/>
          </p:cNvSpPr>
          <p:nvPr>
            <p:ph idx="1"/>
          </p:nvPr>
        </p:nvSpPr>
        <p:spPr/>
        <p:txBody>
          <a:bodyPr>
            <a:normAutofit/>
          </a:bodyPr>
          <a:lstStyle/>
          <a:p>
            <a:pPr marL="0" indent="0">
              <a:buNone/>
            </a:pPr>
            <a:r>
              <a:rPr lang="en-US" dirty="0"/>
              <a:t>Sorting algorithms, like Bubble Sort, had complexity Θ(</a:t>
            </a:r>
            <a:r>
              <a:rPr lang="en-US" i="1" dirty="0"/>
              <a:t>n</a:t>
            </a:r>
            <a:r>
              <a:rPr lang="en-US" i="1" baseline="30000" dirty="0"/>
              <a:t>2</a:t>
            </a:r>
            <a:r>
              <a:rPr lang="en-US" dirty="0"/>
              <a:t>)</a:t>
            </a:r>
            <a:endParaRPr lang="en-US"/>
          </a:p>
          <a:p>
            <a:pPr marL="0" indent="0">
              <a:buNone/>
            </a:pPr>
            <a:r>
              <a:rPr lang="en-US" b="1" dirty="0"/>
              <a:t>Merge Sort </a:t>
            </a:r>
            <a:r>
              <a:rPr lang="en-US" dirty="0"/>
              <a:t>is a recursive sorting algorithm that performs significantly better</a:t>
            </a:r>
            <a:endParaRPr lang="en-US" b="1" i="1" dirty="0"/>
          </a:p>
          <a:p>
            <a:r>
              <a:rPr lang="en-US" dirty="0"/>
              <a:t>Merge Sort works by iteratively splitting a list into two </a:t>
            </a:r>
            <a:r>
              <a:rPr lang="en-US" dirty="0" err="1"/>
              <a:t>sublists</a:t>
            </a:r>
            <a:r>
              <a:rPr lang="en-US" dirty="0"/>
              <a:t> of equal length until each </a:t>
            </a:r>
            <a:r>
              <a:rPr lang="en-US" dirty="0" err="1"/>
              <a:t>sublist</a:t>
            </a:r>
            <a:r>
              <a:rPr lang="en-US" dirty="0"/>
              <a:t> has one element.</a:t>
            </a:r>
          </a:p>
          <a:p>
            <a:r>
              <a:rPr lang="en-US" dirty="0"/>
              <a:t>At each step a pair of </a:t>
            </a:r>
            <a:r>
              <a:rPr lang="en-US" dirty="0" err="1"/>
              <a:t>sublists</a:t>
            </a:r>
            <a:r>
              <a:rPr lang="en-US" dirty="0"/>
              <a:t> is successively merged into a list with the elements in increasing order. The process ends when all the </a:t>
            </a:r>
            <a:r>
              <a:rPr lang="en-US" dirty="0" err="1"/>
              <a:t>sublists</a:t>
            </a:r>
            <a:r>
              <a:rPr lang="en-US" dirty="0"/>
              <a:t> have been merged.</a:t>
            </a:r>
          </a:p>
          <a:p>
            <a:pPr marL="0" indent="0">
              <a:buNone/>
            </a:pPr>
            <a:endParaRPr lang="en-US" dirty="0"/>
          </a:p>
        </p:txBody>
      </p:sp>
    </p:spTree>
    <p:extLst>
      <p:ext uri="{BB962C8B-B14F-4D97-AF65-F5344CB8AC3E}">
        <p14:creationId xmlns:p14="http://schemas.microsoft.com/office/powerpoint/2010/main" val="24639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Two Important Points</a:t>
            </a:r>
          </a:p>
        </p:txBody>
      </p:sp>
      <p:sp>
        <p:nvSpPr>
          <p:cNvPr id="3" name="Content Placeholder 2"/>
          <p:cNvSpPr>
            <a:spLocks noGrp="1"/>
          </p:cNvSpPr>
          <p:nvPr>
            <p:ph idx="1"/>
          </p:nvPr>
        </p:nvSpPr>
        <p:spPr>
          <a:xfrm>
            <a:off x="838200" y="1825625"/>
            <a:ext cx="10628086" cy="4351338"/>
          </a:xfrm>
        </p:spPr>
        <p:txBody>
          <a:bodyPr>
            <a:normAutofit/>
          </a:bodyPr>
          <a:lstStyle/>
          <a:p>
            <a:pPr marL="0" indent="0">
              <a:buNone/>
            </a:pPr>
            <a:r>
              <a:rPr lang="en-US" sz="2900" dirty="0"/>
              <a:t>In a proof by mathematical induction, we don’t assume that </a:t>
            </a:r>
            <a:r>
              <a:rPr lang="en-US" sz="2900" i="1" dirty="0"/>
              <a:t>P</a:t>
            </a:r>
            <a:r>
              <a:rPr lang="en-US" sz="2900" dirty="0"/>
              <a:t>(</a:t>
            </a:r>
            <a:r>
              <a:rPr lang="en-US" sz="2900" i="1" dirty="0"/>
              <a:t>k</a:t>
            </a:r>
            <a:r>
              <a:rPr lang="en-US" sz="2900" dirty="0"/>
              <a:t>) is true for all positive integers! </a:t>
            </a:r>
          </a:p>
          <a:p>
            <a:r>
              <a:rPr lang="en-US" sz="2900" dirty="0"/>
              <a:t>We rather show that if we assume that </a:t>
            </a:r>
            <a:r>
              <a:rPr lang="en-US" sz="2900" i="1" dirty="0"/>
              <a:t>P</a:t>
            </a:r>
            <a:r>
              <a:rPr lang="en-US" sz="2900" dirty="0"/>
              <a:t>(</a:t>
            </a:r>
            <a:r>
              <a:rPr lang="en-US" sz="2900" i="1" dirty="0"/>
              <a:t>k</a:t>
            </a:r>
            <a:r>
              <a:rPr lang="en-US" sz="2900" dirty="0"/>
              <a:t>) is true, then </a:t>
            </a:r>
            <a:r>
              <a:rPr lang="en-US" sz="2900" i="1" dirty="0">
                <a:sym typeface="Wingdings" pitchFamily="2" charset="2"/>
              </a:rPr>
              <a:t>P</a:t>
            </a:r>
            <a:r>
              <a:rPr lang="en-US" sz="2900" dirty="0">
                <a:sym typeface="Wingdings" pitchFamily="2" charset="2"/>
              </a:rPr>
              <a:t>(</a:t>
            </a:r>
            <a:r>
              <a:rPr lang="en-US" sz="2900" i="1" dirty="0">
                <a:sym typeface="Wingdings" pitchFamily="2" charset="2"/>
              </a:rPr>
              <a:t>k + </a:t>
            </a:r>
            <a:r>
              <a:rPr lang="en-US" sz="2900" dirty="0">
                <a:ea typeface="Cambria Math" pitchFamily="18" charset="0"/>
                <a:sym typeface="Wingdings" pitchFamily="2" charset="2"/>
              </a:rPr>
              <a:t>1) must also  be true. </a:t>
            </a:r>
          </a:p>
          <a:p>
            <a:endParaRPr lang="en-US" sz="2900" dirty="0">
              <a:ea typeface="Cambria Math" pitchFamily="18" charset="0"/>
              <a:sym typeface="Wingdings" pitchFamily="2" charset="2"/>
            </a:endParaRPr>
          </a:p>
          <a:p>
            <a:pPr marL="0" indent="0">
              <a:buNone/>
            </a:pPr>
            <a:r>
              <a:rPr lang="en-US" sz="2900" dirty="0">
                <a:ea typeface="Cambria Math" pitchFamily="18" charset="0"/>
                <a:sym typeface="Wingdings" pitchFamily="2" charset="2"/>
              </a:rPr>
              <a:t>Proofs by mathematical induction do not always start at the integer 1. </a:t>
            </a:r>
          </a:p>
          <a:p>
            <a:r>
              <a:rPr lang="en-US" sz="2900" dirty="0">
                <a:ea typeface="Cambria Math" pitchFamily="18" charset="0"/>
                <a:sym typeface="Wingdings" pitchFamily="2" charset="2"/>
              </a:rPr>
              <a:t>In such a case, the basis step begins at a starting point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where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is an integer. </a:t>
            </a:r>
          </a:p>
        </p:txBody>
      </p:sp>
    </p:spTree>
    <p:extLst>
      <p:ext uri="{BB962C8B-B14F-4D97-AF65-F5344CB8AC3E}">
        <p14:creationId xmlns:p14="http://schemas.microsoft.com/office/powerpoint/2010/main" val="15290893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3800-228B-1945-9F85-351C0C5E117B}"/>
              </a:ext>
            </a:extLst>
          </p:cNvPr>
          <p:cNvSpPr>
            <a:spLocks noGrp="1"/>
          </p:cNvSpPr>
          <p:nvPr>
            <p:ph type="title"/>
          </p:nvPr>
        </p:nvSpPr>
        <p:spPr/>
        <p:txBody>
          <a:bodyPr/>
          <a:lstStyle/>
          <a:p>
            <a:r>
              <a:rPr lang="en-US"/>
              <a:t>Illustration Merge Sort</a:t>
            </a:r>
          </a:p>
        </p:txBody>
      </p:sp>
      <p:sp>
        <p:nvSpPr>
          <p:cNvPr id="3" name="Content Placeholder 2">
            <a:extLst>
              <a:ext uri="{FF2B5EF4-FFF2-40B4-BE49-F238E27FC236}">
                <a16:creationId xmlns:a16="http://schemas.microsoft.com/office/drawing/2014/main" id="{D68BB392-5F47-904A-8191-4EB074D593C7}"/>
              </a:ext>
            </a:extLst>
          </p:cNvPr>
          <p:cNvSpPr>
            <a:spLocks noGrp="1"/>
          </p:cNvSpPr>
          <p:nvPr>
            <p:ph idx="1"/>
          </p:nvPr>
        </p:nvSpPr>
        <p:spPr>
          <a:xfrm>
            <a:off x="5528732" y="1574800"/>
            <a:ext cx="6350001" cy="5207000"/>
          </a:xfrm>
        </p:spPr>
        <p:txBody>
          <a:bodyPr/>
          <a:lstStyle/>
          <a:p>
            <a:pPr marL="0" indent="0">
              <a:buNone/>
            </a:pPr>
            <a:r>
              <a:rPr lang="en-US"/>
              <a:t>List to be sorted</a:t>
            </a:r>
          </a:p>
          <a:p>
            <a:pPr marL="0" indent="0">
              <a:buNone/>
            </a:pPr>
            <a:r>
              <a:rPr lang="en-US"/>
              <a:t>Splitting into two sublists</a:t>
            </a:r>
          </a:p>
          <a:p>
            <a:pPr marL="0" indent="0">
              <a:buNone/>
            </a:pPr>
            <a:r>
              <a:rPr lang="en-US"/>
              <a:t>Splitting the sublist into sublists</a:t>
            </a:r>
          </a:p>
          <a:p>
            <a:pPr marL="0" indent="0">
              <a:buNone/>
            </a:pPr>
            <a:r>
              <a:rPr lang="en-US"/>
              <a:t>Splitting the sublists into sublists</a:t>
            </a:r>
          </a:p>
          <a:p>
            <a:pPr marL="0" indent="0">
              <a:buNone/>
            </a:pPr>
            <a:r>
              <a:rPr lang="en-US"/>
              <a:t>All list of length 1</a:t>
            </a:r>
          </a:p>
          <a:p>
            <a:pPr marL="0" indent="0">
              <a:buNone/>
            </a:pPr>
            <a:r>
              <a:rPr lang="en-US"/>
              <a:t>Merging the lists in the right order</a:t>
            </a:r>
          </a:p>
          <a:p>
            <a:pPr marL="0" indent="0">
              <a:buNone/>
            </a:pPr>
            <a:r>
              <a:rPr lang="en-US"/>
              <a:t>Merging the merged lists in the right order</a:t>
            </a:r>
          </a:p>
          <a:p>
            <a:pPr marL="0" indent="0">
              <a:buNone/>
            </a:pPr>
            <a:r>
              <a:rPr lang="en-US"/>
              <a:t>Merging the merged lists in the right order</a:t>
            </a:r>
          </a:p>
          <a:p>
            <a:pPr marL="0" indent="0">
              <a:buNone/>
            </a:pPr>
            <a:r>
              <a:rPr lang="en-US"/>
              <a:t>Merging 2 lists in the right order</a:t>
            </a:r>
          </a:p>
          <a:p>
            <a:pPr marL="0" indent="0">
              <a:buNone/>
            </a:pPr>
            <a:r>
              <a:rPr lang="en-US"/>
              <a:t>Resulting ist is sorted</a:t>
            </a:r>
          </a:p>
        </p:txBody>
      </p:sp>
      <p:pic>
        <p:nvPicPr>
          <p:cNvPr id="4" name="Picture 3" descr="0421.jpg">
            <a:extLst>
              <a:ext uri="{FF2B5EF4-FFF2-40B4-BE49-F238E27FC236}">
                <a16:creationId xmlns:a16="http://schemas.microsoft.com/office/drawing/2014/main" id="{7CCE8624-68BE-5741-8BA0-1A1BD3E059DA}"/>
              </a:ext>
            </a:extLst>
          </p:cNvPr>
          <p:cNvPicPr>
            <a:picLocks noChangeAspect="1"/>
          </p:cNvPicPr>
          <p:nvPr/>
        </p:nvPicPr>
        <p:blipFill>
          <a:blip r:embed="rId2" cstate="print"/>
          <a:stretch>
            <a:fillRect/>
          </a:stretch>
        </p:blipFill>
        <p:spPr>
          <a:xfrm>
            <a:off x="838199" y="1825625"/>
            <a:ext cx="4411133" cy="4732460"/>
          </a:xfrm>
          <a:prstGeom prst="rect">
            <a:avLst/>
          </a:prstGeom>
        </p:spPr>
      </p:pic>
    </p:spTree>
    <p:extLst>
      <p:ext uri="{BB962C8B-B14F-4D97-AF65-F5344CB8AC3E}">
        <p14:creationId xmlns:p14="http://schemas.microsoft.com/office/powerpoint/2010/main" val="42263463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CF258-55BD-1444-BD17-A5929C1AB9F5}"/>
              </a:ext>
            </a:extLst>
          </p:cNvPr>
          <p:cNvSpPr>
            <a:spLocks noGrp="1"/>
          </p:cNvSpPr>
          <p:nvPr>
            <p:ph type="title"/>
          </p:nvPr>
        </p:nvSpPr>
        <p:spPr/>
        <p:txBody>
          <a:bodyPr/>
          <a:lstStyle/>
          <a:p>
            <a:r>
              <a:rPr lang="en-US"/>
              <a:t>Illustration Merging Two Lists</a:t>
            </a:r>
          </a:p>
        </p:txBody>
      </p:sp>
      <p:sp>
        <p:nvSpPr>
          <p:cNvPr id="3" name="Content Placeholder 2">
            <a:extLst>
              <a:ext uri="{FF2B5EF4-FFF2-40B4-BE49-F238E27FC236}">
                <a16:creationId xmlns:a16="http://schemas.microsoft.com/office/drawing/2014/main" id="{57809E3F-F1A2-1F40-8E77-A4674DA6C761}"/>
              </a:ext>
            </a:extLst>
          </p:cNvPr>
          <p:cNvSpPr>
            <a:spLocks noGrp="1"/>
          </p:cNvSpPr>
          <p:nvPr>
            <p:ph idx="1"/>
          </p:nvPr>
        </p:nvSpPr>
        <p:spPr/>
        <p:txBody>
          <a:bodyPr/>
          <a:lstStyle/>
          <a:p>
            <a:pPr marL="0" indent="0">
              <a:buNone/>
            </a:pPr>
            <a:r>
              <a:rPr lang="en-US" b="1"/>
              <a:t>Example</a:t>
            </a:r>
            <a:r>
              <a:rPr lang="en-US"/>
              <a:t>: merging the two sorted lists</a:t>
            </a:r>
          </a:p>
          <a:p>
            <a:pPr marL="0" indent="0">
              <a:buNone/>
            </a:pPr>
            <a:r>
              <a:rPr lang="en-US"/>
              <a:t>Traverse the two lists in parallel from left to right</a:t>
            </a:r>
          </a:p>
          <a:p>
            <a:pPr marL="0" indent="0">
              <a:buNone/>
            </a:pPr>
            <a:endParaRPr lang="en-US"/>
          </a:p>
          <a:p>
            <a:pPr marL="0" indent="0">
              <a:buNone/>
            </a:pPr>
            <a:r>
              <a:rPr lang="en-US"/>
              <a:t>2	4	6	8	9		1	3	5	7	10</a:t>
            </a:r>
          </a:p>
          <a:p>
            <a:pPr marL="0" indent="0">
              <a:buNone/>
            </a:pPr>
            <a:endParaRPr lang="en-US"/>
          </a:p>
          <a:p>
            <a:pPr marL="0" indent="0">
              <a:buNone/>
            </a:pPr>
            <a:r>
              <a:rPr lang="en-US"/>
              <a:t>	1	2	3	4	5	6	7	8	9	10</a:t>
            </a:r>
          </a:p>
          <a:p>
            <a:pPr marL="0" indent="0">
              <a:buNone/>
            </a:pPr>
            <a:r>
              <a:rPr lang="en-US"/>
              <a:t>Always take the smaller element at the left of the two lists</a:t>
            </a:r>
          </a:p>
        </p:txBody>
      </p:sp>
      <p:cxnSp>
        <p:nvCxnSpPr>
          <p:cNvPr id="5" name="Straight Arrow Connector 4">
            <a:extLst>
              <a:ext uri="{FF2B5EF4-FFF2-40B4-BE49-F238E27FC236}">
                <a16:creationId xmlns:a16="http://schemas.microsoft.com/office/drawing/2014/main" id="{0B698D02-E254-694D-B06D-7B9869660F7B}"/>
              </a:ext>
            </a:extLst>
          </p:cNvPr>
          <p:cNvCxnSpPr/>
          <p:nvPr/>
        </p:nvCxnSpPr>
        <p:spPr>
          <a:xfrm>
            <a:off x="922867" y="3081866"/>
            <a:ext cx="38269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3EB8EEE-1C6B-E341-8135-3228E3E0A901}"/>
              </a:ext>
            </a:extLst>
          </p:cNvPr>
          <p:cNvCxnSpPr/>
          <p:nvPr/>
        </p:nvCxnSpPr>
        <p:spPr>
          <a:xfrm>
            <a:off x="6400800" y="3098799"/>
            <a:ext cx="38269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3C757F6-45CC-FA4D-B8F8-F6EB90E20B41}"/>
              </a:ext>
            </a:extLst>
          </p:cNvPr>
          <p:cNvCxnSpPr>
            <a:cxnSpLocks/>
          </p:cNvCxnSpPr>
          <p:nvPr/>
        </p:nvCxnSpPr>
        <p:spPr>
          <a:xfrm flipH="1">
            <a:off x="2091267" y="3793067"/>
            <a:ext cx="4385733" cy="643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2A9E43E-1806-5A46-B825-D5290F75DD10}"/>
              </a:ext>
            </a:extLst>
          </p:cNvPr>
          <p:cNvCxnSpPr>
            <a:cxnSpLocks/>
          </p:cNvCxnSpPr>
          <p:nvPr/>
        </p:nvCxnSpPr>
        <p:spPr>
          <a:xfrm>
            <a:off x="1092200" y="3793067"/>
            <a:ext cx="1718733" cy="643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4038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Comparisons for Mergin Two Lists</a:t>
            </a:r>
          </a:p>
        </p:txBody>
      </p:sp>
      <p:sp>
        <p:nvSpPr>
          <p:cNvPr id="3" name="Content Placeholder 2"/>
          <p:cNvSpPr>
            <a:spLocks noGrp="1"/>
          </p:cNvSpPr>
          <p:nvPr>
            <p:ph idx="1"/>
          </p:nvPr>
        </p:nvSpPr>
        <p:spPr/>
        <p:txBody>
          <a:bodyPr/>
          <a:lstStyle/>
          <a:p>
            <a:pPr>
              <a:buNone/>
            </a:pPr>
            <a:r>
              <a:rPr lang="en-US" b="1" dirty="0"/>
              <a:t>Example</a:t>
            </a:r>
            <a:r>
              <a:rPr lang="en-US" dirty="0"/>
              <a:t>: Merge the two lists </a:t>
            </a:r>
            <a:r>
              <a:rPr lang="en-US" dirty="0">
                <a:ea typeface="Cambria Math" pitchFamily="18" charset="0"/>
              </a:rPr>
              <a:t>2, 3, 5, 6</a:t>
            </a:r>
            <a:r>
              <a:rPr lang="en-US" dirty="0"/>
              <a:t>  and </a:t>
            </a:r>
            <a:r>
              <a:rPr lang="en-US" dirty="0">
                <a:ea typeface="Cambria Math" pitchFamily="18" charset="0"/>
              </a:rPr>
              <a:t>1, 4</a:t>
            </a:r>
            <a:r>
              <a:rPr lang="en-US" dirty="0"/>
              <a:t>.</a:t>
            </a:r>
          </a:p>
        </p:txBody>
      </p:sp>
      <p:pic>
        <p:nvPicPr>
          <p:cNvPr id="4" name="Picture 3" descr="table33.jpg"/>
          <p:cNvPicPr>
            <a:picLocks noChangeAspect="1"/>
          </p:cNvPicPr>
          <p:nvPr/>
        </p:nvPicPr>
        <p:blipFill>
          <a:blip r:embed="rId2" cstate="print"/>
          <a:stretch>
            <a:fillRect/>
          </a:stretch>
        </p:blipFill>
        <p:spPr>
          <a:xfrm>
            <a:off x="2438401" y="2734734"/>
            <a:ext cx="7445111" cy="2971800"/>
          </a:xfrm>
          <a:prstGeom prst="rect">
            <a:avLst/>
          </a:prstGeom>
        </p:spPr>
      </p:pic>
    </p:spTree>
    <p:extLst>
      <p:ext uri="{BB962C8B-B14F-4D97-AF65-F5344CB8AC3E}">
        <p14:creationId xmlns:p14="http://schemas.microsoft.com/office/powerpoint/2010/main" val="36060197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for Merging Two Sorted lists</a:t>
            </a:r>
          </a:p>
        </p:txBody>
      </p:sp>
      <p:sp>
        <p:nvSpPr>
          <p:cNvPr id="3" name="Content Placeholder 2"/>
          <p:cNvSpPr>
            <a:spLocks noGrp="1"/>
          </p:cNvSpPr>
          <p:nvPr>
            <p:ph idx="1"/>
          </p:nvPr>
        </p:nvSpPr>
        <p:spPr/>
        <p:txBody>
          <a:bodyPr>
            <a:normAutofit lnSpcReduction="10000"/>
          </a:bodyPr>
          <a:lstStyle/>
          <a:p>
            <a:endParaRPr lang="en-US" dirty="0"/>
          </a:p>
          <a:p>
            <a:endParaRPr lang="en-US" dirty="0"/>
          </a:p>
          <a:p>
            <a:endParaRPr lang="en-US" dirty="0"/>
          </a:p>
          <a:p>
            <a:endParaRPr lang="en-US" dirty="0"/>
          </a:p>
          <a:p>
            <a:pPr>
              <a:buNone/>
            </a:pPr>
            <a:endParaRPr lang="en-US" dirty="0"/>
          </a:p>
          <a:p>
            <a:pPr>
              <a:buNone/>
            </a:pPr>
            <a:endParaRPr lang="en-US" b="1" dirty="0"/>
          </a:p>
          <a:p>
            <a:pPr>
              <a:buNone/>
            </a:pPr>
            <a:endParaRPr lang="en-US" b="1" dirty="0"/>
          </a:p>
          <a:p>
            <a:pPr>
              <a:buNone/>
            </a:pPr>
            <a:endParaRPr lang="en-US" b="1" dirty="0"/>
          </a:p>
          <a:p>
            <a:pPr>
              <a:buNone/>
            </a:pPr>
            <a:r>
              <a:rPr lang="en-US" b="1" dirty="0"/>
              <a:t>Complexity of Merge</a:t>
            </a:r>
            <a:r>
              <a:rPr lang="en-US" dirty="0"/>
              <a:t>: at most |</a:t>
            </a:r>
            <a:r>
              <a:rPr lang="en-US" i="1" dirty="0"/>
              <a:t>L</a:t>
            </a:r>
            <a:r>
              <a:rPr lang="en-US" baseline="-25000" dirty="0"/>
              <a:t>1</a:t>
            </a:r>
            <a:r>
              <a:rPr lang="en-US" dirty="0"/>
              <a:t>| + |</a:t>
            </a:r>
            <a:r>
              <a:rPr lang="en-US" i="1" dirty="0"/>
              <a:t>L</a:t>
            </a:r>
            <a:r>
              <a:rPr lang="en-US" baseline="-25000" dirty="0"/>
              <a:t>2</a:t>
            </a:r>
            <a:r>
              <a:rPr lang="en-US" dirty="0"/>
              <a:t>| - 1 comparisons</a:t>
            </a:r>
          </a:p>
        </p:txBody>
      </p:sp>
      <p:sp>
        <p:nvSpPr>
          <p:cNvPr id="4" name="Content Placeholder 2"/>
          <p:cNvSpPr txBox="1">
            <a:spLocks/>
          </p:cNvSpPr>
          <p:nvPr/>
        </p:nvSpPr>
        <p:spPr>
          <a:xfrm>
            <a:off x="838199" y="2063222"/>
            <a:ext cx="8830733" cy="3177645"/>
          </a:xfrm>
          <a:prstGeom prst="rect">
            <a:avLst/>
          </a:prstGeom>
          <a:ln>
            <a:solidFill>
              <a:schemeClr val="accent1"/>
            </a:solidFill>
          </a:ln>
        </p:spPr>
        <p:txBody>
          <a:bodyPr vert="horz">
            <a:normAutofit fontScale="32500" lnSpcReduction="20000"/>
          </a:bodyPr>
          <a:lstStyle/>
          <a:p>
            <a:pPr marL="274320" indent="-274320">
              <a:spcBef>
                <a:spcPct val="20000"/>
              </a:spcBef>
              <a:buClr>
                <a:schemeClr val="accent3"/>
              </a:buClr>
              <a:buSzPct val="95000"/>
              <a:defRPr/>
            </a:pPr>
            <a:r>
              <a:rPr lang="en-US" sz="7200" b="1" dirty="0"/>
              <a:t>procedure </a:t>
            </a:r>
            <a:r>
              <a:rPr lang="en-US" sz="7200" i="1" dirty="0"/>
              <a:t>merge</a:t>
            </a:r>
            <a:r>
              <a:rPr lang="en-US" sz="7200" dirty="0"/>
              <a:t>(</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i="1" dirty="0"/>
              <a:t>,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i="1" dirty="0"/>
              <a:t> </a:t>
            </a:r>
            <a:r>
              <a:rPr lang="en-US" sz="7200" dirty="0"/>
              <a:t>: </a:t>
            </a:r>
            <a:r>
              <a:rPr lang="en-US" sz="7200" dirty="0">
                <a:ea typeface="Cambria Math" pitchFamily="18" charset="0"/>
              </a:rPr>
              <a:t>sorted lists</a:t>
            </a:r>
            <a:r>
              <a:rPr lang="en-US" sz="7200" dirty="0">
                <a:latin typeface="Cambria Math"/>
                <a:ea typeface="Cambria Math"/>
              </a:rPr>
              <a:t>)</a:t>
            </a:r>
          </a:p>
          <a:p>
            <a:pPr marL="274320" indent="-274320">
              <a:spcBef>
                <a:spcPct val="20000"/>
              </a:spcBef>
              <a:buClr>
                <a:schemeClr val="accent3"/>
              </a:buClr>
              <a:buSzPct val="95000"/>
              <a:defRPr/>
            </a:pPr>
            <a:r>
              <a:rPr lang="en-US" sz="7200" i="1" dirty="0">
                <a:ea typeface="Cambria Math" pitchFamily="18" charset="0"/>
              </a:rPr>
              <a:t>L </a:t>
            </a:r>
            <a:r>
              <a:rPr lang="en-US" sz="7200" dirty="0">
                <a:ea typeface="Cambria Math" pitchFamily="18" charset="0"/>
              </a:rPr>
              <a:t>:= empty list</a:t>
            </a:r>
            <a:endParaRPr lang="en-US" sz="7200" dirty="0">
              <a:latin typeface="Cambria Math"/>
              <a:ea typeface="Cambria Math"/>
            </a:endParaRPr>
          </a:p>
          <a:p>
            <a:pPr marL="274320" indent="-274320">
              <a:spcBef>
                <a:spcPct val="20000"/>
              </a:spcBef>
              <a:buClr>
                <a:schemeClr val="accent3"/>
              </a:buClr>
              <a:buSzPct val="95000"/>
              <a:defRPr/>
            </a:pPr>
            <a:r>
              <a:rPr lang="en-US" sz="7200" b="1" dirty="0"/>
              <a:t>while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t>  are both nonempty</a:t>
            </a:r>
            <a:endParaRPr lang="en-US" sz="7200" b="1" dirty="0">
              <a:latin typeface="Cambria Math" pitchFamily="18" charset="0"/>
              <a:ea typeface="Cambria Math" pitchFamily="18" charset="0"/>
            </a:endParaRPr>
          </a:p>
          <a:p>
            <a:pPr marL="274320" indent="-274320">
              <a:spcBef>
                <a:spcPct val="20000"/>
              </a:spcBef>
              <a:buClr>
                <a:schemeClr val="accent3"/>
              </a:buClr>
              <a:buSzPct val="95000"/>
              <a:defRPr/>
            </a:pPr>
            <a:r>
              <a:rPr lang="en-US" sz="7200" i="1" dirty="0">
                <a:ea typeface="Cambria Math"/>
              </a:rPr>
              <a:t>     	</a:t>
            </a:r>
            <a:r>
              <a:rPr lang="en-US" sz="7200" dirty="0">
                <a:ea typeface="Cambria Math"/>
              </a:rPr>
              <a:t>remove smaller of first elements of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ea typeface="Cambria Math"/>
              </a:rPr>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ea typeface="Cambria Math"/>
              </a:rPr>
              <a:t> from its list; </a:t>
            </a:r>
          </a:p>
          <a:p>
            <a:pPr marL="274320" indent="-274320">
              <a:spcBef>
                <a:spcPct val="20000"/>
              </a:spcBef>
              <a:buClr>
                <a:schemeClr val="accent3"/>
              </a:buClr>
              <a:buSzPct val="95000"/>
              <a:defRPr/>
            </a:pPr>
            <a:r>
              <a:rPr lang="en-US" sz="7200" dirty="0">
                <a:ea typeface="Cambria Math"/>
              </a:rPr>
              <a:t>	put it at the end of </a:t>
            </a:r>
            <a:r>
              <a:rPr lang="en-US" sz="7200" i="1" dirty="0">
                <a:ea typeface="Cambria Math" pitchFamily="18" charset="0"/>
              </a:rPr>
              <a:t>L</a:t>
            </a:r>
          </a:p>
          <a:p>
            <a:pPr marL="274320" indent="-274320">
              <a:spcBef>
                <a:spcPct val="20000"/>
              </a:spcBef>
              <a:buClr>
                <a:schemeClr val="accent3"/>
              </a:buClr>
              <a:buSzPct val="95000"/>
              <a:defRPr/>
            </a:pPr>
            <a:r>
              <a:rPr lang="en-US" sz="7200" i="1" dirty="0">
                <a:ea typeface="Cambria Math" pitchFamily="18" charset="0"/>
              </a:rPr>
              <a:t>	</a:t>
            </a:r>
            <a:r>
              <a:rPr lang="en-US" sz="7200" b="1" dirty="0">
                <a:ea typeface="Cambria Math" pitchFamily="18" charset="0"/>
              </a:rPr>
              <a:t>if </a:t>
            </a:r>
            <a:r>
              <a:rPr lang="en-US" sz="7200" dirty="0">
                <a:ea typeface="Cambria Math" pitchFamily="18" charset="0"/>
              </a:rPr>
              <a:t>this removal makes one list empty </a:t>
            </a:r>
          </a:p>
          <a:p>
            <a:pPr marL="274320" indent="-274320">
              <a:spcBef>
                <a:spcPct val="20000"/>
              </a:spcBef>
              <a:buClr>
                <a:schemeClr val="accent3"/>
              </a:buClr>
              <a:buSzPct val="95000"/>
              <a:defRPr/>
            </a:pPr>
            <a:r>
              <a:rPr lang="en-US" sz="7200" b="1" dirty="0">
                <a:ea typeface="Cambria Math" pitchFamily="18" charset="0"/>
              </a:rPr>
              <a:t>	then</a:t>
            </a:r>
            <a:r>
              <a:rPr lang="en-US" sz="7200" dirty="0">
                <a:ea typeface="Cambria Math" pitchFamily="18" charset="0"/>
              </a:rPr>
              <a:t> remove all elements from the other list and append them to L</a:t>
            </a:r>
            <a:endParaRPr lang="en-US" sz="7200" dirty="0"/>
          </a:p>
          <a:p>
            <a:pPr marL="274320" indent="-274320">
              <a:spcBef>
                <a:spcPct val="20000"/>
              </a:spcBef>
              <a:buClr>
                <a:schemeClr val="accent3"/>
              </a:buClr>
              <a:buSzPct val="95000"/>
              <a:defRPr/>
            </a:pPr>
            <a:r>
              <a:rPr lang="en-US" sz="7200" b="1" dirty="0">
                <a:ea typeface="Cambria Math" pitchFamily="18" charset="0"/>
              </a:rPr>
              <a:t>return</a:t>
            </a:r>
            <a:r>
              <a:rPr lang="en-US" sz="7200" i="1" dirty="0">
                <a:ea typeface="Cambria Math" pitchFamily="18" charset="0"/>
              </a:rPr>
              <a:t> L</a:t>
            </a:r>
            <a:endParaRPr lang="en-US" sz="2600" dirty="0">
              <a:latin typeface="Cambria Math" pitchFamily="18" charset="0"/>
              <a:ea typeface="Cambria Math" pitchFamily="18" charset="0"/>
            </a:endParaRPr>
          </a:p>
        </p:txBody>
      </p:sp>
    </p:spTree>
    <p:extLst>
      <p:ext uri="{BB962C8B-B14F-4D97-AF65-F5344CB8AC3E}">
        <p14:creationId xmlns:p14="http://schemas.microsoft.com/office/powerpoint/2010/main" val="15865080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Merge Sort</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dirty="0">
                <a:ea typeface="Cambria Math" pitchFamily="18" charset="0"/>
              </a:rPr>
              <a:t>When mergesort terminates </a:t>
            </a:r>
            <a:r>
              <a:rPr lang="en-US" i="1" dirty="0">
                <a:ea typeface="Cambria Math" pitchFamily="18" charset="0"/>
              </a:rPr>
              <a:t>L</a:t>
            </a:r>
            <a:r>
              <a:rPr lang="en-US" dirty="0">
                <a:ea typeface="Cambria Math" pitchFamily="18" charset="0"/>
              </a:rPr>
              <a:t> is sorted into elements in increasing order</a:t>
            </a:r>
          </a:p>
          <a:p>
            <a:endParaRPr lang="en-US" dirty="0"/>
          </a:p>
        </p:txBody>
      </p:sp>
      <p:sp>
        <p:nvSpPr>
          <p:cNvPr id="5" name="Content Placeholder 2"/>
          <p:cNvSpPr txBox="1">
            <a:spLocks/>
          </p:cNvSpPr>
          <p:nvPr/>
        </p:nvSpPr>
        <p:spPr>
          <a:xfrm>
            <a:off x="939800" y="2037290"/>
            <a:ext cx="8026400" cy="2729443"/>
          </a:xfrm>
          <a:prstGeom prst="rect">
            <a:avLst/>
          </a:prstGeom>
          <a:ln>
            <a:solidFill>
              <a:schemeClr val="accent1"/>
            </a:solidFill>
          </a:ln>
        </p:spPr>
        <p:txBody>
          <a:bodyPr vert="horz">
            <a:normAutofit/>
          </a:bodyPr>
          <a:lstStyle/>
          <a:p>
            <a:pPr marL="274320" indent="-274320">
              <a:spcBef>
                <a:spcPct val="20000"/>
              </a:spcBef>
              <a:buClr>
                <a:schemeClr val="accent3"/>
              </a:buClr>
              <a:buSzPct val="95000"/>
              <a:defRPr/>
            </a:pPr>
            <a:r>
              <a:rPr lang="en-US" sz="2400" b="1" dirty="0"/>
              <a:t>procedure </a:t>
            </a:r>
            <a:r>
              <a:rPr lang="en-US" sz="2400" i="1" dirty="0" err="1"/>
              <a:t>mergesort</a:t>
            </a:r>
            <a:r>
              <a:rPr lang="en-US" sz="2400" dirty="0"/>
              <a:t>(</a:t>
            </a:r>
            <a:r>
              <a:rPr lang="en-US" sz="2400" i="1" dirty="0"/>
              <a:t>L = a</a:t>
            </a:r>
            <a:r>
              <a:rPr lang="en-US" sz="2400" baseline="-25000" dirty="0">
                <a:ea typeface="Cambria Math" pitchFamily="18" charset="0"/>
              </a:rPr>
              <a:t>1</a:t>
            </a:r>
            <a:r>
              <a:rPr lang="en-US" sz="2400" dirty="0">
                <a:ea typeface="Cambria Math" pitchFamily="18" charset="0"/>
              </a:rPr>
              <a:t>, </a:t>
            </a:r>
            <a:r>
              <a:rPr lang="en-US" sz="2400" i="1" dirty="0"/>
              <a:t>a</a:t>
            </a:r>
            <a:r>
              <a:rPr lang="en-US" sz="2400" baseline="-25000" dirty="0">
                <a:ea typeface="Cambria Math" pitchFamily="18" charset="0"/>
              </a:rPr>
              <a:t>2</a:t>
            </a:r>
            <a:r>
              <a:rPr lang="en-US" sz="2400" dirty="0">
                <a:ea typeface="Cambria Math" pitchFamily="18" charset="0"/>
              </a:rPr>
              <a:t>, …, </a:t>
            </a:r>
            <a:r>
              <a:rPr lang="en-US" sz="2400" i="1" dirty="0">
                <a:ea typeface="Cambria Math" pitchFamily="18" charset="0"/>
              </a:rPr>
              <a:t>a</a:t>
            </a:r>
            <a:r>
              <a:rPr lang="en-US" sz="2400" i="1" baseline="-25000" dirty="0">
                <a:ea typeface="Cambria Math" pitchFamily="18" charset="0"/>
              </a:rPr>
              <a:t>n</a:t>
            </a:r>
            <a:r>
              <a:rPr lang="en-US" sz="2400" i="1" dirty="0">
                <a:ea typeface="Cambria Math" pitchFamily="18" charset="0"/>
              </a:rPr>
              <a:t> </a:t>
            </a:r>
            <a:r>
              <a:rPr lang="en-US" sz="2400" dirty="0">
                <a:ea typeface="Cambria Math"/>
              </a:rPr>
              <a:t>)</a:t>
            </a:r>
          </a:p>
          <a:p>
            <a:pPr marL="274320" indent="-274320">
              <a:spcBef>
                <a:spcPct val="20000"/>
              </a:spcBef>
              <a:buClr>
                <a:schemeClr val="accent3"/>
              </a:buClr>
              <a:buSzPct val="95000"/>
              <a:defRPr/>
            </a:pPr>
            <a:r>
              <a:rPr lang="en-US" sz="2400" b="1" dirty="0"/>
              <a:t>if </a:t>
            </a:r>
            <a:r>
              <a:rPr lang="en-US" sz="2400" i="1" dirty="0"/>
              <a:t>n</a:t>
            </a:r>
            <a:r>
              <a:rPr lang="en-US" sz="2400" b="1" dirty="0"/>
              <a:t> </a:t>
            </a:r>
            <a:r>
              <a:rPr lang="en-US" sz="2400" dirty="0"/>
              <a:t> &gt; </a:t>
            </a:r>
            <a:r>
              <a:rPr lang="en-US" sz="2400" dirty="0">
                <a:ea typeface="Cambria Math" pitchFamily="18" charset="0"/>
              </a:rPr>
              <a:t>1</a:t>
            </a:r>
            <a:r>
              <a:rPr lang="en-US" sz="2400" dirty="0"/>
              <a:t> </a:t>
            </a:r>
            <a:r>
              <a:rPr lang="en-US" sz="2400" b="1" dirty="0">
                <a:ea typeface="Cambria Math" pitchFamily="18" charset="0"/>
              </a:rPr>
              <a:t>then </a:t>
            </a:r>
          </a:p>
          <a:p>
            <a:pPr marL="274320" indent="-274320">
              <a:spcBef>
                <a:spcPct val="20000"/>
              </a:spcBef>
              <a:buClr>
                <a:schemeClr val="accent3"/>
              </a:buClr>
              <a:buSzPct val="95000"/>
              <a:defRPr/>
            </a:pPr>
            <a:r>
              <a:rPr lang="en-US" sz="2400" i="1" dirty="0">
                <a:ea typeface="Cambria Math"/>
              </a:rPr>
              <a:t>         m</a:t>
            </a:r>
            <a:r>
              <a:rPr lang="en-US" sz="2400" dirty="0">
                <a:ea typeface="Cambria Math"/>
              </a:rPr>
              <a:t> := ⌊</a:t>
            </a:r>
            <a:r>
              <a:rPr lang="en-US" sz="2400" i="1" dirty="0">
                <a:ea typeface="Cambria Math"/>
              </a:rPr>
              <a:t>n</a:t>
            </a:r>
            <a:r>
              <a:rPr lang="en-US" sz="2400" dirty="0">
                <a:ea typeface="Cambria Math"/>
              </a:rPr>
              <a:t>/2⌋</a:t>
            </a:r>
            <a:endParaRPr lang="en-US" sz="2400" dirty="0"/>
          </a:p>
          <a:p>
            <a:pPr marL="274320" indent="-274320">
              <a:spcBef>
                <a:spcPct val="20000"/>
              </a:spcBef>
              <a:buClr>
                <a:schemeClr val="accent3"/>
              </a:buClr>
              <a:buSzPct val="95000"/>
              <a:defRPr/>
            </a:pPr>
            <a:r>
              <a:rPr lang="en-US" sz="2400" i="1" dirty="0">
                <a:ea typeface="Cambria Math" pitchFamily="18" charset="0"/>
              </a:rPr>
              <a:t>         L</a:t>
            </a:r>
            <a:r>
              <a:rPr lang="en-US" sz="2400" baseline="-25000" dirty="0">
                <a:ea typeface="Cambria Math" pitchFamily="18" charset="0"/>
              </a:rPr>
              <a:t>1</a:t>
            </a:r>
            <a:r>
              <a:rPr lang="en-US" sz="2400" i="1" dirty="0">
                <a:ea typeface="Cambria Math" pitchFamily="18" charset="0"/>
              </a:rPr>
              <a:t> </a:t>
            </a:r>
            <a:r>
              <a:rPr lang="en-US" sz="2400" dirty="0">
                <a:ea typeface="Cambria Math" pitchFamily="18" charset="0"/>
              </a:rPr>
              <a:t>:</a:t>
            </a:r>
            <a:r>
              <a:rPr lang="en-US" sz="2400" i="1" dirty="0">
                <a:ea typeface="Cambria Math" pitchFamily="18" charset="0"/>
              </a:rPr>
              <a:t>= </a:t>
            </a:r>
            <a:r>
              <a:rPr lang="en-US" sz="2400" i="1" dirty="0"/>
              <a:t>a</a:t>
            </a:r>
            <a:r>
              <a:rPr lang="en-US" sz="2400" baseline="-25000" dirty="0">
                <a:ea typeface="Cambria Math" pitchFamily="18" charset="0"/>
              </a:rPr>
              <a:t>1</a:t>
            </a:r>
            <a:r>
              <a:rPr lang="en-US" sz="2400" dirty="0">
                <a:ea typeface="Cambria Math" pitchFamily="18" charset="0"/>
              </a:rPr>
              <a:t>, </a:t>
            </a:r>
            <a:r>
              <a:rPr lang="en-US" sz="2400" i="1" dirty="0"/>
              <a:t>a</a:t>
            </a:r>
            <a:r>
              <a:rPr lang="en-US" sz="2400" baseline="-25000" dirty="0">
                <a:ea typeface="Cambria Math" pitchFamily="18" charset="0"/>
              </a:rPr>
              <a:t>2</a:t>
            </a:r>
            <a:r>
              <a:rPr lang="en-US" sz="2400" dirty="0">
                <a:ea typeface="Cambria Math" pitchFamily="18" charset="0"/>
              </a:rPr>
              <a:t>, …, </a:t>
            </a:r>
            <a:r>
              <a:rPr lang="en-US" sz="2400" i="1" dirty="0">
                <a:ea typeface="Cambria Math" pitchFamily="18" charset="0"/>
              </a:rPr>
              <a:t>a</a:t>
            </a:r>
            <a:r>
              <a:rPr lang="en-US" sz="2400" i="1" baseline="-25000" dirty="0">
                <a:ea typeface="Cambria Math" pitchFamily="18" charset="0"/>
              </a:rPr>
              <a:t>m</a:t>
            </a:r>
            <a:r>
              <a:rPr lang="en-US" sz="2400" i="1" dirty="0">
                <a:ea typeface="Cambria Math" pitchFamily="18" charset="0"/>
              </a:rPr>
              <a:t> </a:t>
            </a:r>
          </a:p>
          <a:p>
            <a:pPr marL="274320" indent="-274320">
              <a:spcBef>
                <a:spcPct val="20000"/>
              </a:spcBef>
              <a:buClr>
                <a:schemeClr val="accent3"/>
              </a:buClr>
              <a:buSzPct val="95000"/>
              <a:defRPr/>
            </a:pPr>
            <a:r>
              <a:rPr lang="en-US" sz="2400" i="1" dirty="0">
                <a:ea typeface="Cambria Math" pitchFamily="18" charset="0"/>
              </a:rPr>
              <a:t>         L</a:t>
            </a:r>
            <a:r>
              <a:rPr lang="en-US" sz="2400" baseline="-25000" dirty="0">
                <a:ea typeface="Cambria Math" pitchFamily="18" charset="0"/>
              </a:rPr>
              <a:t>2</a:t>
            </a:r>
            <a:r>
              <a:rPr lang="en-US" sz="2400" i="1" dirty="0">
                <a:ea typeface="Cambria Math" pitchFamily="18" charset="0"/>
              </a:rPr>
              <a:t> </a:t>
            </a:r>
            <a:r>
              <a:rPr lang="en-US" sz="2400" dirty="0">
                <a:ea typeface="Cambria Math" pitchFamily="18" charset="0"/>
              </a:rPr>
              <a:t>:</a:t>
            </a:r>
            <a:r>
              <a:rPr lang="en-US" sz="2400" i="1" dirty="0">
                <a:ea typeface="Cambria Math" pitchFamily="18" charset="0"/>
              </a:rPr>
              <a:t>= </a:t>
            </a:r>
            <a:r>
              <a:rPr lang="en-US" sz="2400" i="1" dirty="0"/>
              <a:t>a</a:t>
            </a:r>
            <a:r>
              <a:rPr lang="en-US" sz="2400" i="1" baseline="-25000" dirty="0">
                <a:ea typeface="Cambria Math" pitchFamily="18" charset="0"/>
              </a:rPr>
              <a:t>m</a:t>
            </a:r>
            <a:r>
              <a:rPr lang="en-US" sz="2400" baseline="-25000" dirty="0">
                <a:ea typeface="Cambria Math" pitchFamily="18" charset="0"/>
              </a:rPr>
              <a:t>+1</a:t>
            </a:r>
            <a:r>
              <a:rPr lang="en-US" sz="2400" dirty="0">
                <a:ea typeface="Cambria Math" pitchFamily="18" charset="0"/>
              </a:rPr>
              <a:t>, </a:t>
            </a:r>
            <a:r>
              <a:rPr lang="en-US" sz="2400" i="1" dirty="0"/>
              <a:t>a</a:t>
            </a:r>
            <a:r>
              <a:rPr lang="en-US" sz="2400" i="1" baseline="-25000" dirty="0">
                <a:ea typeface="Cambria Math" pitchFamily="18" charset="0"/>
              </a:rPr>
              <a:t>m</a:t>
            </a:r>
            <a:r>
              <a:rPr lang="en-US" sz="2400" baseline="-25000" dirty="0">
                <a:ea typeface="Cambria Math" pitchFamily="18" charset="0"/>
              </a:rPr>
              <a:t>+2</a:t>
            </a:r>
            <a:r>
              <a:rPr lang="en-US" sz="2400" dirty="0">
                <a:ea typeface="Cambria Math" pitchFamily="18" charset="0"/>
              </a:rPr>
              <a:t>, …, </a:t>
            </a:r>
            <a:r>
              <a:rPr lang="en-US" sz="2400" i="1" dirty="0">
                <a:ea typeface="Cambria Math" pitchFamily="18" charset="0"/>
              </a:rPr>
              <a:t>a</a:t>
            </a:r>
            <a:r>
              <a:rPr lang="en-US" sz="2400" i="1" baseline="-25000" dirty="0">
                <a:ea typeface="Cambria Math" pitchFamily="18" charset="0"/>
              </a:rPr>
              <a:t>n</a:t>
            </a:r>
          </a:p>
          <a:p>
            <a:pPr marL="274320" indent="-274320">
              <a:spcBef>
                <a:spcPct val="20000"/>
              </a:spcBef>
              <a:buClr>
                <a:schemeClr val="accent3"/>
              </a:buClr>
              <a:buSzPct val="95000"/>
              <a:defRPr/>
            </a:pPr>
            <a:r>
              <a:rPr lang="en-US" sz="2400" i="1" dirty="0">
                <a:ea typeface="Cambria Math" pitchFamily="18" charset="0"/>
              </a:rPr>
              <a:t>         L</a:t>
            </a:r>
            <a:r>
              <a:rPr lang="en-US" sz="2400" baseline="-25000" dirty="0">
                <a:ea typeface="Cambria Math" pitchFamily="18" charset="0"/>
              </a:rPr>
              <a:t>  </a:t>
            </a:r>
            <a:r>
              <a:rPr lang="en-US" sz="2400" dirty="0">
                <a:ea typeface="Cambria Math" pitchFamily="18" charset="0"/>
              </a:rPr>
              <a:t>:</a:t>
            </a:r>
            <a:r>
              <a:rPr lang="en-US" sz="2400" i="1" dirty="0">
                <a:ea typeface="Cambria Math" pitchFamily="18" charset="0"/>
              </a:rPr>
              <a:t>= merge</a:t>
            </a:r>
            <a:r>
              <a:rPr lang="en-US" sz="2400" dirty="0">
                <a:ea typeface="Cambria Math" pitchFamily="18" charset="0"/>
              </a:rPr>
              <a:t>(</a:t>
            </a:r>
            <a:r>
              <a:rPr lang="en-US" sz="2400" i="1" dirty="0" err="1">
                <a:ea typeface="Cambria Math" pitchFamily="18" charset="0"/>
              </a:rPr>
              <a:t>mergesort</a:t>
            </a:r>
            <a:r>
              <a:rPr lang="en-US" sz="2400" dirty="0">
                <a:ea typeface="Cambria Math" pitchFamily="18" charset="0"/>
              </a:rPr>
              <a:t>(</a:t>
            </a:r>
            <a:r>
              <a:rPr lang="en-US" sz="2400" i="1" dirty="0">
                <a:ea typeface="Cambria Math" pitchFamily="18" charset="0"/>
              </a:rPr>
              <a:t>L</a:t>
            </a:r>
            <a:r>
              <a:rPr lang="en-US" sz="2400" baseline="-25000" dirty="0">
                <a:ea typeface="Cambria Math" pitchFamily="18" charset="0"/>
              </a:rPr>
              <a:t>1</a:t>
            </a:r>
            <a:r>
              <a:rPr lang="en-US" sz="2400" dirty="0">
                <a:ea typeface="Cambria Math" pitchFamily="18" charset="0"/>
              </a:rPr>
              <a:t>)</a:t>
            </a:r>
            <a:r>
              <a:rPr lang="en-US" sz="2400" i="1" dirty="0">
                <a:ea typeface="Cambria Math" pitchFamily="18" charset="0"/>
              </a:rPr>
              <a:t>, </a:t>
            </a:r>
            <a:r>
              <a:rPr lang="en-US" sz="2400" i="1" dirty="0" err="1">
                <a:ea typeface="Cambria Math" pitchFamily="18" charset="0"/>
              </a:rPr>
              <a:t>mergesort</a:t>
            </a:r>
            <a:r>
              <a:rPr lang="en-US" sz="2400" dirty="0">
                <a:ea typeface="Cambria Math" pitchFamily="18" charset="0"/>
              </a:rPr>
              <a:t>(</a:t>
            </a:r>
            <a:r>
              <a:rPr lang="en-US" sz="2400" i="1" dirty="0">
                <a:ea typeface="Cambria Math" pitchFamily="18" charset="0"/>
              </a:rPr>
              <a:t>L</a:t>
            </a:r>
            <a:r>
              <a:rPr lang="en-US" sz="2400" baseline="-25000" dirty="0">
                <a:ea typeface="Cambria Math" pitchFamily="18" charset="0"/>
              </a:rPr>
              <a:t>2</a:t>
            </a:r>
            <a:r>
              <a:rPr lang="en-US" sz="2400" i="1" dirty="0">
                <a:ea typeface="Cambria Math" pitchFamily="18" charset="0"/>
              </a:rPr>
              <a:t> </a:t>
            </a:r>
            <a:r>
              <a:rPr lang="en-US" sz="2400" dirty="0">
                <a:ea typeface="Cambria Math" pitchFamily="18" charset="0"/>
              </a:rPr>
              <a:t>))</a:t>
            </a:r>
          </a:p>
        </p:txBody>
      </p:sp>
    </p:spTree>
    <p:extLst>
      <p:ext uri="{BB962C8B-B14F-4D97-AF65-F5344CB8AC3E}">
        <p14:creationId xmlns:p14="http://schemas.microsoft.com/office/powerpoint/2010/main" val="37628863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DCC1-E21B-7B4A-A347-442B4EE9A1F5}"/>
              </a:ext>
            </a:extLst>
          </p:cNvPr>
          <p:cNvSpPr>
            <a:spLocks noGrp="1"/>
          </p:cNvSpPr>
          <p:nvPr>
            <p:ph type="title"/>
          </p:nvPr>
        </p:nvSpPr>
        <p:spPr/>
        <p:txBody>
          <a:bodyPr/>
          <a:lstStyle/>
          <a:p>
            <a:r>
              <a:rPr lang="en-US"/>
              <a:t>Complexity of Merge 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308882-D9D5-B647-BE88-B793198F8E1D}"/>
                  </a:ext>
                </a:extLst>
              </p:cNvPr>
              <p:cNvSpPr>
                <a:spLocks noGrp="1"/>
              </p:cNvSpPr>
              <p:nvPr>
                <p:ph idx="1"/>
              </p:nvPr>
            </p:nvSpPr>
            <p:spPr/>
            <p:txBody>
              <a:bodyPr>
                <a:normAutofit/>
              </a:bodyPr>
              <a:lstStyle/>
              <a:p>
                <a:pPr marL="0" indent="0">
                  <a:buNone/>
                </a:pPr>
                <a:r>
                  <a:rPr lang="en-US" dirty="0"/>
                  <a:t>For simplicity, assume that </a:t>
                </a:r>
                <a:r>
                  <a:rPr lang="en-US" i="1" dirty="0"/>
                  <a:t>n</a:t>
                </a:r>
                <a:r>
                  <a:rPr lang="en-US" dirty="0"/>
                  <a:t> is a power of </a:t>
                </a:r>
                <a:r>
                  <a:rPr lang="en-US" dirty="0">
                    <a:ea typeface="Cambria Math" pitchFamily="18" charset="0"/>
                  </a:rPr>
                  <a:t>2</a:t>
                </a:r>
                <a:r>
                  <a:rPr lang="en-US" dirty="0"/>
                  <a:t>, say </a:t>
                </a:r>
                <a:r>
                  <a:rPr lang="en-US" dirty="0">
                    <a:ea typeface="Cambria Math" pitchFamily="18" charset="0"/>
                  </a:rPr>
                  <a:t>2</a:t>
                </a:r>
                <a:r>
                  <a:rPr lang="en-US" i="1" baseline="30000" dirty="0"/>
                  <a:t>m</a:t>
                </a:r>
                <a:r>
                  <a:rPr lang="en-US" dirty="0"/>
                  <a:t>.</a:t>
                </a:r>
              </a:p>
              <a:p>
                <a:r>
                  <a:rPr lang="en-US" dirty="0"/>
                  <a:t>At each invocation of procedure </a:t>
                </a:r>
                <a:r>
                  <a:rPr lang="en-US" i="1" dirty="0"/>
                  <a:t>mergesort </a:t>
                </a:r>
                <a:endParaRPr lang="en-US" dirty="0"/>
              </a:p>
              <a:p>
                <a:pPr lvl="1"/>
                <a:r>
                  <a:rPr lang="en-US" dirty="0"/>
                  <a:t>The number of lists doubles and the length of the lists half</a:t>
                </a:r>
              </a:p>
              <a:p>
                <a:r>
                  <a:rPr lang="en-US" dirty="0"/>
                  <a:t>After </a:t>
                </a:r>
                <a:r>
                  <a:rPr lang="en-US" i="1" dirty="0"/>
                  <a:t>m</a:t>
                </a:r>
                <a:r>
                  <a:rPr lang="en-US" dirty="0"/>
                  <a:t> invocations there are </a:t>
                </a:r>
                <a:r>
                  <a:rPr lang="en-US" i="1" dirty="0"/>
                  <a:t>n = </a:t>
                </a:r>
                <a:r>
                  <a:rPr lang="en-US" dirty="0">
                    <a:ea typeface="Cambria Math" pitchFamily="18" charset="0"/>
                  </a:rPr>
                  <a:t>2</a:t>
                </a:r>
                <a:r>
                  <a:rPr lang="en-US" i="1" baseline="30000" dirty="0"/>
                  <a:t>m</a:t>
                </a:r>
                <a:r>
                  <a:rPr lang="en-US" dirty="0"/>
                  <a:t> lists of length 1.</a:t>
                </a:r>
              </a:p>
              <a:p>
                <a:r>
                  <a:rPr lang="en-US" dirty="0"/>
                  <a:t>The merge procedure is now executed </a:t>
                </a:r>
                <a:r>
                  <a:rPr lang="en-US" i="1" dirty="0"/>
                  <a:t>m</a:t>
                </a:r>
                <a:r>
                  <a:rPr lang="en-US" dirty="0"/>
                  <a:t> times; at each execution</a:t>
                </a:r>
              </a:p>
              <a:p>
                <a:pPr lvl="1"/>
                <a:r>
                  <a:rPr lang="en-US" dirty="0"/>
                  <a:t>The length of lists doubles and their number halves</a:t>
                </a:r>
              </a:p>
              <a:p>
                <a:pPr lvl="1"/>
                <a:r>
                  <a:rPr lang="en-US" dirty="0"/>
                  <a:t>The cost of the merge procedure is the sum of the length of the lists minus 1</a:t>
                </a:r>
              </a:p>
              <a:p>
                <a:r>
                  <a:rPr lang="en-US" dirty="0"/>
                  <a:t>The total cost is thus at most</a:t>
                </a:r>
              </a:p>
              <a:p>
                <a:pPr marL="0" indent="0">
                  <a:buNone/>
                </a:pPr>
                <a:r>
                  <a:rPr lang="en-US" dirty="0">
                    <a:ea typeface="Cambria Math" pitchFamily="18" charset="0"/>
                  </a:rPr>
                  <a:t>(2</a:t>
                </a:r>
                <a:r>
                  <a:rPr lang="en-US" i="1" baseline="30000" dirty="0">
                    <a:ea typeface="Cambria Math" pitchFamily="18" charset="0"/>
                  </a:rPr>
                  <a:t>0</a:t>
                </a:r>
                <a:r>
                  <a:rPr lang="en-US" dirty="0">
                    <a:ea typeface="Cambria Math" pitchFamily="18" charset="0"/>
                  </a:rPr>
                  <a:t>*(2</a:t>
                </a:r>
                <a:r>
                  <a:rPr lang="en-US" i="1" baseline="30000" dirty="0"/>
                  <a:t>m</a:t>
                </a:r>
                <a:r>
                  <a:rPr lang="en-US" dirty="0"/>
                  <a:t>-1)) + (</a:t>
                </a:r>
                <a:r>
                  <a:rPr lang="en-US" dirty="0">
                    <a:ea typeface="Cambria Math" pitchFamily="18" charset="0"/>
                  </a:rPr>
                  <a:t>2</a:t>
                </a:r>
                <a:r>
                  <a:rPr lang="en-US" i="1" baseline="30000" dirty="0">
                    <a:ea typeface="Cambria Math" pitchFamily="18" charset="0"/>
                  </a:rPr>
                  <a:t>1</a:t>
                </a:r>
                <a:r>
                  <a:rPr lang="en-US" dirty="0">
                    <a:ea typeface="Cambria Math" pitchFamily="18" charset="0"/>
                  </a:rPr>
                  <a:t>*(2</a:t>
                </a:r>
                <a:r>
                  <a:rPr lang="en-US" i="1" baseline="30000" dirty="0"/>
                  <a:t>m-1</a:t>
                </a:r>
                <a:r>
                  <a:rPr lang="en-US" dirty="0"/>
                  <a:t>-1)) + … + (</a:t>
                </a:r>
                <a:r>
                  <a:rPr lang="en-US" dirty="0">
                    <a:ea typeface="Cambria Math" pitchFamily="18" charset="0"/>
                  </a:rPr>
                  <a:t>2</a:t>
                </a:r>
                <a:r>
                  <a:rPr lang="en-US" i="1" baseline="30000" dirty="0">
                    <a:ea typeface="Cambria Math" pitchFamily="18" charset="0"/>
                  </a:rPr>
                  <a:t>m-1</a:t>
                </a:r>
                <a:r>
                  <a:rPr lang="en-US" dirty="0">
                    <a:ea typeface="Cambria Math" pitchFamily="18" charset="0"/>
                  </a:rPr>
                  <a:t>*(2</a:t>
                </a:r>
                <a:r>
                  <a:rPr lang="en-US" i="1" baseline="30000" dirty="0">
                    <a:ea typeface="Cambria Math" pitchFamily="18" charset="0"/>
                  </a:rPr>
                  <a:t>1</a:t>
                </a:r>
                <a:r>
                  <a:rPr lang="en-US" dirty="0"/>
                  <a:t>-1)) = </a:t>
                </a:r>
                <a14:m>
                  <m:oMath xmlns:m="http://schemas.openxmlformats.org/officeDocument/2006/math">
                    <m:nary>
                      <m:naryPr>
                        <m:chr m:val="∑"/>
                        <m:ctrlPr>
                          <a:rPr lang="en-US" i="1" dirty="0">
                            <a:latin typeface="Cambria Math" panose="02040503050406030204" pitchFamily="18" charset="0"/>
                          </a:rPr>
                        </m:ctrlPr>
                      </m:naryPr>
                      <m:sub>
                        <m:r>
                          <m:rPr>
                            <m:brk m:alnAt="23"/>
                          </m:rPr>
                          <a:rPr lang="fr-CH" b="0" i="1" dirty="0">
                            <a:latin typeface="Cambria Math" panose="02040503050406030204" pitchFamily="18" charset="0"/>
                          </a:rPr>
                          <m:t>𝑘</m:t>
                        </m:r>
                        <m:r>
                          <a:rPr lang="fr-CH" b="0" i="1" dirty="0">
                            <a:latin typeface="Cambria Math" panose="02040503050406030204" pitchFamily="18" charset="0"/>
                          </a:rPr>
                          <m:t>=1</m:t>
                        </m:r>
                      </m:sub>
                      <m:sup>
                        <m:r>
                          <a:rPr lang="fr-CH" b="0" i="1" dirty="0">
                            <a:latin typeface="Cambria Math" panose="02040503050406030204" pitchFamily="18" charset="0"/>
                          </a:rPr>
                          <m:t>𝑚</m:t>
                        </m:r>
                      </m:sup>
                      <m:e>
                        <m:sSup>
                          <m:sSupPr>
                            <m:ctrlPr>
                              <a:rPr lang="en-US" i="1" dirty="0">
                                <a:latin typeface="Cambria Math" panose="02040503050406030204" pitchFamily="18" charset="0"/>
                              </a:rPr>
                            </m:ctrlPr>
                          </m:sSupPr>
                          <m:e>
                            <m:r>
                              <a:rPr lang="fr-CH" b="0" i="1" dirty="0">
                                <a:latin typeface="Cambria Math" panose="02040503050406030204" pitchFamily="18" charset="0"/>
                              </a:rPr>
                              <m:t>2</m:t>
                            </m:r>
                          </m:e>
                          <m:sup>
                            <m:r>
                              <a:rPr lang="fr-CH" b="0" i="1" dirty="0">
                                <a:latin typeface="Cambria Math" panose="02040503050406030204" pitchFamily="18" charset="0"/>
                              </a:rPr>
                              <m:t>𝑘</m:t>
                            </m:r>
                            <m:r>
                              <a:rPr lang="fr-CH" b="0" i="1" dirty="0">
                                <a:latin typeface="Cambria Math" panose="02040503050406030204" pitchFamily="18" charset="0"/>
                              </a:rPr>
                              <m:t>−1</m:t>
                            </m:r>
                          </m:sup>
                        </m:sSup>
                        <m:r>
                          <a:rPr lang="fr-CH" b="0" i="1" dirty="0">
                            <a:latin typeface="Cambria Math" panose="02040503050406030204" pitchFamily="18" charset="0"/>
                          </a:rPr>
                          <m:t>(</m:t>
                        </m:r>
                        <m:sSup>
                          <m:sSupPr>
                            <m:ctrlPr>
                              <a:rPr lang="fr-CH" b="0" i="1" dirty="0">
                                <a:latin typeface="Cambria Math" panose="02040503050406030204" pitchFamily="18" charset="0"/>
                              </a:rPr>
                            </m:ctrlPr>
                          </m:sSupPr>
                          <m:e>
                            <m:r>
                              <a:rPr lang="fr-CH" b="0" i="1" dirty="0">
                                <a:latin typeface="Cambria Math" panose="02040503050406030204" pitchFamily="18" charset="0"/>
                              </a:rPr>
                              <m:t>2</m:t>
                            </m:r>
                          </m:e>
                          <m:sup>
                            <m:r>
                              <a:rPr lang="fr-CH" b="0" i="1" dirty="0">
                                <a:latin typeface="Cambria Math" panose="02040503050406030204" pitchFamily="18" charset="0"/>
                              </a:rPr>
                              <m:t>𝑚</m:t>
                            </m:r>
                            <m:r>
                              <a:rPr lang="fr-CH" b="0" i="1" dirty="0">
                                <a:latin typeface="Cambria Math" panose="02040503050406030204" pitchFamily="18" charset="0"/>
                              </a:rPr>
                              <m:t>−</m:t>
                            </m:r>
                            <m:r>
                              <a:rPr lang="fr-CH" b="0" i="1" dirty="0">
                                <a:latin typeface="Cambria Math" panose="02040503050406030204" pitchFamily="18" charset="0"/>
                              </a:rPr>
                              <m:t>𝑘</m:t>
                            </m:r>
                            <m:r>
                              <a:rPr lang="fr-CH" b="0" i="1" dirty="0">
                                <a:latin typeface="Cambria Math" panose="02040503050406030204" pitchFamily="18" charset="0"/>
                              </a:rPr>
                              <m:t>+1</m:t>
                            </m:r>
                          </m:sup>
                        </m:sSup>
                        <m:r>
                          <a:rPr lang="fr-CH" b="0" i="1" dirty="0">
                            <a:latin typeface="Cambria Math" panose="02040503050406030204" pitchFamily="18" charset="0"/>
                          </a:rPr>
                          <m:t>−1)</m:t>
                        </m:r>
                      </m:e>
                    </m:nary>
                  </m:oMath>
                </a14:m>
                <a:endParaRPr lang="en-US" dirty="0"/>
              </a:p>
              <a:p>
                <a:endParaRPr lang="en-US"/>
              </a:p>
            </p:txBody>
          </p:sp>
        </mc:Choice>
        <mc:Fallback xmlns="">
          <p:sp>
            <p:nvSpPr>
              <p:cNvPr id="3" name="Content Placeholder 2">
                <a:extLst>
                  <a:ext uri="{FF2B5EF4-FFF2-40B4-BE49-F238E27FC236}">
                    <a16:creationId xmlns:a16="http://schemas.microsoft.com/office/drawing/2014/main" id="{3A308882-D9D5-B647-BE88-B793198F8E1D}"/>
                  </a:ext>
                </a:extLst>
              </p:cNvPr>
              <p:cNvSpPr>
                <a:spLocks noGrp="1" noRot="1" noChangeAspect="1" noMove="1" noResize="1" noEditPoints="1" noAdjustHandles="1" noChangeArrowheads="1" noChangeShapeType="1" noTextEdit="1"/>
              </p:cNvSpPr>
              <p:nvPr>
                <p:ph idx="1"/>
              </p:nvPr>
            </p:nvSpPr>
            <p:spPr>
              <a:blipFill>
                <a:blip r:embed="rId2"/>
                <a:stretch>
                  <a:fillRect l="-1086" t="-2632" r="-362" b="-20760"/>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8A8F0A8-2653-4E44-AB09-242EED52C9DD}"/>
              </a:ext>
            </a:extLst>
          </p:cNvPr>
          <p:cNvSpPr/>
          <p:nvPr/>
        </p:nvSpPr>
        <p:spPr>
          <a:xfrm>
            <a:off x="9144000" y="5492075"/>
            <a:ext cx="2159000" cy="5757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AEE4DC0-BA13-3241-A877-629481FEC6FE}"/>
              </a:ext>
            </a:extLst>
          </p:cNvPr>
          <p:cNvSpPr txBox="1"/>
          <p:nvPr/>
        </p:nvSpPr>
        <p:spPr>
          <a:xfrm>
            <a:off x="9602654" y="6164196"/>
            <a:ext cx="1491499" cy="369332"/>
          </a:xfrm>
          <a:prstGeom prst="rect">
            <a:avLst/>
          </a:prstGeom>
          <a:noFill/>
        </p:spPr>
        <p:txBody>
          <a:bodyPr wrap="none" rtlCol="0">
            <a:spAutoFit/>
          </a:bodyPr>
          <a:lstStyle/>
          <a:p>
            <a:r>
              <a:rPr lang="en-US"/>
              <a:t>Cost of merge</a:t>
            </a:r>
          </a:p>
        </p:txBody>
      </p:sp>
      <p:sp>
        <p:nvSpPr>
          <p:cNvPr id="6" name="Rectangle 5">
            <a:extLst>
              <a:ext uri="{FF2B5EF4-FFF2-40B4-BE49-F238E27FC236}">
                <a16:creationId xmlns:a16="http://schemas.microsoft.com/office/drawing/2014/main" id="{E7AB522C-9F45-514A-A2D8-396FB1F874AC}"/>
              </a:ext>
            </a:extLst>
          </p:cNvPr>
          <p:cNvSpPr/>
          <p:nvPr/>
        </p:nvSpPr>
        <p:spPr>
          <a:xfrm>
            <a:off x="8370277" y="5492075"/>
            <a:ext cx="773723" cy="5757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FDEDB0D-4E6B-F94F-92BF-46068B7DD39D}"/>
              </a:ext>
            </a:extLst>
          </p:cNvPr>
          <p:cNvSpPr txBox="1"/>
          <p:nvPr/>
        </p:nvSpPr>
        <p:spPr>
          <a:xfrm>
            <a:off x="7658147" y="6176963"/>
            <a:ext cx="1944507" cy="369332"/>
          </a:xfrm>
          <a:prstGeom prst="rect">
            <a:avLst/>
          </a:prstGeom>
          <a:noFill/>
        </p:spPr>
        <p:txBody>
          <a:bodyPr wrap="none" rtlCol="0">
            <a:spAutoFit/>
          </a:bodyPr>
          <a:lstStyle/>
          <a:p>
            <a:r>
              <a:rPr lang="en-US"/>
              <a:t>Number of merges</a:t>
            </a:r>
          </a:p>
        </p:txBody>
      </p:sp>
    </p:spTree>
    <p:extLst>
      <p:ext uri="{BB962C8B-B14F-4D97-AF65-F5344CB8AC3E}">
        <p14:creationId xmlns:p14="http://schemas.microsoft.com/office/powerpoint/2010/main" val="37494827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D06F9-9A5C-7F46-BBB1-32C483CAEFEB}"/>
              </a:ext>
            </a:extLst>
          </p:cNvPr>
          <p:cNvSpPr>
            <a:spLocks noGrp="1"/>
          </p:cNvSpPr>
          <p:nvPr>
            <p:ph type="title"/>
          </p:nvPr>
        </p:nvSpPr>
        <p:spPr/>
        <p:txBody>
          <a:bodyPr/>
          <a:lstStyle/>
          <a:p>
            <a:r>
              <a:rPr lang="en-US"/>
              <a:t>Complexity of Merge 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84678F-54ED-D84F-8D80-C713A3109A6D}"/>
                  </a:ext>
                </a:extLst>
              </p:cNvPr>
              <p:cNvSpPr>
                <a:spLocks noGrp="1"/>
              </p:cNvSpPr>
              <p:nvPr>
                <p:ph idx="1"/>
              </p:nvPr>
            </p:nvSpPr>
            <p:spPr/>
            <p:txBody>
              <a:bodyPr/>
              <a:lstStyle/>
              <a:p>
                <a:pPr marL="0" indent="0">
                  <a:buNone/>
                </a:pPr>
                <a:r>
                  <a:rPr lang="en-US"/>
                  <a:t>Using </a:t>
                </a:r>
              </a:p>
              <a:p>
                <a:pPr marL="0" indent="0" algn="ctr">
                  <a:buNone/>
                </a:pPr>
                <a14:m>
                  <m:oMath xmlns:m="http://schemas.openxmlformats.org/officeDocument/2006/math">
                    <m:nary>
                      <m:naryPr>
                        <m:chr m:val="∑"/>
                        <m:ctrlPr>
                          <a:rPr lang="en-US" i="1" dirty="0">
                            <a:latin typeface="Cambria Math" panose="02040503050406030204" pitchFamily="18" charset="0"/>
                          </a:rPr>
                        </m:ctrlPr>
                      </m:naryPr>
                      <m:sub>
                        <m:r>
                          <m:rPr>
                            <m:brk m:alnAt="23"/>
                          </m:rPr>
                          <a:rPr lang="fr-CH" i="1" dirty="0">
                            <a:latin typeface="Cambria Math" panose="02040503050406030204" pitchFamily="18" charset="0"/>
                          </a:rPr>
                          <m:t>𝑘</m:t>
                        </m:r>
                        <m:r>
                          <a:rPr lang="fr-CH" i="1" dirty="0">
                            <a:latin typeface="Cambria Math" panose="02040503050406030204" pitchFamily="18" charset="0"/>
                          </a:rPr>
                          <m:t>=1</m:t>
                        </m:r>
                      </m:sub>
                      <m:sup>
                        <m:r>
                          <a:rPr lang="fr-CH" i="1" dirty="0">
                            <a:latin typeface="Cambria Math" panose="02040503050406030204" pitchFamily="18" charset="0"/>
                          </a:rPr>
                          <m:t>𝑚</m:t>
                        </m:r>
                      </m:sup>
                      <m:e>
                        <m:sSup>
                          <m:sSupPr>
                            <m:ctrlPr>
                              <a:rPr lang="en-US" i="1" dirty="0">
                                <a:latin typeface="Cambria Math" panose="02040503050406030204" pitchFamily="18" charset="0"/>
                              </a:rPr>
                            </m:ctrlPr>
                          </m:sSupPr>
                          <m:e>
                            <m:r>
                              <a:rPr lang="fr-CH" i="1" dirty="0">
                                <a:latin typeface="Cambria Math" panose="02040503050406030204" pitchFamily="18" charset="0"/>
                              </a:rPr>
                              <m:t>2</m:t>
                            </m:r>
                          </m:e>
                          <m:sup>
                            <m:r>
                              <a:rPr lang="fr-CH" i="1" dirty="0">
                                <a:latin typeface="Cambria Math" panose="02040503050406030204" pitchFamily="18" charset="0"/>
                              </a:rPr>
                              <m:t>𝑘</m:t>
                            </m:r>
                            <m:r>
                              <a:rPr lang="fr-CH" b="0" i="1" dirty="0">
                                <a:latin typeface="Cambria Math" panose="02040503050406030204" pitchFamily="18" charset="0"/>
                              </a:rPr>
                              <m:t>−1</m:t>
                            </m:r>
                          </m:sup>
                        </m:sSup>
                        <m:r>
                          <a:rPr lang="fr-CH" b="0" i="1" dirty="0">
                            <a:latin typeface="Cambria Math" panose="02040503050406030204" pitchFamily="18" charset="0"/>
                          </a:rPr>
                          <m:t>=</m:t>
                        </m:r>
                        <m:sSup>
                          <m:sSupPr>
                            <m:ctrlPr>
                              <a:rPr lang="fr-CH" b="0" i="1" dirty="0">
                                <a:latin typeface="Cambria Math" panose="02040503050406030204" pitchFamily="18" charset="0"/>
                              </a:rPr>
                            </m:ctrlPr>
                          </m:sSupPr>
                          <m:e>
                            <m:r>
                              <a:rPr lang="fr-CH" b="0" i="1" dirty="0">
                                <a:latin typeface="Cambria Math" panose="02040503050406030204" pitchFamily="18" charset="0"/>
                              </a:rPr>
                              <m:t>2</m:t>
                            </m:r>
                          </m:e>
                          <m:sup>
                            <m:r>
                              <a:rPr lang="fr-CH" b="0" i="1" dirty="0">
                                <a:latin typeface="Cambria Math" panose="02040503050406030204" pitchFamily="18" charset="0"/>
                              </a:rPr>
                              <m:t>𝑚</m:t>
                            </m:r>
                          </m:sup>
                        </m:sSup>
                        <m:r>
                          <a:rPr lang="fr-CH" b="0" i="1" dirty="0">
                            <a:latin typeface="Cambria Math" panose="02040503050406030204" pitchFamily="18" charset="0"/>
                          </a:rPr>
                          <m:t>−1</m:t>
                        </m:r>
                      </m:e>
                    </m:nary>
                  </m:oMath>
                </a14:m>
                <a:r>
                  <a:rPr lang="en-US"/>
                  <a:t> </a:t>
                </a:r>
              </a:p>
              <a:p>
                <a:pPr marL="0" indent="0">
                  <a:buNone/>
                </a:pPr>
                <a:r>
                  <a:rPr lang="en-US"/>
                  <a:t>we obtain</a:t>
                </a:r>
              </a:p>
              <a:p>
                <a:pPr marL="0" indent="0">
                  <a:buNone/>
                </a:pPr>
                <a:endParaRPr lang="en-US"/>
              </a:p>
              <a:p>
                <a:pPr marL="0" indent="0">
                  <a:buNone/>
                </a:pPr>
                <a:endParaRPr lang="en-US"/>
              </a:p>
              <a:p>
                <a:pPr marL="0" indent="0">
                  <a:buNone/>
                </a:pPr>
                <a:r>
                  <a:rPr lang="en-US"/>
                  <a:t>Therefore the algorithm has complexity O(n log n), i.e. linearithmic complexity, which is the best complexity that can be obtained for sorting.</a:t>
                </a:r>
              </a:p>
              <a:p>
                <a:pPr marL="0" indent="0">
                  <a:buNone/>
                </a:pPr>
                <a:endParaRPr lang="en-US"/>
              </a:p>
            </p:txBody>
          </p:sp>
        </mc:Choice>
        <mc:Fallback xmlns="">
          <p:sp>
            <p:nvSpPr>
              <p:cNvPr id="3" name="Content Placeholder 2">
                <a:extLst>
                  <a:ext uri="{FF2B5EF4-FFF2-40B4-BE49-F238E27FC236}">
                    <a16:creationId xmlns:a16="http://schemas.microsoft.com/office/drawing/2014/main" id="{0E84678F-54ED-D84F-8D80-C713A3109A6D}"/>
                  </a:ext>
                </a:extLst>
              </p:cNvPr>
              <p:cNvSpPr>
                <a:spLocks noGrp="1" noRot="1" noChangeAspect="1" noMove="1" noResize="1" noEditPoints="1" noAdjustHandles="1" noChangeArrowheads="1" noChangeShapeType="1" noTextEdit="1"/>
              </p:cNvSpPr>
              <p:nvPr>
                <p:ph idx="1"/>
              </p:nvPr>
            </p:nvSpPr>
            <p:spPr>
              <a:blipFill>
                <a:blip r:embed="rId3"/>
                <a:stretch>
                  <a:fillRect l="-1086" t="-4678"/>
                </a:stretch>
              </a:blipFill>
            </p:spPr>
            <p:txBody>
              <a:bodyPr/>
              <a:lstStyle/>
              <a:p>
                <a:r>
                  <a:rPr lang="en-US">
                    <a:noFill/>
                  </a:rPr>
                  <a:t> </a:t>
                </a:r>
              </a:p>
            </p:txBody>
          </p:sp>
        </mc:Fallback>
      </mc:AlternateContent>
      <p:pic>
        <p:nvPicPr>
          <p:cNvPr id="4" name="Picture 3" descr="addin_tmp.png">
            <a:extLst>
              <a:ext uri="{FF2B5EF4-FFF2-40B4-BE49-F238E27FC236}">
                <a16:creationId xmlns:a16="http://schemas.microsoft.com/office/drawing/2014/main" id="{499AB54B-B2CC-8346-A735-38E76589C563}"/>
              </a:ext>
            </a:extLst>
          </p:cNvPr>
          <p:cNvPicPr>
            <a:picLocks noChangeAspect="1"/>
          </p:cNvPicPr>
          <p:nvPr>
            <p:custDataLst>
              <p:tags r:id="rId1"/>
            </p:custDataLst>
          </p:nvPr>
        </p:nvPicPr>
        <p:blipFill>
          <a:blip r:embed="rId4" cstate="print"/>
          <a:stretch>
            <a:fillRect/>
          </a:stretch>
        </p:blipFill>
        <p:spPr>
          <a:xfrm>
            <a:off x="1268885" y="3353153"/>
            <a:ext cx="10084915" cy="812445"/>
          </a:xfrm>
          <a:prstGeom prst="rect">
            <a:avLst/>
          </a:prstGeom>
        </p:spPr>
      </p:pic>
    </p:spTree>
    <p:extLst>
      <p:ext uri="{BB962C8B-B14F-4D97-AF65-F5344CB8AC3E}">
        <p14:creationId xmlns:p14="http://schemas.microsoft.com/office/powerpoint/2010/main" val="18191974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3937-E682-5B4B-968D-DBD3FB3072F1}"/>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54A47B9D-0C4B-9446-8A18-691164EC530D}"/>
              </a:ext>
            </a:extLst>
          </p:cNvPr>
          <p:cNvSpPr>
            <a:spLocks noGrp="1"/>
          </p:cNvSpPr>
          <p:nvPr>
            <p:ph idx="1"/>
          </p:nvPr>
        </p:nvSpPr>
        <p:spPr/>
        <p:txBody>
          <a:bodyPr/>
          <a:lstStyle/>
          <a:p>
            <a:r>
              <a:rPr lang="en-US"/>
              <a:t>Merge Sort is a recursive sorting algorithm</a:t>
            </a:r>
          </a:p>
          <a:p>
            <a:r>
              <a:rPr lang="en-US"/>
              <a:t>Complexity of Merge Sort is linearithmic</a:t>
            </a:r>
          </a:p>
          <a:p>
            <a:endParaRPr lang="en-US"/>
          </a:p>
        </p:txBody>
      </p:sp>
    </p:spTree>
    <p:extLst>
      <p:ext uri="{BB962C8B-B14F-4D97-AF65-F5344CB8AC3E}">
        <p14:creationId xmlns:p14="http://schemas.microsoft.com/office/powerpoint/2010/main" val="344835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Validity of Mathematical Induction</a:t>
            </a:r>
          </a:p>
        </p:txBody>
      </p:sp>
      <p:sp>
        <p:nvSpPr>
          <p:cNvPr id="3" name="Content Placeholder 2"/>
          <p:cNvSpPr>
            <a:spLocks noGrp="1"/>
          </p:cNvSpPr>
          <p:nvPr>
            <p:ph idx="1"/>
          </p:nvPr>
        </p:nvSpPr>
        <p:spPr/>
        <p:txBody>
          <a:bodyPr>
            <a:normAutofit/>
          </a:bodyPr>
          <a:lstStyle/>
          <a:p>
            <a:pPr marL="0" indent="0">
              <a:buNone/>
            </a:pPr>
            <a:r>
              <a:rPr lang="en-US" sz="2900" dirty="0">
                <a:ea typeface="Cambria Math" pitchFamily="18" charset="0"/>
                <a:sym typeface="Wingdings" pitchFamily="2" charset="2"/>
              </a:rPr>
              <a:t>Mathematical induction is valid because of the well-ordering property (an axiom for the set of positive integers):</a:t>
            </a:r>
          </a:p>
          <a:p>
            <a:pPr marL="0" indent="0">
              <a:buNone/>
            </a:pPr>
            <a:r>
              <a:rPr lang="en-US" sz="2900" dirty="0">
                <a:ea typeface="Cambria Math" pitchFamily="18" charset="0"/>
                <a:sym typeface="Wingdings" pitchFamily="2" charset="2"/>
              </a:rPr>
              <a:t>	Every nonempty subset of the set of positive integers has a 	least element.</a:t>
            </a:r>
          </a:p>
          <a:p>
            <a:pPr marL="0" indent="0">
              <a:buNone/>
            </a:pPr>
            <a:endParaRPr lang="en-US" sz="2900" dirty="0">
              <a:ea typeface="Cambria Math" pitchFamily="18" charset="0"/>
              <a:sym typeface="Wingdings" pitchFamily="2" charset="2"/>
            </a:endParaRPr>
          </a:p>
          <a:p>
            <a:pPr marL="0" indent="0">
              <a:buNone/>
            </a:pPr>
            <a:r>
              <a:rPr lang="en-US" sz="2900" dirty="0">
                <a:ea typeface="Cambria Math" pitchFamily="18" charset="0"/>
                <a:sym typeface="Wingdings" pitchFamily="2" charset="2"/>
              </a:rPr>
              <a:t>Mathematical induction is actually equivalent to the well-ordering property.</a:t>
            </a:r>
          </a:p>
        </p:txBody>
      </p:sp>
    </p:spTree>
    <p:extLst>
      <p:ext uri="{BB962C8B-B14F-4D97-AF65-F5344CB8AC3E}">
        <p14:creationId xmlns:p14="http://schemas.microsoft.com/office/powerpoint/2010/main" val="1407026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98F7-DB7A-FC47-BA42-F7D3F5B76B69}"/>
              </a:ext>
            </a:extLst>
          </p:cNvPr>
          <p:cNvSpPr>
            <a:spLocks noGrp="1"/>
          </p:cNvSpPr>
          <p:nvPr>
            <p:ph type="title"/>
          </p:nvPr>
        </p:nvSpPr>
        <p:spPr/>
        <p:txBody>
          <a:bodyPr/>
          <a:lstStyle/>
          <a:p>
            <a:r>
              <a:rPr lang="en-US"/>
              <a:t>Correctness of Mathematical Induction</a:t>
            </a:r>
          </a:p>
        </p:txBody>
      </p:sp>
      <p:sp>
        <p:nvSpPr>
          <p:cNvPr id="3" name="Content Placeholder 2">
            <a:extLst>
              <a:ext uri="{FF2B5EF4-FFF2-40B4-BE49-F238E27FC236}">
                <a16:creationId xmlns:a16="http://schemas.microsoft.com/office/drawing/2014/main" id="{DD346142-4E4F-0C4E-BAC3-D591B767E783}"/>
              </a:ext>
            </a:extLst>
          </p:cNvPr>
          <p:cNvSpPr>
            <a:spLocks noGrp="1"/>
          </p:cNvSpPr>
          <p:nvPr>
            <p:ph idx="1"/>
          </p:nvPr>
        </p:nvSpPr>
        <p:spPr/>
        <p:txBody>
          <a:bodyPr>
            <a:normAutofit fontScale="77500" lnSpcReduction="20000"/>
          </a:bodyPr>
          <a:lstStyle/>
          <a:p>
            <a:pPr marL="0" indent="0">
              <a:buNone/>
            </a:pPr>
            <a:r>
              <a:rPr lang="en-US" sz="3300" dirty="0">
                <a:ea typeface="Cambria Math" pitchFamily="18" charset="0"/>
                <a:sym typeface="Wingdings" pitchFamily="2" charset="2"/>
              </a:rPr>
              <a:t>Suppose that </a:t>
            </a:r>
            <a:r>
              <a:rPr lang="en-US" sz="3300" i="1" dirty="0"/>
              <a:t>P</a:t>
            </a:r>
            <a:r>
              <a:rPr lang="en-US" sz="3300" dirty="0"/>
              <a:t>(</a:t>
            </a:r>
            <a:r>
              <a:rPr lang="en-US" sz="3300" dirty="0">
                <a:ea typeface="Cambria Math" pitchFamily="18" charset="0"/>
              </a:rPr>
              <a:t>1</a:t>
            </a:r>
            <a:r>
              <a:rPr lang="en-US" sz="3300" dirty="0"/>
              <a:t>) is true and </a:t>
            </a:r>
            <a:r>
              <a:rPr lang="en-US" sz="3300" i="1" dirty="0"/>
              <a:t>P</a:t>
            </a:r>
            <a:r>
              <a:rPr lang="en-US" sz="3300" dirty="0"/>
              <a:t>(</a:t>
            </a:r>
            <a:r>
              <a:rPr lang="en-US" sz="3300" i="1" dirty="0"/>
              <a:t>k</a:t>
            </a:r>
            <a:r>
              <a:rPr lang="en-US" sz="3300" dirty="0"/>
              <a:t>)</a:t>
            </a:r>
            <a:r>
              <a:rPr lang="en-US" sz="3300" i="1" dirty="0"/>
              <a:t> </a:t>
            </a:r>
            <a:r>
              <a:rPr lang="en-US" sz="3300" dirty="0">
                <a:ea typeface="Cambria Math"/>
                <a:sym typeface="Wingdings" pitchFamily="2" charset="2"/>
              </a:rPr>
              <a:t>→</a:t>
            </a:r>
            <a:r>
              <a:rPr lang="en-US" sz="3300" i="1" dirty="0">
                <a:sym typeface="Wingdings" pitchFamily="2" charset="2"/>
              </a:rPr>
              <a:t> P</a:t>
            </a:r>
            <a:r>
              <a:rPr lang="en-US" sz="3300" dirty="0">
                <a:sym typeface="Wingdings" pitchFamily="2" charset="2"/>
              </a:rPr>
              <a:t>(</a:t>
            </a:r>
            <a:r>
              <a:rPr lang="en-US" sz="3300" i="1" dirty="0">
                <a:sym typeface="Wingdings" pitchFamily="2" charset="2"/>
              </a:rPr>
              <a:t>k + </a:t>
            </a:r>
            <a:r>
              <a:rPr lang="en-US" sz="3300" dirty="0">
                <a:ea typeface="Cambria Math" pitchFamily="18" charset="0"/>
                <a:sym typeface="Wingdings" pitchFamily="2" charset="2"/>
              </a:rPr>
              <a:t>1</a:t>
            </a:r>
            <a:r>
              <a:rPr lang="en-US" sz="3300" dirty="0">
                <a:sym typeface="Wingdings" pitchFamily="2" charset="2"/>
              </a:rPr>
              <a:t>)</a:t>
            </a:r>
            <a:r>
              <a:rPr lang="en-US" sz="3300" dirty="0">
                <a:ea typeface="Cambria Math"/>
                <a:sym typeface="Wingdings" pitchFamily="2" charset="2"/>
              </a:rPr>
              <a:t> is true for all positive integers </a:t>
            </a:r>
            <a:r>
              <a:rPr lang="en-US" sz="3300" i="1" dirty="0">
                <a:ea typeface="Cambria Math"/>
                <a:sym typeface="Wingdings" pitchFamily="2" charset="2"/>
              </a:rPr>
              <a:t>k</a:t>
            </a:r>
            <a:r>
              <a:rPr lang="en-US" sz="3300" dirty="0">
                <a:ea typeface="Cambria Math"/>
                <a:sym typeface="Wingdings" pitchFamily="2" charset="2"/>
              </a:rPr>
              <a:t>. </a:t>
            </a:r>
          </a:p>
          <a:p>
            <a:r>
              <a:rPr lang="en-US" sz="3300" dirty="0">
                <a:ea typeface="Cambria Math"/>
                <a:sym typeface="Wingdings" pitchFamily="2" charset="2"/>
              </a:rPr>
              <a:t>Assume there is at least one positive integer </a:t>
            </a:r>
            <a:r>
              <a:rPr lang="en-US" sz="3300" i="1" dirty="0">
                <a:ea typeface="Cambria Math"/>
                <a:sym typeface="Wingdings" pitchFamily="2" charset="2"/>
              </a:rPr>
              <a:t>n</a:t>
            </a:r>
            <a:r>
              <a:rPr lang="en-US" sz="3300" dirty="0">
                <a:ea typeface="Cambria Math"/>
                <a:sym typeface="Wingdings" pitchFamily="2" charset="2"/>
              </a:rPr>
              <a:t> for which P(</a:t>
            </a:r>
            <a:r>
              <a:rPr lang="en-US" sz="3300" i="1" dirty="0">
                <a:ea typeface="Cambria Math"/>
                <a:sym typeface="Wingdings" pitchFamily="2" charset="2"/>
              </a:rPr>
              <a:t>n</a:t>
            </a:r>
            <a:r>
              <a:rPr lang="en-US" sz="3300" dirty="0">
                <a:ea typeface="Cambria Math"/>
                <a:sym typeface="Wingdings" pitchFamily="2" charset="2"/>
              </a:rPr>
              <a:t>) is </a:t>
            </a:r>
            <a:r>
              <a:rPr lang="en-US" sz="3300" u="sng" dirty="0">
                <a:ea typeface="Cambria Math"/>
                <a:sym typeface="Wingdings" pitchFamily="2" charset="2"/>
              </a:rPr>
              <a:t>false</a:t>
            </a:r>
          </a:p>
          <a:p>
            <a:r>
              <a:rPr lang="en-US" sz="3300" dirty="0">
                <a:ea typeface="Cambria Math"/>
                <a:sym typeface="Wingdings" pitchFamily="2" charset="2"/>
              </a:rPr>
              <a:t>Then the set </a:t>
            </a:r>
            <a:r>
              <a:rPr lang="en-US" sz="3300" i="1" dirty="0">
                <a:ea typeface="Cambria Math"/>
                <a:sym typeface="Wingdings" pitchFamily="2" charset="2"/>
              </a:rPr>
              <a:t>S</a:t>
            </a:r>
            <a:r>
              <a:rPr lang="en-US" sz="3300" dirty="0">
                <a:ea typeface="Cambria Math"/>
                <a:sym typeface="Wingdings" pitchFamily="2" charset="2"/>
              </a:rPr>
              <a:t> of positive integers for which P(</a:t>
            </a:r>
            <a:r>
              <a:rPr lang="en-US" sz="3300" i="1" dirty="0">
                <a:ea typeface="Cambria Math"/>
                <a:sym typeface="Wingdings" pitchFamily="2" charset="2"/>
              </a:rPr>
              <a:t>n</a:t>
            </a:r>
            <a:r>
              <a:rPr lang="en-US" sz="3300" dirty="0">
                <a:ea typeface="Cambria Math"/>
                <a:sym typeface="Wingdings" pitchFamily="2" charset="2"/>
              </a:rPr>
              <a:t>) is </a:t>
            </a:r>
            <a:r>
              <a:rPr lang="en-US" sz="3300" u="sng" dirty="0">
                <a:ea typeface="Cambria Math"/>
                <a:sym typeface="Wingdings" pitchFamily="2" charset="2"/>
              </a:rPr>
              <a:t>false</a:t>
            </a:r>
            <a:r>
              <a:rPr lang="en-US" sz="3300" dirty="0">
                <a:ea typeface="Cambria Math"/>
                <a:sym typeface="Wingdings" pitchFamily="2" charset="2"/>
              </a:rPr>
              <a:t> is nonempty</a:t>
            </a:r>
          </a:p>
          <a:p>
            <a:r>
              <a:rPr lang="en-US" sz="3300" dirty="0">
                <a:ea typeface="Cambria Math"/>
                <a:sym typeface="Wingdings" pitchFamily="2" charset="2"/>
              </a:rPr>
              <a:t>By the well-ordering property, </a:t>
            </a:r>
            <a:r>
              <a:rPr lang="en-US" sz="3300" i="1" dirty="0">
                <a:ea typeface="Cambria Math"/>
                <a:sym typeface="Wingdings" pitchFamily="2" charset="2"/>
              </a:rPr>
              <a:t>S</a:t>
            </a:r>
            <a:r>
              <a:rPr lang="en-US" sz="3300" dirty="0">
                <a:ea typeface="Cambria Math"/>
                <a:sym typeface="Wingdings" pitchFamily="2" charset="2"/>
              </a:rPr>
              <a:t> has a </a:t>
            </a:r>
            <a:r>
              <a:rPr lang="en-US" sz="3300" u="sng" dirty="0">
                <a:ea typeface="Cambria Math"/>
                <a:sym typeface="Wingdings" pitchFamily="2" charset="2"/>
              </a:rPr>
              <a:t>least element</a:t>
            </a:r>
            <a:r>
              <a:rPr lang="en-US" sz="3300" dirty="0">
                <a:ea typeface="Cambria Math"/>
                <a:sym typeface="Wingdings" pitchFamily="2" charset="2"/>
              </a:rPr>
              <a:t>, say </a:t>
            </a:r>
            <a:r>
              <a:rPr lang="en-US" sz="3300" i="1" dirty="0">
                <a:ea typeface="Cambria Math"/>
                <a:sym typeface="Wingdings" pitchFamily="2" charset="2"/>
              </a:rPr>
              <a:t>m</a:t>
            </a:r>
            <a:endParaRPr lang="en-US" sz="3300" dirty="0">
              <a:ea typeface="Cambria Math"/>
              <a:sym typeface="Wingdings" pitchFamily="2" charset="2"/>
            </a:endParaRPr>
          </a:p>
          <a:p>
            <a:r>
              <a:rPr lang="en-US" sz="3300" i="1" dirty="0">
                <a:ea typeface="Cambria Math"/>
                <a:sym typeface="Wingdings" pitchFamily="2" charset="2"/>
              </a:rPr>
              <a:t>m</a:t>
            </a:r>
            <a:r>
              <a:rPr lang="en-US" sz="3300" dirty="0">
                <a:ea typeface="Cambria Math"/>
                <a:sym typeface="Wingdings" pitchFamily="2" charset="2"/>
              </a:rPr>
              <a:t> cannot be </a:t>
            </a:r>
            <a:r>
              <a:rPr lang="en-US" sz="3300" dirty="0">
                <a:ea typeface="Cambria Math" pitchFamily="18" charset="0"/>
              </a:rPr>
              <a:t>1 </a:t>
            </a:r>
            <a:r>
              <a:rPr lang="en-US" sz="3300" dirty="0">
                <a:ea typeface="Cambria Math" pitchFamily="18" charset="0"/>
                <a:sym typeface="Wingdings" pitchFamily="2" charset="2"/>
              </a:rPr>
              <a:t>since </a:t>
            </a:r>
            <a:r>
              <a:rPr lang="en-US" sz="3300" i="1" dirty="0"/>
              <a:t>P</a:t>
            </a:r>
            <a:r>
              <a:rPr lang="en-US" sz="3300" dirty="0"/>
              <a:t>(</a:t>
            </a:r>
            <a:r>
              <a:rPr lang="en-US" sz="3300" dirty="0">
                <a:ea typeface="Cambria Math" pitchFamily="18" charset="0"/>
              </a:rPr>
              <a:t>1</a:t>
            </a:r>
            <a:r>
              <a:rPr lang="en-US" sz="3300" dirty="0"/>
              <a:t>) is true</a:t>
            </a:r>
          </a:p>
          <a:p>
            <a:r>
              <a:rPr lang="en-US" sz="3300" dirty="0"/>
              <a:t>Since </a:t>
            </a:r>
            <a:r>
              <a:rPr lang="en-US" sz="3300" i="1" dirty="0"/>
              <a:t>m</a:t>
            </a:r>
            <a:r>
              <a:rPr lang="en-US" sz="3300" dirty="0"/>
              <a:t> is positive and greater than </a:t>
            </a:r>
            <a:r>
              <a:rPr lang="en-US" sz="3300" dirty="0">
                <a:ea typeface="Cambria Math" pitchFamily="18" charset="0"/>
              </a:rPr>
              <a:t>1</a:t>
            </a:r>
            <a:r>
              <a:rPr lang="en-US" sz="3300" dirty="0"/>
              <a:t>, </a:t>
            </a:r>
            <a:r>
              <a:rPr lang="en-US" sz="3300" i="1" dirty="0"/>
              <a:t>m</a:t>
            </a:r>
            <a:r>
              <a:rPr lang="en-US" sz="3300" dirty="0"/>
              <a:t> </a:t>
            </a:r>
            <a:r>
              <a:rPr lang="en-US" sz="3300" dirty="0">
                <a:ea typeface="Cambria Math"/>
              </a:rPr>
              <a:t>− </a:t>
            </a:r>
            <a:r>
              <a:rPr lang="en-US" sz="3300" dirty="0">
                <a:ea typeface="Cambria Math" pitchFamily="18" charset="0"/>
              </a:rPr>
              <a:t>1</a:t>
            </a:r>
            <a:r>
              <a:rPr lang="en-US" sz="3300" dirty="0">
                <a:ea typeface="Cambria Math"/>
              </a:rPr>
              <a:t> must be a positive integer</a:t>
            </a:r>
          </a:p>
          <a:p>
            <a:r>
              <a:rPr lang="en-US" sz="3300" dirty="0">
                <a:ea typeface="Cambria Math"/>
              </a:rPr>
              <a:t>Since </a:t>
            </a:r>
            <a:r>
              <a:rPr lang="en-US" sz="3300" i="1" dirty="0"/>
              <a:t>m</a:t>
            </a:r>
            <a:r>
              <a:rPr lang="en-US" sz="3300" dirty="0"/>
              <a:t> </a:t>
            </a:r>
            <a:r>
              <a:rPr lang="en-US" sz="3300" dirty="0">
                <a:ea typeface="Cambria Math"/>
              </a:rPr>
              <a:t>− </a:t>
            </a:r>
            <a:r>
              <a:rPr lang="en-US" sz="3300" dirty="0">
                <a:ea typeface="Cambria Math" pitchFamily="18" charset="0"/>
              </a:rPr>
              <a:t>1</a:t>
            </a:r>
            <a:r>
              <a:rPr lang="en-US" sz="3300" dirty="0">
                <a:ea typeface="Cambria Math"/>
              </a:rPr>
              <a:t> &lt; </a:t>
            </a:r>
            <a:r>
              <a:rPr lang="en-US" sz="3300" i="1" dirty="0">
                <a:ea typeface="Cambria Math"/>
              </a:rPr>
              <a:t>m</a:t>
            </a:r>
            <a:r>
              <a:rPr lang="en-US" sz="3300" dirty="0">
                <a:ea typeface="Cambria Math"/>
              </a:rPr>
              <a:t>, it is not in S, so </a:t>
            </a:r>
            <a:r>
              <a:rPr lang="en-US" sz="3300" i="1" dirty="0">
                <a:ea typeface="Cambria Math"/>
              </a:rPr>
              <a:t>P</a:t>
            </a:r>
            <a:r>
              <a:rPr lang="en-US" sz="3300" dirty="0">
                <a:ea typeface="Cambria Math"/>
              </a:rPr>
              <a:t>(</a:t>
            </a:r>
            <a:r>
              <a:rPr lang="en-US" sz="3300" i="1" dirty="0"/>
              <a:t>m</a:t>
            </a:r>
            <a:r>
              <a:rPr lang="en-US" sz="3300" dirty="0"/>
              <a:t> </a:t>
            </a:r>
            <a:r>
              <a:rPr lang="en-US" sz="3300" dirty="0">
                <a:ea typeface="Cambria Math"/>
              </a:rPr>
              <a:t>− </a:t>
            </a:r>
            <a:r>
              <a:rPr lang="en-US" sz="3300" dirty="0">
                <a:ea typeface="Cambria Math" pitchFamily="18" charset="0"/>
              </a:rPr>
              <a:t>1</a:t>
            </a:r>
            <a:r>
              <a:rPr lang="en-US" sz="3300" dirty="0">
                <a:ea typeface="Cambria Math"/>
              </a:rPr>
              <a:t>) must be true</a:t>
            </a:r>
          </a:p>
          <a:p>
            <a:r>
              <a:rPr lang="en-US" sz="3300" dirty="0">
                <a:ea typeface="Cambria Math"/>
              </a:rPr>
              <a:t>But then, since </a:t>
            </a:r>
            <a:r>
              <a:rPr lang="en-US" sz="3300" i="1" dirty="0"/>
              <a:t>P</a:t>
            </a:r>
            <a:r>
              <a:rPr lang="en-US" sz="3300" dirty="0"/>
              <a:t>(</a:t>
            </a:r>
            <a:r>
              <a:rPr lang="en-US" sz="3300" i="1" dirty="0"/>
              <a:t>k</a:t>
            </a:r>
            <a:r>
              <a:rPr lang="en-US" sz="3300" dirty="0"/>
              <a:t>)</a:t>
            </a:r>
            <a:r>
              <a:rPr lang="en-US" sz="3300" i="1" dirty="0"/>
              <a:t> </a:t>
            </a:r>
            <a:r>
              <a:rPr lang="en-US" sz="3300" dirty="0">
                <a:ea typeface="Cambria Math"/>
                <a:sym typeface="Wingdings" pitchFamily="2" charset="2"/>
              </a:rPr>
              <a:t>→</a:t>
            </a:r>
            <a:r>
              <a:rPr lang="en-US" sz="3300" i="1" dirty="0">
                <a:sym typeface="Wingdings" pitchFamily="2" charset="2"/>
              </a:rPr>
              <a:t> P</a:t>
            </a:r>
            <a:r>
              <a:rPr lang="en-US" sz="3300" dirty="0">
                <a:sym typeface="Wingdings" pitchFamily="2" charset="2"/>
              </a:rPr>
              <a:t>(</a:t>
            </a:r>
            <a:r>
              <a:rPr lang="en-US" sz="3300" i="1" dirty="0">
                <a:sym typeface="Wingdings" pitchFamily="2" charset="2"/>
              </a:rPr>
              <a:t>k + </a:t>
            </a:r>
            <a:r>
              <a:rPr lang="en-US" sz="3300" dirty="0">
                <a:ea typeface="Cambria Math" pitchFamily="18" charset="0"/>
                <a:sym typeface="Wingdings" pitchFamily="2" charset="2"/>
              </a:rPr>
              <a:t>1</a:t>
            </a:r>
            <a:r>
              <a:rPr lang="en-US" sz="3300" dirty="0">
                <a:sym typeface="Wingdings" pitchFamily="2" charset="2"/>
              </a:rPr>
              <a:t>)</a:t>
            </a:r>
            <a:r>
              <a:rPr lang="en-US" sz="3300" dirty="0">
                <a:ea typeface="Cambria Math"/>
                <a:sym typeface="Wingdings" pitchFamily="2" charset="2"/>
              </a:rPr>
              <a:t>  for every positive integer </a:t>
            </a:r>
            <a:r>
              <a:rPr lang="en-US" sz="3300" i="1" dirty="0">
                <a:ea typeface="Cambria Math"/>
                <a:sym typeface="Wingdings" pitchFamily="2" charset="2"/>
              </a:rPr>
              <a:t>k</a:t>
            </a:r>
            <a:r>
              <a:rPr lang="en-US" sz="3300" dirty="0">
                <a:ea typeface="Cambria Math"/>
                <a:sym typeface="Wingdings" pitchFamily="2" charset="2"/>
              </a:rPr>
              <a:t> holds, </a:t>
            </a:r>
            <a:r>
              <a:rPr lang="en-US" sz="3300" i="1" dirty="0"/>
              <a:t>P</a:t>
            </a:r>
            <a:r>
              <a:rPr lang="en-US" sz="3300" dirty="0"/>
              <a:t>(</a:t>
            </a:r>
            <a:r>
              <a:rPr lang="en-US" sz="3300" i="1" dirty="0"/>
              <a:t>m</a:t>
            </a:r>
            <a:r>
              <a:rPr lang="en-US" sz="3300" dirty="0"/>
              <a:t>) must also be true</a:t>
            </a:r>
          </a:p>
          <a:p>
            <a:r>
              <a:rPr lang="en-US" sz="3300" dirty="0"/>
              <a:t>This </a:t>
            </a:r>
            <a:r>
              <a:rPr lang="en-US" sz="3300" u="sng" dirty="0"/>
              <a:t>contradicts</a:t>
            </a:r>
            <a:r>
              <a:rPr lang="en-US" sz="3300" dirty="0"/>
              <a:t> </a:t>
            </a:r>
            <a:r>
              <a:rPr lang="en-US" sz="3300" i="1" dirty="0"/>
              <a:t>P</a:t>
            </a:r>
            <a:r>
              <a:rPr lang="en-US" sz="3300" dirty="0"/>
              <a:t>(</a:t>
            </a:r>
            <a:r>
              <a:rPr lang="en-US" sz="3300" i="1" dirty="0"/>
              <a:t>m</a:t>
            </a:r>
            <a:r>
              <a:rPr lang="en-US" sz="3300" dirty="0"/>
              <a:t>) being false</a:t>
            </a:r>
          </a:p>
          <a:p>
            <a:r>
              <a:rPr lang="en-US" sz="3300" dirty="0"/>
              <a:t> Hence, </a:t>
            </a:r>
            <a:r>
              <a:rPr lang="en-US" sz="3300" i="1" dirty="0"/>
              <a:t>P</a:t>
            </a:r>
            <a:r>
              <a:rPr lang="en-US" sz="3300" dirty="0"/>
              <a:t>(</a:t>
            </a:r>
            <a:r>
              <a:rPr lang="en-US" sz="3300" i="1" dirty="0"/>
              <a:t>n</a:t>
            </a:r>
            <a:r>
              <a:rPr lang="en-US" sz="3300" dirty="0"/>
              <a:t>) must be true for every positive integer </a:t>
            </a:r>
            <a:r>
              <a:rPr lang="en-US" sz="3300" i="1" dirty="0"/>
              <a:t>n                  </a:t>
            </a:r>
            <a:r>
              <a:rPr lang="en-US" sz="3300" dirty="0"/>
              <a:t> ◀︎</a:t>
            </a:r>
          </a:p>
          <a:p>
            <a:endParaRPr lang="en-US"/>
          </a:p>
        </p:txBody>
      </p:sp>
    </p:spTree>
    <p:extLst>
      <p:ext uri="{BB962C8B-B14F-4D97-AF65-F5344CB8AC3E}">
        <p14:creationId xmlns:p14="http://schemas.microsoft.com/office/powerpoint/2010/main" val="33318986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m} 2^{k-1}(2^{m-k + 1} - 1) = \sum_{k = 1} ^{m}2^{m} - \sum_{k = 1}^{m}2^{k-1} = m2^{m} - (2^{m} - 1) = n \;\mbox{log}\; n - n + 1,$$&#10;&#10;&#10;\end{document}"/>
  <p:tag name="IGUANATEXSIZE" val="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5524</TotalTime>
  <Words>5872</Words>
  <Application>Microsoft Macintosh PowerPoint</Application>
  <PresentationFormat>Widescreen</PresentationFormat>
  <Paragraphs>530</Paragraphs>
  <Slides>77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Calibri Light</vt:lpstr>
      <vt:lpstr>Cambria Math</vt:lpstr>
      <vt:lpstr>Office Theme</vt:lpstr>
      <vt:lpstr>Induction and Recursion</vt:lpstr>
      <vt:lpstr>Mathematical Induction</vt:lpstr>
      <vt:lpstr>Video 44: Mathematical Induction </vt:lpstr>
      <vt:lpstr>Principle of Mathematical Induction</vt:lpstr>
      <vt:lpstr>Example</vt:lpstr>
      <vt:lpstr>Mathematical Induction as Rule of Inference</vt:lpstr>
      <vt:lpstr>Two Important Points</vt:lpstr>
      <vt:lpstr>Validity of Mathematical Induction</vt:lpstr>
      <vt:lpstr>Correctness of Mathematical Induction</vt:lpstr>
      <vt:lpstr>Summary</vt:lpstr>
      <vt:lpstr>Video 45: Proofs by Mathematical Induction</vt:lpstr>
      <vt:lpstr>Summation Formulas</vt:lpstr>
      <vt:lpstr>Inequalities</vt:lpstr>
      <vt:lpstr>Divisibility Results</vt:lpstr>
      <vt:lpstr>Number of Subsets of a Finite Set</vt:lpstr>
      <vt:lpstr>Number of Subsets – Inductive Step</vt:lpstr>
      <vt:lpstr>Mathematical Induction Proofs Guideline</vt:lpstr>
      <vt:lpstr>Summary</vt:lpstr>
      <vt:lpstr>Strong Induction and Well-Ordering</vt:lpstr>
      <vt:lpstr>Video 46: Strong Induction</vt:lpstr>
      <vt:lpstr>Strong Induction</vt:lpstr>
      <vt:lpstr>Properties of Strong Induction</vt:lpstr>
      <vt:lpstr>Example of Strong Induction</vt:lpstr>
      <vt:lpstr>Proof using Strong Induction</vt:lpstr>
      <vt:lpstr>Summary</vt:lpstr>
      <vt:lpstr>Recursive Definitions and Structural Induction</vt:lpstr>
      <vt:lpstr>Video 47: Recursively Defined Functions </vt:lpstr>
      <vt:lpstr>Recursively Defined Functions</vt:lpstr>
      <vt:lpstr>Example</vt:lpstr>
      <vt:lpstr>Example</vt:lpstr>
      <vt:lpstr>Fibonacci Numbers</vt:lpstr>
      <vt:lpstr>Property of Fibonacci Numbers</vt:lpstr>
      <vt:lpstr>Summary</vt:lpstr>
      <vt:lpstr>Video 48: Recursively Defined Sets and Structures </vt:lpstr>
      <vt:lpstr>Recursively Defined Sets and Structures</vt:lpstr>
      <vt:lpstr>Examples</vt:lpstr>
      <vt:lpstr>Strings</vt:lpstr>
      <vt:lpstr>Examples</vt:lpstr>
      <vt:lpstr>Recursively defined functions on recursively defined sets</vt:lpstr>
      <vt:lpstr>String Concatenation</vt:lpstr>
      <vt:lpstr>Well-Formed Formulae in Propositional Logic</vt:lpstr>
      <vt:lpstr>Summary</vt:lpstr>
      <vt:lpstr>Video 49: Structural Induction</vt:lpstr>
      <vt:lpstr>Structural Induction</vt:lpstr>
      <vt:lpstr>Example</vt:lpstr>
      <vt:lpstr>Example</vt:lpstr>
      <vt:lpstr>Summary</vt:lpstr>
      <vt:lpstr>Recursive Algorithms</vt:lpstr>
      <vt:lpstr>Video 50: Recursive Algorithms </vt:lpstr>
      <vt:lpstr>Recursive Algorithms</vt:lpstr>
      <vt:lpstr>Recursive Factorial Algorithm</vt:lpstr>
      <vt:lpstr>Recursive Computation of Factorial</vt:lpstr>
      <vt:lpstr>Recursive Exponentiation Algorithm</vt:lpstr>
      <vt:lpstr>Recursive Computation of Exponentiation</vt:lpstr>
      <vt:lpstr>Better Recursive Exponentation</vt:lpstr>
      <vt:lpstr>Recursive Computation of Power</vt:lpstr>
      <vt:lpstr>Recursive Linear Search</vt:lpstr>
      <vt:lpstr>Recursive Binary Search Algorithm</vt:lpstr>
      <vt:lpstr>Summary</vt:lpstr>
      <vt:lpstr>Video 51: Recursion, Induction and Iteration</vt:lpstr>
      <vt:lpstr>Recursion and Induction</vt:lpstr>
      <vt:lpstr>Proving Recursive Algorithms Correct</vt:lpstr>
      <vt:lpstr>Recursion and Iteration</vt:lpstr>
      <vt:lpstr>Fibonacci Function</vt:lpstr>
      <vt:lpstr>Iterative Algorithm</vt:lpstr>
      <vt:lpstr>Iterative computation</vt:lpstr>
      <vt:lpstr>Summary</vt:lpstr>
      <vt:lpstr>Video 52: Recursive Sorting</vt:lpstr>
      <vt:lpstr>Recursive Sorting</vt:lpstr>
      <vt:lpstr>Illustration Merge Sort</vt:lpstr>
      <vt:lpstr>Illustration Merging Two Lists</vt:lpstr>
      <vt:lpstr>Comparisons for Mergin Two Lists</vt:lpstr>
      <vt:lpstr>Algorithm for Merging Two Sorted lists</vt:lpstr>
      <vt:lpstr>Recursive Merge Sort</vt:lpstr>
      <vt:lpstr>Complexity of Merge Sort</vt:lpstr>
      <vt:lpstr>Complexity of Merge Sort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Karl Aberer</dc:creator>
  <cp:lastModifiedBy>Negar Foroutan</cp:lastModifiedBy>
  <cp:revision>58</cp:revision>
  <dcterms:created xsi:type="dcterms:W3CDTF">2020-07-28T12:27:25Z</dcterms:created>
  <dcterms:modified xsi:type="dcterms:W3CDTF">2020-11-03T11:57:56Z</dcterms:modified>
</cp:coreProperties>
</file>