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ormorant Garamond Bold Italics" charset="1" panose="00000800000000000000"/>
      <p:regular r:id="rId22"/>
    </p:embeddedFont>
    <p:embeddedFont>
      <p:font typeface="Quicksand" charset="1" panose="00000000000000000000"/>
      <p:regular r:id="rId23"/>
    </p:embeddedFont>
    <p:embeddedFont>
      <p:font typeface="Quicksand Bold" charset="1" panose="00000000000000000000"/>
      <p:regular r:id="rId24"/>
    </p:embeddedFont>
    <p:embeddedFont>
      <p:font typeface="Canva Sans Bold" charset="1" panose="020B08030305010401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43764" y="3057147"/>
            <a:ext cx="4816938" cy="3931826"/>
          </a:xfrm>
          <a:custGeom>
            <a:avLst/>
            <a:gdLst/>
            <a:ahLst/>
            <a:cxnLst/>
            <a:rect r="r" b="b" t="t" l="l"/>
            <a:pathLst>
              <a:path h="3931826" w="4816938">
                <a:moveTo>
                  <a:pt x="0" y="0"/>
                </a:moveTo>
                <a:lnTo>
                  <a:pt x="4816938" y="0"/>
                </a:lnTo>
                <a:lnTo>
                  <a:pt x="4816938" y="3931826"/>
                </a:lnTo>
                <a:lnTo>
                  <a:pt x="0" y="3931826"/>
                </a:lnTo>
                <a:lnTo>
                  <a:pt x="0" y="0"/>
                </a:lnTo>
                <a:close/>
              </a:path>
            </a:pathLst>
          </a:custGeom>
          <a:blipFill>
            <a:blip r:embed="rId4"/>
            <a:stretch>
              <a:fillRect l="0" t="0" r="0" b="0"/>
            </a:stretch>
          </a:blipFill>
        </p:spPr>
      </p:sp>
      <p:sp>
        <p:nvSpPr>
          <p:cNvPr name="TextBox 7" id="7"/>
          <p:cNvSpPr txBox="true"/>
          <p:nvPr/>
        </p:nvSpPr>
        <p:spPr>
          <a:xfrm rot="0">
            <a:off x="6805047" y="2923797"/>
            <a:ext cx="10454253" cy="2520172"/>
          </a:xfrm>
          <a:prstGeom prst="rect">
            <a:avLst/>
          </a:prstGeom>
        </p:spPr>
        <p:txBody>
          <a:bodyPr anchor="t" rtlCol="false" tIns="0" lIns="0" bIns="0" rIns="0">
            <a:spAutoFit/>
          </a:bodyPr>
          <a:lstStyle/>
          <a:p>
            <a:pPr algn="ctr" marL="0" indent="0" lvl="0">
              <a:lnSpc>
                <a:spcPts val="10192"/>
              </a:lnSpc>
              <a:spcBef>
                <a:spcPct val="0"/>
              </a:spcBef>
            </a:pPr>
            <a:r>
              <a:rPr lang="en-US" b="true" sz="7280" i="true">
                <a:solidFill>
                  <a:srgbClr val="0F4662"/>
                </a:solidFill>
                <a:latin typeface="Cormorant Garamond Bold Italics"/>
                <a:ea typeface="Cormorant Garamond Bold Italics"/>
                <a:cs typeface="Cormorant Garamond Bold Italics"/>
                <a:sym typeface="Cormorant Garamond Bold Italics"/>
              </a:rPr>
              <a:t>Ensemble Text Summarization Algorithm</a:t>
            </a:r>
          </a:p>
        </p:txBody>
      </p:sp>
      <p:sp>
        <p:nvSpPr>
          <p:cNvPr name="TextBox 8" id="8"/>
          <p:cNvSpPr txBox="true"/>
          <p:nvPr/>
        </p:nvSpPr>
        <p:spPr>
          <a:xfrm rot="0">
            <a:off x="7154884" y="5918000"/>
            <a:ext cx="9754579" cy="762279"/>
          </a:xfrm>
          <a:prstGeom prst="rect">
            <a:avLst/>
          </a:prstGeom>
        </p:spPr>
        <p:txBody>
          <a:bodyPr anchor="t" rtlCol="false" tIns="0" lIns="0" bIns="0" rIns="0">
            <a:spAutoFit/>
          </a:bodyPr>
          <a:lstStyle/>
          <a:p>
            <a:pPr algn="ctr" marL="0" indent="0" lvl="0">
              <a:lnSpc>
                <a:spcPts val="6284"/>
              </a:lnSpc>
              <a:spcBef>
                <a:spcPct val="0"/>
              </a:spcBef>
            </a:pPr>
            <a:r>
              <a:rPr lang="en-US" sz="4489">
                <a:solidFill>
                  <a:srgbClr val="0F4662"/>
                </a:solidFill>
                <a:latin typeface="Quicksand"/>
                <a:ea typeface="Quicksand"/>
                <a:cs typeface="Quicksand"/>
                <a:sym typeface="Quicksand"/>
              </a:rPr>
              <a:t>Final Year Project Presentation</a:t>
            </a:r>
          </a:p>
        </p:txBody>
      </p:sp>
      <p:sp>
        <p:nvSpPr>
          <p:cNvPr name="TextBox 9" id="9"/>
          <p:cNvSpPr txBox="true"/>
          <p:nvPr/>
        </p:nvSpPr>
        <p:spPr>
          <a:xfrm rot="0">
            <a:off x="14509183" y="8953197"/>
            <a:ext cx="2750117"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9th May, 2025</a:t>
            </a:r>
          </a:p>
        </p:txBody>
      </p:sp>
      <p:sp>
        <p:nvSpPr>
          <p:cNvPr name="TextBox 10" id="10"/>
          <p:cNvSpPr txBox="true"/>
          <p:nvPr/>
        </p:nvSpPr>
        <p:spPr>
          <a:xfrm rot="0">
            <a:off x="1186741" y="750742"/>
            <a:ext cx="2378262"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Group ID:  32</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2103218"/>
            <a:ext cx="8000361" cy="7172325"/>
          </a:xfrm>
          <a:prstGeom prst="rect">
            <a:avLst/>
          </a:prstGeom>
        </p:spPr>
        <p:txBody>
          <a:bodyPr anchor="t" rtlCol="false" tIns="0" lIns="0" bIns="0" rIns="0">
            <a:spAutoFit/>
          </a:bodyPr>
          <a:lstStyle/>
          <a:p>
            <a:pPr algn="l">
              <a:lnSpc>
                <a:spcPts val="4079"/>
              </a:lnSpc>
            </a:pPr>
            <a:r>
              <a:rPr lang="en-US" b="true" sz="2400">
                <a:solidFill>
                  <a:srgbClr val="0F4662"/>
                </a:solidFill>
                <a:latin typeface="Quicksand Bold"/>
                <a:ea typeface="Quicksand Bold"/>
                <a:cs typeface="Quicksand Bold"/>
                <a:sym typeface="Quicksand Bold"/>
              </a:rPr>
              <a:t>ROUGE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Type: Lexical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Focus: Measures informativeness through n-gram overlap</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Limitation: Surface-level; ignores meaning and factual correctness</a:t>
            </a:r>
          </a:p>
          <a:p>
            <a:pPr algn="l">
              <a:lnSpc>
                <a:spcPts val="4079"/>
              </a:lnSpc>
            </a:pPr>
          </a:p>
          <a:p>
            <a:pPr algn="l">
              <a:lnSpc>
                <a:spcPts val="4079"/>
              </a:lnSpc>
            </a:pPr>
            <a:r>
              <a:rPr lang="en-US" b="true" sz="2400">
                <a:solidFill>
                  <a:srgbClr val="0F4662"/>
                </a:solidFill>
                <a:latin typeface="Quicksand Bold"/>
                <a:ea typeface="Quicksand Bold"/>
                <a:cs typeface="Quicksand Bold"/>
                <a:sym typeface="Quicksand Bold"/>
              </a:rPr>
              <a:t>BERTScore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Type: Semantic</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Focus: Evaluates similarity using contextual embeddings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Limitation: Can reward hallucinated but fluent content</a:t>
            </a:r>
          </a:p>
          <a:p>
            <a:pPr algn="l">
              <a:lnSpc>
                <a:spcPts val="4079"/>
              </a:lnSpc>
            </a:pPr>
          </a:p>
        </p:txBody>
      </p:sp>
      <p:sp>
        <p:nvSpPr>
          <p:cNvPr name="TextBox 3" id="3"/>
          <p:cNvSpPr txBox="true"/>
          <p:nvPr/>
        </p:nvSpPr>
        <p:spPr>
          <a:xfrm rot="0">
            <a:off x="913761" y="364989"/>
            <a:ext cx="16230600" cy="953135"/>
          </a:xfrm>
          <a:prstGeom prst="rect">
            <a:avLst/>
          </a:prstGeom>
        </p:spPr>
        <p:txBody>
          <a:bodyPr anchor="t" rtlCol="false" tIns="0" lIns="0" bIns="0" rIns="0">
            <a:spAutoFit/>
          </a:bodyPr>
          <a:lstStyle/>
          <a:p>
            <a:pPr algn="l">
              <a:lnSpc>
                <a:spcPts val="7840"/>
              </a:lnSpc>
              <a:spcBef>
                <a:spcPct val="0"/>
              </a:spcBef>
            </a:pPr>
            <a:r>
              <a:rPr lang="en-US" b="true" sz="5600" i="true">
                <a:solidFill>
                  <a:srgbClr val="0F4662"/>
                </a:solidFill>
                <a:latin typeface="Cormorant Garamond Bold Italics"/>
                <a:ea typeface="Cormorant Garamond Bold Italics"/>
                <a:cs typeface="Cormorant Garamond Bold Italics"/>
                <a:sym typeface="Cormorant Garamond Bold Italics"/>
              </a:rPr>
              <a:t>New Factuality Evaluation Metrics</a:t>
            </a:r>
          </a:p>
        </p:txBody>
      </p:sp>
      <p:sp>
        <p:nvSpPr>
          <p:cNvPr name="TextBox 4" id="4"/>
          <p:cNvSpPr txBox="true"/>
          <p:nvPr/>
        </p:nvSpPr>
        <p:spPr>
          <a:xfrm rot="0">
            <a:off x="9144000" y="2103218"/>
            <a:ext cx="8000361" cy="7172325"/>
          </a:xfrm>
          <a:prstGeom prst="rect">
            <a:avLst/>
          </a:prstGeom>
        </p:spPr>
        <p:txBody>
          <a:bodyPr anchor="t" rtlCol="false" tIns="0" lIns="0" bIns="0" rIns="0">
            <a:spAutoFit/>
          </a:bodyPr>
          <a:lstStyle/>
          <a:p>
            <a:pPr algn="l">
              <a:lnSpc>
                <a:spcPts val="4079"/>
              </a:lnSpc>
            </a:pPr>
            <a:r>
              <a:rPr lang="en-US" sz="2400" b="true">
                <a:solidFill>
                  <a:srgbClr val="0F4662"/>
                </a:solidFill>
                <a:latin typeface="Quicksand Bold"/>
                <a:ea typeface="Quicksand Bold"/>
                <a:cs typeface="Quicksand Bold"/>
                <a:sym typeface="Quicksand Bold"/>
              </a:rPr>
              <a:t>QAFactEval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Type: Factual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Focus: Checks QA-based consistency between summary and source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Limitation: Requires generation of QA pairs (resource-heavy)</a:t>
            </a:r>
          </a:p>
          <a:p>
            <a:pPr algn="l">
              <a:lnSpc>
                <a:spcPts val="4079"/>
              </a:lnSpc>
            </a:pPr>
          </a:p>
          <a:p>
            <a:pPr algn="l">
              <a:lnSpc>
                <a:spcPts val="4079"/>
              </a:lnSpc>
            </a:pPr>
            <a:r>
              <a:rPr lang="en-US" sz="2400" b="true">
                <a:solidFill>
                  <a:srgbClr val="0F4662"/>
                </a:solidFill>
                <a:latin typeface="Quicksand Bold"/>
                <a:ea typeface="Quicksand Bold"/>
                <a:cs typeface="Quicksand Bold"/>
                <a:sym typeface="Quicksand Bold"/>
              </a:rPr>
              <a:t>CoCoScore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Type: Factual</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Focus: Measures entailment and consistency using QA-based logic</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Limitation: Computationally intensive and slower to evaluate</a:t>
            </a:r>
          </a:p>
          <a:p>
            <a:pPr algn="l">
              <a:lnSpc>
                <a:spcPts val="40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Dataset Collection</a:t>
            </a:r>
          </a:p>
        </p:txBody>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4384" y="2399120"/>
            <a:ext cx="16234916" cy="1514475"/>
          </a:xfrm>
          <a:prstGeom prst="rect">
            <a:avLst/>
          </a:prstGeom>
        </p:spPr>
        <p:txBody>
          <a:bodyPr anchor="t" rtlCol="false" tIns="0" lIns="0" bIns="0" rIns="0">
            <a:spAutoFit/>
          </a:bodyPr>
          <a:lstStyle/>
          <a:p>
            <a:pPr algn="l">
              <a:lnSpc>
                <a:spcPts val="4079"/>
              </a:lnSpc>
              <a:spcBef>
                <a:spcPct val="0"/>
              </a:spcBef>
            </a:pPr>
            <a:r>
              <a:rPr lang="en-US" b="true" sz="2400">
                <a:solidFill>
                  <a:srgbClr val="0F4662"/>
                </a:solidFill>
                <a:latin typeface="Quicksand Bold"/>
                <a:ea typeface="Quicksand Bold"/>
                <a:cs typeface="Quicksand Bold"/>
                <a:sym typeface="Quicksand Bold"/>
              </a:rPr>
              <a:t>Dataset Characteristics</a:t>
            </a:r>
          </a:p>
          <a:p>
            <a:pPr algn="l">
              <a:lnSpc>
                <a:spcPts val="4079"/>
              </a:lnSpc>
              <a:spcBef>
                <a:spcPct val="0"/>
              </a:spcBef>
            </a:pPr>
            <a:r>
              <a:rPr lang="en-US" sz="2400">
                <a:solidFill>
                  <a:srgbClr val="0F4662"/>
                </a:solidFill>
                <a:latin typeface="Quicksand"/>
                <a:ea typeface="Quicksand"/>
                <a:cs typeface="Quicksand"/>
                <a:sym typeface="Quicksand"/>
              </a:rPr>
              <a:t>Our dataset consists of 200,000 entries, encompassing various text styles, including formal, informal, and conversational, reflecting the diverse nature of real-world text.</a:t>
            </a:r>
          </a:p>
        </p:txBody>
      </p:sp>
      <p:sp>
        <p:nvSpPr>
          <p:cNvPr name="TextBox 6" id="6"/>
          <p:cNvSpPr txBox="true"/>
          <p:nvPr/>
        </p:nvSpPr>
        <p:spPr>
          <a:xfrm rot="0">
            <a:off x="1028700" y="4324350"/>
            <a:ext cx="16230600" cy="1514475"/>
          </a:xfrm>
          <a:prstGeom prst="rect">
            <a:avLst/>
          </a:prstGeom>
        </p:spPr>
        <p:txBody>
          <a:bodyPr anchor="t" rtlCol="false" tIns="0" lIns="0" bIns="0" rIns="0">
            <a:spAutoFit/>
          </a:bodyPr>
          <a:lstStyle/>
          <a:p>
            <a:pPr algn="l">
              <a:lnSpc>
                <a:spcPts val="4079"/>
              </a:lnSpc>
              <a:spcBef>
                <a:spcPct val="0"/>
              </a:spcBef>
            </a:pPr>
            <a:r>
              <a:rPr lang="en-US" b="true" sz="2400">
                <a:solidFill>
                  <a:srgbClr val="0F4662"/>
                </a:solidFill>
                <a:latin typeface="Quicksand Bold"/>
                <a:ea typeface="Quicksand Bold"/>
                <a:cs typeface="Quicksand Bold"/>
                <a:sym typeface="Quicksand Bold"/>
              </a:rPr>
              <a:t>Challenges in Dataset Handling</a:t>
            </a:r>
          </a:p>
          <a:p>
            <a:pPr algn="l">
              <a:lnSpc>
                <a:spcPts val="4079"/>
              </a:lnSpc>
              <a:spcBef>
                <a:spcPct val="0"/>
              </a:spcBef>
            </a:pPr>
            <a:r>
              <a:rPr lang="en-US" sz="2400">
                <a:solidFill>
                  <a:srgbClr val="0F4662"/>
                </a:solidFill>
                <a:latin typeface="Quicksand"/>
                <a:ea typeface="Quicksand"/>
                <a:cs typeface="Quicksand"/>
                <a:sym typeface="Quicksand"/>
              </a:rPr>
              <a:t>Challenges in dataset handling include ambiguity in conversational data, domain-specific vocabulary, and data imbalance and redundancy, all requiring careful attention to ensure robust model training.</a:t>
            </a:r>
          </a:p>
        </p:txBody>
      </p:sp>
      <p:sp>
        <p:nvSpPr>
          <p:cNvPr name="TextBox 7" id="7"/>
          <p:cNvSpPr txBox="true"/>
          <p:nvPr/>
        </p:nvSpPr>
        <p:spPr>
          <a:xfrm rot="0">
            <a:off x="1028700" y="6248400"/>
            <a:ext cx="16230600" cy="1514475"/>
          </a:xfrm>
          <a:prstGeom prst="rect">
            <a:avLst/>
          </a:prstGeom>
        </p:spPr>
        <p:txBody>
          <a:bodyPr anchor="t" rtlCol="false" tIns="0" lIns="0" bIns="0" rIns="0">
            <a:spAutoFit/>
          </a:bodyPr>
          <a:lstStyle/>
          <a:p>
            <a:pPr algn="l">
              <a:lnSpc>
                <a:spcPts val="4079"/>
              </a:lnSpc>
              <a:spcBef>
                <a:spcPct val="0"/>
              </a:spcBef>
            </a:pPr>
            <a:r>
              <a:rPr lang="en-US" b="true" sz="2400">
                <a:solidFill>
                  <a:srgbClr val="0F4662"/>
                </a:solidFill>
                <a:latin typeface="Quicksand Bold"/>
                <a:ea typeface="Quicksand Bold"/>
                <a:cs typeface="Quicksand Bold"/>
                <a:sym typeface="Quicksand Bold"/>
              </a:rPr>
              <a:t>Improvements to the Dataset</a:t>
            </a:r>
          </a:p>
          <a:p>
            <a:pPr algn="l">
              <a:lnSpc>
                <a:spcPts val="4079"/>
              </a:lnSpc>
              <a:spcBef>
                <a:spcPct val="0"/>
              </a:spcBef>
            </a:pPr>
            <a:r>
              <a:rPr lang="en-US" sz="2400">
                <a:solidFill>
                  <a:srgbClr val="0F4662"/>
                </a:solidFill>
                <a:latin typeface="Quicksand"/>
                <a:ea typeface="Quicksand"/>
                <a:cs typeface="Quicksand"/>
                <a:sym typeface="Quicksand"/>
              </a:rPr>
              <a:t>We addressed these challenges by balancing data collection, standardizing the data format, and employing data augmentation techniques like paraphrasing and reordering, further enriching the dataset.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3639" y="1983690"/>
            <a:ext cx="6536183" cy="6627309"/>
          </a:xfrm>
          <a:custGeom>
            <a:avLst/>
            <a:gdLst/>
            <a:ahLst/>
            <a:cxnLst/>
            <a:rect r="r" b="b" t="t" l="l"/>
            <a:pathLst>
              <a:path h="6627309" w="6536183">
                <a:moveTo>
                  <a:pt x="0" y="0"/>
                </a:moveTo>
                <a:lnTo>
                  <a:pt x="6536183" y="0"/>
                </a:lnTo>
                <a:lnTo>
                  <a:pt x="6536183" y="6627309"/>
                </a:lnTo>
                <a:lnTo>
                  <a:pt x="0" y="6627309"/>
                </a:lnTo>
                <a:lnTo>
                  <a:pt x="0" y="0"/>
                </a:lnTo>
                <a:close/>
              </a:path>
            </a:pathLst>
          </a:custGeom>
          <a:blipFill>
            <a:blip r:embed="rId4"/>
            <a:stretch>
              <a:fillRect l="0" t="0" r="0" b="0"/>
            </a:stretch>
          </a:blipFill>
        </p:spPr>
      </p:sp>
      <p:sp>
        <p:nvSpPr>
          <p:cNvPr name="TextBox 4" id="4"/>
          <p:cNvSpPr txBox="true"/>
          <p:nvPr/>
        </p:nvSpPr>
        <p:spPr>
          <a:xfrm rot="0">
            <a:off x="1028700" y="465455"/>
            <a:ext cx="16234916" cy="1012190"/>
          </a:xfrm>
          <a:prstGeom prst="rect">
            <a:avLst/>
          </a:prstGeom>
        </p:spPr>
        <p:txBody>
          <a:bodyPr anchor="t" rtlCol="false" tIns="0" lIns="0" bIns="0" rIns="0">
            <a:spAutoFit/>
          </a:bodyPr>
          <a:lstStyle/>
          <a:p>
            <a:pPr algn="l" marL="0" indent="0" lvl="0">
              <a:lnSpc>
                <a:spcPts val="8260"/>
              </a:lnSpc>
              <a:spcBef>
                <a:spcPct val="0"/>
              </a:spcBef>
            </a:pPr>
            <a:r>
              <a:rPr lang="en-US" b="true" sz="5900" i="true">
                <a:solidFill>
                  <a:srgbClr val="0F4662"/>
                </a:solidFill>
                <a:latin typeface="Cormorant Garamond Bold Italics"/>
                <a:ea typeface="Cormorant Garamond Bold Italics"/>
                <a:cs typeface="Cormorant Garamond Bold Italics"/>
                <a:sym typeface="Cormorant Garamond Bold Italics"/>
              </a:rPr>
              <a:t>Methodology: Our Approach to Ensemble Summarization</a:t>
            </a:r>
          </a:p>
        </p:txBody>
      </p:sp>
      <p:sp>
        <p:nvSpPr>
          <p:cNvPr name="TextBox 5" id="5"/>
          <p:cNvSpPr txBox="true"/>
          <p:nvPr/>
        </p:nvSpPr>
        <p:spPr>
          <a:xfrm rot="0">
            <a:off x="8413537" y="1859865"/>
            <a:ext cx="9305519" cy="3571875"/>
          </a:xfrm>
          <a:prstGeom prst="rect">
            <a:avLst/>
          </a:prstGeom>
        </p:spPr>
        <p:txBody>
          <a:bodyPr anchor="t" rtlCol="false" tIns="0" lIns="0" bIns="0" rIns="0">
            <a:spAutoFit/>
          </a:bodyPr>
          <a:lstStyle/>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I</a:t>
            </a:r>
            <a:r>
              <a:rPr lang="en-US" sz="2400">
                <a:solidFill>
                  <a:srgbClr val="0F4662"/>
                </a:solidFill>
                <a:latin typeface="Quicksand"/>
                <a:ea typeface="Quicksand"/>
                <a:cs typeface="Quicksand"/>
                <a:sym typeface="Quicksand"/>
              </a:rPr>
              <a:t>nput is sent to PEGASUS, BART, LSTM</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Each model gives a full summary</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Break summaries into sentences</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RoBERTa scores and picks the best sentence at each position</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Combine selected sentences into a rough summary</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T5 refines this for flow and grammar</a:t>
            </a:r>
          </a:p>
          <a:p>
            <a:pPr algn="l" marL="518160" indent="-259080" lvl="1">
              <a:lnSpc>
                <a:spcPts val="4079"/>
              </a:lnSpc>
              <a:spcBef>
                <a:spcPct val="0"/>
              </a:spcBef>
              <a:buAutoNum type="arabicPeriod" startAt="1"/>
            </a:pPr>
            <a:r>
              <a:rPr lang="en-US" sz="2400">
                <a:solidFill>
                  <a:srgbClr val="0F4662"/>
                </a:solidFill>
                <a:latin typeface="Quicksand"/>
                <a:ea typeface="Quicksand"/>
                <a:cs typeface="Quicksand"/>
                <a:sym typeface="Quicksand"/>
              </a:rPr>
              <a:t> </a:t>
            </a:r>
            <a:r>
              <a:rPr lang="en-US" sz="2400">
                <a:solidFill>
                  <a:srgbClr val="0F4662"/>
                </a:solidFill>
                <a:latin typeface="Quicksand"/>
                <a:ea typeface="Quicksand"/>
                <a:cs typeface="Quicksand"/>
                <a:sym typeface="Quicksand"/>
              </a:rPr>
              <a:t>Output: Final Ensemble Summary</a:t>
            </a:r>
          </a:p>
        </p:txBody>
      </p:sp>
      <p:sp>
        <p:nvSpPr>
          <p:cNvPr name="TextBox 6" id="6"/>
          <p:cNvSpPr txBox="true"/>
          <p:nvPr/>
        </p:nvSpPr>
        <p:spPr>
          <a:xfrm rot="0">
            <a:off x="8284230" y="5939188"/>
            <a:ext cx="9118743" cy="305752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The input text is summarized separately by PEGASUS, BART, and a LSTM-based Seq2Seq model. Their outputs are evaluated line-by-line by a fine-tuned RoBERTa model, which selects the best sentences. This composite summary is then refined by T5 to improve grammar, flow, and coherence, resulting in a high-quality final summary.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86836" y="2101850"/>
            <a:ext cx="10942407" cy="6272199"/>
          </a:xfrm>
          <a:custGeom>
            <a:avLst/>
            <a:gdLst/>
            <a:ahLst/>
            <a:cxnLst/>
            <a:rect r="r" b="b" t="t" l="l"/>
            <a:pathLst>
              <a:path h="6272199" w="10942407">
                <a:moveTo>
                  <a:pt x="0" y="0"/>
                </a:moveTo>
                <a:lnTo>
                  <a:pt x="10942407" y="0"/>
                </a:lnTo>
                <a:lnTo>
                  <a:pt x="10942407" y="6272199"/>
                </a:lnTo>
                <a:lnTo>
                  <a:pt x="0" y="6272199"/>
                </a:lnTo>
                <a:lnTo>
                  <a:pt x="0" y="0"/>
                </a:lnTo>
                <a:close/>
              </a:path>
            </a:pathLst>
          </a:custGeom>
          <a:blipFill>
            <a:blip r:embed="rId2"/>
            <a:stretch>
              <a:fillRect l="0" t="0" r="-3279" b="0"/>
            </a:stretch>
          </a:blipFill>
        </p:spPr>
      </p:sp>
      <p:sp>
        <p:nvSpPr>
          <p:cNvPr name="TextBox 3" id="3"/>
          <p:cNvSpPr txBox="true"/>
          <p:nvPr/>
        </p:nvSpPr>
        <p:spPr>
          <a:xfrm rot="0">
            <a:off x="11253955" y="1561099"/>
            <a:ext cx="6579499" cy="7966075"/>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F4662"/>
                </a:solidFill>
                <a:latin typeface="Quicksand"/>
                <a:ea typeface="Quicksand"/>
                <a:cs typeface="Quicksand"/>
                <a:sym typeface="Quicksand"/>
              </a:rPr>
              <a:t>Summary Length Selector: Choose from Short, Medium, or Long summaries via dropdown.</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Text Input: Upload .txt, .docx, </a:t>
            </a:r>
            <a:r>
              <a:rPr lang="en-US" sz="2499">
                <a:solidFill>
                  <a:srgbClr val="0F4662"/>
                </a:solidFill>
                <a:latin typeface="Quicksand"/>
                <a:ea typeface="Quicksand"/>
                <a:cs typeface="Quicksand"/>
                <a:sym typeface="Quicksand"/>
              </a:rPr>
              <a:t>or .pdf files (up to 200MB) or directly paste text.</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Generate Summary: Click to process input using a BART–PEGASUS ensemble with RoBERTa as meta-learner.</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Output Display: Summarized text appears instantly with factual and fluent content.</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Shows the ROUGE score of the generated text.</a:t>
            </a:r>
          </a:p>
          <a:p>
            <a:pPr algn="l" marL="539749" indent="-269875" lvl="1">
              <a:lnSpc>
                <a:spcPts val="4249"/>
              </a:lnSpc>
              <a:buFont typeface="Arial"/>
              <a:buChar char="•"/>
            </a:pPr>
            <a:r>
              <a:rPr lang="en-US" sz="2499">
                <a:solidFill>
                  <a:srgbClr val="0F4662"/>
                </a:solidFill>
                <a:latin typeface="Quicksand"/>
                <a:ea typeface="Quicksand"/>
                <a:cs typeface="Quicksand"/>
                <a:sym typeface="Quicksand"/>
              </a:rPr>
              <a:t>Download Option: Save the summary as a .docx file.</a:t>
            </a:r>
          </a:p>
        </p:txBody>
      </p:sp>
      <p:sp>
        <p:nvSpPr>
          <p:cNvPr name="TextBox 4" id="4"/>
          <p:cNvSpPr txBox="true"/>
          <p:nvPr/>
        </p:nvSpPr>
        <p:spPr>
          <a:xfrm rot="0">
            <a:off x="455089" y="672734"/>
            <a:ext cx="7239690" cy="1012190"/>
          </a:xfrm>
          <a:prstGeom prst="rect">
            <a:avLst/>
          </a:prstGeom>
        </p:spPr>
        <p:txBody>
          <a:bodyPr anchor="t" rtlCol="false" tIns="0" lIns="0" bIns="0" rIns="0">
            <a:spAutoFit/>
          </a:bodyPr>
          <a:lstStyle/>
          <a:p>
            <a:pPr algn="l" marL="0" indent="0" lvl="0">
              <a:lnSpc>
                <a:spcPts val="8260"/>
              </a:lnSpc>
              <a:spcBef>
                <a:spcPct val="0"/>
              </a:spcBef>
            </a:pPr>
            <a:r>
              <a:rPr lang="en-US" b="true" sz="5900" i="true">
                <a:solidFill>
                  <a:srgbClr val="0F4662"/>
                </a:solidFill>
                <a:latin typeface="Cormorant Garamond Bold Italics"/>
                <a:ea typeface="Cormorant Garamond Bold Italics"/>
                <a:cs typeface="Cormorant Garamond Bold Italics"/>
                <a:sym typeface="Cormorant Garamond Bold Italics"/>
              </a:rPr>
              <a:t>Features of our model:</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1112442" y="1949407"/>
            <a:ext cx="16063117" cy="76866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This study presents a robust and adaptable Stacked Ensemble Summarization model that overcomes key limitations of standalone systems like hallucination, domain inconsistency, and inefficiency. By integrating RoBERTa, BERT, LSTM, and PEGASUS through a Transformer-based meta-learner, the framework intelligently fuses extractive and abstractive strengths.</a:t>
            </a:r>
          </a:p>
          <a:p>
            <a:pPr algn="l">
              <a:lnSpc>
                <a:spcPts val="4079"/>
              </a:lnSpc>
            </a:pPr>
          </a:p>
          <a:p>
            <a:pPr algn="l">
              <a:lnSpc>
                <a:spcPts val="4079"/>
              </a:lnSpc>
            </a:pPr>
            <a:r>
              <a:rPr lang="en-US" sz="2400">
                <a:solidFill>
                  <a:srgbClr val="0F4662"/>
                </a:solidFill>
                <a:latin typeface="Quicksand"/>
                <a:ea typeface="Quicksand"/>
                <a:cs typeface="Quicksand"/>
                <a:sym typeface="Quicksand"/>
              </a:rPr>
              <a:t>The use of meta-features and a multi-objective loss ensures summaries are both informative and factually grounded. The addition of a confidence-based early-exit mechanism further optimizes runtime without compromising quality.</a:t>
            </a:r>
          </a:p>
          <a:p>
            <a:pPr algn="l">
              <a:lnSpc>
                <a:spcPts val="4079"/>
              </a:lnSpc>
            </a:pPr>
          </a:p>
          <a:p>
            <a:pPr algn="l">
              <a:lnSpc>
                <a:spcPts val="4079"/>
              </a:lnSpc>
            </a:pPr>
            <a:r>
              <a:rPr lang="en-US" sz="2400">
                <a:solidFill>
                  <a:srgbClr val="0F4662"/>
                </a:solidFill>
                <a:latin typeface="Quicksand"/>
                <a:ea typeface="Quicksand"/>
                <a:cs typeface="Quicksand"/>
                <a:sym typeface="Quicksand"/>
              </a:rPr>
              <a:t>Extensive evaluation on CNN/DailyMail and XSum datasets demonstrates that the proposed model outperforms individual baselines and traditional ensembles, achieving up to +1.3 ROUGE-L and +0.08 QAFactEval gains with up to 40% lower inference time.</a:t>
            </a:r>
          </a:p>
          <a:p>
            <a:pPr algn="l">
              <a:lnSpc>
                <a:spcPts val="4079"/>
              </a:lnSpc>
            </a:pPr>
          </a:p>
          <a:p>
            <a:pPr algn="l" marL="0" indent="0" lvl="0">
              <a:lnSpc>
                <a:spcPts val="4079"/>
              </a:lnSpc>
            </a:pPr>
            <a:r>
              <a:rPr lang="en-US" sz="2400">
                <a:solidFill>
                  <a:srgbClr val="0F4662"/>
                </a:solidFill>
                <a:latin typeface="Quicksand"/>
                <a:ea typeface="Quicksand"/>
                <a:cs typeface="Quicksand"/>
                <a:sym typeface="Quicksand"/>
              </a:rPr>
              <a:t>Overall, the system provides a scalable, explainable, and deployment-ready solution suitable for diverse applications like journalism, legal, and academic summarization.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Acknowledgement</a:t>
            </a:r>
          </a:p>
        </p:txBody>
      </p:sp>
      <p:sp>
        <p:nvSpPr>
          <p:cNvPr name="TextBox 3" id="3"/>
          <p:cNvSpPr txBox="true"/>
          <p:nvPr/>
        </p:nvSpPr>
        <p:spPr>
          <a:xfrm rot="0">
            <a:off x="1615297" y="4050209"/>
            <a:ext cx="15644003" cy="25431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We sincerely thank our supervisor, Dr. Anupam Mondal, for his expert guidance and constant encouragement. We are also grateful to the faculty of the CSE Department at IEM for their support. A special note of thanks to our Director, Dr. Satyajit Chakrabarti, for his visionary leadership and motivation. Lastly, we thank our families and friends for their unwavering support throughout this journey. This work would not have been possible without the collaborative spirit and academic environment provided by IEM, Kolkata.</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837559" y="599709"/>
            <a:ext cx="454156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3" id="3"/>
          <p:cNvSpPr txBox="true"/>
          <p:nvPr/>
        </p:nvSpPr>
        <p:spPr>
          <a:xfrm rot="0">
            <a:off x="11616999" y="2889073"/>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Subhojit Ghosh</a:t>
            </a:r>
          </a:p>
        </p:txBody>
      </p:sp>
      <p:sp>
        <p:nvSpPr>
          <p:cNvPr name="TextBox 4" id="4"/>
          <p:cNvSpPr txBox="true"/>
          <p:nvPr/>
        </p:nvSpPr>
        <p:spPr>
          <a:xfrm rot="0">
            <a:off x="6599679" y="698075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Dr. Anupam Mondal</a:t>
            </a:r>
          </a:p>
        </p:txBody>
      </p:sp>
      <p:sp>
        <p:nvSpPr>
          <p:cNvPr name="TextBox 5" id="5"/>
          <p:cNvSpPr txBox="true"/>
          <p:nvPr/>
        </p:nvSpPr>
        <p:spPr>
          <a:xfrm rot="0">
            <a:off x="6635340" y="6474096"/>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Project Mentor</a:t>
            </a:r>
          </a:p>
        </p:txBody>
      </p:sp>
      <p:sp>
        <p:nvSpPr>
          <p:cNvPr name="TextBox 6" id="6"/>
          <p:cNvSpPr txBox="true"/>
          <p:nvPr/>
        </p:nvSpPr>
        <p:spPr>
          <a:xfrm rot="0">
            <a:off x="1919478" y="2889073"/>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Aritra Ghosh</a:t>
            </a:r>
          </a:p>
        </p:txBody>
      </p:sp>
      <p:sp>
        <p:nvSpPr>
          <p:cNvPr name="AutoShape 7" id="7"/>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94497" y="3445424"/>
            <a:ext cx="6267282" cy="2091690"/>
          </a:xfrm>
          <a:prstGeom prst="rect">
            <a:avLst/>
          </a:prstGeom>
        </p:spPr>
        <p:txBody>
          <a:bodyPr anchor="t" rtlCol="false" tIns="0" lIns="0" bIns="0" rIns="0">
            <a:spAutoFit/>
          </a:bodyPr>
          <a:lstStyle/>
          <a:p>
            <a:pPr algn="ctr">
              <a:lnSpc>
                <a:spcPts val="3359"/>
              </a:lnSpc>
            </a:pPr>
            <a:r>
              <a:rPr lang="en-US" sz="2400">
                <a:solidFill>
                  <a:srgbClr val="0F4662"/>
                </a:solidFill>
                <a:latin typeface="Quicksand"/>
                <a:ea typeface="Quicksand"/>
                <a:cs typeface="Quicksand"/>
                <a:sym typeface="Quicksand"/>
              </a:rPr>
              <a:t>Registration Number: 211040100110105</a:t>
            </a:r>
          </a:p>
          <a:p>
            <a:pPr algn="ctr">
              <a:lnSpc>
                <a:spcPts val="3359"/>
              </a:lnSpc>
            </a:pPr>
            <a:r>
              <a:rPr lang="en-US" sz="2400">
                <a:solidFill>
                  <a:srgbClr val="0F4662"/>
                </a:solidFill>
                <a:latin typeface="Quicksand"/>
                <a:ea typeface="Quicksand"/>
                <a:cs typeface="Quicksand"/>
                <a:sym typeface="Quicksand"/>
              </a:rPr>
              <a:t>Enrollment Number: 12021002002137</a:t>
            </a:r>
          </a:p>
          <a:p>
            <a:pPr algn="ctr">
              <a:lnSpc>
                <a:spcPts val="3359"/>
              </a:lnSpc>
            </a:pPr>
            <a:r>
              <a:rPr lang="en-US" sz="2400">
                <a:solidFill>
                  <a:srgbClr val="0F4662"/>
                </a:solidFill>
                <a:latin typeface="Quicksand"/>
                <a:ea typeface="Quicksand"/>
                <a:cs typeface="Quicksand"/>
                <a:sym typeface="Quicksand"/>
              </a:rPr>
              <a:t>Stream: CSE</a:t>
            </a:r>
          </a:p>
          <a:p>
            <a:pPr algn="ctr">
              <a:lnSpc>
                <a:spcPts val="3359"/>
              </a:lnSpc>
            </a:pPr>
            <a:r>
              <a:rPr lang="en-US" sz="2400">
                <a:solidFill>
                  <a:srgbClr val="0F4662"/>
                </a:solidFill>
                <a:latin typeface="Quicksand"/>
                <a:ea typeface="Quicksand"/>
                <a:cs typeface="Quicksand"/>
                <a:sym typeface="Quicksand"/>
              </a:rPr>
              <a:t>Section: A</a:t>
            </a:r>
          </a:p>
          <a:p>
            <a:pPr algn="ctr" marL="0" indent="0" lvl="0">
              <a:lnSpc>
                <a:spcPts val="3359"/>
              </a:lnSpc>
              <a:spcBef>
                <a:spcPct val="0"/>
              </a:spcBef>
            </a:pPr>
            <a:r>
              <a:rPr lang="en-US" sz="2400">
                <a:solidFill>
                  <a:srgbClr val="0F4662"/>
                </a:solidFill>
                <a:latin typeface="Quicksand"/>
                <a:ea typeface="Quicksand"/>
                <a:cs typeface="Quicksand"/>
                <a:sym typeface="Quicksand"/>
              </a:rPr>
              <a:t>Roll Number: 74</a:t>
            </a:r>
          </a:p>
        </p:txBody>
      </p:sp>
      <p:sp>
        <p:nvSpPr>
          <p:cNvPr name="TextBox 10" id="10"/>
          <p:cNvSpPr txBox="true"/>
          <p:nvPr/>
        </p:nvSpPr>
        <p:spPr>
          <a:xfrm rot="0">
            <a:off x="10992018" y="3445424"/>
            <a:ext cx="6267282" cy="2091690"/>
          </a:xfrm>
          <a:prstGeom prst="rect">
            <a:avLst/>
          </a:prstGeom>
        </p:spPr>
        <p:txBody>
          <a:bodyPr anchor="t" rtlCol="false" tIns="0" lIns="0" bIns="0" rIns="0">
            <a:spAutoFit/>
          </a:bodyPr>
          <a:lstStyle/>
          <a:p>
            <a:pPr algn="ctr">
              <a:lnSpc>
                <a:spcPts val="3359"/>
              </a:lnSpc>
            </a:pPr>
            <a:r>
              <a:rPr lang="en-US" sz="2400">
                <a:solidFill>
                  <a:srgbClr val="0F4662"/>
                </a:solidFill>
                <a:latin typeface="Quicksand"/>
                <a:ea typeface="Quicksand"/>
                <a:cs typeface="Quicksand"/>
                <a:sym typeface="Quicksand"/>
              </a:rPr>
              <a:t>Registration Number: 211040100110130</a:t>
            </a:r>
          </a:p>
          <a:p>
            <a:pPr algn="ctr">
              <a:lnSpc>
                <a:spcPts val="3359"/>
              </a:lnSpc>
            </a:pPr>
            <a:r>
              <a:rPr lang="en-US" sz="2400">
                <a:solidFill>
                  <a:srgbClr val="0F4662"/>
                </a:solidFill>
                <a:latin typeface="Quicksand"/>
                <a:ea typeface="Quicksand"/>
                <a:cs typeface="Quicksand"/>
                <a:sym typeface="Quicksand"/>
              </a:rPr>
              <a:t>Enrollment Number: 12021002002160</a:t>
            </a:r>
          </a:p>
          <a:p>
            <a:pPr algn="ctr">
              <a:lnSpc>
                <a:spcPts val="3359"/>
              </a:lnSpc>
            </a:pPr>
            <a:r>
              <a:rPr lang="en-US" sz="2400">
                <a:solidFill>
                  <a:srgbClr val="0F4662"/>
                </a:solidFill>
                <a:latin typeface="Quicksand"/>
                <a:ea typeface="Quicksand"/>
                <a:cs typeface="Quicksand"/>
                <a:sym typeface="Quicksand"/>
              </a:rPr>
              <a:t>Stream: CSE</a:t>
            </a:r>
          </a:p>
          <a:p>
            <a:pPr algn="ctr">
              <a:lnSpc>
                <a:spcPts val="3359"/>
              </a:lnSpc>
            </a:pPr>
            <a:r>
              <a:rPr lang="en-US" sz="2400">
                <a:solidFill>
                  <a:srgbClr val="0F4662"/>
                </a:solidFill>
                <a:latin typeface="Quicksand"/>
                <a:ea typeface="Quicksand"/>
                <a:cs typeface="Quicksand"/>
                <a:sym typeface="Quicksand"/>
              </a:rPr>
              <a:t>Section: B</a:t>
            </a:r>
          </a:p>
          <a:p>
            <a:pPr algn="ctr" marL="0" indent="0" lvl="0">
              <a:lnSpc>
                <a:spcPts val="3359"/>
              </a:lnSpc>
              <a:spcBef>
                <a:spcPct val="0"/>
              </a:spcBef>
            </a:pPr>
            <a:r>
              <a:rPr lang="en-US" sz="2400">
                <a:solidFill>
                  <a:srgbClr val="0F4662"/>
                </a:solidFill>
                <a:latin typeface="Quicksand"/>
                <a:ea typeface="Quicksand"/>
                <a:cs typeface="Quicksand"/>
                <a:sym typeface="Quicksand"/>
              </a:rPr>
              <a:t>Roll Number: 97</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875634" y="1955612"/>
            <a:ext cx="12713849" cy="7610476"/>
          </a:xfrm>
          <a:prstGeom prst="rect">
            <a:avLst/>
          </a:prstGeom>
        </p:spPr>
        <p:txBody>
          <a:bodyPr anchor="t" rtlCol="false" tIns="0" lIns="0" bIns="0" rIns="0">
            <a:spAutoFit/>
          </a:bodyPr>
          <a:lstStyle/>
          <a:p>
            <a:pPr algn="l" marL="647697" indent="-323848" lvl="1">
              <a:lnSpc>
                <a:spcPts val="5099"/>
              </a:lnSpc>
              <a:buFont typeface="Arial"/>
              <a:buChar char="•"/>
            </a:pPr>
            <a:r>
              <a:rPr lang="en-US" b="true" sz="2999">
                <a:solidFill>
                  <a:srgbClr val="0F4662"/>
                </a:solidFill>
                <a:latin typeface="Quicksand Bold"/>
                <a:ea typeface="Quicksand Bold"/>
                <a:cs typeface="Quicksand Bold"/>
                <a:sym typeface="Quicksand Bold"/>
              </a:rPr>
              <a:t>Outcomes</a:t>
            </a:r>
          </a:p>
          <a:p>
            <a:pPr algn="l" marL="647697" indent="-323848" lvl="1">
              <a:lnSpc>
                <a:spcPts val="5099"/>
              </a:lnSpc>
              <a:buFont typeface="Arial"/>
              <a:buChar char="•"/>
            </a:pPr>
            <a:r>
              <a:rPr lang="en-US" b="true" sz="2999">
                <a:solidFill>
                  <a:srgbClr val="0F4662"/>
                </a:solidFill>
                <a:latin typeface="Quicksand Bold"/>
                <a:ea typeface="Quicksand Bold"/>
                <a:cs typeface="Quicksand Bold"/>
                <a:sym typeface="Quicksand Bold"/>
              </a:rPr>
              <a:t>Abstract</a:t>
            </a:r>
          </a:p>
          <a:p>
            <a:pPr algn="l" marL="647697" indent="-323848" lvl="1">
              <a:lnSpc>
                <a:spcPts val="5099"/>
              </a:lnSpc>
              <a:buFont typeface="Arial"/>
              <a:buChar char="•"/>
            </a:pPr>
            <a:r>
              <a:rPr lang="en-US" b="true" sz="2999">
                <a:solidFill>
                  <a:srgbClr val="0F4662"/>
                </a:solidFill>
                <a:latin typeface="Quicksand Bold"/>
                <a:ea typeface="Quicksand Bold"/>
                <a:cs typeface="Quicksand Bold"/>
                <a:sym typeface="Quicksand Bold"/>
              </a:rPr>
              <a:t>Introduction</a:t>
            </a:r>
          </a:p>
          <a:p>
            <a:pPr algn="l" marL="647697" indent="-323848" lvl="1">
              <a:lnSpc>
                <a:spcPts val="5099"/>
              </a:lnSpc>
              <a:buFont typeface="Arial"/>
              <a:buChar char="•"/>
            </a:pPr>
            <a:r>
              <a:rPr lang="en-US" b="true" sz="2999">
                <a:solidFill>
                  <a:srgbClr val="0F4662"/>
                </a:solidFill>
                <a:latin typeface="Quicksand Bold"/>
                <a:ea typeface="Quicksand Bold"/>
                <a:cs typeface="Quicksand Bold"/>
                <a:sym typeface="Quicksand Bold"/>
              </a:rPr>
              <a:t>Background Study</a:t>
            </a:r>
          </a:p>
          <a:p>
            <a:pPr algn="l" marL="647697" indent="-323848" lvl="1">
              <a:lnSpc>
                <a:spcPts val="5099"/>
              </a:lnSpc>
              <a:buFont typeface="Arial"/>
              <a:buChar char="•"/>
            </a:pPr>
            <a:r>
              <a:rPr lang="en-US" b="true" sz="2999" i="true">
                <a:solidFill>
                  <a:srgbClr val="0F4662"/>
                </a:solidFill>
                <a:latin typeface="Quicksand Bold"/>
                <a:ea typeface="Quicksand Bold"/>
                <a:cs typeface="Quicksand Bold"/>
                <a:sym typeface="Quicksand Bold"/>
              </a:rPr>
              <a:t>Common Methods of Summarization (Traditional Approaches)</a:t>
            </a:r>
          </a:p>
          <a:p>
            <a:pPr algn="l" marL="647697" indent="-323848" lvl="1">
              <a:lnSpc>
                <a:spcPts val="5099"/>
              </a:lnSpc>
              <a:buFont typeface="Arial"/>
              <a:buChar char="•"/>
            </a:pPr>
            <a:r>
              <a:rPr lang="en-US" b="true" sz="2999" i="true">
                <a:solidFill>
                  <a:srgbClr val="0F4662"/>
                </a:solidFill>
                <a:latin typeface="Quicksand Bold"/>
                <a:ea typeface="Quicksand Bold"/>
                <a:cs typeface="Quicksand Bold"/>
                <a:sym typeface="Quicksand Bold"/>
              </a:rPr>
              <a:t>Traditional Methods vs. LLMs in Text Summarization</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New Factuality Evaluation Metrics</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Dataset Collection</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Methodology: Our Approach to Ensemble Summarization</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Features of our model</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Conclusion</a:t>
            </a:r>
          </a:p>
          <a:p>
            <a:pPr algn="l" marL="647697" indent="-323848" lvl="1">
              <a:lnSpc>
                <a:spcPts val="5099"/>
              </a:lnSpc>
              <a:buFont typeface="Arial"/>
              <a:buChar char="•"/>
            </a:pPr>
            <a:r>
              <a:rPr lang="en-US" b="true" sz="2999" i="true" strike="noStrike" u="none">
                <a:solidFill>
                  <a:srgbClr val="0F4662"/>
                </a:solidFill>
                <a:latin typeface="Quicksand Bold"/>
                <a:ea typeface="Quicksand Bold"/>
                <a:cs typeface="Quicksand Bold"/>
                <a:sym typeface="Quicksand Bold"/>
              </a:rPr>
              <a:t>Acknowledgement</a:t>
            </a:r>
          </a:p>
        </p:txBody>
      </p:sp>
      <p:sp>
        <p:nvSpPr>
          <p:cNvPr name="TextBox 3" id="3"/>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Table of Contents: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03031" y="366440"/>
            <a:ext cx="2636969" cy="2636969"/>
          </a:xfrm>
          <a:custGeom>
            <a:avLst/>
            <a:gdLst/>
            <a:ahLst/>
            <a:cxnLst/>
            <a:rect r="r" b="b" t="t" l="l"/>
            <a:pathLst>
              <a:path h="2636969" w="2636969">
                <a:moveTo>
                  <a:pt x="0" y="0"/>
                </a:moveTo>
                <a:lnTo>
                  <a:pt x="2636970" y="0"/>
                </a:lnTo>
                <a:lnTo>
                  <a:pt x="2636970" y="2636969"/>
                </a:lnTo>
                <a:lnTo>
                  <a:pt x="0" y="2636969"/>
                </a:lnTo>
                <a:lnTo>
                  <a:pt x="0" y="0"/>
                </a:lnTo>
                <a:close/>
              </a:path>
            </a:pathLst>
          </a:custGeom>
          <a:blipFill>
            <a:blip r:embed="rId2"/>
            <a:stretch>
              <a:fillRect l="0" t="0" r="0" b="0"/>
            </a:stretch>
          </a:blipFill>
        </p:spPr>
      </p:sp>
      <p:sp>
        <p:nvSpPr>
          <p:cNvPr name="Freeform 3" id="3"/>
          <p:cNvSpPr/>
          <p:nvPr/>
        </p:nvSpPr>
        <p:spPr>
          <a:xfrm flipH="false" flipV="false" rot="0">
            <a:off x="14412263" y="366440"/>
            <a:ext cx="2636969" cy="2636969"/>
          </a:xfrm>
          <a:custGeom>
            <a:avLst/>
            <a:gdLst/>
            <a:ahLst/>
            <a:cxnLst/>
            <a:rect r="r" b="b" t="t" l="l"/>
            <a:pathLst>
              <a:path h="2636969" w="2636969">
                <a:moveTo>
                  <a:pt x="0" y="0"/>
                </a:moveTo>
                <a:lnTo>
                  <a:pt x="2636969" y="0"/>
                </a:lnTo>
                <a:lnTo>
                  <a:pt x="2636969" y="2636969"/>
                </a:lnTo>
                <a:lnTo>
                  <a:pt x="0" y="2636969"/>
                </a:lnTo>
                <a:lnTo>
                  <a:pt x="0" y="0"/>
                </a:lnTo>
                <a:close/>
              </a:path>
            </a:pathLst>
          </a:custGeom>
          <a:blipFill>
            <a:blip r:embed="rId3"/>
            <a:stretch>
              <a:fillRect l="0" t="0" r="0" b="0"/>
            </a:stretch>
          </a:blipFill>
        </p:spPr>
      </p:sp>
      <p:graphicFrame>
        <p:nvGraphicFramePr>
          <p:cNvPr name="Table 4" id="4"/>
          <p:cNvGraphicFramePr>
            <a:graphicFrameLocks noGrp="true"/>
          </p:cNvGraphicFramePr>
          <p:nvPr/>
        </p:nvGraphicFramePr>
        <p:xfrm>
          <a:off x="1916637" y="3514725"/>
          <a:ext cx="14454727" cy="5314950"/>
        </p:xfrm>
        <a:graphic>
          <a:graphicData uri="http://schemas.openxmlformats.org/drawingml/2006/table">
            <a:tbl>
              <a:tblPr/>
              <a:tblGrid>
                <a:gridCol w="5788743"/>
                <a:gridCol w="4017492"/>
                <a:gridCol w="2703315"/>
                <a:gridCol w="1945178"/>
              </a:tblGrid>
              <a:tr h="1026534">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Paper 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Publication Venue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Indexing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Date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534">
                <a:tc>
                  <a:txBody>
                    <a:bodyPr anchor="t" rtlCol="false"/>
                    <a:lstStyle/>
                    <a:p>
                      <a:pPr algn="ctr">
                        <a:lnSpc>
                          <a:spcPts val="1960"/>
                        </a:lnSpc>
                        <a:defRPr/>
                      </a:pPr>
                      <a:r>
                        <a:rPr lang="en-US" sz="1400">
                          <a:solidFill>
                            <a:srgbClr val="000000"/>
                          </a:solidFill>
                          <a:latin typeface="Canva Sans"/>
                          <a:ea typeface="Canva Sans"/>
                          <a:cs typeface="Canva Sans"/>
                          <a:sym typeface="Canva Sans"/>
                        </a:rPr>
                        <a:t>An Analytical Study of Text Summarization Techniques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IEEE IEMTRONICS 2024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IEEE, Scopus, Springer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May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534">
                <a:tc>
                  <a:txBody>
                    <a:bodyPr anchor="t" rtlCol="false"/>
                    <a:lstStyle/>
                    <a:p>
                      <a:pPr algn="ctr">
                        <a:lnSpc>
                          <a:spcPts val="1960"/>
                        </a:lnSpc>
                        <a:defRPr/>
                      </a:pPr>
                      <a:r>
                        <a:rPr lang="en-US" sz="1400">
                          <a:solidFill>
                            <a:srgbClr val="000000"/>
                          </a:solidFill>
                          <a:latin typeface="Canva Sans"/>
                          <a:ea typeface="Canva Sans"/>
                          <a:cs typeface="Canva Sans"/>
                          <a:sym typeface="Canva Sans"/>
                        </a:rPr>
                        <a:t>Performance Analysis of Transformer Models in Text Summarization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IRTM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Scopus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December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534">
                <a:tc>
                  <a:txBody>
                    <a:bodyPr anchor="t" rtlCol="false"/>
                    <a:lstStyle/>
                    <a:p>
                      <a:pPr algn="ctr">
                        <a:lnSpc>
                          <a:spcPts val="1960"/>
                        </a:lnSpc>
                        <a:defRPr/>
                      </a:pPr>
                      <a:r>
                        <a:rPr lang="en-US" sz="1400">
                          <a:solidFill>
                            <a:srgbClr val="000000"/>
                          </a:solidFill>
                          <a:latin typeface="Canva Sans"/>
                          <a:ea typeface="Canva Sans"/>
                          <a:cs typeface="Canva Sans"/>
                          <a:sym typeface="Canva Sans"/>
                        </a:rPr>
                        <a:t>Factuality-Aware Stacked Ensemble Summarization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ISACC 2025, Assam University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IEEE, Scopus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March 2025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08815">
                <a:tc>
                  <a:txBody>
                    <a:bodyPr anchor="t" rtlCol="false"/>
                    <a:lstStyle/>
                    <a:p>
                      <a:pPr algn="ctr">
                        <a:lnSpc>
                          <a:spcPts val="1960"/>
                        </a:lnSpc>
                        <a:defRPr/>
                      </a:pPr>
                      <a:r>
                        <a:rPr lang="en-US" sz="1400">
                          <a:solidFill>
                            <a:srgbClr val="222222"/>
                          </a:solidFill>
                          <a:latin typeface="Canva Sans"/>
                          <a:ea typeface="Canva Sans"/>
                          <a:cs typeface="Canva Sans"/>
                          <a:sym typeface="Canva Sans"/>
                        </a:rPr>
                        <a:t>Factuality-Aware Stacked Ensemble Summarization: Combining Meta-Learning with Feature-Weighted Transformer Gating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1F1F1F"/>
                          </a:solidFill>
                          <a:latin typeface="Canva Sans"/>
                          <a:ea typeface="Canva Sans"/>
                          <a:cs typeface="Canva Sans"/>
                          <a:sym typeface="Canva Sans"/>
                        </a:rPr>
                        <a:t>Arabian Journal for Science and Engineering (AJSE)  --Pending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Journal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Canva Sans"/>
                          <a:ea typeface="Canva Sans"/>
                          <a:cs typeface="Canva Sans"/>
                          <a:sym typeface="Canva Sans"/>
                        </a:rPr>
                        <a:t>May 2025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Outcomes: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19175" y="1807198"/>
            <a:ext cx="16230600" cy="768667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In the evolving digital landscape, the surge in textual data has amplified the need for effective automatic text summarization. This presents a </a:t>
            </a:r>
            <a:r>
              <a:rPr lang="en-US" b="true" sz="2400">
                <a:solidFill>
                  <a:srgbClr val="0F4662"/>
                </a:solidFill>
                <a:latin typeface="Quicksand Bold"/>
                <a:ea typeface="Quicksand Bold"/>
                <a:cs typeface="Quicksand Bold"/>
                <a:sym typeface="Quicksand Bold"/>
              </a:rPr>
              <a:t>Stacked Ensemble Text Summarization</a:t>
            </a:r>
            <a:r>
              <a:rPr lang="en-US" sz="2400">
                <a:solidFill>
                  <a:srgbClr val="0F4662"/>
                </a:solidFill>
                <a:latin typeface="Quicksand"/>
                <a:ea typeface="Quicksand"/>
                <a:cs typeface="Quicksand"/>
                <a:sym typeface="Quicksand"/>
              </a:rPr>
              <a:t> model that integrates the strengths of four architectures—</a:t>
            </a:r>
            <a:r>
              <a:rPr lang="en-US" b="true" sz="2400">
                <a:solidFill>
                  <a:srgbClr val="0F4662"/>
                </a:solidFill>
                <a:latin typeface="Quicksand Bold"/>
                <a:ea typeface="Quicksand Bold"/>
                <a:cs typeface="Quicksand Bold"/>
                <a:sym typeface="Quicksand Bold"/>
              </a:rPr>
              <a:t>RoBERTa, BERT, LSTM, and PEGASUS</a:t>
            </a:r>
            <a:r>
              <a:rPr lang="en-US" sz="2400">
                <a:solidFill>
                  <a:srgbClr val="0F4662"/>
                </a:solidFill>
                <a:latin typeface="Quicksand"/>
                <a:ea typeface="Quicksand"/>
                <a:cs typeface="Quicksand"/>
                <a:sym typeface="Quicksand"/>
              </a:rPr>
              <a:t>—within a dynamic, meta-learning framework to overcome limitations of individual models such as factual hallucinations and inconsistent generalization. The proposed system operates in two tiers. </a:t>
            </a:r>
            <a:r>
              <a:rPr lang="en-US" b="true" sz="2400">
                <a:solidFill>
                  <a:srgbClr val="0F4662"/>
                </a:solidFill>
                <a:latin typeface="Quicksand Bold"/>
                <a:ea typeface="Quicksand Bold"/>
                <a:cs typeface="Quicksand Bold"/>
                <a:sym typeface="Quicksand Bold"/>
              </a:rPr>
              <a:t>Level-0</a:t>
            </a:r>
            <a:r>
              <a:rPr lang="en-US" sz="2400">
                <a:solidFill>
                  <a:srgbClr val="0F4662"/>
                </a:solidFill>
                <a:latin typeface="Quicksand"/>
                <a:ea typeface="Quicksand"/>
                <a:cs typeface="Quicksand"/>
                <a:sym typeface="Quicksand"/>
              </a:rPr>
              <a:t> comprises fine-tuned base models, where RoBERTa and BERT perform extractive summarization, while LSTM and PEGASUS handle abstractive summarization. </a:t>
            </a:r>
            <a:r>
              <a:rPr lang="en-US" b="true" sz="2400">
                <a:solidFill>
                  <a:srgbClr val="0F4662"/>
                </a:solidFill>
                <a:latin typeface="Quicksand Bold"/>
                <a:ea typeface="Quicksand Bold"/>
                <a:cs typeface="Quicksand Bold"/>
                <a:sym typeface="Quicksand Bold"/>
              </a:rPr>
              <a:t>Level-1</a:t>
            </a:r>
            <a:r>
              <a:rPr lang="en-US" sz="2400">
                <a:solidFill>
                  <a:srgbClr val="0F4662"/>
                </a:solidFill>
                <a:latin typeface="Quicksand"/>
                <a:ea typeface="Quicksand"/>
                <a:cs typeface="Quicksand"/>
                <a:sym typeface="Quicksand"/>
              </a:rPr>
              <a:t> features a lightweight Transformer meta-learner inspired by the Feature-Weighted Linear Stacking (FWLS) approach. It leverages both base model outputs and meta-features such as ROUGE scores, factuality metrics (QAFactEval, CoCo), semantic distances, and inter-model variance to produce adaptive, instance-specific weightings for summary generation. A </a:t>
            </a:r>
            <a:r>
              <a:rPr lang="en-US" b="true" sz="2400">
                <a:solidFill>
                  <a:srgbClr val="0F4662"/>
                </a:solidFill>
                <a:latin typeface="Quicksand Bold"/>
                <a:ea typeface="Quicksand Bold"/>
                <a:cs typeface="Quicksand Bold"/>
                <a:sym typeface="Quicksand Bold"/>
              </a:rPr>
              <a:t>confidence-based early-exit</a:t>
            </a:r>
            <a:r>
              <a:rPr lang="en-US" sz="2400">
                <a:solidFill>
                  <a:srgbClr val="0F4662"/>
                </a:solidFill>
                <a:latin typeface="Quicksand"/>
                <a:ea typeface="Quicksand"/>
                <a:cs typeface="Quicksand"/>
                <a:sym typeface="Quicksand"/>
              </a:rPr>
              <a:t> mechanism further enhances efficiency by selecting a base model’s output when it meets high factuality and certainty thresholds. Evaluations on </a:t>
            </a:r>
            <a:r>
              <a:rPr lang="en-US" b="true" sz="2400">
                <a:solidFill>
                  <a:srgbClr val="0F4662"/>
                </a:solidFill>
                <a:latin typeface="Quicksand Bold"/>
                <a:ea typeface="Quicksand Bold"/>
                <a:cs typeface="Quicksand Bold"/>
                <a:sym typeface="Quicksand Bold"/>
              </a:rPr>
              <a:t>CNN/DailyMail</a:t>
            </a:r>
            <a:r>
              <a:rPr lang="en-US" sz="2400">
                <a:solidFill>
                  <a:srgbClr val="0F4662"/>
                </a:solidFill>
                <a:latin typeface="Quicksand"/>
                <a:ea typeface="Quicksand"/>
                <a:cs typeface="Quicksand"/>
                <a:sym typeface="Quicksand"/>
              </a:rPr>
              <a:t> and </a:t>
            </a:r>
            <a:r>
              <a:rPr lang="en-US" b="true" sz="2400">
                <a:solidFill>
                  <a:srgbClr val="0F4662"/>
                </a:solidFill>
                <a:latin typeface="Quicksand Bold"/>
                <a:ea typeface="Quicksand Bold"/>
                <a:cs typeface="Quicksand Bold"/>
                <a:sym typeface="Quicksand Bold"/>
              </a:rPr>
              <a:t>XSum</a:t>
            </a:r>
            <a:r>
              <a:rPr lang="en-US" sz="2400">
                <a:solidFill>
                  <a:srgbClr val="0F4662"/>
                </a:solidFill>
                <a:latin typeface="Quicksand"/>
                <a:ea typeface="Quicksand"/>
                <a:cs typeface="Quicksand"/>
                <a:sym typeface="Quicksand"/>
              </a:rPr>
              <a:t> datasets show the model outperforms baselines with up to </a:t>
            </a:r>
            <a:r>
              <a:rPr lang="en-US" b="true" sz="2400">
                <a:solidFill>
                  <a:srgbClr val="0F4662"/>
                </a:solidFill>
                <a:latin typeface="Quicksand Bold"/>
                <a:ea typeface="Quicksand Bold"/>
                <a:cs typeface="Quicksand Bold"/>
                <a:sym typeface="Quicksand Bold"/>
              </a:rPr>
              <a:t>+1.3 ROUGE-L</a:t>
            </a:r>
            <a:r>
              <a:rPr lang="en-US" sz="2400">
                <a:solidFill>
                  <a:srgbClr val="0F4662"/>
                </a:solidFill>
                <a:latin typeface="Quicksand"/>
                <a:ea typeface="Quicksand"/>
                <a:cs typeface="Quicksand"/>
                <a:sym typeface="Quicksand"/>
              </a:rPr>
              <a:t> and </a:t>
            </a:r>
            <a:r>
              <a:rPr lang="en-US" b="true" sz="2400">
                <a:solidFill>
                  <a:srgbClr val="0F4662"/>
                </a:solidFill>
                <a:latin typeface="Quicksand Bold"/>
                <a:ea typeface="Quicksand Bold"/>
                <a:cs typeface="Quicksand Bold"/>
                <a:sym typeface="Quicksand Bold"/>
              </a:rPr>
              <a:t>+0.08 QAFactEval</a:t>
            </a:r>
            <a:r>
              <a:rPr lang="en-US" sz="2400">
                <a:solidFill>
                  <a:srgbClr val="0F4662"/>
                </a:solidFill>
                <a:latin typeface="Quicksand"/>
                <a:ea typeface="Quicksand"/>
                <a:cs typeface="Quicksand"/>
                <a:sym typeface="Quicksand"/>
              </a:rPr>
              <a:t> improvements while reducing inference time by </a:t>
            </a:r>
            <a:r>
              <a:rPr lang="en-US" b="true" sz="2400">
                <a:solidFill>
                  <a:srgbClr val="0F4662"/>
                </a:solidFill>
                <a:latin typeface="Quicksand Bold"/>
                <a:ea typeface="Quicksand Bold"/>
                <a:cs typeface="Quicksand Bold"/>
                <a:sym typeface="Quicksand Bold"/>
              </a:rPr>
              <a:t>40%</a:t>
            </a:r>
            <a:r>
              <a:rPr lang="en-US" sz="2400">
                <a:solidFill>
                  <a:srgbClr val="0F4662"/>
                </a:solidFill>
                <a:latin typeface="Quicksand"/>
                <a:ea typeface="Quicksand"/>
                <a:cs typeface="Quicksand"/>
                <a:sym typeface="Quicksand"/>
              </a:rPr>
              <a:t>. The system offers a scalable, explainable, and factually consistent summarization solution for real-world applications across domains.</a:t>
            </a:r>
          </a:p>
          <a:p>
            <a:pPr algn="l" marL="0" indent="0" lvl="0">
              <a:lnSpc>
                <a:spcPts val="4079"/>
              </a:lnSpc>
            </a:pPr>
          </a:p>
        </p:txBody>
      </p:sp>
      <p:sp>
        <p:nvSpPr>
          <p:cNvPr name="TextBox 3" id="3"/>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Abstract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TextBox 3" id="3"/>
          <p:cNvSpPr txBox="true"/>
          <p:nvPr/>
        </p:nvSpPr>
        <p:spPr>
          <a:xfrm rot="0">
            <a:off x="1028700" y="2085975"/>
            <a:ext cx="16230600" cy="30575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Summarization is the process of condensing a larger piece of text into a shorter version while still capturing the essential information. It allows readers to quickly grasp the main points and key details of a document without having to read the entire text.</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Extractive summarization involves selecting and combining important sentences.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Abstractive summarization generates new sentences that capture the essence of the original text.</a:t>
            </a:r>
          </a:p>
          <a:p>
            <a:pPr algn="l" marL="0" indent="0" lvl="0">
              <a:lnSpc>
                <a:spcPts val="4079"/>
              </a:lnSpc>
            </a:pPr>
          </a:p>
        </p:txBody>
      </p:sp>
      <p:sp>
        <p:nvSpPr>
          <p:cNvPr name="TextBox 4" id="4"/>
          <p:cNvSpPr txBox="true"/>
          <p:nvPr/>
        </p:nvSpPr>
        <p:spPr>
          <a:xfrm rot="0">
            <a:off x="1028700" y="5172075"/>
            <a:ext cx="7222715" cy="4086225"/>
          </a:xfrm>
          <a:prstGeom prst="rect">
            <a:avLst/>
          </a:prstGeom>
        </p:spPr>
        <p:txBody>
          <a:bodyPr anchor="t" rtlCol="false" tIns="0" lIns="0" bIns="0" rIns="0">
            <a:spAutoFit/>
          </a:bodyPr>
          <a:lstStyle/>
          <a:p>
            <a:pPr algn="l">
              <a:lnSpc>
                <a:spcPts val="4079"/>
              </a:lnSpc>
            </a:pPr>
            <a:r>
              <a:rPr lang="en-US" sz="2400" b="true">
                <a:solidFill>
                  <a:srgbClr val="0F4662"/>
                </a:solidFill>
                <a:latin typeface="Quicksand Bold"/>
                <a:ea typeface="Quicksand Bold"/>
                <a:cs typeface="Quicksand Bold"/>
                <a:sym typeface="Quicksand Bold"/>
              </a:rPr>
              <a:t>Challenges in Summarization</a:t>
            </a:r>
          </a:p>
          <a:p>
            <a:pPr algn="l" marL="0" indent="0" lvl="0">
              <a:lnSpc>
                <a:spcPts val="4079"/>
              </a:lnSpc>
            </a:pPr>
            <a:r>
              <a:rPr lang="en-US" sz="2400">
                <a:solidFill>
                  <a:srgbClr val="0F4662"/>
                </a:solidFill>
                <a:latin typeface="Quicksand"/>
                <a:ea typeface="Quicksand"/>
                <a:cs typeface="Quicksand"/>
                <a:sym typeface="Quicksand"/>
              </a:rPr>
              <a:t>Summarization research faces hurdles in dealing with dataset limitations, the computational demands of training large models, ensuring coherence and fluency in the generated summaries, and the challenges of evaluating model performance.</a:t>
            </a:r>
          </a:p>
          <a:p>
            <a:pPr algn="l" marL="0" indent="0" lvl="0">
              <a:lnSpc>
                <a:spcPts val="4079"/>
              </a:lnSpc>
            </a:pPr>
          </a:p>
        </p:txBody>
      </p:sp>
      <p:sp>
        <p:nvSpPr>
          <p:cNvPr name="TextBox 5" id="5"/>
          <p:cNvSpPr txBox="true"/>
          <p:nvPr/>
        </p:nvSpPr>
        <p:spPr>
          <a:xfrm rot="0">
            <a:off x="9241697" y="5172075"/>
            <a:ext cx="8017603" cy="3571875"/>
          </a:xfrm>
          <a:prstGeom prst="rect">
            <a:avLst/>
          </a:prstGeom>
        </p:spPr>
        <p:txBody>
          <a:bodyPr anchor="t" rtlCol="false" tIns="0" lIns="0" bIns="0" rIns="0">
            <a:spAutoFit/>
          </a:bodyPr>
          <a:lstStyle/>
          <a:p>
            <a:pPr algn="l" marL="0" indent="0" lvl="0">
              <a:lnSpc>
                <a:spcPts val="4079"/>
              </a:lnSpc>
            </a:pPr>
            <a:r>
              <a:rPr lang="en-US" b="true" sz="2400">
                <a:solidFill>
                  <a:srgbClr val="0F4662"/>
                </a:solidFill>
                <a:latin typeface="Quicksand Bold"/>
                <a:ea typeface="Quicksand Bold"/>
                <a:cs typeface="Quicksand Bold"/>
                <a:sym typeface="Quicksand Bold"/>
              </a:rPr>
              <a:t>Real-World Applications</a:t>
            </a:r>
          </a:p>
          <a:p>
            <a:pPr algn="l" marL="0" indent="0" lvl="0">
              <a:lnSpc>
                <a:spcPts val="4079"/>
              </a:lnSpc>
            </a:pPr>
            <a:r>
              <a:rPr lang="en-US" sz="2400" strike="noStrike" u="none">
                <a:solidFill>
                  <a:srgbClr val="0F4662"/>
                </a:solidFill>
                <a:latin typeface="Quicksand"/>
                <a:ea typeface="Quicksand"/>
                <a:cs typeface="Quicksand"/>
                <a:sym typeface="Quicksand"/>
              </a:rPr>
              <a:t>Summarization finds crucial applications in various domains, including news aggregation, scientific research, and social media content analysis, facilitating efficient knowledge acquisition.</a:t>
            </a:r>
          </a:p>
          <a:p>
            <a:pPr algn="l" marL="0" indent="0" lvl="0">
              <a:lnSpc>
                <a:spcPts val="4079"/>
              </a:lnSpc>
            </a:pPr>
          </a:p>
          <a:p>
            <a:pPr algn="l" marL="0" indent="0" lvl="0">
              <a:lnSpc>
                <a:spcPts val="40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Background Study</a:t>
            </a:r>
          </a:p>
        </p:txBody>
      </p:sp>
      <p:sp>
        <p:nvSpPr>
          <p:cNvPr name="TextBox 4" id="4"/>
          <p:cNvSpPr txBox="true"/>
          <p:nvPr/>
        </p:nvSpPr>
        <p:spPr>
          <a:xfrm rot="0">
            <a:off x="1028700" y="2266950"/>
            <a:ext cx="16230600" cy="562927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Automatic text summarization has evolved significantly with the advent of deep learning and pre-trained language models. While individual models like BART, PEGASUS, and T5 have achieved strong performance on benchmark datasets, their outputs often vary in informativeness, fluency, and factual accuracy. To harness the complementary strengths of diverse models, ensemble methods have emerged as a powerful strategy. Feature-Weighted Linear Stacking (FWLS) is a meta-learning approach that combines multiple base models using learned weights derived from meta-features—such as ROUGE scores, compression ratios, and semantic similarity. However, conventional stacking approaches often fail to account for the nuanced relationship between model behavior and factual reliability. This gap motivates the integration of factuality-aware metrics like QAFactEval into the FWLS pipeline. By leveraging transformer-based meta-learners to dynamically compute instance-specific weights based on these features, the proposed framework aims to generate summaries that are not only fluent and concise but also factually grounded with respect to the source document.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140379" y="2834367"/>
            <a:ext cx="16007242" cy="5442462"/>
          </a:xfrm>
          <a:custGeom>
            <a:avLst/>
            <a:gdLst/>
            <a:ahLst/>
            <a:cxnLst/>
            <a:rect r="r" b="b" t="t" l="l"/>
            <a:pathLst>
              <a:path h="5442462" w="16007242">
                <a:moveTo>
                  <a:pt x="0" y="0"/>
                </a:moveTo>
                <a:lnTo>
                  <a:pt x="16007242" y="0"/>
                </a:lnTo>
                <a:lnTo>
                  <a:pt x="16007242" y="5442462"/>
                </a:lnTo>
                <a:lnTo>
                  <a:pt x="0" y="5442462"/>
                </a:lnTo>
                <a:lnTo>
                  <a:pt x="0" y="0"/>
                </a:lnTo>
                <a:close/>
              </a:path>
            </a:pathLst>
          </a:custGeom>
          <a:blipFill>
            <a:blip r:embed="rId2"/>
            <a:stretch>
              <a:fillRect l="0" t="0" r="0" b="0"/>
            </a:stretch>
          </a:blipFill>
        </p:spPr>
      </p:sp>
      <p:sp>
        <p:nvSpPr>
          <p:cNvPr name="TextBox 3" id="3"/>
          <p:cNvSpPr txBox="true"/>
          <p:nvPr/>
        </p:nvSpPr>
        <p:spPr>
          <a:xfrm rot="0">
            <a:off x="1028700" y="609234"/>
            <a:ext cx="16230600" cy="953135"/>
          </a:xfrm>
          <a:prstGeom prst="rect">
            <a:avLst/>
          </a:prstGeom>
        </p:spPr>
        <p:txBody>
          <a:bodyPr anchor="t" rtlCol="false" tIns="0" lIns="0" bIns="0" rIns="0">
            <a:spAutoFit/>
          </a:bodyPr>
          <a:lstStyle/>
          <a:p>
            <a:pPr algn="l" marL="0" indent="0" lvl="0">
              <a:lnSpc>
                <a:spcPts val="7840"/>
              </a:lnSpc>
              <a:spcBef>
                <a:spcPct val="0"/>
              </a:spcBef>
            </a:pPr>
            <a:r>
              <a:rPr lang="en-US" b="true" sz="5600" i="true">
                <a:solidFill>
                  <a:srgbClr val="0F4662"/>
                </a:solidFill>
                <a:latin typeface="Cormorant Garamond Bold Italics"/>
                <a:ea typeface="Cormorant Garamond Bold Italics"/>
                <a:cs typeface="Cormorant Garamond Bold Italics"/>
                <a:sym typeface="Cormorant Garamond Bold Italics"/>
              </a:rPr>
              <a:t>Common Methods of Summarization (Traditional Approaches)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26983"/>
            <a:ext cx="16145884" cy="3814465"/>
          </a:xfrm>
          <a:custGeom>
            <a:avLst/>
            <a:gdLst/>
            <a:ahLst/>
            <a:cxnLst/>
            <a:rect r="r" b="b" t="t" l="l"/>
            <a:pathLst>
              <a:path h="3814465" w="16145884">
                <a:moveTo>
                  <a:pt x="0" y="0"/>
                </a:moveTo>
                <a:lnTo>
                  <a:pt x="16145884" y="0"/>
                </a:lnTo>
                <a:lnTo>
                  <a:pt x="16145884" y="3814465"/>
                </a:lnTo>
                <a:lnTo>
                  <a:pt x="0" y="3814465"/>
                </a:lnTo>
                <a:lnTo>
                  <a:pt x="0" y="0"/>
                </a:lnTo>
                <a:close/>
              </a:path>
            </a:pathLst>
          </a:custGeom>
          <a:blipFill>
            <a:blip r:embed="rId2"/>
            <a:stretch>
              <a:fillRect l="0" t="0" r="0" b="0"/>
            </a:stretch>
          </a:blipFill>
        </p:spPr>
      </p:sp>
      <p:sp>
        <p:nvSpPr>
          <p:cNvPr name="TextBox 3" id="3"/>
          <p:cNvSpPr txBox="true"/>
          <p:nvPr/>
        </p:nvSpPr>
        <p:spPr>
          <a:xfrm rot="0">
            <a:off x="1028700" y="609234"/>
            <a:ext cx="16230600" cy="953135"/>
          </a:xfrm>
          <a:prstGeom prst="rect">
            <a:avLst/>
          </a:prstGeom>
        </p:spPr>
        <p:txBody>
          <a:bodyPr anchor="t" rtlCol="false" tIns="0" lIns="0" bIns="0" rIns="0">
            <a:spAutoFit/>
          </a:bodyPr>
          <a:lstStyle/>
          <a:p>
            <a:pPr algn="l" marL="0" indent="0" lvl="0">
              <a:lnSpc>
                <a:spcPts val="7840"/>
              </a:lnSpc>
              <a:spcBef>
                <a:spcPct val="0"/>
              </a:spcBef>
            </a:pPr>
            <a:r>
              <a:rPr lang="en-US" b="true" sz="5600" i="true">
                <a:solidFill>
                  <a:srgbClr val="0F4662"/>
                </a:solidFill>
                <a:latin typeface="Cormorant Garamond Bold Italics"/>
                <a:ea typeface="Cormorant Garamond Bold Italics"/>
                <a:cs typeface="Cormorant Garamond Bold Italics"/>
                <a:sym typeface="Cormorant Garamond Bold Italics"/>
              </a:rPr>
              <a:t>Traditional Methods vs. LLMs in Text Summarization</a:t>
            </a:r>
          </a:p>
        </p:txBody>
      </p:sp>
      <p:sp>
        <p:nvSpPr>
          <p:cNvPr name="TextBox 4" id="4"/>
          <p:cNvSpPr txBox="true"/>
          <p:nvPr/>
        </p:nvSpPr>
        <p:spPr>
          <a:xfrm rot="0">
            <a:off x="1028700" y="6614553"/>
            <a:ext cx="16230600"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Traditional Methods: Rule-based/statistical (e.g., TF-IDF, TextRank); extractive, domain-specific, efficient, but limited in coherence and abstraction.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LLMs (e.g., GPT, BART): Neural networks; both extractive and abstractive, domain-agnostic, fluent, semantically rich; resource-intensive and less interpretable.</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Summary: Traditional methods suit simple tasks; LLMs excel in handling complex texts.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DAGmru0rtBs</dc:identifier>
  <dcterms:modified xsi:type="dcterms:W3CDTF">2011-08-01T06:04:30Z</dcterms:modified>
  <cp:revision>1</cp:revision>
  <dc:title>White Blue Simple Modern Enhancing Sales Strategy Presentation</dc:title>
</cp:coreProperties>
</file>