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Montserrat" charset="1" panose="00000500000000000000"/>
      <p:regular r:id="rId10"/>
    </p:embeddedFont>
    <p:embeddedFont>
      <p:font typeface="Montserrat Bold" charset="1" panose="00000600000000000000"/>
      <p:regular r:id="rId11"/>
    </p:embeddedFont>
    <p:embeddedFont>
      <p:font typeface="Montserrat Italics" charset="1" panose="00000500000000000000"/>
      <p:regular r:id="rId12"/>
    </p:embeddedFont>
    <p:embeddedFont>
      <p:font typeface="Montserrat Bold Italics" charset="1" panose="00000600000000000000"/>
      <p:regular r:id="rId13"/>
    </p:embeddedFont>
    <p:embeddedFont>
      <p:font typeface="Codec Pro" charset="1" panose="00000500000000000000"/>
      <p:regular r:id="rId14"/>
    </p:embeddedFont>
    <p:embeddedFont>
      <p:font typeface="Codec Pro Bold" charset="1" panose="000006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github.com/TheCleverIdiott/summarizer" TargetMode="External" Type="http://schemas.openxmlformats.org/officeDocument/2006/relationships/hyperlink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https://docs.google.com/document/d/1sNxGtEG7QVPPM6zPaM07_Tsb2P3EmxzEy48yHFyzX80/edit?usp=sharing" TargetMode="External" Type="http://schemas.openxmlformats.org/officeDocument/2006/relationships/hyperlink"/><Relationship Id="rId7" Target="https://thecleveridiott-stapp-app-utibyo.streamlit.app" TargetMode="External" Type="http://schemas.openxmlformats.org/officeDocument/2006/relationships/hyperlink"/><Relationship Id="rId8" Target="https://thecleveridiott-stapp-app-utibyo.streamlit.app" TargetMode="External" Type="http://schemas.openxmlformats.org/officeDocument/2006/relationships/hyperlink"/><Relationship Id="rId9" Target="https://github.com/TheCleverIdiott/summarizer" TargetMode="External" Type="http://schemas.openxmlformats.org/officeDocument/2006/relationships/hyperlink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https://thecleveridiott-stapp-app-utibyo.streamlit.app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3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211599">
            <a:off x="3417775" y="567484"/>
            <a:ext cx="18735059" cy="9231274"/>
          </a:xfrm>
          <a:custGeom>
            <a:avLst/>
            <a:gdLst/>
            <a:ahLst/>
            <a:cxnLst/>
            <a:rect r="r" b="b" t="t" l="l"/>
            <a:pathLst>
              <a:path h="9231274" w="18735059">
                <a:moveTo>
                  <a:pt x="18735059" y="0"/>
                </a:moveTo>
                <a:lnTo>
                  <a:pt x="0" y="0"/>
                </a:lnTo>
                <a:lnTo>
                  <a:pt x="0" y="9231275"/>
                </a:lnTo>
                <a:lnTo>
                  <a:pt x="18735059" y="9231275"/>
                </a:lnTo>
                <a:lnTo>
                  <a:pt x="18735059" y="0"/>
                </a:lnTo>
                <a:close/>
              </a:path>
            </a:pathLst>
          </a:custGeom>
          <a:blipFill>
            <a:blip r:embed="rId2">
              <a:alphaModFix amt="4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1144610"/>
            <a:ext cx="12655463" cy="12655463"/>
          </a:xfrm>
          <a:custGeom>
            <a:avLst/>
            <a:gdLst/>
            <a:ahLst/>
            <a:cxnLst/>
            <a:rect r="r" b="b" t="t" l="l"/>
            <a:pathLst>
              <a:path h="12655463" w="12655463">
                <a:moveTo>
                  <a:pt x="0" y="0"/>
                </a:moveTo>
                <a:lnTo>
                  <a:pt x="12655463" y="0"/>
                </a:lnTo>
                <a:lnTo>
                  <a:pt x="12655463" y="12655463"/>
                </a:lnTo>
                <a:lnTo>
                  <a:pt x="0" y="126554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004756" y="8267521"/>
          <a:ext cx="16192500" cy="990779"/>
        </p:xfrm>
        <a:graphic>
          <a:graphicData uri="http://schemas.openxmlformats.org/drawingml/2006/table">
            <a:tbl>
              <a:tblPr/>
              <a:tblGrid>
                <a:gridCol w="8756595"/>
                <a:gridCol w="7435905"/>
              </a:tblGrid>
              <a:tr h="99077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Codec Pro Bold"/>
                        </a:rPr>
                        <a:t>Presented By : Aritra Ghosh and Subhojit Ghosh</a:t>
                      </a:r>
                      <a:endParaRPr lang="en-US" sz="1100"/>
                    </a:p>
                  </a:txBody>
                  <a:tcPr marL="0" marR="0" marT="0" marB="0" anchor="b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Codec Pro"/>
                        </a:rPr>
                        <a:t>2023</a:t>
                      </a:r>
                      <a:endParaRPr lang="en-US" sz="1100"/>
                    </a:p>
                  </a:txBody>
                  <a:tcPr marL="0" marR="0" marT="0" marB="0" anchor="b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5" id="5"/>
          <p:cNvGrpSpPr/>
          <p:nvPr/>
        </p:nvGrpSpPr>
        <p:grpSpPr>
          <a:xfrm rot="0">
            <a:off x="1004756" y="1320237"/>
            <a:ext cx="5322975" cy="927704"/>
            <a:chOff x="0" y="0"/>
            <a:chExt cx="1401936" cy="2443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01936" cy="244334"/>
            </a:xfrm>
            <a:custGeom>
              <a:avLst/>
              <a:gdLst/>
              <a:ahLst/>
              <a:cxnLst/>
              <a:rect r="r" b="b" t="t" l="l"/>
              <a:pathLst>
                <a:path h="244334" w="1401936">
                  <a:moveTo>
                    <a:pt x="20362" y="0"/>
                  </a:moveTo>
                  <a:lnTo>
                    <a:pt x="1381574" y="0"/>
                  </a:lnTo>
                  <a:cubicBezTo>
                    <a:pt x="1386974" y="0"/>
                    <a:pt x="1392153" y="2145"/>
                    <a:pt x="1395972" y="5964"/>
                  </a:cubicBezTo>
                  <a:cubicBezTo>
                    <a:pt x="1399791" y="9783"/>
                    <a:pt x="1401936" y="14962"/>
                    <a:pt x="1401936" y="20362"/>
                  </a:cubicBezTo>
                  <a:lnTo>
                    <a:pt x="1401936" y="223972"/>
                  </a:lnTo>
                  <a:cubicBezTo>
                    <a:pt x="1401936" y="235217"/>
                    <a:pt x="1392819" y="244334"/>
                    <a:pt x="1381574" y="244334"/>
                  </a:cubicBezTo>
                  <a:lnTo>
                    <a:pt x="20362" y="244334"/>
                  </a:lnTo>
                  <a:cubicBezTo>
                    <a:pt x="9116" y="244334"/>
                    <a:pt x="0" y="235217"/>
                    <a:pt x="0" y="223972"/>
                  </a:cubicBezTo>
                  <a:lnTo>
                    <a:pt x="0" y="20362"/>
                  </a:lnTo>
                  <a:cubicBezTo>
                    <a:pt x="0" y="14962"/>
                    <a:pt x="2145" y="9783"/>
                    <a:pt x="5964" y="5964"/>
                  </a:cubicBezTo>
                  <a:cubicBezTo>
                    <a:pt x="9783" y="2145"/>
                    <a:pt x="14962" y="0"/>
                    <a:pt x="2036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1401936" cy="33005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3359"/>
                </a:lnSpc>
              </a:pPr>
              <a:r>
                <a:rPr lang="en-US" sz="2399">
                  <a:solidFill>
                    <a:srgbClr val="1B131B"/>
                  </a:solidFill>
                  <a:latin typeface="Codec Pro"/>
                </a:rPr>
                <a:t> 4th Semester Innovative Project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04756" y="3019200"/>
            <a:ext cx="16230600" cy="3001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900"/>
              </a:lnSpc>
            </a:pPr>
            <a:r>
              <a:rPr lang="en-US" sz="10900">
                <a:solidFill>
                  <a:srgbClr val="FFFFFF"/>
                </a:solidFill>
                <a:latin typeface="Codec Pro Bold"/>
              </a:rPr>
              <a:t>OVERVIEW OF SUMMARISATION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266022">
            <a:off x="-2513371" y="6136443"/>
            <a:ext cx="12007023" cy="5981681"/>
          </a:xfrm>
          <a:custGeom>
            <a:avLst/>
            <a:gdLst/>
            <a:ahLst/>
            <a:cxnLst/>
            <a:rect r="r" b="b" t="t" l="l"/>
            <a:pathLst>
              <a:path h="5981681" w="12007023">
                <a:moveTo>
                  <a:pt x="0" y="0"/>
                </a:moveTo>
                <a:lnTo>
                  <a:pt x="12007023" y="0"/>
                </a:lnTo>
                <a:lnTo>
                  <a:pt x="12007023" y="5981680"/>
                </a:lnTo>
                <a:lnTo>
                  <a:pt x="0" y="5981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-5400000">
            <a:off x="-1522384" y="4603112"/>
            <a:ext cx="5680612" cy="1080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00"/>
              </a:lnSpc>
            </a:pPr>
            <a:r>
              <a:rPr lang="en-US" sz="7300">
                <a:solidFill>
                  <a:srgbClr val="1B131B"/>
                </a:solidFill>
                <a:latin typeface="Codec Pro Bold"/>
              </a:rPr>
              <a:t>LIMITATIONS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1052215">
            <a:off x="7799038" y="-3094912"/>
            <a:ext cx="11409078" cy="5683795"/>
          </a:xfrm>
          <a:custGeom>
            <a:avLst/>
            <a:gdLst/>
            <a:ahLst/>
            <a:cxnLst/>
            <a:rect r="r" b="b" t="t" l="l"/>
            <a:pathLst>
              <a:path h="5683795" w="11409078">
                <a:moveTo>
                  <a:pt x="0" y="0"/>
                </a:moveTo>
                <a:lnTo>
                  <a:pt x="11409078" y="0"/>
                </a:lnTo>
                <a:lnTo>
                  <a:pt x="11409078" y="5683795"/>
                </a:lnTo>
                <a:lnTo>
                  <a:pt x="0" y="5683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45678" y="401589"/>
            <a:ext cx="12513622" cy="9483821"/>
          </a:xfrm>
          <a:custGeom>
            <a:avLst/>
            <a:gdLst/>
            <a:ahLst/>
            <a:cxnLst/>
            <a:rect r="r" b="b" t="t" l="l"/>
            <a:pathLst>
              <a:path h="9483821" w="12513622">
                <a:moveTo>
                  <a:pt x="0" y="0"/>
                </a:moveTo>
                <a:lnTo>
                  <a:pt x="12513622" y="0"/>
                </a:lnTo>
                <a:lnTo>
                  <a:pt x="12513622" y="9483822"/>
                </a:lnTo>
                <a:lnTo>
                  <a:pt x="0" y="94838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49" r="0" b="-949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266022">
            <a:off x="-2513371" y="6136443"/>
            <a:ext cx="12007023" cy="5981681"/>
          </a:xfrm>
          <a:custGeom>
            <a:avLst/>
            <a:gdLst/>
            <a:ahLst/>
            <a:cxnLst/>
            <a:rect r="r" b="b" t="t" l="l"/>
            <a:pathLst>
              <a:path h="5981681" w="12007023">
                <a:moveTo>
                  <a:pt x="0" y="0"/>
                </a:moveTo>
                <a:lnTo>
                  <a:pt x="12007023" y="0"/>
                </a:lnTo>
                <a:lnTo>
                  <a:pt x="12007023" y="5981680"/>
                </a:lnTo>
                <a:lnTo>
                  <a:pt x="0" y="5981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52215">
            <a:off x="7799038" y="-3094912"/>
            <a:ext cx="11409078" cy="5683795"/>
          </a:xfrm>
          <a:custGeom>
            <a:avLst/>
            <a:gdLst/>
            <a:ahLst/>
            <a:cxnLst/>
            <a:rect r="r" b="b" t="t" l="l"/>
            <a:pathLst>
              <a:path h="5683795" w="11409078">
                <a:moveTo>
                  <a:pt x="0" y="0"/>
                </a:moveTo>
                <a:lnTo>
                  <a:pt x="11409078" y="0"/>
                </a:lnTo>
                <a:lnTo>
                  <a:pt x="11409078" y="5683795"/>
                </a:lnTo>
                <a:lnTo>
                  <a:pt x="0" y="5683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893897" y="386900"/>
            <a:ext cx="1845021" cy="1815040"/>
          </a:xfrm>
          <a:custGeom>
            <a:avLst/>
            <a:gdLst/>
            <a:ahLst/>
            <a:cxnLst/>
            <a:rect r="r" b="b" t="t" l="l"/>
            <a:pathLst>
              <a:path h="1815040" w="1845021">
                <a:moveTo>
                  <a:pt x="0" y="0"/>
                </a:moveTo>
                <a:lnTo>
                  <a:pt x="1845022" y="0"/>
                </a:lnTo>
                <a:lnTo>
                  <a:pt x="1845022" y="1815040"/>
                </a:lnTo>
                <a:lnTo>
                  <a:pt x="0" y="1815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50409" y="768319"/>
            <a:ext cx="6757438" cy="1080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00"/>
              </a:lnSpc>
            </a:pPr>
            <a:r>
              <a:rPr lang="en-US" sz="7300">
                <a:solidFill>
                  <a:srgbClr val="1B131B"/>
                </a:solidFill>
                <a:latin typeface="Codec Pro Bold"/>
              </a:rPr>
              <a:t>CHALLENGES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9081" y="2499418"/>
            <a:ext cx="17189837" cy="7432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40436" indent="-270218" lvl="1">
              <a:lnSpc>
                <a:spcPts val="3504"/>
              </a:lnSpc>
              <a:buFont typeface="Arial"/>
              <a:buChar char="•"/>
            </a:pPr>
            <a:r>
              <a:rPr lang="en-US" sz="2503">
                <a:solidFill>
                  <a:srgbClr val="1B131B"/>
                </a:solidFill>
                <a:latin typeface="Montserrat"/>
              </a:rPr>
              <a:t>Automatic text summarization faces challenges in evaluation due to </a:t>
            </a:r>
            <a:r>
              <a:rPr lang="en-US" sz="2503">
                <a:solidFill>
                  <a:srgbClr val="1B131B"/>
                </a:solidFill>
                <a:latin typeface="Montserrat Bold"/>
              </a:rPr>
              <a:t>different datasets</a:t>
            </a:r>
            <a:r>
              <a:rPr lang="en-US" sz="2503">
                <a:solidFill>
                  <a:srgbClr val="1B131B"/>
                </a:solidFill>
                <a:latin typeface="Montserrat"/>
              </a:rPr>
              <a:t> and metrics producing varying results.</a:t>
            </a:r>
          </a:p>
          <a:p>
            <a:pPr>
              <a:lnSpc>
                <a:spcPts val="3504"/>
              </a:lnSpc>
            </a:pPr>
          </a:p>
          <a:p>
            <a:pPr marL="540436" indent="-270218" lvl="1">
              <a:lnSpc>
                <a:spcPts val="3504"/>
              </a:lnSpc>
              <a:buFont typeface="Arial"/>
              <a:buChar char="•"/>
            </a:pPr>
            <a:r>
              <a:rPr lang="en-US" sz="2503">
                <a:solidFill>
                  <a:srgbClr val="1B131B"/>
                </a:solidFill>
                <a:latin typeface="Montserrat"/>
              </a:rPr>
              <a:t>Selecting</a:t>
            </a:r>
            <a:r>
              <a:rPr lang="en-US" sz="2503">
                <a:solidFill>
                  <a:srgbClr val="1B131B"/>
                </a:solidFill>
                <a:latin typeface="Montserrat Bold"/>
              </a:rPr>
              <a:t> important sentences is subjective</a:t>
            </a:r>
            <a:r>
              <a:rPr lang="en-US" sz="2503">
                <a:solidFill>
                  <a:srgbClr val="1B131B"/>
                </a:solidFill>
                <a:latin typeface="Montserrat"/>
              </a:rPr>
              <a:t>, and standardized benchmarks are needed for reliable results.</a:t>
            </a:r>
          </a:p>
          <a:p>
            <a:pPr>
              <a:lnSpc>
                <a:spcPts val="3504"/>
              </a:lnSpc>
            </a:pPr>
          </a:p>
          <a:p>
            <a:pPr marL="540436" indent="-270218" lvl="1">
              <a:lnSpc>
                <a:spcPts val="3504"/>
              </a:lnSpc>
              <a:buFont typeface="Arial"/>
              <a:buChar char="•"/>
            </a:pPr>
            <a:r>
              <a:rPr lang="en-US" sz="2503">
                <a:solidFill>
                  <a:srgbClr val="1B131B"/>
                </a:solidFill>
                <a:latin typeface="Montserrat Bold"/>
              </a:rPr>
              <a:t>Anaphora problem</a:t>
            </a:r>
            <a:r>
              <a:rPr lang="en-US" sz="2503">
                <a:solidFill>
                  <a:srgbClr val="1B131B"/>
                </a:solidFill>
                <a:latin typeface="Montserrat"/>
              </a:rPr>
              <a:t> involves determining which pronoun complements which word.</a:t>
            </a:r>
          </a:p>
          <a:p>
            <a:pPr>
              <a:lnSpc>
                <a:spcPts val="3504"/>
              </a:lnSpc>
            </a:pPr>
          </a:p>
          <a:p>
            <a:pPr marL="540436" indent="-270218" lvl="1">
              <a:lnSpc>
                <a:spcPts val="3504"/>
              </a:lnSpc>
              <a:buFont typeface="Arial"/>
              <a:buChar char="•"/>
            </a:pPr>
            <a:r>
              <a:rPr lang="en-US" sz="2503">
                <a:solidFill>
                  <a:srgbClr val="1B131B"/>
                </a:solidFill>
                <a:latin typeface="Montserrat"/>
              </a:rPr>
              <a:t>Template-based algorithms require</a:t>
            </a:r>
            <a:r>
              <a:rPr lang="en-US" sz="2503">
                <a:solidFill>
                  <a:srgbClr val="1B131B"/>
                </a:solidFill>
                <a:latin typeface="Montserrat Bold"/>
              </a:rPr>
              <a:t> predefined templates</a:t>
            </a:r>
            <a:r>
              <a:rPr lang="en-US" sz="2503">
                <a:solidFill>
                  <a:srgbClr val="1B131B"/>
                </a:solidFill>
                <a:latin typeface="Montserrat"/>
              </a:rPr>
              <a:t> for specific summarization tasks.</a:t>
            </a:r>
          </a:p>
          <a:p>
            <a:pPr>
              <a:lnSpc>
                <a:spcPts val="3504"/>
              </a:lnSpc>
            </a:pPr>
          </a:p>
          <a:p>
            <a:pPr marL="540436" indent="-270218" lvl="1">
              <a:lnSpc>
                <a:spcPts val="3504"/>
              </a:lnSpc>
              <a:buFont typeface="Arial"/>
              <a:buChar char="•"/>
            </a:pPr>
            <a:r>
              <a:rPr lang="en-US" sz="2503">
                <a:solidFill>
                  <a:srgbClr val="1B131B"/>
                </a:solidFill>
                <a:latin typeface="Montserrat"/>
              </a:rPr>
              <a:t>Learning methods for text summarization </a:t>
            </a:r>
            <a:r>
              <a:rPr lang="en-US" sz="2503">
                <a:solidFill>
                  <a:srgbClr val="1B131B"/>
                </a:solidFill>
                <a:latin typeface="Montserrat Bold"/>
              </a:rPr>
              <a:t>struggle with longer sentences</a:t>
            </a:r>
            <a:r>
              <a:rPr lang="en-US" sz="2503">
                <a:solidFill>
                  <a:srgbClr val="1B131B"/>
                </a:solidFill>
                <a:latin typeface="Montserrat"/>
              </a:rPr>
              <a:t> and jargon.</a:t>
            </a:r>
          </a:p>
          <a:p>
            <a:pPr>
              <a:lnSpc>
                <a:spcPts val="3504"/>
              </a:lnSpc>
            </a:pPr>
          </a:p>
          <a:p>
            <a:pPr marL="540436" indent="-270218" lvl="1">
              <a:lnSpc>
                <a:spcPts val="3504"/>
              </a:lnSpc>
              <a:buFont typeface="Arial"/>
              <a:buChar char="•"/>
            </a:pPr>
            <a:r>
              <a:rPr lang="en-US" sz="2503">
                <a:solidFill>
                  <a:srgbClr val="1B131B"/>
                </a:solidFill>
                <a:latin typeface="Montserrat"/>
              </a:rPr>
              <a:t>Abstractive models face difficulties in </a:t>
            </a:r>
            <a:r>
              <a:rPr lang="en-US" sz="2503">
                <a:solidFill>
                  <a:srgbClr val="1B131B"/>
                </a:solidFill>
                <a:latin typeface="Montserrat Bold"/>
              </a:rPr>
              <a:t>ensuring the interpretability</a:t>
            </a:r>
            <a:r>
              <a:rPr lang="en-US" sz="2503">
                <a:solidFill>
                  <a:srgbClr val="1B131B"/>
                </a:solidFill>
                <a:latin typeface="Montserrat"/>
              </a:rPr>
              <a:t> of source content.</a:t>
            </a:r>
          </a:p>
          <a:p>
            <a:pPr>
              <a:lnSpc>
                <a:spcPts val="3504"/>
              </a:lnSpc>
            </a:pPr>
          </a:p>
          <a:p>
            <a:pPr marL="540436" indent="-270218" lvl="1">
              <a:lnSpc>
                <a:spcPts val="3504"/>
              </a:lnSpc>
              <a:buFont typeface="Arial"/>
              <a:buChar char="•"/>
            </a:pPr>
            <a:r>
              <a:rPr lang="en-US" sz="2503">
                <a:solidFill>
                  <a:srgbClr val="1B131B"/>
                </a:solidFill>
                <a:latin typeface="Montserrat"/>
              </a:rPr>
              <a:t>The </a:t>
            </a:r>
            <a:r>
              <a:rPr lang="en-US" sz="2503">
                <a:solidFill>
                  <a:srgbClr val="1B131B"/>
                </a:solidFill>
                <a:latin typeface="Montserrat Bold"/>
              </a:rPr>
              <a:t>Cataphora problem</a:t>
            </a:r>
            <a:r>
              <a:rPr lang="en-US" sz="2503">
                <a:solidFill>
                  <a:srgbClr val="1B131B"/>
                </a:solidFill>
                <a:latin typeface="Montserrat"/>
              </a:rPr>
              <a:t> arises due to ambiguity in words and can be addressed with disambiguation algorithms.</a:t>
            </a:r>
          </a:p>
          <a:p>
            <a:pPr algn="l">
              <a:lnSpc>
                <a:spcPts val="3504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3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597506">
            <a:off x="10154371" y="-1079963"/>
            <a:ext cx="11409078" cy="5683795"/>
          </a:xfrm>
          <a:custGeom>
            <a:avLst/>
            <a:gdLst/>
            <a:ahLst/>
            <a:cxnLst/>
            <a:rect r="r" b="b" t="t" l="l"/>
            <a:pathLst>
              <a:path h="5683795" w="11409078">
                <a:moveTo>
                  <a:pt x="0" y="0"/>
                </a:moveTo>
                <a:lnTo>
                  <a:pt x="11409078" y="0"/>
                </a:lnTo>
                <a:lnTo>
                  <a:pt x="11409078" y="5683795"/>
                </a:lnTo>
                <a:lnTo>
                  <a:pt x="0" y="5683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4725387" y="653860"/>
            <a:ext cx="14908506" cy="1108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7000">
                <a:solidFill>
                  <a:srgbClr val="FFFFFF"/>
                </a:solidFill>
                <a:latin typeface="Codec Pro Bold"/>
              </a:rPr>
              <a:t>Solutions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1052215">
            <a:off x="-1090505" y="7044862"/>
            <a:ext cx="11409078" cy="5683795"/>
          </a:xfrm>
          <a:custGeom>
            <a:avLst/>
            <a:gdLst/>
            <a:ahLst/>
            <a:cxnLst/>
            <a:rect r="r" b="b" t="t" l="l"/>
            <a:pathLst>
              <a:path h="5683795" w="11409078">
                <a:moveTo>
                  <a:pt x="0" y="0"/>
                </a:moveTo>
                <a:lnTo>
                  <a:pt x="11409078" y="0"/>
                </a:lnTo>
                <a:lnTo>
                  <a:pt x="11409078" y="5683795"/>
                </a:lnTo>
                <a:lnTo>
                  <a:pt x="0" y="5683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66738" y="2490687"/>
            <a:ext cx="16754525" cy="1346805"/>
            <a:chOff x="0" y="0"/>
            <a:chExt cx="4055197" cy="3259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55197" cy="325975"/>
            </a:xfrm>
            <a:custGeom>
              <a:avLst/>
              <a:gdLst/>
              <a:ahLst/>
              <a:cxnLst/>
              <a:rect r="r" b="b" t="t" l="l"/>
              <a:pathLst>
                <a:path h="325975" w="4055197">
                  <a:moveTo>
                    <a:pt x="18945" y="0"/>
                  </a:moveTo>
                  <a:lnTo>
                    <a:pt x="4036252" y="0"/>
                  </a:lnTo>
                  <a:cubicBezTo>
                    <a:pt x="4041277" y="0"/>
                    <a:pt x="4046096" y="1996"/>
                    <a:pt x="4049649" y="5549"/>
                  </a:cubicBezTo>
                  <a:cubicBezTo>
                    <a:pt x="4053201" y="9102"/>
                    <a:pt x="4055197" y="13921"/>
                    <a:pt x="4055197" y="18945"/>
                  </a:cubicBezTo>
                  <a:lnTo>
                    <a:pt x="4055197" y="307030"/>
                  </a:lnTo>
                  <a:cubicBezTo>
                    <a:pt x="4055197" y="317493"/>
                    <a:pt x="4046715" y="325975"/>
                    <a:pt x="4036252" y="325975"/>
                  </a:cubicBezTo>
                  <a:lnTo>
                    <a:pt x="18945" y="325975"/>
                  </a:lnTo>
                  <a:cubicBezTo>
                    <a:pt x="8482" y="325975"/>
                    <a:pt x="0" y="317493"/>
                    <a:pt x="0" y="307030"/>
                  </a:cubicBezTo>
                  <a:lnTo>
                    <a:pt x="0" y="18945"/>
                  </a:lnTo>
                  <a:cubicBezTo>
                    <a:pt x="0" y="8482"/>
                    <a:pt x="8482" y="0"/>
                    <a:pt x="18945" y="0"/>
                  </a:cubicBezTo>
                  <a:close/>
                </a:path>
              </a:pathLst>
            </a:custGeom>
            <a:solidFill>
              <a:srgbClr val="2667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4055197" cy="41170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Codec Pro Bold"/>
                </a:rPr>
                <a:t>NLP techniques can improve the accuracy of text summarization by disambiguating words with multiple meanings and identifying and disambiguating pronouns and named entities.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66738" y="4226782"/>
            <a:ext cx="16754525" cy="1346805"/>
            <a:chOff x="0" y="0"/>
            <a:chExt cx="4055197" cy="3259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55197" cy="325975"/>
            </a:xfrm>
            <a:custGeom>
              <a:avLst/>
              <a:gdLst/>
              <a:ahLst/>
              <a:cxnLst/>
              <a:rect r="r" b="b" t="t" l="l"/>
              <a:pathLst>
                <a:path h="325975" w="4055197">
                  <a:moveTo>
                    <a:pt x="18945" y="0"/>
                  </a:moveTo>
                  <a:lnTo>
                    <a:pt x="4036252" y="0"/>
                  </a:lnTo>
                  <a:cubicBezTo>
                    <a:pt x="4041277" y="0"/>
                    <a:pt x="4046096" y="1996"/>
                    <a:pt x="4049649" y="5549"/>
                  </a:cubicBezTo>
                  <a:cubicBezTo>
                    <a:pt x="4053201" y="9102"/>
                    <a:pt x="4055197" y="13921"/>
                    <a:pt x="4055197" y="18945"/>
                  </a:cubicBezTo>
                  <a:lnTo>
                    <a:pt x="4055197" y="307030"/>
                  </a:lnTo>
                  <a:cubicBezTo>
                    <a:pt x="4055197" y="317493"/>
                    <a:pt x="4046715" y="325975"/>
                    <a:pt x="4036252" y="325975"/>
                  </a:cubicBezTo>
                  <a:lnTo>
                    <a:pt x="18945" y="325975"/>
                  </a:lnTo>
                  <a:cubicBezTo>
                    <a:pt x="8482" y="325975"/>
                    <a:pt x="0" y="317493"/>
                    <a:pt x="0" y="307030"/>
                  </a:cubicBezTo>
                  <a:lnTo>
                    <a:pt x="0" y="18945"/>
                  </a:lnTo>
                  <a:cubicBezTo>
                    <a:pt x="0" y="8482"/>
                    <a:pt x="8482" y="0"/>
                    <a:pt x="18945" y="0"/>
                  </a:cubicBezTo>
                  <a:close/>
                </a:path>
              </a:pathLst>
            </a:custGeom>
            <a:solidFill>
              <a:srgbClr val="2667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85725"/>
              <a:ext cx="4055197" cy="41170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Codec Pro Bold"/>
                </a:rPr>
                <a:t>NLP techniques can be used to address the Cataphora problem by disambiguating words with multiple meanings.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66738" y="5962877"/>
            <a:ext cx="16754525" cy="1346805"/>
            <a:chOff x="0" y="0"/>
            <a:chExt cx="4055197" cy="3259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055197" cy="325975"/>
            </a:xfrm>
            <a:custGeom>
              <a:avLst/>
              <a:gdLst/>
              <a:ahLst/>
              <a:cxnLst/>
              <a:rect r="r" b="b" t="t" l="l"/>
              <a:pathLst>
                <a:path h="325975" w="4055197">
                  <a:moveTo>
                    <a:pt x="18945" y="0"/>
                  </a:moveTo>
                  <a:lnTo>
                    <a:pt x="4036252" y="0"/>
                  </a:lnTo>
                  <a:cubicBezTo>
                    <a:pt x="4041277" y="0"/>
                    <a:pt x="4046096" y="1996"/>
                    <a:pt x="4049649" y="5549"/>
                  </a:cubicBezTo>
                  <a:cubicBezTo>
                    <a:pt x="4053201" y="9102"/>
                    <a:pt x="4055197" y="13921"/>
                    <a:pt x="4055197" y="18945"/>
                  </a:cubicBezTo>
                  <a:lnTo>
                    <a:pt x="4055197" y="307030"/>
                  </a:lnTo>
                  <a:cubicBezTo>
                    <a:pt x="4055197" y="317493"/>
                    <a:pt x="4046715" y="325975"/>
                    <a:pt x="4036252" y="325975"/>
                  </a:cubicBezTo>
                  <a:lnTo>
                    <a:pt x="18945" y="325975"/>
                  </a:lnTo>
                  <a:cubicBezTo>
                    <a:pt x="8482" y="325975"/>
                    <a:pt x="0" y="317493"/>
                    <a:pt x="0" y="307030"/>
                  </a:cubicBezTo>
                  <a:lnTo>
                    <a:pt x="0" y="18945"/>
                  </a:lnTo>
                  <a:cubicBezTo>
                    <a:pt x="0" y="8482"/>
                    <a:pt x="8482" y="0"/>
                    <a:pt x="18945" y="0"/>
                  </a:cubicBezTo>
                  <a:close/>
                </a:path>
              </a:pathLst>
            </a:custGeom>
            <a:solidFill>
              <a:srgbClr val="2667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4055197" cy="41170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Codec Pro Bold"/>
                </a:rPr>
                <a:t>Coreference resolution can help identify and disambiguate pronouns in a text, while named entity recognition can identify and disambiguate named entities..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66738" y="7814507"/>
            <a:ext cx="16754525" cy="1346805"/>
            <a:chOff x="0" y="0"/>
            <a:chExt cx="4055197" cy="32597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055197" cy="325975"/>
            </a:xfrm>
            <a:custGeom>
              <a:avLst/>
              <a:gdLst/>
              <a:ahLst/>
              <a:cxnLst/>
              <a:rect r="r" b="b" t="t" l="l"/>
              <a:pathLst>
                <a:path h="325975" w="4055197">
                  <a:moveTo>
                    <a:pt x="18945" y="0"/>
                  </a:moveTo>
                  <a:lnTo>
                    <a:pt x="4036252" y="0"/>
                  </a:lnTo>
                  <a:cubicBezTo>
                    <a:pt x="4041277" y="0"/>
                    <a:pt x="4046096" y="1996"/>
                    <a:pt x="4049649" y="5549"/>
                  </a:cubicBezTo>
                  <a:cubicBezTo>
                    <a:pt x="4053201" y="9102"/>
                    <a:pt x="4055197" y="13921"/>
                    <a:pt x="4055197" y="18945"/>
                  </a:cubicBezTo>
                  <a:lnTo>
                    <a:pt x="4055197" y="307030"/>
                  </a:lnTo>
                  <a:cubicBezTo>
                    <a:pt x="4055197" y="317493"/>
                    <a:pt x="4046715" y="325975"/>
                    <a:pt x="4036252" y="325975"/>
                  </a:cubicBezTo>
                  <a:lnTo>
                    <a:pt x="18945" y="325975"/>
                  </a:lnTo>
                  <a:cubicBezTo>
                    <a:pt x="8482" y="325975"/>
                    <a:pt x="0" y="317493"/>
                    <a:pt x="0" y="307030"/>
                  </a:cubicBezTo>
                  <a:lnTo>
                    <a:pt x="0" y="18945"/>
                  </a:lnTo>
                  <a:cubicBezTo>
                    <a:pt x="0" y="8482"/>
                    <a:pt x="8482" y="0"/>
                    <a:pt x="18945" y="0"/>
                  </a:cubicBezTo>
                  <a:close/>
                </a:path>
              </a:pathLst>
            </a:custGeom>
            <a:solidFill>
              <a:srgbClr val="2667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85725"/>
              <a:ext cx="4055197" cy="41170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Codec Pro Bold"/>
                </a:rPr>
                <a:t>Contextual information can be leveraged to determine the most likely meaning of ambiguous words.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3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505480" y="6935324"/>
            <a:ext cx="19100612" cy="6910949"/>
          </a:xfrm>
          <a:custGeom>
            <a:avLst/>
            <a:gdLst/>
            <a:ahLst/>
            <a:cxnLst/>
            <a:rect r="r" b="b" t="t" l="l"/>
            <a:pathLst>
              <a:path h="6910949" w="19100612">
                <a:moveTo>
                  <a:pt x="19100612" y="6910949"/>
                </a:moveTo>
                <a:lnTo>
                  <a:pt x="0" y="6910949"/>
                </a:lnTo>
                <a:lnTo>
                  <a:pt x="0" y="0"/>
                </a:lnTo>
                <a:lnTo>
                  <a:pt x="19100612" y="0"/>
                </a:lnTo>
                <a:lnTo>
                  <a:pt x="19100612" y="6910949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8635357" y="-1385752"/>
            <a:ext cx="12655463" cy="12655463"/>
          </a:xfrm>
          <a:custGeom>
            <a:avLst/>
            <a:gdLst/>
            <a:ahLst/>
            <a:cxnLst/>
            <a:rect r="r" b="b" t="t" l="l"/>
            <a:pathLst>
              <a:path h="12655463" w="12655463">
                <a:moveTo>
                  <a:pt x="12655464" y="0"/>
                </a:moveTo>
                <a:lnTo>
                  <a:pt x="0" y="0"/>
                </a:lnTo>
                <a:lnTo>
                  <a:pt x="0" y="12655463"/>
                </a:lnTo>
                <a:lnTo>
                  <a:pt x="12655464" y="12655463"/>
                </a:lnTo>
                <a:lnTo>
                  <a:pt x="1265546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7748500"/>
            <a:ext cx="3414096" cy="927705"/>
            <a:chOff x="0" y="0"/>
            <a:chExt cx="826334" cy="22453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26334" cy="224538"/>
            </a:xfrm>
            <a:custGeom>
              <a:avLst/>
              <a:gdLst/>
              <a:ahLst/>
              <a:cxnLst/>
              <a:rect r="r" b="b" t="t" l="l"/>
              <a:pathLst>
                <a:path h="224538" w="826334">
                  <a:moveTo>
                    <a:pt x="92973" y="0"/>
                  </a:moveTo>
                  <a:lnTo>
                    <a:pt x="733361" y="0"/>
                  </a:lnTo>
                  <a:cubicBezTo>
                    <a:pt x="758019" y="0"/>
                    <a:pt x="781667" y="9795"/>
                    <a:pt x="799103" y="27231"/>
                  </a:cubicBezTo>
                  <a:cubicBezTo>
                    <a:pt x="816539" y="44667"/>
                    <a:pt x="826334" y="68315"/>
                    <a:pt x="826334" y="92973"/>
                  </a:cubicBezTo>
                  <a:lnTo>
                    <a:pt x="826334" y="131565"/>
                  </a:lnTo>
                  <a:cubicBezTo>
                    <a:pt x="826334" y="182913"/>
                    <a:pt x="784709" y="224538"/>
                    <a:pt x="733361" y="224538"/>
                  </a:cubicBezTo>
                  <a:lnTo>
                    <a:pt x="92973" y="224538"/>
                  </a:lnTo>
                  <a:cubicBezTo>
                    <a:pt x="68315" y="224538"/>
                    <a:pt x="44667" y="214743"/>
                    <a:pt x="27231" y="197307"/>
                  </a:cubicBezTo>
                  <a:cubicBezTo>
                    <a:pt x="9795" y="179871"/>
                    <a:pt x="0" y="156223"/>
                    <a:pt x="0" y="131565"/>
                  </a:cubicBezTo>
                  <a:lnTo>
                    <a:pt x="0" y="92973"/>
                  </a:lnTo>
                  <a:cubicBezTo>
                    <a:pt x="0" y="68315"/>
                    <a:pt x="9795" y="44667"/>
                    <a:pt x="27231" y="27231"/>
                  </a:cubicBezTo>
                  <a:cubicBezTo>
                    <a:pt x="44667" y="9795"/>
                    <a:pt x="68315" y="0"/>
                    <a:pt x="92973" y="0"/>
                  </a:cubicBezTo>
                  <a:close/>
                </a:path>
              </a:pathLst>
            </a:custGeom>
            <a:solidFill>
              <a:srgbClr val="2667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826334" cy="31026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359"/>
                </a:lnSpc>
              </a:pPr>
              <a:r>
                <a:rPr lang="en-US" sz="2400" u="sng">
                  <a:solidFill>
                    <a:srgbClr val="FFFFFF"/>
                  </a:solidFill>
                  <a:latin typeface="Codec Pro Bold"/>
                  <a:hlinkClick r:id="rId6" tooltip="https://docs.google.com/document/d/1sNxGtEG7QVPPM6zPaM07_Tsb2P3EmxzEy48yHFyzX80/edit?usp=sharing"/>
                </a:rPr>
                <a:t>Click to View Report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779325" y="2617339"/>
            <a:ext cx="14729349" cy="2526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66"/>
              </a:lnSpc>
            </a:pPr>
            <a:r>
              <a:rPr lang="en-US" sz="16060">
                <a:solidFill>
                  <a:srgbClr val="FFFFFF"/>
                </a:solidFill>
                <a:latin typeface="Codec Pro Bold"/>
                <a:ea typeface="Codec Pro Bold"/>
              </a:rPr>
              <a:t>THANK YOU﻿!!!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18229" y="5821356"/>
            <a:ext cx="13051542" cy="879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54"/>
              </a:lnSpc>
              <a:spcBef>
                <a:spcPct val="0"/>
              </a:spcBef>
            </a:pPr>
            <a:r>
              <a:rPr lang="en-US" sz="4753">
                <a:solidFill>
                  <a:srgbClr val="FFFFFF"/>
                </a:solidFill>
                <a:latin typeface="Codec Pro"/>
              </a:rPr>
              <a:t>WE WELCOME YOUR QUESTIONS 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3845204" y="7748500"/>
            <a:ext cx="3414096" cy="927705"/>
            <a:chOff x="0" y="0"/>
            <a:chExt cx="826334" cy="22453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26334" cy="224538"/>
            </a:xfrm>
            <a:custGeom>
              <a:avLst/>
              <a:gdLst/>
              <a:ahLst/>
              <a:cxnLst/>
              <a:rect r="r" b="b" t="t" l="l"/>
              <a:pathLst>
                <a:path h="224538" w="826334">
                  <a:moveTo>
                    <a:pt x="92973" y="0"/>
                  </a:moveTo>
                  <a:lnTo>
                    <a:pt x="733361" y="0"/>
                  </a:lnTo>
                  <a:cubicBezTo>
                    <a:pt x="758019" y="0"/>
                    <a:pt x="781667" y="9795"/>
                    <a:pt x="799103" y="27231"/>
                  </a:cubicBezTo>
                  <a:cubicBezTo>
                    <a:pt x="816539" y="44667"/>
                    <a:pt x="826334" y="68315"/>
                    <a:pt x="826334" y="92973"/>
                  </a:cubicBezTo>
                  <a:lnTo>
                    <a:pt x="826334" y="131565"/>
                  </a:lnTo>
                  <a:cubicBezTo>
                    <a:pt x="826334" y="182913"/>
                    <a:pt x="784709" y="224538"/>
                    <a:pt x="733361" y="224538"/>
                  </a:cubicBezTo>
                  <a:lnTo>
                    <a:pt x="92973" y="224538"/>
                  </a:lnTo>
                  <a:cubicBezTo>
                    <a:pt x="68315" y="224538"/>
                    <a:pt x="44667" y="214743"/>
                    <a:pt x="27231" y="197307"/>
                  </a:cubicBezTo>
                  <a:cubicBezTo>
                    <a:pt x="9795" y="179871"/>
                    <a:pt x="0" y="156223"/>
                    <a:pt x="0" y="131565"/>
                  </a:cubicBezTo>
                  <a:lnTo>
                    <a:pt x="0" y="92973"/>
                  </a:lnTo>
                  <a:cubicBezTo>
                    <a:pt x="0" y="68315"/>
                    <a:pt x="9795" y="44667"/>
                    <a:pt x="27231" y="27231"/>
                  </a:cubicBezTo>
                  <a:cubicBezTo>
                    <a:pt x="44667" y="9795"/>
                    <a:pt x="68315" y="0"/>
                    <a:pt x="92973" y="0"/>
                  </a:cubicBezTo>
                  <a:close/>
                </a:path>
              </a:pathLst>
            </a:custGeom>
            <a:solidFill>
              <a:srgbClr val="2667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85725"/>
              <a:ext cx="826334" cy="31026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359"/>
                </a:lnSpc>
              </a:pPr>
              <a:r>
                <a:rPr lang="en-US" sz="2400" u="sng">
                  <a:solidFill>
                    <a:srgbClr val="FFFFFF"/>
                  </a:solidFill>
                  <a:latin typeface="Codec Pro Bold"/>
                  <a:hlinkClick r:id="rId7" tooltip="https://thecleveridiott-stapp-app-utibyo.streamlit.app"/>
                </a:rPr>
                <a:t>Click to View </a:t>
              </a:r>
              <a:r>
                <a:rPr lang="en-US" sz="2400" u="sng">
                  <a:solidFill>
                    <a:srgbClr val="FFFFFF"/>
                  </a:solidFill>
                  <a:latin typeface="Codec Pro"/>
                  <a:hlinkClick r:id="rId8" tooltip="https://thecleveridiott-stapp-app-utibyo.streamlit.app"/>
                </a:rPr>
                <a:t>Demo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116977" y="7748500"/>
            <a:ext cx="4054047" cy="927705"/>
            <a:chOff x="0" y="0"/>
            <a:chExt cx="981225" cy="2245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81225" cy="224538"/>
            </a:xfrm>
            <a:custGeom>
              <a:avLst/>
              <a:gdLst/>
              <a:ahLst/>
              <a:cxnLst/>
              <a:rect r="r" b="b" t="t" l="l"/>
              <a:pathLst>
                <a:path h="224538" w="981225">
                  <a:moveTo>
                    <a:pt x="78297" y="0"/>
                  </a:moveTo>
                  <a:lnTo>
                    <a:pt x="902928" y="0"/>
                  </a:lnTo>
                  <a:cubicBezTo>
                    <a:pt x="946170" y="0"/>
                    <a:pt x="981225" y="35055"/>
                    <a:pt x="981225" y="78297"/>
                  </a:cubicBezTo>
                  <a:lnTo>
                    <a:pt x="981225" y="146241"/>
                  </a:lnTo>
                  <a:cubicBezTo>
                    <a:pt x="981225" y="167007"/>
                    <a:pt x="972976" y="186922"/>
                    <a:pt x="958292" y="201605"/>
                  </a:cubicBezTo>
                  <a:cubicBezTo>
                    <a:pt x="943609" y="216289"/>
                    <a:pt x="923694" y="224538"/>
                    <a:pt x="902928" y="224538"/>
                  </a:cubicBezTo>
                  <a:lnTo>
                    <a:pt x="78297" y="224538"/>
                  </a:lnTo>
                  <a:cubicBezTo>
                    <a:pt x="57531" y="224538"/>
                    <a:pt x="37616" y="216289"/>
                    <a:pt x="22933" y="201605"/>
                  </a:cubicBezTo>
                  <a:cubicBezTo>
                    <a:pt x="8249" y="186922"/>
                    <a:pt x="0" y="167007"/>
                    <a:pt x="0" y="146241"/>
                  </a:cubicBezTo>
                  <a:lnTo>
                    <a:pt x="0" y="78297"/>
                  </a:lnTo>
                  <a:cubicBezTo>
                    <a:pt x="0" y="57531"/>
                    <a:pt x="8249" y="37616"/>
                    <a:pt x="22933" y="22933"/>
                  </a:cubicBezTo>
                  <a:cubicBezTo>
                    <a:pt x="37616" y="8249"/>
                    <a:pt x="57531" y="0"/>
                    <a:pt x="78297" y="0"/>
                  </a:cubicBezTo>
                  <a:close/>
                </a:path>
              </a:pathLst>
            </a:custGeom>
            <a:solidFill>
              <a:srgbClr val="2667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85725"/>
              <a:ext cx="981225" cy="31026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359"/>
                </a:lnSpc>
              </a:pPr>
              <a:r>
                <a:rPr lang="en-US" sz="2400" u="sng">
                  <a:solidFill>
                    <a:srgbClr val="FFFFFF"/>
                  </a:solidFill>
                  <a:latin typeface="Codec Pro Bold"/>
                  <a:hlinkClick r:id="rId9" tooltip="https://github.com/TheCleverIdiott/summarizer"/>
                </a:rPr>
                <a:t>Click to View </a:t>
              </a:r>
              <a:r>
                <a:rPr lang="en-US" sz="2400" u="sng">
                  <a:solidFill>
                    <a:srgbClr val="FFFFFF"/>
                  </a:solidFill>
                  <a:latin typeface="Codec Pro"/>
                  <a:hlinkClick r:id="rId10" tooltip="https://github.com/TheCleverIdiott/summarizer"/>
                </a:rPr>
                <a:t>Repository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3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7216890" y="-2583255"/>
            <a:ext cx="19580773" cy="10003995"/>
          </a:xfrm>
          <a:custGeom>
            <a:avLst/>
            <a:gdLst/>
            <a:ahLst/>
            <a:cxnLst/>
            <a:rect r="r" b="b" t="t" l="l"/>
            <a:pathLst>
              <a:path h="10003995" w="19580773">
                <a:moveTo>
                  <a:pt x="19580773" y="0"/>
                </a:moveTo>
                <a:lnTo>
                  <a:pt x="0" y="0"/>
                </a:lnTo>
                <a:lnTo>
                  <a:pt x="0" y="10003995"/>
                </a:lnTo>
                <a:lnTo>
                  <a:pt x="19580773" y="10003995"/>
                </a:lnTo>
                <a:lnTo>
                  <a:pt x="19580773" y="0"/>
                </a:lnTo>
                <a:close/>
              </a:path>
            </a:pathLst>
          </a:custGeom>
          <a:blipFill>
            <a:blip r:embed="rId2">
              <a:alphaModFix amt="5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7072917" y="2254660"/>
            <a:ext cx="19580773" cy="10003995"/>
          </a:xfrm>
          <a:custGeom>
            <a:avLst/>
            <a:gdLst/>
            <a:ahLst/>
            <a:cxnLst/>
            <a:rect r="r" b="b" t="t" l="l"/>
            <a:pathLst>
              <a:path h="10003995" w="19580773">
                <a:moveTo>
                  <a:pt x="19580774" y="0"/>
                </a:moveTo>
                <a:lnTo>
                  <a:pt x="0" y="0"/>
                </a:lnTo>
                <a:lnTo>
                  <a:pt x="0" y="10003995"/>
                </a:lnTo>
                <a:lnTo>
                  <a:pt x="19580774" y="10003995"/>
                </a:lnTo>
                <a:lnTo>
                  <a:pt x="19580774" y="0"/>
                </a:lnTo>
                <a:close/>
              </a:path>
            </a:pathLst>
          </a:custGeom>
          <a:blipFill>
            <a:blip r:embed="rId2">
              <a:alphaModFix amt="5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924830" y="4552345"/>
            <a:ext cx="6277241" cy="2266521"/>
            <a:chOff x="0" y="0"/>
            <a:chExt cx="4735641" cy="17098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35641" cy="1709896"/>
            </a:xfrm>
            <a:custGeom>
              <a:avLst/>
              <a:gdLst/>
              <a:ahLst/>
              <a:cxnLst/>
              <a:rect r="r" b="b" t="t" l="l"/>
              <a:pathLst>
                <a:path h="1709896" w="4735641">
                  <a:moveTo>
                    <a:pt x="37000" y="0"/>
                  </a:moveTo>
                  <a:lnTo>
                    <a:pt x="4698641" y="0"/>
                  </a:lnTo>
                  <a:cubicBezTo>
                    <a:pt x="4708454" y="0"/>
                    <a:pt x="4717865" y="3898"/>
                    <a:pt x="4724804" y="10837"/>
                  </a:cubicBezTo>
                  <a:cubicBezTo>
                    <a:pt x="4731743" y="17776"/>
                    <a:pt x="4735641" y="27187"/>
                    <a:pt x="4735641" y="37000"/>
                  </a:cubicBezTo>
                  <a:lnTo>
                    <a:pt x="4735641" y="1672896"/>
                  </a:lnTo>
                  <a:cubicBezTo>
                    <a:pt x="4735641" y="1693331"/>
                    <a:pt x="4719076" y="1709896"/>
                    <a:pt x="4698641" y="1709896"/>
                  </a:cubicBezTo>
                  <a:lnTo>
                    <a:pt x="37000" y="1709896"/>
                  </a:lnTo>
                  <a:cubicBezTo>
                    <a:pt x="16565" y="1709896"/>
                    <a:pt x="0" y="1693331"/>
                    <a:pt x="0" y="1672896"/>
                  </a:cubicBezTo>
                  <a:lnTo>
                    <a:pt x="0" y="37000"/>
                  </a:lnTo>
                  <a:cubicBezTo>
                    <a:pt x="0" y="16565"/>
                    <a:pt x="16565" y="0"/>
                    <a:pt x="37000" y="0"/>
                  </a:cubicBezTo>
                  <a:close/>
                </a:path>
              </a:pathLst>
            </a:custGeom>
            <a:solidFill>
              <a:srgbClr val="C8FFBE"/>
            </a:solidFill>
            <a:ln cap="rnd">
              <a:noFill/>
              <a:prstDash val="sysDot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4735641" cy="179562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1B131B"/>
                  </a:solidFill>
                  <a:latin typeface="Codec Pro Bold"/>
                </a:rPr>
                <a:t>Aritra Ghosh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1B131B"/>
                  </a:solidFill>
                  <a:latin typeface="Codec Pro Bold"/>
                </a:rPr>
                <a:t>Section: A;   Roll No: 74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1B131B"/>
                  </a:solidFill>
                  <a:latin typeface="Codec Pro Bold"/>
                </a:rPr>
                <a:t>Enrollment Number: 12021002002137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1B131B"/>
                  </a:solidFill>
                  <a:latin typeface="Codec Pro Bold"/>
                </a:rPr>
                <a:t>B.Tech CSE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144000" y="4552345"/>
            <a:ext cx="6277241" cy="2211212"/>
            <a:chOff x="0" y="0"/>
            <a:chExt cx="4735641" cy="166817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735641" cy="1668170"/>
            </a:xfrm>
            <a:custGeom>
              <a:avLst/>
              <a:gdLst/>
              <a:ahLst/>
              <a:cxnLst/>
              <a:rect r="r" b="b" t="t" l="l"/>
              <a:pathLst>
                <a:path h="1668170" w="4735641">
                  <a:moveTo>
                    <a:pt x="37000" y="0"/>
                  </a:moveTo>
                  <a:lnTo>
                    <a:pt x="4698641" y="0"/>
                  </a:lnTo>
                  <a:cubicBezTo>
                    <a:pt x="4708454" y="0"/>
                    <a:pt x="4717865" y="3898"/>
                    <a:pt x="4724804" y="10837"/>
                  </a:cubicBezTo>
                  <a:cubicBezTo>
                    <a:pt x="4731743" y="17776"/>
                    <a:pt x="4735641" y="27187"/>
                    <a:pt x="4735641" y="37000"/>
                  </a:cubicBezTo>
                  <a:lnTo>
                    <a:pt x="4735641" y="1631171"/>
                  </a:lnTo>
                  <a:cubicBezTo>
                    <a:pt x="4735641" y="1651605"/>
                    <a:pt x="4719076" y="1668170"/>
                    <a:pt x="4698641" y="1668170"/>
                  </a:cubicBezTo>
                  <a:lnTo>
                    <a:pt x="37000" y="1668170"/>
                  </a:lnTo>
                  <a:cubicBezTo>
                    <a:pt x="16565" y="1668170"/>
                    <a:pt x="0" y="1651605"/>
                    <a:pt x="0" y="1631171"/>
                  </a:cubicBezTo>
                  <a:lnTo>
                    <a:pt x="0" y="37000"/>
                  </a:lnTo>
                  <a:cubicBezTo>
                    <a:pt x="0" y="16565"/>
                    <a:pt x="16565" y="0"/>
                    <a:pt x="37000" y="0"/>
                  </a:cubicBezTo>
                  <a:close/>
                </a:path>
              </a:pathLst>
            </a:custGeom>
            <a:solidFill>
              <a:srgbClr val="C8FFBE"/>
            </a:solidFill>
            <a:ln cap="rnd">
              <a:noFill/>
              <a:prstDash val="sysDot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85725"/>
              <a:ext cx="4735641" cy="175389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1B131B"/>
                  </a:solidFill>
                  <a:latin typeface="Codec Pro Bold"/>
                </a:rPr>
                <a:t>Subhojit Ghosh</a:t>
              </a:r>
            </a:p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1B131B"/>
                  </a:solidFill>
                  <a:latin typeface="Codec Pro Bold"/>
                </a:rPr>
                <a:t>Section: B;   Roll No: 97</a:t>
              </a:r>
            </a:p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1B131B"/>
                  </a:solidFill>
                  <a:latin typeface="Codec Pro Bold"/>
                </a:rPr>
                <a:t>Enrollment Number: 12021002002160</a:t>
              </a:r>
            </a:p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1B131B"/>
                  </a:solidFill>
                  <a:latin typeface="Codec Pro Bold"/>
                </a:rPr>
                <a:t>B.Tech CSE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5158287" y="423244"/>
            <a:ext cx="2598243" cy="2029040"/>
          </a:xfrm>
          <a:custGeom>
            <a:avLst/>
            <a:gdLst/>
            <a:ahLst/>
            <a:cxnLst/>
            <a:rect r="r" b="b" t="t" l="l"/>
            <a:pathLst>
              <a:path h="2029040" w="2598243">
                <a:moveTo>
                  <a:pt x="0" y="0"/>
                </a:moveTo>
                <a:lnTo>
                  <a:pt x="2598243" y="0"/>
                </a:lnTo>
                <a:lnTo>
                  <a:pt x="2598243" y="2029040"/>
                </a:lnTo>
                <a:lnTo>
                  <a:pt x="0" y="20290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77101" y="1047750"/>
            <a:ext cx="5297214" cy="799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81"/>
              </a:lnSpc>
            </a:pPr>
            <a:r>
              <a:rPr lang="en-US" sz="5381">
                <a:solidFill>
                  <a:srgbClr val="FFFFFF"/>
                </a:solidFill>
                <a:latin typeface="Codec Pro Bold"/>
              </a:rPr>
              <a:t>PRESENTED BY: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972797" y="7614466"/>
            <a:ext cx="13448444" cy="1006406"/>
            <a:chOff x="0" y="0"/>
            <a:chExt cx="10145700" cy="75924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145700" cy="759247"/>
            </a:xfrm>
            <a:custGeom>
              <a:avLst/>
              <a:gdLst/>
              <a:ahLst/>
              <a:cxnLst/>
              <a:rect r="r" b="b" t="t" l="l"/>
              <a:pathLst>
                <a:path h="759247" w="10145700">
                  <a:moveTo>
                    <a:pt x="17270" y="0"/>
                  </a:moveTo>
                  <a:lnTo>
                    <a:pt x="10128430" y="0"/>
                  </a:lnTo>
                  <a:cubicBezTo>
                    <a:pt x="10137968" y="0"/>
                    <a:pt x="10145700" y="7732"/>
                    <a:pt x="10145700" y="17270"/>
                  </a:cubicBezTo>
                  <a:lnTo>
                    <a:pt x="10145700" y="741977"/>
                  </a:lnTo>
                  <a:cubicBezTo>
                    <a:pt x="10145700" y="751515"/>
                    <a:pt x="10137968" y="759247"/>
                    <a:pt x="10128430" y="759247"/>
                  </a:cubicBezTo>
                  <a:lnTo>
                    <a:pt x="17270" y="759247"/>
                  </a:lnTo>
                  <a:cubicBezTo>
                    <a:pt x="7732" y="759247"/>
                    <a:pt x="0" y="751515"/>
                    <a:pt x="0" y="741977"/>
                  </a:cubicBezTo>
                  <a:lnTo>
                    <a:pt x="0" y="17270"/>
                  </a:lnTo>
                  <a:cubicBezTo>
                    <a:pt x="0" y="7732"/>
                    <a:pt x="7732" y="0"/>
                    <a:pt x="17270" y="0"/>
                  </a:cubicBezTo>
                  <a:close/>
                </a:path>
              </a:pathLst>
            </a:custGeom>
            <a:solidFill>
              <a:srgbClr val="C8FFBE"/>
            </a:solidFill>
            <a:ln cap="rnd">
              <a:noFill/>
              <a:prstDash val="sysDot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85725"/>
              <a:ext cx="10145700" cy="84497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1B131B"/>
                  </a:solidFill>
                  <a:latin typeface="Codec Pro Bold"/>
                </a:rPr>
                <a:t>Mentor: Dr. Anupam Mandal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3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7738414" y="1992805"/>
            <a:ext cx="18708883" cy="9558538"/>
          </a:xfrm>
          <a:custGeom>
            <a:avLst/>
            <a:gdLst/>
            <a:ahLst/>
            <a:cxnLst/>
            <a:rect r="r" b="b" t="t" l="l"/>
            <a:pathLst>
              <a:path h="9558538" w="18708883">
                <a:moveTo>
                  <a:pt x="18708883" y="0"/>
                </a:moveTo>
                <a:lnTo>
                  <a:pt x="0" y="0"/>
                </a:lnTo>
                <a:lnTo>
                  <a:pt x="0" y="9558538"/>
                </a:lnTo>
                <a:lnTo>
                  <a:pt x="18708883" y="9558538"/>
                </a:lnTo>
                <a:lnTo>
                  <a:pt x="1870888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9542132" y="1778068"/>
          <a:ext cx="6880673" cy="7699850"/>
        </p:xfrm>
        <a:graphic>
          <a:graphicData uri="http://schemas.openxmlformats.org/drawingml/2006/table">
            <a:tbl>
              <a:tblPr/>
              <a:tblGrid>
                <a:gridCol w="6014803"/>
                <a:gridCol w="865870"/>
              </a:tblGrid>
              <a:tr h="98118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Codec Pro"/>
                        </a:rPr>
                        <a:t>Problem Statement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2667FF"/>
                          </a:solidFill>
                          <a:latin typeface="Codec Pro Bold"/>
                        </a:rPr>
                        <a:t>4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118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Codec Pro"/>
                        </a:rPr>
                        <a:t>Introduction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2667FF"/>
                          </a:solidFill>
                          <a:latin typeface="Codec Pro Bold"/>
                        </a:rPr>
                        <a:t>5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31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Codec Pro"/>
                        </a:rPr>
                        <a:t>Need for Summarization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2667FF"/>
                          </a:solidFill>
                          <a:latin typeface="Codec Pro Bold"/>
                        </a:rPr>
                        <a:t>6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374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Codec Pro"/>
                        </a:rPr>
                        <a:t>Features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2667FF"/>
                          </a:solidFill>
                          <a:latin typeface="Codec Pro Bold"/>
                        </a:rPr>
                        <a:t>7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118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Codec Pro"/>
                        </a:rPr>
                        <a:t>Methods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2667FF"/>
                          </a:solidFill>
                          <a:latin typeface="Codec Pro Bold"/>
                        </a:rPr>
                        <a:t>8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374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Codec Pro"/>
                        </a:rPr>
                        <a:t>Limitations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2667FF"/>
                          </a:solidFill>
                          <a:latin typeface="Codec Pro Bold"/>
                        </a:rPr>
                        <a:t>9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374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Codec Pro"/>
                        </a:rPr>
                        <a:t>Challenges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2667FF"/>
                          </a:solidFill>
                          <a:latin typeface="Codec Pro Bold"/>
                        </a:rPr>
                        <a:t>10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374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Codec Pro"/>
                        </a:rPr>
                        <a:t>Solution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2667FF"/>
                          </a:solidFill>
                          <a:latin typeface="Codec Pro Bold"/>
                        </a:rPr>
                        <a:t>11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865195" y="1816168"/>
            <a:ext cx="7278805" cy="1254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99"/>
              </a:lnSpc>
            </a:pPr>
            <a:r>
              <a:rPr lang="en-US" sz="8499">
                <a:solidFill>
                  <a:srgbClr val="FFFFFF"/>
                </a:solidFill>
                <a:latin typeface="Codec Pro Bold"/>
              </a:rPr>
              <a:t>AGENDA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3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1658" y="7812263"/>
            <a:ext cx="14984685" cy="5421731"/>
          </a:xfrm>
          <a:custGeom>
            <a:avLst/>
            <a:gdLst/>
            <a:ahLst/>
            <a:cxnLst/>
            <a:rect r="r" b="b" t="t" l="l"/>
            <a:pathLst>
              <a:path h="5421731" w="14984685">
                <a:moveTo>
                  <a:pt x="0" y="0"/>
                </a:moveTo>
                <a:lnTo>
                  <a:pt x="14984684" y="0"/>
                </a:lnTo>
                <a:lnTo>
                  <a:pt x="14984684" y="5421731"/>
                </a:lnTo>
                <a:lnTo>
                  <a:pt x="0" y="5421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371446" cy="10371446"/>
          </a:xfrm>
          <a:custGeom>
            <a:avLst/>
            <a:gdLst/>
            <a:ahLst/>
            <a:cxnLst/>
            <a:rect r="r" b="b" t="t" l="l"/>
            <a:pathLst>
              <a:path h="10371446" w="10371446">
                <a:moveTo>
                  <a:pt x="0" y="0"/>
                </a:moveTo>
                <a:lnTo>
                  <a:pt x="10371446" y="0"/>
                </a:lnTo>
                <a:lnTo>
                  <a:pt x="10371446" y="10371446"/>
                </a:lnTo>
                <a:lnTo>
                  <a:pt x="0" y="103714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1553" y="3335817"/>
            <a:ext cx="7191042" cy="5685380"/>
          </a:xfrm>
          <a:custGeom>
            <a:avLst/>
            <a:gdLst/>
            <a:ahLst/>
            <a:cxnLst/>
            <a:rect r="r" b="b" t="t" l="l"/>
            <a:pathLst>
              <a:path h="5685380" w="7191042">
                <a:moveTo>
                  <a:pt x="0" y="0"/>
                </a:moveTo>
                <a:lnTo>
                  <a:pt x="7191043" y="0"/>
                </a:lnTo>
                <a:lnTo>
                  <a:pt x="7191043" y="5685380"/>
                </a:lnTo>
                <a:lnTo>
                  <a:pt x="0" y="56853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531785" y="5090473"/>
            <a:ext cx="7727515" cy="238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4"/>
              </a:lnSpc>
            </a:pPr>
            <a:r>
              <a:rPr lang="en-US" sz="2703">
                <a:solidFill>
                  <a:srgbClr val="FFFFFF"/>
                </a:solidFill>
                <a:latin typeface="Codec Pro"/>
              </a:rPr>
              <a:t>To study the existing methods of text summarisation and identify the challenges in order to come up with a solution for them.</a:t>
            </a:r>
          </a:p>
          <a:p>
            <a:pPr>
              <a:lnSpc>
                <a:spcPts val="3784"/>
              </a:lnSpc>
            </a:pPr>
          </a:p>
          <a:p>
            <a:pPr algn="l" marL="0" indent="0" lvl="0">
              <a:lnSpc>
                <a:spcPts val="3784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81075"/>
            <a:ext cx="9342746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>
                <a:solidFill>
                  <a:srgbClr val="FFFFFF"/>
                </a:solidFill>
                <a:latin typeface="Codec Pro Bold"/>
              </a:rPr>
              <a:t>Problem Statement</a:t>
            </a:r>
          </a:p>
        </p:txBody>
      </p:sp>
    </p:spTree>
  </p:cSld>
  <p:clrMapOvr>
    <a:masterClrMapping/>
  </p:clrMapOvr>
  <p:transition spd="slow">
    <p:push dir="r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20597" y="6174775"/>
            <a:ext cx="20143629" cy="7288331"/>
          </a:xfrm>
          <a:custGeom>
            <a:avLst/>
            <a:gdLst/>
            <a:ahLst/>
            <a:cxnLst/>
            <a:rect r="r" b="b" t="t" l="l"/>
            <a:pathLst>
              <a:path h="7288331" w="20143629">
                <a:moveTo>
                  <a:pt x="0" y="0"/>
                </a:moveTo>
                <a:lnTo>
                  <a:pt x="20143630" y="0"/>
                </a:lnTo>
                <a:lnTo>
                  <a:pt x="20143630" y="7288331"/>
                </a:lnTo>
                <a:lnTo>
                  <a:pt x="0" y="7288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259065" y="2596224"/>
            <a:ext cx="9787957" cy="5094552"/>
          </a:xfrm>
          <a:custGeom>
            <a:avLst/>
            <a:gdLst/>
            <a:ahLst/>
            <a:cxnLst/>
            <a:rect r="r" b="b" t="t" l="l"/>
            <a:pathLst>
              <a:path h="5094552" w="9787957">
                <a:moveTo>
                  <a:pt x="0" y="0"/>
                </a:moveTo>
                <a:lnTo>
                  <a:pt x="9787957" y="0"/>
                </a:lnTo>
                <a:lnTo>
                  <a:pt x="9787957" y="5094552"/>
                </a:lnTo>
                <a:lnTo>
                  <a:pt x="0" y="50945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07943" y="2846212"/>
            <a:ext cx="7367832" cy="5605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28366" indent="-264183" lvl="1">
              <a:lnSpc>
                <a:spcPts val="3426"/>
              </a:lnSpc>
              <a:buFont typeface="Arial"/>
              <a:buChar char="•"/>
            </a:pPr>
            <a:r>
              <a:rPr lang="en-US" sz="2447">
                <a:solidFill>
                  <a:srgbClr val="1B131B"/>
                </a:solidFill>
                <a:latin typeface="Codec Pro"/>
              </a:rPr>
              <a:t>Text summarization condenses source text while preserving its meaning and knowledge</a:t>
            </a:r>
          </a:p>
          <a:p>
            <a:pPr marL="528366" indent="-264183" lvl="1">
              <a:lnSpc>
                <a:spcPts val="3426"/>
              </a:lnSpc>
              <a:buFont typeface="Arial"/>
              <a:buChar char="•"/>
            </a:pPr>
            <a:r>
              <a:rPr lang="en-US" sz="2447">
                <a:solidFill>
                  <a:srgbClr val="1B131B"/>
                </a:solidFill>
                <a:latin typeface="Codec Pro"/>
              </a:rPr>
              <a:t>Automatic text summarization (ATS) uses algorithms to produce information summaries</a:t>
            </a:r>
          </a:p>
          <a:p>
            <a:pPr marL="528366" indent="-264183" lvl="1">
              <a:lnSpc>
                <a:spcPts val="3426"/>
              </a:lnSpc>
              <a:buFont typeface="Arial"/>
              <a:buChar char="•"/>
            </a:pPr>
            <a:r>
              <a:rPr lang="en-US" sz="2447">
                <a:solidFill>
                  <a:srgbClr val="1B131B"/>
                </a:solidFill>
                <a:latin typeface="Codec Pro"/>
              </a:rPr>
              <a:t>Manual text summarization is effective but time-consuming</a:t>
            </a:r>
          </a:p>
          <a:p>
            <a:pPr marL="528366" indent="-264183" lvl="1">
              <a:lnSpc>
                <a:spcPts val="3426"/>
              </a:lnSpc>
              <a:buFont typeface="Arial"/>
              <a:buChar char="•"/>
            </a:pPr>
            <a:r>
              <a:rPr lang="en-US" sz="2447">
                <a:solidFill>
                  <a:srgbClr val="1B131B"/>
                </a:solidFill>
                <a:latin typeface="Codec Pro"/>
              </a:rPr>
              <a:t>ATS creates brief and accurate overviews of lengthy text documents</a:t>
            </a:r>
          </a:p>
          <a:p>
            <a:pPr marL="528366" indent="-264183" lvl="1">
              <a:lnSpc>
                <a:spcPts val="3426"/>
              </a:lnSpc>
              <a:buFont typeface="Arial"/>
              <a:buChar char="•"/>
            </a:pPr>
            <a:r>
              <a:rPr lang="en-US" sz="2447">
                <a:solidFill>
                  <a:srgbClr val="1B131B"/>
                </a:solidFill>
                <a:latin typeface="Codec Pro"/>
              </a:rPr>
              <a:t>Text summarization focuses on essential parts to provide valuable details while maintaining context</a:t>
            </a:r>
          </a:p>
          <a:p>
            <a:pPr algn="l">
              <a:lnSpc>
                <a:spcPts val="3426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891233" y="409575"/>
            <a:ext cx="7367832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>
                <a:solidFill>
                  <a:srgbClr val="1B131B"/>
                </a:solidFill>
                <a:latin typeface="Codec Pro Bold"/>
              </a:rPr>
              <a:t>Introduction</a:t>
            </a:r>
          </a:p>
        </p:txBody>
      </p:sp>
    </p:spTree>
  </p:cSld>
  <p:clrMapOvr>
    <a:masterClrMapping/>
  </p:clrMapOvr>
  <p:transition spd="slow">
    <p:push dir="d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3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10087" y="6083130"/>
            <a:ext cx="20143629" cy="7288331"/>
          </a:xfrm>
          <a:custGeom>
            <a:avLst/>
            <a:gdLst/>
            <a:ahLst/>
            <a:cxnLst/>
            <a:rect r="r" b="b" t="t" l="l"/>
            <a:pathLst>
              <a:path h="7288331" w="20143629">
                <a:moveTo>
                  <a:pt x="0" y="0"/>
                </a:moveTo>
                <a:lnTo>
                  <a:pt x="20143629" y="0"/>
                </a:lnTo>
                <a:lnTo>
                  <a:pt x="20143629" y="7288331"/>
                </a:lnTo>
                <a:lnTo>
                  <a:pt x="0" y="7288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371446" cy="10371446"/>
          </a:xfrm>
          <a:custGeom>
            <a:avLst/>
            <a:gdLst/>
            <a:ahLst/>
            <a:cxnLst/>
            <a:rect r="r" b="b" t="t" l="l"/>
            <a:pathLst>
              <a:path h="10371446" w="10371446">
                <a:moveTo>
                  <a:pt x="0" y="0"/>
                </a:moveTo>
                <a:lnTo>
                  <a:pt x="10371446" y="0"/>
                </a:lnTo>
                <a:lnTo>
                  <a:pt x="10371446" y="10371446"/>
                </a:lnTo>
                <a:lnTo>
                  <a:pt x="0" y="103714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93387" y="2768937"/>
            <a:ext cx="17189837" cy="6165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40436" indent="-270218" lvl="1">
              <a:lnSpc>
                <a:spcPts val="3504"/>
              </a:lnSpc>
              <a:buFont typeface="Arial"/>
              <a:buChar char="•"/>
            </a:pPr>
            <a:r>
              <a:rPr lang="en-US" sz="2503">
                <a:solidFill>
                  <a:srgbClr val="FFFFFF"/>
                </a:solidFill>
                <a:latin typeface="Codec Pro"/>
              </a:rPr>
              <a:t>Summarization algorithms are necessary due to the vast amount of information available on the internet and elsewhere.</a:t>
            </a:r>
          </a:p>
          <a:p>
            <a:pPr>
              <a:lnSpc>
                <a:spcPts val="3504"/>
              </a:lnSpc>
            </a:pPr>
          </a:p>
          <a:p>
            <a:pPr marL="540436" indent="-270218" lvl="1">
              <a:lnSpc>
                <a:spcPts val="3504"/>
              </a:lnSpc>
              <a:buFont typeface="Arial"/>
              <a:buChar char="•"/>
            </a:pPr>
            <a:r>
              <a:rPr lang="en-US" sz="2503">
                <a:solidFill>
                  <a:srgbClr val="FFFFFF"/>
                </a:solidFill>
                <a:latin typeface="Codec Pro"/>
              </a:rPr>
              <a:t>The exponential growth of digital content has made it challenging for individuals to extract important information from large volumes of text.</a:t>
            </a:r>
          </a:p>
          <a:p>
            <a:pPr>
              <a:lnSpc>
                <a:spcPts val="3504"/>
              </a:lnSpc>
            </a:pPr>
          </a:p>
          <a:p>
            <a:pPr marL="540436" indent="-270218" lvl="1">
              <a:lnSpc>
                <a:spcPts val="3504"/>
              </a:lnSpc>
              <a:buFont typeface="Arial"/>
              <a:buChar char="•"/>
            </a:pPr>
            <a:r>
              <a:rPr lang="en-US" sz="2503">
                <a:solidFill>
                  <a:srgbClr val="FFFFFF"/>
                </a:solidFill>
                <a:latin typeface="Codec Pro"/>
              </a:rPr>
              <a:t>Summarization algorithms generate concise and informative summaries of longer texts to address this challenge.</a:t>
            </a:r>
          </a:p>
          <a:p>
            <a:pPr>
              <a:lnSpc>
                <a:spcPts val="3504"/>
              </a:lnSpc>
            </a:pPr>
          </a:p>
          <a:p>
            <a:pPr marL="540436" indent="-270218" lvl="1">
              <a:lnSpc>
                <a:spcPts val="3504"/>
              </a:lnSpc>
              <a:buFont typeface="Arial"/>
              <a:buChar char="•"/>
            </a:pPr>
            <a:r>
              <a:rPr lang="en-US" sz="2503">
                <a:solidFill>
                  <a:srgbClr val="FFFFFF"/>
                </a:solidFill>
                <a:latin typeface="Codec Pro"/>
              </a:rPr>
              <a:t>These summaries save time and effort for readers by providing essential information in a condensed form.</a:t>
            </a:r>
          </a:p>
          <a:p>
            <a:pPr>
              <a:lnSpc>
                <a:spcPts val="3504"/>
              </a:lnSpc>
            </a:pPr>
          </a:p>
          <a:p>
            <a:pPr algn="l" marL="540436" indent="-270218" lvl="1">
              <a:lnSpc>
                <a:spcPts val="3504"/>
              </a:lnSpc>
              <a:buFont typeface="Arial"/>
              <a:buChar char="•"/>
            </a:pPr>
            <a:r>
              <a:rPr lang="en-US" sz="2503">
                <a:solidFill>
                  <a:srgbClr val="FFFFFF"/>
                </a:solidFill>
                <a:latin typeface="Codec Pro"/>
              </a:rPr>
              <a:t> Summarization algorithms are useful in various contexts, including news articles, scientific papers, legal documents, and business reports, to identify main points, themes, and arguments and survey a large body of literature.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3387" y="409575"/>
            <a:ext cx="14681053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>
                <a:solidFill>
                  <a:srgbClr val="FFFFFF"/>
                </a:solidFill>
                <a:latin typeface="Codec Pro Bold"/>
              </a:rPr>
              <a:t>Need for Summarization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3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89747" y="653860"/>
            <a:ext cx="14908506" cy="1108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7000">
                <a:solidFill>
                  <a:srgbClr val="FCFCFA"/>
                </a:solidFill>
                <a:latin typeface="Codec Pro Bold"/>
              </a:rPr>
              <a:t>FEATURES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3435352" y="2288564"/>
            <a:ext cx="44316" cy="5721053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843285" y="2980417"/>
            <a:ext cx="3253718" cy="927705"/>
            <a:chOff x="0" y="0"/>
            <a:chExt cx="787517" cy="22453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7517" cy="224538"/>
            </a:xfrm>
            <a:custGeom>
              <a:avLst/>
              <a:gdLst/>
              <a:ahLst/>
              <a:cxnLst/>
              <a:rect r="r" b="b" t="t" l="l"/>
              <a:pathLst>
                <a:path h="224538" w="787517">
                  <a:moveTo>
                    <a:pt x="97556" y="0"/>
                  </a:moveTo>
                  <a:lnTo>
                    <a:pt x="689961" y="0"/>
                  </a:lnTo>
                  <a:cubicBezTo>
                    <a:pt x="715834" y="0"/>
                    <a:pt x="740648" y="10278"/>
                    <a:pt x="758943" y="28573"/>
                  </a:cubicBezTo>
                  <a:cubicBezTo>
                    <a:pt x="777239" y="46869"/>
                    <a:pt x="787517" y="71682"/>
                    <a:pt x="787517" y="97556"/>
                  </a:cubicBezTo>
                  <a:lnTo>
                    <a:pt x="787517" y="126982"/>
                  </a:lnTo>
                  <a:cubicBezTo>
                    <a:pt x="787517" y="152856"/>
                    <a:pt x="777239" y="177669"/>
                    <a:pt x="758943" y="195965"/>
                  </a:cubicBezTo>
                  <a:cubicBezTo>
                    <a:pt x="740648" y="214260"/>
                    <a:pt x="715834" y="224538"/>
                    <a:pt x="689961" y="224538"/>
                  </a:cubicBezTo>
                  <a:lnTo>
                    <a:pt x="97556" y="224538"/>
                  </a:lnTo>
                  <a:cubicBezTo>
                    <a:pt x="71682" y="224538"/>
                    <a:pt x="46869" y="214260"/>
                    <a:pt x="28573" y="195965"/>
                  </a:cubicBezTo>
                  <a:cubicBezTo>
                    <a:pt x="10278" y="177669"/>
                    <a:pt x="0" y="152856"/>
                    <a:pt x="0" y="126982"/>
                  </a:cubicBezTo>
                  <a:lnTo>
                    <a:pt x="0" y="97556"/>
                  </a:lnTo>
                  <a:cubicBezTo>
                    <a:pt x="0" y="71682"/>
                    <a:pt x="10278" y="46869"/>
                    <a:pt x="28573" y="28573"/>
                  </a:cubicBezTo>
                  <a:cubicBezTo>
                    <a:pt x="46869" y="10278"/>
                    <a:pt x="71682" y="0"/>
                    <a:pt x="97556" y="0"/>
                  </a:cubicBezTo>
                  <a:close/>
                </a:path>
              </a:pathLst>
            </a:custGeom>
            <a:solidFill>
              <a:srgbClr val="2667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787517" cy="31026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Codec Pro Bold"/>
                </a:rPr>
                <a:t>Term Frequency 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66516" y="4679647"/>
            <a:ext cx="3253718" cy="927705"/>
            <a:chOff x="0" y="0"/>
            <a:chExt cx="787517" cy="22453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87517" cy="224538"/>
            </a:xfrm>
            <a:custGeom>
              <a:avLst/>
              <a:gdLst/>
              <a:ahLst/>
              <a:cxnLst/>
              <a:rect r="r" b="b" t="t" l="l"/>
              <a:pathLst>
                <a:path h="224538" w="787517">
                  <a:moveTo>
                    <a:pt x="97556" y="0"/>
                  </a:moveTo>
                  <a:lnTo>
                    <a:pt x="689961" y="0"/>
                  </a:lnTo>
                  <a:cubicBezTo>
                    <a:pt x="715834" y="0"/>
                    <a:pt x="740648" y="10278"/>
                    <a:pt x="758943" y="28573"/>
                  </a:cubicBezTo>
                  <a:cubicBezTo>
                    <a:pt x="777239" y="46869"/>
                    <a:pt x="787517" y="71682"/>
                    <a:pt x="787517" y="97556"/>
                  </a:cubicBezTo>
                  <a:lnTo>
                    <a:pt x="787517" y="126982"/>
                  </a:lnTo>
                  <a:cubicBezTo>
                    <a:pt x="787517" y="152856"/>
                    <a:pt x="777239" y="177669"/>
                    <a:pt x="758943" y="195965"/>
                  </a:cubicBezTo>
                  <a:cubicBezTo>
                    <a:pt x="740648" y="214260"/>
                    <a:pt x="715834" y="224538"/>
                    <a:pt x="689961" y="224538"/>
                  </a:cubicBezTo>
                  <a:lnTo>
                    <a:pt x="97556" y="224538"/>
                  </a:lnTo>
                  <a:cubicBezTo>
                    <a:pt x="71682" y="224538"/>
                    <a:pt x="46869" y="214260"/>
                    <a:pt x="28573" y="195965"/>
                  </a:cubicBezTo>
                  <a:cubicBezTo>
                    <a:pt x="10278" y="177669"/>
                    <a:pt x="0" y="152856"/>
                    <a:pt x="0" y="126982"/>
                  </a:cubicBezTo>
                  <a:lnTo>
                    <a:pt x="0" y="97556"/>
                  </a:lnTo>
                  <a:cubicBezTo>
                    <a:pt x="0" y="71682"/>
                    <a:pt x="10278" y="46869"/>
                    <a:pt x="28573" y="28573"/>
                  </a:cubicBezTo>
                  <a:cubicBezTo>
                    <a:pt x="46869" y="10278"/>
                    <a:pt x="71682" y="0"/>
                    <a:pt x="97556" y="0"/>
                  </a:cubicBezTo>
                  <a:close/>
                </a:path>
              </a:pathLst>
            </a:custGeom>
            <a:solidFill>
              <a:srgbClr val="2667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85725"/>
              <a:ext cx="787517" cy="31026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Codec Pro Bold"/>
                </a:rPr>
                <a:t>Length Feature</a:t>
              </a:r>
            </a:p>
          </p:txBody>
        </p:sp>
      </p:grpSp>
      <p:sp>
        <p:nvSpPr>
          <p:cNvPr name="AutoShape 10" id="10"/>
          <p:cNvSpPr/>
          <p:nvPr/>
        </p:nvSpPr>
        <p:spPr>
          <a:xfrm flipH="true" flipV="true">
            <a:off x="8897139" y="2255071"/>
            <a:ext cx="17333" cy="4683965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7270280" y="3592829"/>
            <a:ext cx="3253718" cy="927705"/>
            <a:chOff x="0" y="0"/>
            <a:chExt cx="787517" cy="22453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87517" cy="224538"/>
            </a:xfrm>
            <a:custGeom>
              <a:avLst/>
              <a:gdLst/>
              <a:ahLst/>
              <a:cxnLst/>
              <a:rect r="r" b="b" t="t" l="l"/>
              <a:pathLst>
                <a:path h="224538" w="787517">
                  <a:moveTo>
                    <a:pt x="97556" y="0"/>
                  </a:moveTo>
                  <a:lnTo>
                    <a:pt x="689961" y="0"/>
                  </a:lnTo>
                  <a:cubicBezTo>
                    <a:pt x="715834" y="0"/>
                    <a:pt x="740648" y="10278"/>
                    <a:pt x="758943" y="28573"/>
                  </a:cubicBezTo>
                  <a:cubicBezTo>
                    <a:pt x="777239" y="46869"/>
                    <a:pt x="787517" y="71682"/>
                    <a:pt x="787517" y="97556"/>
                  </a:cubicBezTo>
                  <a:lnTo>
                    <a:pt x="787517" y="126982"/>
                  </a:lnTo>
                  <a:cubicBezTo>
                    <a:pt x="787517" y="152856"/>
                    <a:pt x="777239" y="177669"/>
                    <a:pt x="758943" y="195965"/>
                  </a:cubicBezTo>
                  <a:cubicBezTo>
                    <a:pt x="740648" y="214260"/>
                    <a:pt x="715834" y="224538"/>
                    <a:pt x="689961" y="224538"/>
                  </a:cubicBezTo>
                  <a:lnTo>
                    <a:pt x="97556" y="224538"/>
                  </a:lnTo>
                  <a:cubicBezTo>
                    <a:pt x="71682" y="224538"/>
                    <a:pt x="46869" y="214260"/>
                    <a:pt x="28573" y="195965"/>
                  </a:cubicBezTo>
                  <a:cubicBezTo>
                    <a:pt x="10278" y="177669"/>
                    <a:pt x="0" y="152856"/>
                    <a:pt x="0" y="126982"/>
                  </a:cubicBezTo>
                  <a:lnTo>
                    <a:pt x="0" y="97556"/>
                  </a:lnTo>
                  <a:cubicBezTo>
                    <a:pt x="0" y="71682"/>
                    <a:pt x="10278" y="46869"/>
                    <a:pt x="28573" y="28573"/>
                  </a:cubicBezTo>
                  <a:cubicBezTo>
                    <a:pt x="46869" y="10278"/>
                    <a:pt x="71682" y="0"/>
                    <a:pt x="97556" y="0"/>
                  </a:cubicBezTo>
                  <a:close/>
                </a:path>
              </a:pathLst>
            </a:custGeom>
            <a:solidFill>
              <a:srgbClr val="2667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787517" cy="31026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Codec Pro Bold"/>
                </a:rPr>
                <a:t>TF-ISF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21066" y="5235235"/>
            <a:ext cx="5207468" cy="927705"/>
            <a:chOff x="0" y="0"/>
            <a:chExt cx="1260395" cy="22453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60395" cy="224538"/>
            </a:xfrm>
            <a:custGeom>
              <a:avLst/>
              <a:gdLst/>
              <a:ahLst/>
              <a:cxnLst/>
              <a:rect r="r" b="b" t="t" l="l"/>
              <a:pathLst>
                <a:path h="224538" w="1260395">
                  <a:moveTo>
                    <a:pt x="60955" y="0"/>
                  </a:moveTo>
                  <a:lnTo>
                    <a:pt x="1199440" y="0"/>
                  </a:lnTo>
                  <a:cubicBezTo>
                    <a:pt x="1215606" y="0"/>
                    <a:pt x="1231110" y="6422"/>
                    <a:pt x="1242541" y="17853"/>
                  </a:cubicBezTo>
                  <a:cubicBezTo>
                    <a:pt x="1253973" y="29284"/>
                    <a:pt x="1260395" y="44788"/>
                    <a:pt x="1260395" y="60955"/>
                  </a:cubicBezTo>
                  <a:lnTo>
                    <a:pt x="1260395" y="163584"/>
                  </a:lnTo>
                  <a:cubicBezTo>
                    <a:pt x="1260395" y="179750"/>
                    <a:pt x="1253973" y="195254"/>
                    <a:pt x="1242541" y="206685"/>
                  </a:cubicBezTo>
                  <a:cubicBezTo>
                    <a:pt x="1231110" y="218116"/>
                    <a:pt x="1215606" y="224538"/>
                    <a:pt x="1199440" y="224538"/>
                  </a:cubicBezTo>
                  <a:lnTo>
                    <a:pt x="60955" y="224538"/>
                  </a:lnTo>
                  <a:cubicBezTo>
                    <a:pt x="44788" y="224538"/>
                    <a:pt x="29284" y="218116"/>
                    <a:pt x="17853" y="206685"/>
                  </a:cubicBezTo>
                  <a:cubicBezTo>
                    <a:pt x="6422" y="195254"/>
                    <a:pt x="0" y="179750"/>
                    <a:pt x="0" y="163584"/>
                  </a:cubicBezTo>
                  <a:lnTo>
                    <a:pt x="0" y="60955"/>
                  </a:lnTo>
                  <a:cubicBezTo>
                    <a:pt x="0" y="44788"/>
                    <a:pt x="6422" y="29284"/>
                    <a:pt x="17853" y="17853"/>
                  </a:cubicBezTo>
                  <a:cubicBezTo>
                    <a:pt x="29284" y="6422"/>
                    <a:pt x="44788" y="0"/>
                    <a:pt x="60955" y="0"/>
                  </a:cubicBezTo>
                  <a:close/>
                </a:path>
              </a:pathLst>
            </a:custGeom>
            <a:solidFill>
              <a:srgbClr val="2667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85725"/>
              <a:ext cx="1260395" cy="31026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Codec Pro Bold"/>
                </a:rPr>
                <a:t>Sentence–Sentence Similarity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289330" y="6939037"/>
            <a:ext cx="3253718" cy="927705"/>
            <a:chOff x="0" y="0"/>
            <a:chExt cx="787517" cy="22453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87517" cy="224538"/>
            </a:xfrm>
            <a:custGeom>
              <a:avLst/>
              <a:gdLst/>
              <a:ahLst/>
              <a:cxnLst/>
              <a:rect r="r" b="b" t="t" l="l"/>
              <a:pathLst>
                <a:path h="224538" w="787517">
                  <a:moveTo>
                    <a:pt x="97556" y="0"/>
                  </a:moveTo>
                  <a:lnTo>
                    <a:pt x="689961" y="0"/>
                  </a:lnTo>
                  <a:cubicBezTo>
                    <a:pt x="715834" y="0"/>
                    <a:pt x="740648" y="10278"/>
                    <a:pt x="758943" y="28573"/>
                  </a:cubicBezTo>
                  <a:cubicBezTo>
                    <a:pt x="777239" y="46869"/>
                    <a:pt x="787517" y="71682"/>
                    <a:pt x="787517" y="97556"/>
                  </a:cubicBezTo>
                  <a:lnTo>
                    <a:pt x="787517" y="126982"/>
                  </a:lnTo>
                  <a:cubicBezTo>
                    <a:pt x="787517" y="152856"/>
                    <a:pt x="777239" y="177669"/>
                    <a:pt x="758943" y="195965"/>
                  </a:cubicBezTo>
                  <a:cubicBezTo>
                    <a:pt x="740648" y="214260"/>
                    <a:pt x="715834" y="224538"/>
                    <a:pt x="689961" y="224538"/>
                  </a:cubicBezTo>
                  <a:lnTo>
                    <a:pt x="97556" y="224538"/>
                  </a:lnTo>
                  <a:cubicBezTo>
                    <a:pt x="71682" y="224538"/>
                    <a:pt x="46869" y="214260"/>
                    <a:pt x="28573" y="195965"/>
                  </a:cubicBezTo>
                  <a:cubicBezTo>
                    <a:pt x="10278" y="177669"/>
                    <a:pt x="0" y="152856"/>
                    <a:pt x="0" y="126982"/>
                  </a:cubicBezTo>
                  <a:lnTo>
                    <a:pt x="0" y="97556"/>
                  </a:lnTo>
                  <a:cubicBezTo>
                    <a:pt x="0" y="71682"/>
                    <a:pt x="10278" y="46869"/>
                    <a:pt x="28573" y="28573"/>
                  </a:cubicBezTo>
                  <a:cubicBezTo>
                    <a:pt x="46869" y="10278"/>
                    <a:pt x="71682" y="0"/>
                    <a:pt x="97556" y="0"/>
                  </a:cubicBezTo>
                  <a:close/>
                </a:path>
              </a:pathLst>
            </a:custGeom>
            <a:solidFill>
              <a:srgbClr val="2667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85725"/>
              <a:ext cx="787517" cy="31026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Codec Pro Bold"/>
                </a:rPr>
                <a:t>Title Similarity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 flipV="true">
            <a:off x="14649032" y="2245511"/>
            <a:ext cx="53841" cy="585025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0">
            <a:off x="13076014" y="2570199"/>
            <a:ext cx="3253718" cy="927705"/>
            <a:chOff x="0" y="0"/>
            <a:chExt cx="787517" cy="22453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87517" cy="224538"/>
            </a:xfrm>
            <a:custGeom>
              <a:avLst/>
              <a:gdLst/>
              <a:ahLst/>
              <a:cxnLst/>
              <a:rect r="r" b="b" t="t" l="l"/>
              <a:pathLst>
                <a:path h="224538" w="787517">
                  <a:moveTo>
                    <a:pt x="97556" y="0"/>
                  </a:moveTo>
                  <a:lnTo>
                    <a:pt x="689961" y="0"/>
                  </a:lnTo>
                  <a:cubicBezTo>
                    <a:pt x="715834" y="0"/>
                    <a:pt x="740648" y="10278"/>
                    <a:pt x="758943" y="28573"/>
                  </a:cubicBezTo>
                  <a:cubicBezTo>
                    <a:pt x="777239" y="46869"/>
                    <a:pt x="787517" y="71682"/>
                    <a:pt x="787517" y="97556"/>
                  </a:cubicBezTo>
                  <a:lnTo>
                    <a:pt x="787517" y="126982"/>
                  </a:lnTo>
                  <a:cubicBezTo>
                    <a:pt x="787517" y="152856"/>
                    <a:pt x="777239" y="177669"/>
                    <a:pt x="758943" y="195965"/>
                  </a:cubicBezTo>
                  <a:cubicBezTo>
                    <a:pt x="740648" y="214260"/>
                    <a:pt x="715834" y="224538"/>
                    <a:pt x="689961" y="224538"/>
                  </a:cubicBezTo>
                  <a:lnTo>
                    <a:pt x="97556" y="224538"/>
                  </a:lnTo>
                  <a:cubicBezTo>
                    <a:pt x="71682" y="224538"/>
                    <a:pt x="46869" y="214260"/>
                    <a:pt x="28573" y="195965"/>
                  </a:cubicBezTo>
                  <a:cubicBezTo>
                    <a:pt x="10278" y="177669"/>
                    <a:pt x="0" y="152856"/>
                    <a:pt x="0" y="126982"/>
                  </a:cubicBezTo>
                  <a:lnTo>
                    <a:pt x="0" y="97556"/>
                  </a:lnTo>
                  <a:cubicBezTo>
                    <a:pt x="0" y="71682"/>
                    <a:pt x="10278" y="46869"/>
                    <a:pt x="28573" y="28573"/>
                  </a:cubicBezTo>
                  <a:cubicBezTo>
                    <a:pt x="46869" y="10278"/>
                    <a:pt x="71682" y="0"/>
                    <a:pt x="97556" y="0"/>
                  </a:cubicBezTo>
                  <a:close/>
                </a:path>
              </a:pathLst>
            </a:custGeom>
            <a:solidFill>
              <a:srgbClr val="2667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85725"/>
              <a:ext cx="787517" cy="31026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Codec Pro Bold"/>
                </a:rPr>
                <a:t>Position Feature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1597506">
            <a:off x="9812678" y="-1430217"/>
            <a:ext cx="11409078" cy="5683795"/>
          </a:xfrm>
          <a:custGeom>
            <a:avLst/>
            <a:gdLst/>
            <a:ahLst/>
            <a:cxnLst/>
            <a:rect r="r" b="b" t="t" l="l"/>
            <a:pathLst>
              <a:path h="5683795" w="11409078">
                <a:moveTo>
                  <a:pt x="0" y="0"/>
                </a:moveTo>
                <a:lnTo>
                  <a:pt x="11409078" y="0"/>
                </a:lnTo>
                <a:lnTo>
                  <a:pt x="11409078" y="5683795"/>
                </a:lnTo>
                <a:lnTo>
                  <a:pt x="0" y="5683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13076014" y="4307530"/>
            <a:ext cx="3253718" cy="927705"/>
            <a:chOff x="0" y="0"/>
            <a:chExt cx="787517" cy="22453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87517" cy="224538"/>
            </a:xfrm>
            <a:custGeom>
              <a:avLst/>
              <a:gdLst/>
              <a:ahLst/>
              <a:cxnLst/>
              <a:rect r="r" b="b" t="t" l="l"/>
              <a:pathLst>
                <a:path h="224538" w="787517">
                  <a:moveTo>
                    <a:pt x="97556" y="0"/>
                  </a:moveTo>
                  <a:lnTo>
                    <a:pt x="689961" y="0"/>
                  </a:lnTo>
                  <a:cubicBezTo>
                    <a:pt x="715834" y="0"/>
                    <a:pt x="740648" y="10278"/>
                    <a:pt x="758943" y="28573"/>
                  </a:cubicBezTo>
                  <a:cubicBezTo>
                    <a:pt x="777239" y="46869"/>
                    <a:pt x="787517" y="71682"/>
                    <a:pt x="787517" y="97556"/>
                  </a:cubicBezTo>
                  <a:lnTo>
                    <a:pt x="787517" y="126982"/>
                  </a:lnTo>
                  <a:cubicBezTo>
                    <a:pt x="787517" y="152856"/>
                    <a:pt x="777239" y="177669"/>
                    <a:pt x="758943" y="195965"/>
                  </a:cubicBezTo>
                  <a:cubicBezTo>
                    <a:pt x="740648" y="214260"/>
                    <a:pt x="715834" y="224538"/>
                    <a:pt x="689961" y="224538"/>
                  </a:cubicBezTo>
                  <a:lnTo>
                    <a:pt x="97556" y="224538"/>
                  </a:lnTo>
                  <a:cubicBezTo>
                    <a:pt x="71682" y="224538"/>
                    <a:pt x="46869" y="214260"/>
                    <a:pt x="28573" y="195965"/>
                  </a:cubicBezTo>
                  <a:cubicBezTo>
                    <a:pt x="10278" y="177669"/>
                    <a:pt x="0" y="152856"/>
                    <a:pt x="0" y="126982"/>
                  </a:cubicBezTo>
                  <a:lnTo>
                    <a:pt x="0" y="97556"/>
                  </a:lnTo>
                  <a:cubicBezTo>
                    <a:pt x="0" y="71682"/>
                    <a:pt x="10278" y="46869"/>
                    <a:pt x="28573" y="28573"/>
                  </a:cubicBezTo>
                  <a:cubicBezTo>
                    <a:pt x="46869" y="10278"/>
                    <a:pt x="71682" y="0"/>
                    <a:pt x="97556" y="0"/>
                  </a:cubicBezTo>
                  <a:close/>
                </a:path>
              </a:pathLst>
            </a:custGeom>
            <a:solidFill>
              <a:srgbClr val="2667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85725"/>
              <a:ext cx="787517" cy="31026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Codec Pro Bold"/>
                </a:rPr>
                <a:t>Title Feature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3076014" y="6044860"/>
            <a:ext cx="3253718" cy="927705"/>
            <a:chOff x="0" y="0"/>
            <a:chExt cx="787517" cy="22453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787517" cy="224538"/>
            </a:xfrm>
            <a:custGeom>
              <a:avLst/>
              <a:gdLst/>
              <a:ahLst/>
              <a:cxnLst/>
              <a:rect r="r" b="b" t="t" l="l"/>
              <a:pathLst>
                <a:path h="224538" w="787517">
                  <a:moveTo>
                    <a:pt x="97556" y="0"/>
                  </a:moveTo>
                  <a:lnTo>
                    <a:pt x="689961" y="0"/>
                  </a:lnTo>
                  <a:cubicBezTo>
                    <a:pt x="715834" y="0"/>
                    <a:pt x="740648" y="10278"/>
                    <a:pt x="758943" y="28573"/>
                  </a:cubicBezTo>
                  <a:cubicBezTo>
                    <a:pt x="777239" y="46869"/>
                    <a:pt x="787517" y="71682"/>
                    <a:pt x="787517" y="97556"/>
                  </a:cubicBezTo>
                  <a:lnTo>
                    <a:pt x="787517" y="126982"/>
                  </a:lnTo>
                  <a:cubicBezTo>
                    <a:pt x="787517" y="152856"/>
                    <a:pt x="777239" y="177669"/>
                    <a:pt x="758943" y="195965"/>
                  </a:cubicBezTo>
                  <a:cubicBezTo>
                    <a:pt x="740648" y="214260"/>
                    <a:pt x="715834" y="224538"/>
                    <a:pt x="689961" y="224538"/>
                  </a:cubicBezTo>
                  <a:lnTo>
                    <a:pt x="97556" y="224538"/>
                  </a:lnTo>
                  <a:cubicBezTo>
                    <a:pt x="71682" y="224538"/>
                    <a:pt x="46869" y="214260"/>
                    <a:pt x="28573" y="195965"/>
                  </a:cubicBezTo>
                  <a:cubicBezTo>
                    <a:pt x="10278" y="177669"/>
                    <a:pt x="0" y="152856"/>
                    <a:pt x="0" y="126982"/>
                  </a:cubicBezTo>
                  <a:lnTo>
                    <a:pt x="0" y="97556"/>
                  </a:lnTo>
                  <a:cubicBezTo>
                    <a:pt x="0" y="71682"/>
                    <a:pt x="10278" y="46869"/>
                    <a:pt x="28573" y="28573"/>
                  </a:cubicBezTo>
                  <a:cubicBezTo>
                    <a:pt x="46869" y="10278"/>
                    <a:pt x="71682" y="0"/>
                    <a:pt x="97556" y="0"/>
                  </a:cubicBezTo>
                  <a:close/>
                </a:path>
              </a:pathLst>
            </a:custGeom>
            <a:solidFill>
              <a:srgbClr val="2667F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85725"/>
              <a:ext cx="787517" cy="31026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Codec Pro Bold"/>
                </a:rPr>
                <a:t>Sentence Position</a:t>
              </a: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1052215">
            <a:off x="-1067593" y="7445102"/>
            <a:ext cx="11409078" cy="5683795"/>
          </a:xfrm>
          <a:custGeom>
            <a:avLst/>
            <a:gdLst/>
            <a:ahLst/>
            <a:cxnLst/>
            <a:rect r="r" b="b" t="t" l="l"/>
            <a:pathLst>
              <a:path h="5683795" w="11409078">
                <a:moveTo>
                  <a:pt x="0" y="0"/>
                </a:moveTo>
                <a:lnTo>
                  <a:pt x="11409077" y="0"/>
                </a:lnTo>
                <a:lnTo>
                  <a:pt x="11409077" y="5683796"/>
                </a:lnTo>
                <a:lnTo>
                  <a:pt x="0" y="56837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0">
            <a:off x="1689747" y="6309557"/>
            <a:ext cx="3407256" cy="927705"/>
            <a:chOff x="0" y="0"/>
            <a:chExt cx="824678" cy="22453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24678" cy="224538"/>
            </a:xfrm>
            <a:custGeom>
              <a:avLst/>
              <a:gdLst/>
              <a:ahLst/>
              <a:cxnLst/>
              <a:rect r="r" b="b" t="t" l="l"/>
              <a:pathLst>
                <a:path h="224538" w="824678">
                  <a:moveTo>
                    <a:pt x="93160" y="0"/>
                  </a:moveTo>
                  <a:lnTo>
                    <a:pt x="731519" y="0"/>
                  </a:lnTo>
                  <a:cubicBezTo>
                    <a:pt x="782969" y="0"/>
                    <a:pt x="824678" y="41709"/>
                    <a:pt x="824678" y="93160"/>
                  </a:cubicBezTo>
                  <a:lnTo>
                    <a:pt x="824678" y="131378"/>
                  </a:lnTo>
                  <a:cubicBezTo>
                    <a:pt x="824678" y="156086"/>
                    <a:pt x="814863" y="179781"/>
                    <a:pt x="797393" y="197252"/>
                  </a:cubicBezTo>
                  <a:cubicBezTo>
                    <a:pt x="779922" y="214723"/>
                    <a:pt x="756226" y="224538"/>
                    <a:pt x="731519" y="224538"/>
                  </a:cubicBezTo>
                  <a:lnTo>
                    <a:pt x="93160" y="224538"/>
                  </a:lnTo>
                  <a:cubicBezTo>
                    <a:pt x="68452" y="224538"/>
                    <a:pt x="44757" y="214723"/>
                    <a:pt x="27286" y="197252"/>
                  </a:cubicBezTo>
                  <a:cubicBezTo>
                    <a:pt x="9815" y="179781"/>
                    <a:pt x="0" y="156086"/>
                    <a:pt x="0" y="131378"/>
                  </a:cubicBezTo>
                  <a:lnTo>
                    <a:pt x="0" y="93160"/>
                  </a:lnTo>
                  <a:cubicBezTo>
                    <a:pt x="0" y="68452"/>
                    <a:pt x="9815" y="44757"/>
                    <a:pt x="27286" y="27286"/>
                  </a:cubicBezTo>
                  <a:cubicBezTo>
                    <a:pt x="44757" y="9815"/>
                    <a:pt x="68452" y="0"/>
                    <a:pt x="93160" y="0"/>
                  </a:cubicBezTo>
                  <a:close/>
                </a:path>
              </a:pathLst>
            </a:custGeom>
            <a:solidFill>
              <a:srgbClr val="2667FF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85725"/>
              <a:ext cx="824678" cy="31026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Codec Pro Bold"/>
                </a:rPr>
                <a:t>Phrasal Information 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766516" y="8009617"/>
            <a:ext cx="3330487" cy="927705"/>
            <a:chOff x="0" y="0"/>
            <a:chExt cx="806098" cy="22453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06098" cy="224538"/>
            </a:xfrm>
            <a:custGeom>
              <a:avLst/>
              <a:gdLst/>
              <a:ahLst/>
              <a:cxnLst/>
              <a:rect r="r" b="b" t="t" l="l"/>
              <a:pathLst>
                <a:path h="224538" w="806098">
                  <a:moveTo>
                    <a:pt x="95307" y="0"/>
                  </a:moveTo>
                  <a:lnTo>
                    <a:pt x="710791" y="0"/>
                  </a:lnTo>
                  <a:cubicBezTo>
                    <a:pt x="763427" y="0"/>
                    <a:pt x="806098" y="42670"/>
                    <a:pt x="806098" y="95307"/>
                  </a:cubicBezTo>
                  <a:lnTo>
                    <a:pt x="806098" y="129231"/>
                  </a:lnTo>
                  <a:cubicBezTo>
                    <a:pt x="806098" y="181868"/>
                    <a:pt x="763427" y="224538"/>
                    <a:pt x="710791" y="224538"/>
                  </a:cubicBezTo>
                  <a:lnTo>
                    <a:pt x="95307" y="224538"/>
                  </a:lnTo>
                  <a:cubicBezTo>
                    <a:pt x="42670" y="224538"/>
                    <a:pt x="0" y="181868"/>
                    <a:pt x="0" y="129231"/>
                  </a:cubicBezTo>
                  <a:lnTo>
                    <a:pt x="0" y="95307"/>
                  </a:lnTo>
                  <a:cubicBezTo>
                    <a:pt x="0" y="42670"/>
                    <a:pt x="42670" y="0"/>
                    <a:pt x="95307" y="0"/>
                  </a:cubicBezTo>
                  <a:close/>
                </a:path>
              </a:pathLst>
            </a:custGeom>
            <a:solidFill>
              <a:srgbClr val="2667F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85725"/>
              <a:ext cx="806098" cy="31026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Codec Pro Bold"/>
                </a:rPr>
                <a:t>Thematic Word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3076014" y="7866742"/>
            <a:ext cx="3253718" cy="927705"/>
            <a:chOff x="0" y="0"/>
            <a:chExt cx="787517" cy="224538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787517" cy="224538"/>
            </a:xfrm>
            <a:custGeom>
              <a:avLst/>
              <a:gdLst/>
              <a:ahLst/>
              <a:cxnLst/>
              <a:rect r="r" b="b" t="t" l="l"/>
              <a:pathLst>
                <a:path h="224538" w="787517">
                  <a:moveTo>
                    <a:pt x="97556" y="0"/>
                  </a:moveTo>
                  <a:lnTo>
                    <a:pt x="689961" y="0"/>
                  </a:lnTo>
                  <a:cubicBezTo>
                    <a:pt x="715834" y="0"/>
                    <a:pt x="740648" y="10278"/>
                    <a:pt x="758943" y="28573"/>
                  </a:cubicBezTo>
                  <a:cubicBezTo>
                    <a:pt x="777239" y="46869"/>
                    <a:pt x="787517" y="71682"/>
                    <a:pt x="787517" y="97556"/>
                  </a:cubicBezTo>
                  <a:lnTo>
                    <a:pt x="787517" y="126982"/>
                  </a:lnTo>
                  <a:cubicBezTo>
                    <a:pt x="787517" y="152856"/>
                    <a:pt x="777239" y="177669"/>
                    <a:pt x="758943" y="195965"/>
                  </a:cubicBezTo>
                  <a:cubicBezTo>
                    <a:pt x="740648" y="214260"/>
                    <a:pt x="715834" y="224538"/>
                    <a:pt x="689961" y="224538"/>
                  </a:cubicBezTo>
                  <a:lnTo>
                    <a:pt x="97556" y="224538"/>
                  </a:lnTo>
                  <a:cubicBezTo>
                    <a:pt x="71682" y="224538"/>
                    <a:pt x="46869" y="214260"/>
                    <a:pt x="28573" y="195965"/>
                  </a:cubicBezTo>
                  <a:cubicBezTo>
                    <a:pt x="10278" y="177669"/>
                    <a:pt x="0" y="152856"/>
                    <a:pt x="0" y="126982"/>
                  </a:cubicBezTo>
                  <a:lnTo>
                    <a:pt x="0" y="97556"/>
                  </a:lnTo>
                  <a:cubicBezTo>
                    <a:pt x="0" y="71682"/>
                    <a:pt x="10278" y="46869"/>
                    <a:pt x="28573" y="28573"/>
                  </a:cubicBezTo>
                  <a:cubicBezTo>
                    <a:pt x="46869" y="10278"/>
                    <a:pt x="71682" y="0"/>
                    <a:pt x="97556" y="0"/>
                  </a:cubicBezTo>
                  <a:close/>
                </a:path>
              </a:pathLst>
            </a:custGeom>
            <a:solidFill>
              <a:srgbClr val="2667FF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85725"/>
              <a:ext cx="787517" cy="31026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Codec Pro Bold"/>
                </a:rPr>
                <a:t>Numerical Data</a:t>
              </a:r>
            </a:p>
          </p:txBody>
        </p:sp>
      </p:grpSp>
      <p:sp>
        <p:nvSpPr>
          <p:cNvPr name="AutoShape 41" id="41"/>
          <p:cNvSpPr/>
          <p:nvPr/>
        </p:nvSpPr>
        <p:spPr>
          <a:xfrm flipV="true">
            <a:off x="3470144" y="2255036"/>
            <a:ext cx="11232729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slow">
    <p:push dir="d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3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1380193" y="7044158"/>
            <a:ext cx="19849827" cy="7182028"/>
          </a:xfrm>
          <a:custGeom>
            <a:avLst/>
            <a:gdLst/>
            <a:ahLst/>
            <a:cxnLst/>
            <a:rect r="r" b="b" t="t" l="l"/>
            <a:pathLst>
              <a:path h="7182028" w="19849827">
                <a:moveTo>
                  <a:pt x="19849827" y="7182028"/>
                </a:moveTo>
                <a:lnTo>
                  <a:pt x="0" y="7182028"/>
                </a:lnTo>
                <a:lnTo>
                  <a:pt x="0" y="0"/>
                </a:lnTo>
                <a:lnTo>
                  <a:pt x="19849827" y="0"/>
                </a:lnTo>
                <a:lnTo>
                  <a:pt x="19849827" y="7182028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46838" y="560389"/>
            <a:ext cx="12980443" cy="9510713"/>
          </a:xfrm>
          <a:custGeom>
            <a:avLst/>
            <a:gdLst/>
            <a:ahLst/>
            <a:cxnLst/>
            <a:rect r="r" b="b" t="t" l="l"/>
            <a:pathLst>
              <a:path h="9510713" w="12980443">
                <a:moveTo>
                  <a:pt x="0" y="0"/>
                </a:moveTo>
                <a:lnTo>
                  <a:pt x="12980443" y="0"/>
                </a:lnTo>
                <a:lnTo>
                  <a:pt x="12980443" y="9510713"/>
                </a:lnTo>
                <a:lnTo>
                  <a:pt x="0" y="95107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535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5400000">
            <a:off x="-6059876" y="4304100"/>
            <a:ext cx="14908506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0"/>
              </a:lnSpc>
            </a:pPr>
            <a:r>
              <a:rPr lang="en-US" sz="7500">
                <a:solidFill>
                  <a:srgbClr val="FFFFFF"/>
                </a:solidFill>
                <a:latin typeface="Codec Pro Bold"/>
              </a:rPr>
              <a:t>METHODS</a:t>
            </a:r>
          </a:p>
        </p:txBody>
      </p:sp>
    </p:spTree>
  </p:cSld>
  <p:clrMapOvr>
    <a:masterClrMapping/>
  </p:clrMapOvr>
  <p:transition spd="slow">
    <p:push dir="r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3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12513" y="1775645"/>
            <a:ext cx="14496519" cy="7010644"/>
          </a:xfrm>
          <a:custGeom>
            <a:avLst/>
            <a:gdLst/>
            <a:ahLst/>
            <a:cxnLst/>
            <a:rect r="r" b="b" t="t" l="l"/>
            <a:pathLst>
              <a:path h="7010644" w="14496519">
                <a:moveTo>
                  <a:pt x="0" y="0"/>
                </a:moveTo>
                <a:lnTo>
                  <a:pt x="14496518" y="0"/>
                </a:lnTo>
                <a:lnTo>
                  <a:pt x="14496518" y="7010644"/>
                </a:lnTo>
                <a:lnTo>
                  <a:pt x="0" y="70106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02" r="0" b="-80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0409" y="502600"/>
            <a:ext cx="6757438" cy="1080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00"/>
              </a:lnSpc>
            </a:pPr>
            <a:r>
              <a:rPr lang="en-US" sz="7300">
                <a:solidFill>
                  <a:srgbClr val="FFFFFF"/>
                </a:solidFill>
                <a:latin typeface="Codec Pro Bold"/>
              </a:rPr>
              <a:t>SAMPLE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078469" y="495742"/>
            <a:ext cx="12447221" cy="970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84"/>
              </a:lnSpc>
              <a:spcBef>
                <a:spcPct val="0"/>
              </a:spcBef>
            </a:pPr>
            <a:r>
              <a:rPr lang="en-US" sz="2703">
                <a:solidFill>
                  <a:srgbClr val="FFFFFF"/>
                </a:solidFill>
                <a:latin typeface="Codec Pro"/>
              </a:rPr>
              <a:t>To understand the problem better we decided to implement it ourselves. Following we have the result of that.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50409" y="9316333"/>
            <a:ext cx="17220727" cy="502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84"/>
              </a:lnSpc>
              <a:spcBef>
                <a:spcPct val="0"/>
              </a:spcBef>
            </a:pPr>
            <a:r>
              <a:rPr lang="en-US" sz="2703">
                <a:solidFill>
                  <a:srgbClr val="FFFFFF"/>
                </a:solidFill>
                <a:latin typeface="Codec Pro"/>
              </a:rPr>
              <a:t>Live Demo: </a:t>
            </a:r>
            <a:r>
              <a:rPr lang="en-US" sz="2703" u="sng">
                <a:solidFill>
                  <a:srgbClr val="FFFFFF"/>
                </a:solidFill>
                <a:latin typeface="Codec Pro"/>
                <a:hlinkClick r:id="rId3" tooltip="https://thecleveridiott-stapp-app-utibyo.streamlit.app"/>
              </a:rPr>
              <a:t>https://thecleveridiott-stapp-app-utibyo.streamlit.app/</a:t>
            </a:r>
          </a:p>
        </p:txBody>
      </p:sp>
    </p:spTree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DAFiKgHLzyM</dc:identifier>
  <dcterms:modified xsi:type="dcterms:W3CDTF">2011-08-01T06:04:30Z</dcterms:modified>
  <cp:revision>1</cp:revision>
  <dc:title>IP (4th SEM)</dc:title>
</cp:coreProperties>
</file>