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91" r:id="rId3"/>
    <p:sldId id="293" r:id="rId4"/>
    <p:sldId id="306" r:id="rId5"/>
    <p:sldId id="292" r:id="rId6"/>
    <p:sldId id="294" r:id="rId7"/>
    <p:sldId id="297" r:id="rId8"/>
    <p:sldId id="298" r:id="rId9"/>
    <p:sldId id="296" r:id="rId10"/>
    <p:sldId id="295" r:id="rId11"/>
    <p:sldId id="299" r:id="rId12"/>
    <p:sldId id="300" r:id="rId13"/>
    <p:sldId id="301" r:id="rId14"/>
    <p:sldId id="302" r:id="rId15"/>
    <p:sldId id="303" r:id="rId16"/>
    <p:sldId id="304"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kubernetes.io/docs/concepts/overview/what-is-kubernete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overview/what-is-kubernete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penservicebrokerapi.or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kubernetes.io/docs/concepts/overview/what-is-kubernetes/"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mailto:kamil@thecloudtheory.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azurepass.com/"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5CB9-68E0-48E9-B392-FB13C903A11C}"/>
              </a:ext>
            </a:extLst>
          </p:cNvPr>
          <p:cNvSpPr>
            <a:spLocks noGrp="1"/>
          </p:cNvSpPr>
          <p:nvPr>
            <p:ph type="ctrTitle"/>
          </p:nvPr>
        </p:nvSpPr>
        <p:spPr>
          <a:xfrm>
            <a:off x="2928401" y="1380068"/>
            <a:ext cx="8574622" cy="2616199"/>
          </a:xfrm>
        </p:spPr>
        <p:txBody>
          <a:bodyPr/>
          <a:lstStyle/>
          <a:p>
            <a:r>
              <a:rPr lang="pl-PL" dirty="0"/>
              <a:t>Azure </a:t>
            </a:r>
            <a:r>
              <a:rPr lang="pl-PL" dirty="0" err="1"/>
              <a:t>Kubernetes</a:t>
            </a:r>
            <a:r>
              <a:rPr lang="pl-PL" dirty="0"/>
              <a:t> Service</a:t>
            </a:r>
          </a:p>
        </p:txBody>
      </p:sp>
      <p:sp>
        <p:nvSpPr>
          <p:cNvPr id="3" name="Subtitle 2">
            <a:extLst>
              <a:ext uri="{FF2B5EF4-FFF2-40B4-BE49-F238E27FC236}">
                <a16:creationId xmlns:a16="http://schemas.microsoft.com/office/drawing/2014/main" id="{CFCF1D2C-E5F7-4F23-9A57-07B497F85925}"/>
              </a:ext>
            </a:extLst>
          </p:cNvPr>
          <p:cNvSpPr>
            <a:spLocks noGrp="1"/>
          </p:cNvSpPr>
          <p:nvPr>
            <p:ph type="subTitle" idx="1"/>
          </p:nvPr>
        </p:nvSpPr>
        <p:spPr>
          <a:xfrm>
            <a:off x="4515377" y="3996267"/>
            <a:ext cx="6987645" cy="1388534"/>
          </a:xfrm>
        </p:spPr>
        <p:txBody>
          <a:bodyPr>
            <a:normAutofit fontScale="77500" lnSpcReduction="20000"/>
          </a:bodyPr>
          <a:lstStyle/>
          <a:p>
            <a:r>
              <a:rPr lang="pl-PL" dirty="0"/>
              <a:t>Workshop</a:t>
            </a:r>
          </a:p>
          <a:p>
            <a:endParaRPr lang="pl-PL" dirty="0"/>
          </a:p>
          <a:p>
            <a:endParaRPr lang="pl-PL" sz="1600" dirty="0"/>
          </a:p>
          <a:p>
            <a:endParaRPr lang="pl-PL" sz="1600" dirty="0"/>
          </a:p>
          <a:p>
            <a:r>
              <a:rPr lang="pl-PL" sz="1600" dirty="0"/>
              <a:t>Kamil Mrzygłód, Microsoft, 2019</a:t>
            </a:r>
          </a:p>
        </p:txBody>
      </p:sp>
    </p:spTree>
    <p:extLst>
      <p:ext uri="{BB962C8B-B14F-4D97-AF65-F5344CB8AC3E}">
        <p14:creationId xmlns:p14="http://schemas.microsoft.com/office/powerpoint/2010/main" val="184281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5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Znalezione obrazy dla zapytania what is docker">
            <a:extLst>
              <a:ext uri="{FF2B5EF4-FFF2-40B4-BE49-F238E27FC236}">
                <a16:creationId xmlns:a16="http://schemas.microsoft.com/office/drawing/2014/main" id="{DF0121BF-1A6F-4566-9236-0AB618967B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75730" y="643467"/>
            <a:ext cx="644053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19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971E-3052-47A0-8AAD-84BC162D23CC}"/>
              </a:ext>
            </a:extLst>
          </p:cNvPr>
          <p:cNvSpPr>
            <a:spLocks noGrp="1"/>
          </p:cNvSpPr>
          <p:nvPr>
            <p:ph type="title"/>
          </p:nvPr>
        </p:nvSpPr>
        <p:spPr/>
        <p:txBody>
          <a:bodyPr/>
          <a:lstStyle/>
          <a:p>
            <a:r>
              <a:rPr lang="pl-PL" dirty="0" err="1"/>
              <a:t>Comparison</a:t>
            </a:r>
            <a:endParaRPr lang="pl-PL" dirty="0"/>
          </a:p>
        </p:txBody>
      </p:sp>
      <p:sp>
        <p:nvSpPr>
          <p:cNvPr id="3" name="Text Placeholder 2">
            <a:extLst>
              <a:ext uri="{FF2B5EF4-FFF2-40B4-BE49-F238E27FC236}">
                <a16:creationId xmlns:a16="http://schemas.microsoft.com/office/drawing/2014/main" id="{86801E1C-4367-464F-8869-A61B10711C5F}"/>
              </a:ext>
            </a:extLst>
          </p:cNvPr>
          <p:cNvSpPr>
            <a:spLocks noGrp="1"/>
          </p:cNvSpPr>
          <p:nvPr>
            <p:ph type="body" idx="1"/>
          </p:nvPr>
        </p:nvSpPr>
        <p:spPr/>
        <p:txBody>
          <a:bodyPr/>
          <a:lstStyle/>
          <a:p>
            <a:r>
              <a:rPr lang="pl-PL" dirty="0" err="1"/>
              <a:t>Container</a:t>
            </a:r>
            <a:endParaRPr lang="pl-PL" dirty="0"/>
          </a:p>
        </p:txBody>
      </p:sp>
      <p:sp>
        <p:nvSpPr>
          <p:cNvPr id="4" name="Content Placeholder 3">
            <a:extLst>
              <a:ext uri="{FF2B5EF4-FFF2-40B4-BE49-F238E27FC236}">
                <a16:creationId xmlns:a16="http://schemas.microsoft.com/office/drawing/2014/main" id="{51DAA01E-B8ED-4A44-8B35-B54C246FC468}"/>
              </a:ext>
            </a:extLst>
          </p:cNvPr>
          <p:cNvSpPr>
            <a:spLocks noGrp="1"/>
          </p:cNvSpPr>
          <p:nvPr>
            <p:ph sz="half" idx="2"/>
          </p:nvPr>
        </p:nvSpPr>
        <p:spPr/>
        <p:txBody>
          <a:bodyPr/>
          <a:lstStyle/>
          <a:p>
            <a:r>
              <a:rPr lang="pl-PL" dirty="0" err="1"/>
              <a:t>Abstraction</a:t>
            </a:r>
            <a:r>
              <a:rPr lang="pl-PL" dirty="0"/>
              <a:t> </a:t>
            </a:r>
            <a:r>
              <a:rPr lang="pl-PL" dirty="0" err="1"/>
              <a:t>at</a:t>
            </a:r>
            <a:r>
              <a:rPr lang="pl-PL" dirty="0"/>
              <a:t> the </a:t>
            </a:r>
            <a:r>
              <a:rPr lang="pl-PL" dirty="0" err="1"/>
              <a:t>app</a:t>
            </a:r>
            <a:r>
              <a:rPr lang="pl-PL" dirty="0"/>
              <a:t> </a:t>
            </a:r>
            <a:r>
              <a:rPr lang="pl-PL" dirty="0" err="1"/>
              <a:t>layer</a:t>
            </a:r>
            <a:endParaRPr lang="pl-PL" dirty="0"/>
          </a:p>
          <a:p>
            <a:r>
              <a:rPr lang="pl-PL" dirty="0" err="1"/>
              <a:t>Multiple</a:t>
            </a:r>
            <a:r>
              <a:rPr lang="pl-PL" dirty="0"/>
              <a:t> </a:t>
            </a:r>
            <a:r>
              <a:rPr lang="pl-PL" dirty="0" err="1"/>
              <a:t>containers</a:t>
            </a:r>
            <a:r>
              <a:rPr lang="pl-PL" dirty="0"/>
              <a:t> </a:t>
            </a:r>
            <a:r>
              <a:rPr lang="pl-PL" dirty="0" err="1"/>
              <a:t>can</a:t>
            </a:r>
            <a:r>
              <a:rPr lang="pl-PL" dirty="0"/>
              <a:t> run on the same </a:t>
            </a:r>
            <a:r>
              <a:rPr lang="pl-PL" dirty="0" err="1"/>
              <a:t>machine</a:t>
            </a:r>
            <a:endParaRPr lang="pl-PL" dirty="0"/>
          </a:p>
          <a:p>
            <a:r>
              <a:rPr lang="pl-PL" dirty="0" err="1"/>
              <a:t>Each</a:t>
            </a:r>
            <a:r>
              <a:rPr lang="pl-PL" dirty="0"/>
              <a:t> </a:t>
            </a:r>
            <a:r>
              <a:rPr lang="pl-PL" dirty="0" err="1"/>
              <a:t>container</a:t>
            </a:r>
            <a:r>
              <a:rPr lang="pl-PL" dirty="0"/>
              <a:t> </a:t>
            </a:r>
            <a:r>
              <a:rPr lang="pl-PL" dirty="0" err="1"/>
              <a:t>is</a:t>
            </a:r>
            <a:r>
              <a:rPr lang="pl-PL" dirty="0"/>
              <a:t> </a:t>
            </a:r>
            <a:r>
              <a:rPr lang="pl-PL" dirty="0" err="1"/>
              <a:t>an</a:t>
            </a:r>
            <a:r>
              <a:rPr lang="pl-PL" dirty="0"/>
              <a:t> </a:t>
            </a:r>
            <a:r>
              <a:rPr lang="pl-PL" dirty="0" err="1"/>
              <a:t>isolated</a:t>
            </a:r>
            <a:r>
              <a:rPr lang="pl-PL" dirty="0"/>
              <a:t> proces in </a:t>
            </a:r>
            <a:r>
              <a:rPr lang="pl-PL" dirty="0" err="1"/>
              <a:t>user</a:t>
            </a:r>
            <a:r>
              <a:rPr lang="pl-PL" dirty="0"/>
              <a:t> </a:t>
            </a:r>
            <a:r>
              <a:rPr lang="pl-PL" dirty="0" err="1"/>
              <a:t>space</a:t>
            </a:r>
            <a:endParaRPr lang="pl-PL" dirty="0"/>
          </a:p>
          <a:p>
            <a:r>
              <a:rPr lang="pl-PL" dirty="0" err="1"/>
              <a:t>Takes</a:t>
            </a:r>
            <a:r>
              <a:rPr lang="pl-PL" dirty="0"/>
              <a:t> less </a:t>
            </a:r>
            <a:r>
              <a:rPr lang="pl-PL" dirty="0" err="1"/>
              <a:t>space</a:t>
            </a:r>
            <a:r>
              <a:rPr lang="pl-PL" dirty="0"/>
              <a:t> </a:t>
            </a:r>
            <a:r>
              <a:rPr lang="pl-PL" dirty="0" err="1"/>
              <a:t>than</a:t>
            </a:r>
            <a:r>
              <a:rPr lang="pl-PL" dirty="0"/>
              <a:t> VM(in </a:t>
            </a:r>
            <a:r>
              <a:rPr lang="pl-PL" dirty="0" err="1"/>
              <a:t>general</a:t>
            </a:r>
            <a:r>
              <a:rPr lang="pl-PL" dirty="0"/>
              <a:t>)</a:t>
            </a:r>
          </a:p>
        </p:txBody>
      </p:sp>
      <p:sp>
        <p:nvSpPr>
          <p:cNvPr id="5" name="Text Placeholder 4">
            <a:extLst>
              <a:ext uri="{FF2B5EF4-FFF2-40B4-BE49-F238E27FC236}">
                <a16:creationId xmlns:a16="http://schemas.microsoft.com/office/drawing/2014/main" id="{8411C3F5-20E4-4B26-8CA8-0ACCE07B2708}"/>
              </a:ext>
            </a:extLst>
          </p:cNvPr>
          <p:cNvSpPr>
            <a:spLocks noGrp="1"/>
          </p:cNvSpPr>
          <p:nvPr>
            <p:ph type="body" sz="quarter" idx="3"/>
          </p:nvPr>
        </p:nvSpPr>
        <p:spPr/>
        <p:txBody>
          <a:bodyPr/>
          <a:lstStyle/>
          <a:p>
            <a:r>
              <a:rPr lang="pl-PL" dirty="0"/>
              <a:t>Virtual Machine</a:t>
            </a:r>
          </a:p>
        </p:txBody>
      </p:sp>
      <p:sp>
        <p:nvSpPr>
          <p:cNvPr id="6" name="Content Placeholder 5">
            <a:extLst>
              <a:ext uri="{FF2B5EF4-FFF2-40B4-BE49-F238E27FC236}">
                <a16:creationId xmlns:a16="http://schemas.microsoft.com/office/drawing/2014/main" id="{B130AD51-D599-4B3F-9662-C39273321154}"/>
              </a:ext>
            </a:extLst>
          </p:cNvPr>
          <p:cNvSpPr>
            <a:spLocks noGrp="1"/>
          </p:cNvSpPr>
          <p:nvPr>
            <p:ph sz="quarter" idx="4"/>
          </p:nvPr>
        </p:nvSpPr>
        <p:spPr/>
        <p:txBody>
          <a:bodyPr/>
          <a:lstStyle/>
          <a:p>
            <a:r>
              <a:rPr lang="pl-PL" dirty="0" err="1"/>
              <a:t>Abstraction</a:t>
            </a:r>
            <a:r>
              <a:rPr lang="pl-PL" dirty="0"/>
              <a:t> of </a:t>
            </a:r>
            <a:r>
              <a:rPr lang="pl-PL" dirty="0" err="1"/>
              <a:t>physical</a:t>
            </a:r>
            <a:r>
              <a:rPr lang="pl-PL" dirty="0"/>
              <a:t> hardware</a:t>
            </a:r>
          </a:p>
          <a:p>
            <a:r>
              <a:rPr lang="pl-PL" dirty="0" err="1"/>
              <a:t>Runs</a:t>
            </a:r>
            <a:r>
              <a:rPr lang="pl-PL" dirty="0"/>
              <a:t> on </a:t>
            </a:r>
            <a:r>
              <a:rPr lang="pl-PL" dirty="0" err="1"/>
              <a:t>hypervisor</a:t>
            </a:r>
            <a:r>
              <a:rPr lang="pl-PL" dirty="0"/>
              <a:t> to run </a:t>
            </a:r>
            <a:r>
              <a:rPr lang="pl-PL" dirty="0" err="1"/>
              <a:t>multiple</a:t>
            </a:r>
            <a:r>
              <a:rPr lang="pl-PL" dirty="0"/>
              <a:t> </a:t>
            </a:r>
            <a:r>
              <a:rPr lang="pl-PL" dirty="0" err="1"/>
              <a:t>VMs</a:t>
            </a:r>
            <a:r>
              <a:rPr lang="pl-PL" dirty="0"/>
              <a:t> on a single </a:t>
            </a:r>
            <a:r>
              <a:rPr lang="pl-PL" dirty="0" err="1"/>
              <a:t>machine</a:t>
            </a:r>
            <a:endParaRPr lang="pl-PL" dirty="0"/>
          </a:p>
          <a:p>
            <a:r>
              <a:rPr lang="pl-PL" dirty="0" err="1"/>
              <a:t>Each</a:t>
            </a:r>
            <a:r>
              <a:rPr lang="pl-PL" dirty="0"/>
              <a:t> VM </a:t>
            </a:r>
            <a:r>
              <a:rPr lang="pl-PL" dirty="0" err="1"/>
              <a:t>is</a:t>
            </a:r>
            <a:r>
              <a:rPr lang="pl-PL" dirty="0"/>
              <a:t> a </a:t>
            </a:r>
            <a:r>
              <a:rPr lang="pl-PL" dirty="0" err="1"/>
              <a:t>full</a:t>
            </a:r>
            <a:r>
              <a:rPr lang="pl-PL" dirty="0"/>
              <a:t> </a:t>
            </a:r>
            <a:r>
              <a:rPr lang="pl-PL" dirty="0" err="1"/>
              <a:t>copy</a:t>
            </a:r>
            <a:r>
              <a:rPr lang="pl-PL" dirty="0"/>
              <a:t> of </a:t>
            </a:r>
            <a:r>
              <a:rPr lang="pl-PL" dirty="0" err="1"/>
              <a:t>an</a:t>
            </a:r>
            <a:r>
              <a:rPr lang="pl-PL" dirty="0"/>
              <a:t> </a:t>
            </a:r>
            <a:r>
              <a:rPr lang="pl-PL" dirty="0" err="1"/>
              <a:t>operating</a:t>
            </a:r>
            <a:r>
              <a:rPr lang="pl-PL" dirty="0"/>
              <a:t> system, </a:t>
            </a:r>
            <a:r>
              <a:rPr lang="pl-PL" dirty="0" err="1"/>
              <a:t>so</a:t>
            </a:r>
            <a:r>
              <a:rPr lang="pl-PL" dirty="0"/>
              <a:t> </a:t>
            </a:r>
            <a:r>
              <a:rPr lang="pl-PL" dirty="0" err="1"/>
              <a:t>it</a:t>
            </a:r>
            <a:r>
              <a:rPr lang="pl-PL" dirty="0"/>
              <a:t> </a:t>
            </a:r>
            <a:r>
              <a:rPr lang="pl-PL" dirty="0" err="1"/>
              <a:t>contains</a:t>
            </a:r>
            <a:r>
              <a:rPr lang="pl-PL" dirty="0"/>
              <a:t> </a:t>
            </a:r>
            <a:r>
              <a:rPr lang="pl-PL" dirty="0" err="1"/>
              <a:t>all</a:t>
            </a:r>
            <a:r>
              <a:rPr lang="pl-PL" dirty="0"/>
              <a:t> the </a:t>
            </a:r>
            <a:r>
              <a:rPr lang="pl-PL" dirty="0" err="1"/>
              <a:t>binaries</a:t>
            </a:r>
            <a:r>
              <a:rPr lang="pl-PL" dirty="0"/>
              <a:t> and </a:t>
            </a:r>
            <a:r>
              <a:rPr lang="pl-PL" dirty="0" err="1"/>
              <a:t>libraries</a:t>
            </a:r>
            <a:r>
              <a:rPr lang="pl-PL" dirty="0"/>
              <a:t> </a:t>
            </a:r>
            <a:r>
              <a:rPr lang="pl-PL" dirty="0" err="1"/>
              <a:t>required</a:t>
            </a:r>
            <a:r>
              <a:rPr lang="pl-PL" dirty="0"/>
              <a:t> to run </a:t>
            </a:r>
            <a:r>
              <a:rPr lang="pl-PL" dirty="0" err="1"/>
              <a:t>it</a:t>
            </a:r>
            <a:endParaRPr lang="pl-PL" dirty="0"/>
          </a:p>
        </p:txBody>
      </p:sp>
    </p:spTree>
    <p:extLst>
      <p:ext uri="{BB962C8B-B14F-4D97-AF65-F5344CB8AC3E}">
        <p14:creationId xmlns:p14="http://schemas.microsoft.com/office/powerpoint/2010/main" val="20794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9" name="Group 1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0F17088C-1B88-4589-AF81-12F43B2BCCDB}"/>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dirty="0"/>
              <a:t>What is </a:t>
            </a:r>
            <a:r>
              <a:rPr lang="pl-PL" sz="6200" dirty="0" err="1"/>
              <a:t>Kubernetes</a:t>
            </a:r>
            <a:r>
              <a:rPr lang="en-US" sz="6200" dirty="0"/>
              <a:t>?</a:t>
            </a:r>
          </a:p>
        </p:txBody>
      </p:sp>
    </p:spTree>
    <p:extLst>
      <p:ext uri="{BB962C8B-B14F-4D97-AF65-F5344CB8AC3E}">
        <p14:creationId xmlns:p14="http://schemas.microsoft.com/office/powerpoint/2010/main" val="31983025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C9B191-D0A9-4FC0-ADDC-3AE56B0E489E}"/>
              </a:ext>
            </a:extLst>
          </p:cNvPr>
          <p:cNvPicPr>
            <a:picLocks noChangeAspect="1"/>
          </p:cNvPicPr>
          <p:nvPr/>
        </p:nvPicPr>
        <p:blipFill>
          <a:blip r:embed="rId3"/>
          <a:stretch>
            <a:fillRect/>
          </a:stretch>
        </p:blipFill>
        <p:spPr>
          <a:xfrm>
            <a:off x="643467" y="1425195"/>
            <a:ext cx="10905066" cy="4007610"/>
          </a:xfrm>
          <a:prstGeom prst="rect">
            <a:avLst/>
          </a:prstGeom>
        </p:spPr>
      </p:pic>
      <p:sp>
        <p:nvSpPr>
          <p:cNvPr id="5" name="TextBox 4">
            <a:extLst>
              <a:ext uri="{FF2B5EF4-FFF2-40B4-BE49-F238E27FC236}">
                <a16:creationId xmlns:a16="http://schemas.microsoft.com/office/drawing/2014/main" id="{C5C9260F-7BE6-4020-B622-6B204DCECEE9}"/>
              </a:ext>
            </a:extLst>
          </p:cNvPr>
          <p:cNvSpPr txBox="1"/>
          <p:nvPr/>
        </p:nvSpPr>
        <p:spPr>
          <a:xfrm>
            <a:off x="7796245" y="6479470"/>
            <a:ext cx="4395755" cy="276999"/>
          </a:xfrm>
          <a:prstGeom prst="rect">
            <a:avLst/>
          </a:prstGeom>
          <a:noFill/>
        </p:spPr>
        <p:txBody>
          <a:bodyPr wrap="none" rtlCol="0">
            <a:spAutoFit/>
          </a:bodyPr>
          <a:lstStyle/>
          <a:p>
            <a:r>
              <a:rPr lang="pl-PL" sz="1200" dirty="0">
                <a:hlinkClick r:id="rId4"/>
              </a:rPr>
              <a:t>https://kubernetes.io/docs/concepts/overview/what-is-kubernetes/</a:t>
            </a:r>
            <a:endParaRPr lang="pl-PL" sz="1200" dirty="0"/>
          </a:p>
        </p:txBody>
      </p:sp>
    </p:spTree>
    <p:extLst>
      <p:ext uri="{BB962C8B-B14F-4D97-AF65-F5344CB8AC3E}">
        <p14:creationId xmlns:p14="http://schemas.microsoft.com/office/powerpoint/2010/main" val="273685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34838-FFDF-443F-87F0-BE49C907DD4A}"/>
              </a:ext>
            </a:extLst>
          </p:cNvPr>
          <p:cNvSpPr>
            <a:spLocks noGrp="1"/>
          </p:cNvSpPr>
          <p:nvPr>
            <p:ph type="title"/>
          </p:nvPr>
        </p:nvSpPr>
        <p:spPr>
          <a:xfrm>
            <a:off x="1189702" y="1261872"/>
            <a:ext cx="3145536" cy="4334256"/>
          </a:xfrm>
        </p:spPr>
        <p:txBody>
          <a:bodyPr>
            <a:normAutofit/>
          </a:bodyPr>
          <a:lstStyle/>
          <a:p>
            <a:pPr algn="r"/>
            <a:r>
              <a:rPr lang="pl-PL" sz="3600"/>
              <a:t>What do container give you?</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86E678-E0AA-4CBB-AC11-032CE425EA78}"/>
              </a:ext>
            </a:extLst>
          </p:cNvPr>
          <p:cNvSpPr>
            <a:spLocks noGrp="1"/>
          </p:cNvSpPr>
          <p:nvPr>
            <p:ph idx="1"/>
          </p:nvPr>
        </p:nvSpPr>
        <p:spPr>
          <a:xfrm>
            <a:off x="5007932" y="1261873"/>
            <a:ext cx="5951013" cy="4449422"/>
          </a:xfrm>
        </p:spPr>
        <p:txBody>
          <a:bodyPr>
            <a:normAutofit/>
          </a:bodyPr>
          <a:lstStyle/>
          <a:p>
            <a:pPr>
              <a:lnSpc>
                <a:spcPct val="90000"/>
              </a:lnSpc>
            </a:pPr>
            <a:r>
              <a:rPr lang="en-US" sz="1100" dirty="0"/>
              <a:t>Agile application creation and deployment: increased ease and efficiency of container image creation compared to VM image use.</a:t>
            </a:r>
          </a:p>
          <a:p>
            <a:pPr>
              <a:lnSpc>
                <a:spcPct val="90000"/>
              </a:lnSpc>
            </a:pPr>
            <a:r>
              <a:rPr lang="en-US" sz="1100" dirty="0"/>
              <a:t>Continuous development, integration, and deployment: provides for reliable and frequent container image build and deployment with quick and easy rollbacks (due to image immutability).</a:t>
            </a:r>
          </a:p>
          <a:p>
            <a:pPr>
              <a:lnSpc>
                <a:spcPct val="90000"/>
              </a:lnSpc>
            </a:pPr>
            <a:r>
              <a:rPr lang="en-US" sz="1100" dirty="0"/>
              <a:t>Dev and Ops separation of concerns: create application container images at build/release time rather than deployment time, thereby decoupling applications from infrastructure.</a:t>
            </a:r>
          </a:p>
          <a:p>
            <a:pPr>
              <a:lnSpc>
                <a:spcPct val="90000"/>
              </a:lnSpc>
            </a:pPr>
            <a:r>
              <a:rPr lang="en-US" sz="1100" dirty="0"/>
              <a:t>Observability not only surfaces OS-level information and metrics, but also application health and other signals.</a:t>
            </a:r>
          </a:p>
          <a:p>
            <a:pPr>
              <a:lnSpc>
                <a:spcPct val="90000"/>
              </a:lnSpc>
            </a:pPr>
            <a:r>
              <a:rPr lang="en-US" sz="1100" dirty="0"/>
              <a:t>Environmental consistency across development, testing, and production: Runs the same on a laptop as it does in the cloud.</a:t>
            </a:r>
          </a:p>
          <a:p>
            <a:pPr>
              <a:lnSpc>
                <a:spcPct val="90000"/>
              </a:lnSpc>
            </a:pPr>
            <a:r>
              <a:rPr lang="en-US" sz="1100" dirty="0"/>
              <a:t>Cloud and OS distribution portability: Runs on Ubuntu, RHEL, CoreOS, on-prem, </a:t>
            </a:r>
            <a:r>
              <a:rPr lang="pl-PL" sz="1100" dirty="0" err="1"/>
              <a:t>managed</a:t>
            </a:r>
            <a:r>
              <a:rPr lang="pl-PL" sz="1100" dirty="0"/>
              <a:t> k8s </a:t>
            </a:r>
            <a:r>
              <a:rPr lang="pl-PL" sz="1100" dirty="0" err="1"/>
              <a:t>installation</a:t>
            </a:r>
            <a:r>
              <a:rPr lang="en-US" sz="1100" dirty="0"/>
              <a:t>, and anywhere else.</a:t>
            </a:r>
          </a:p>
          <a:p>
            <a:pPr>
              <a:lnSpc>
                <a:spcPct val="90000"/>
              </a:lnSpc>
            </a:pPr>
            <a:r>
              <a:rPr lang="en-US" sz="1100" dirty="0"/>
              <a:t>Application-centric management: Raises the level of abstraction from running an OS on virtual hardware to running an application on an OS using logical resources.</a:t>
            </a:r>
          </a:p>
          <a:p>
            <a:pPr>
              <a:lnSpc>
                <a:spcPct val="90000"/>
              </a:lnSpc>
            </a:pPr>
            <a:r>
              <a:rPr lang="en-US" sz="1100" dirty="0"/>
              <a:t>Loosely coupled, distributed, elastic, liberated micro-services: applications are broken into smaller, independent pieces and can be deployed and managed dynamically – not a monolithic stack running on one big single-purpose machine.</a:t>
            </a:r>
          </a:p>
          <a:p>
            <a:pPr>
              <a:lnSpc>
                <a:spcPct val="90000"/>
              </a:lnSpc>
            </a:pPr>
            <a:r>
              <a:rPr lang="en-US" sz="1100" dirty="0"/>
              <a:t>Resource isolation: predictable application performance.</a:t>
            </a:r>
          </a:p>
          <a:p>
            <a:pPr>
              <a:lnSpc>
                <a:spcPct val="90000"/>
              </a:lnSpc>
            </a:pPr>
            <a:r>
              <a:rPr lang="en-US" sz="1100" dirty="0"/>
              <a:t>Resource utilization: high efficiency and density.</a:t>
            </a:r>
          </a:p>
        </p:txBody>
      </p:sp>
      <p:sp>
        <p:nvSpPr>
          <p:cNvPr id="17" name="TextBox 16">
            <a:extLst>
              <a:ext uri="{FF2B5EF4-FFF2-40B4-BE49-F238E27FC236}">
                <a16:creationId xmlns:a16="http://schemas.microsoft.com/office/drawing/2014/main" id="{0D57BFD9-696D-4E45-A298-FB80F221FBCE}"/>
              </a:ext>
            </a:extLst>
          </p:cNvPr>
          <p:cNvSpPr txBox="1"/>
          <p:nvPr/>
        </p:nvSpPr>
        <p:spPr>
          <a:xfrm>
            <a:off x="6949306" y="5877595"/>
            <a:ext cx="4395755" cy="276999"/>
          </a:xfrm>
          <a:prstGeom prst="rect">
            <a:avLst/>
          </a:prstGeom>
          <a:noFill/>
        </p:spPr>
        <p:txBody>
          <a:bodyPr wrap="none" rtlCol="0">
            <a:spAutoFit/>
          </a:bodyPr>
          <a:lstStyle/>
          <a:p>
            <a:r>
              <a:rPr lang="pl-PL" sz="1200" dirty="0">
                <a:hlinkClick r:id="rId2"/>
              </a:rPr>
              <a:t>https://kubernetes.io/docs/concepts/overview/what-is-kubernetes/</a:t>
            </a:r>
            <a:endParaRPr lang="pl-PL" sz="1200" dirty="0"/>
          </a:p>
        </p:txBody>
      </p:sp>
    </p:spTree>
    <p:extLst>
      <p:ext uri="{BB962C8B-B14F-4D97-AF65-F5344CB8AC3E}">
        <p14:creationId xmlns:p14="http://schemas.microsoft.com/office/powerpoint/2010/main" val="137509295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D5B58B0-B83B-4AE9-AC2E-45CA5FB87AEB}"/>
              </a:ext>
            </a:extLst>
          </p:cNvPr>
          <p:cNvSpPr>
            <a:spLocks noGrp="1"/>
          </p:cNvSpPr>
          <p:nvPr>
            <p:ph type="title"/>
          </p:nvPr>
        </p:nvSpPr>
        <p:spPr>
          <a:xfrm>
            <a:off x="412025" y="1072609"/>
            <a:ext cx="3041557" cy="4522647"/>
          </a:xfrm>
          <a:effectLst/>
        </p:spPr>
        <p:txBody>
          <a:bodyPr anchor="ctr">
            <a:normAutofit/>
          </a:bodyPr>
          <a:lstStyle/>
          <a:p>
            <a:pPr algn="l"/>
            <a:r>
              <a:rPr lang="pl-PL" sz="3200"/>
              <a:t>What does Kubernetes provide?</a:t>
            </a:r>
          </a:p>
        </p:txBody>
      </p:sp>
      <p:sp>
        <p:nvSpPr>
          <p:cNvPr id="3" name="Content Placeholder 2">
            <a:extLst>
              <a:ext uri="{FF2B5EF4-FFF2-40B4-BE49-F238E27FC236}">
                <a16:creationId xmlns:a16="http://schemas.microsoft.com/office/drawing/2014/main" id="{6D8ECAA7-0A85-4659-AF5A-53CBCB45D1E1}"/>
              </a:ext>
            </a:extLst>
          </p:cNvPr>
          <p:cNvSpPr>
            <a:spLocks noGrp="1"/>
          </p:cNvSpPr>
          <p:nvPr>
            <p:ph idx="1"/>
          </p:nvPr>
        </p:nvSpPr>
        <p:spPr>
          <a:xfrm>
            <a:off x="5149032" y="1072609"/>
            <a:ext cx="6652441" cy="4522647"/>
          </a:xfrm>
        </p:spPr>
        <p:txBody>
          <a:bodyPr anchor="ctr">
            <a:normAutofit/>
          </a:bodyPr>
          <a:lstStyle/>
          <a:p>
            <a:pPr>
              <a:lnSpc>
                <a:spcPct val="90000"/>
              </a:lnSpc>
            </a:pPr>
            <a:r>
              <a:rPr lang="en-US" sz="1100" b="1" dirty="0">
                <a:solidFill>
                  <a:schemeClr val="bg1"/>
                </a:solidFill>
              </a:rPr>
              <a:t>Service discovery and load balancing</a:t>
            </a:r>
            <a:br>
              <a:rPr lang="en-US" sz="1100" dirty="0">
                <a:solidFill>
                  <a:schemeClr val="bg1"/>
                </a:solidFill>
              </a:rPr>
            </a:br>
            <a:r>
              <a:rPr lang="en-US" sz="1100" dirty="0">
                <a:solidFill>
                  <a:schemeClr val="bg1"/>
                </a:solidFill>
              </a:rPr>
              <a:t>Kubernetes can expose a container using the DNS name or using their own IP address. If traffic to a container is high, Kubernetes is able to load balance and distribute the network traffic so that the deployment is stable.</a:t>
            </a:r>
          </a:p>
          <a:p>
            <a:pPr>
              <a:lnSpc>
                <a:spcPct val="90000"/>
              </a:lnSpc>
            </a:pPr>
            <a:r>
              <a:rPr lang="en-US" sz="1100" b="1" dirty="0">
                <a:solidFill>
                  <a:schemeClr val="bg1"/>
                </a:solidFill>
              </a:rPr>
              <a:t>Storage orchestration</a:t>
            </a:r>
            <a:br>
              <a:rPr lang="en-US" sz="1100" dirty="0">
                <a:solidFill>
                  <a:schemeClr val="bg1"/>
                </a:solidFill>
              </a:rPr>
            </a:br>
            <a:r>
              <a:rPr lang="en-US" sz="1100" dirty="0">
                <a:solidFill>
                  <a:schemeClr val="bg1"/>
                </a:solidFill>
              </a:rPr>
              <a:t>Kubernetes allows you to automatically mount a storage system of your choice, such as local storages, public cloud providers, and more.</a:t>
            </a:r>
          </a:p>
          <a:p>
            <a:pPr>
              <a:lnSpc>
                <a:spcPct val="90000"/>
              </a:lnSpc>
            </a:pPr>
            <a:r>
              <a:rPr lang="en-US" sz="1100" b="1" dirty="0">
                <a:solidFill>
                  <a:schemeClr val="bg1"/>
                </a:solidFill>
              </a:rPr>
              <a:t>Automated rollouts and rollbacks</a:t>
            </a:r>
            <a:br>
              <a:rPr lang="en-US" sz="1100" dirty="0">
                <a:solidFill>
                  <a:schemeClr val="bg1"/>
                </a:solidFill>
              </a:rPr>
            </a:br>
            <a:r>
              <a:rPr lang="en-US" sz="1100" dirty="0">
                <a:solidFill>
                  <a:schemeClr val="bg1"/>
                </a:solidFill>
              </a:rPr>
              <a:t>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a:p>
            <a:pPr>
              <a:lnSpc>
                <a:spcPct val="90000"/>
              </a:lnSpc>
            </a:pPr>
            <a:r>
              <a:rPr lang="en-US" sz="1100" b="1" dirty="0">
                <a:solidFill>
                  <a:schemeClr val="bg1"/>
                </a:solidFill>
              </a:rPr>
              <a:t>Automatic bin packing</a:t>
            </a:r>
            <a:br>
              <a:rPr lang="en-US" sz="1100" dirty="0">
                <a:solidFill>
                  <a:schemeClr val="bg1"/>
                </a:solidFill>
              </a:rPr>
            </a:br>
            <a:r>
              <a:rPr lang="en-US" sz="1100" dirty="0">
                <a:solidFill>
                  <a:schemeClr val="bg1"/>
                </a:solidFill>
              </a:rPr>
              <a:t>You provide Kubernetes with a cluster of nodes that it can use to run containerized tasks. You tell Kubernetes how much CPU and memory (RAM) each container needs. Kubernetes can fit containers onto your nodes to make the best use of your resources.</a:t>
            </a:r>
          </a:p>
          <a:p>
            <a:pPr>
              <a:lnSpc>
                <a:spcPct val="90000"/>
              </a:lnSpc>
            </a:pPr>
            <a:r>
              <a:rPr lang="en-US" sz="1100" b="1" dirty="0">
                <a:solidFill>
                  <a:schemeClr val="bg1"/>
                </a:solidFill>
              </a:rPr>
              <a:t>Self-healing</a:t>
            </a:r>
            <a:br>
              <a:rPr lang="en-US" sz="1100" dirty="0">
                <a:solidFill>
                  <a:schemeClr val="bg1"/>
                </a:solidFill>
              </a:rPr>
            </a:br>
            <a:r>
              <a:rPr lang="en-US" sz="1100" dirty="0">
                <a:solidFill>
                  <a:schemeClr val="bg1"/>
                </a:solidFill>
              </a:rPr>
              <a:t>Kubernetes restarts containers that fail, replaces containers, kills containers that don’t respond to your user-defined health check, and doesn’t advertise them to clients until they are ready to serve.</a:t>
            </a:r>
          </a:p>
          <a:p>
            <a:pPr>
              <a:lnSpc>
                <a:spcPct val="90000"/>
              </a:lnSpc>
            </a:pPr>
            <a:r>
              <a:rPr lang="en-US" sz="1100" b="1" dirty="0">
                <a:solidFill>
                  <a:schemeClr val="bg1"/>
                </a:solidFill>
              </a:rPr>
              <a:t>Secret and configuration management</a:t>
            </a:r>
            <a:br>
              <a:rPr lang="en-US" sz="1100" dirty="0">
                <a:solidFill>
                  <a:schemeClr val="bg1"/>
                </a:solidFill>
              </a:rPr>
            </a:br>
            <a:r>
              <a:rPr lang="en-US" sz="1100" dirty="0">
                <a:solidFill>
                  <a:schemeClr val="bg1"/>
                </a:solidFill>
              </a:rPr>
              <a:t>Kubernetes lets you store and manage sensitive information, such as passwords, OAuth tokens, and SSH keys. You can deploy and update secrets and application configuration without rebuilding your container images, and without exposing secrets in your stack configuration.</a:t>
            </a:r>
            <a:br>
              <a:rPr lang="en-US" sz="1100" dirty="0">
                <a:solidFill>
                  <a:schemeClr val="bg1"/>
                </a:solidFill>
              </a:rPr>
            </a:br>
            <a:endParaRPr lang="pl-PL" sz="1100" dirty="0">
              <a:solidFill>
                <a:schemeClr val="bg1"/>
              </a:solidFill>
            </a:endParaRPr>
          </a:p>
        </p:txBody>
      </p:sp>
      <p:sp>
        <p:nvSpPr>
          <p:cNvPr id="21" name="TextBox 20">
            <a:extLst>
              <a:ext uri="{FF2B5EF4-FFF2-40B4-BE49-F238E27FC236}">
                <a16:creationId xmlns:a16="http://schemas.microsoft.com/office/drawing/2014/main" id="{17C49ECF-2C1D-4BCF-AF68-03B3A5C4940E}"/>
              </a:ext>
            </a:extLst>
          </p:cNvPr>
          <p:cNvSpPr txBox="1"/>
          <p:nvPr/>
        </p:nvSpPr>
        <p:spPr>
          <a:xfrm>
            <a:off x="7644486" y="6458188"/>
            <a:ext cx="4395755" cy="276999"/>
          </a:xfrm>
          <a:prstGeom prst="rect">
            <a:avLst/>
          </a:prstGeom>
          <a:noFill/>
        </p:spPr>
        <p:txBody>
          <a:bodyPr wrap="none" rtlCol="0">
            <a:spAutoFit/>
          </a:bodyPr>
          <a:lstStyle/>
          <a:p>
            <a:r>
              <a:rPr lang="pl-PL" sz="1200" dirty="0">
                <a:hlinkClick r:id="rId3"/>
              </a:rPr>
              <a:t>https://kubernetes.io/docs/concepts/overview/what-is-kubernetes/</a:t>
            </a:r>
            <a:endParaRPr lang="pl-PL" sz="1200" dirty="0"/>
          </a:p>
        </p:txBody>
      </p:sp>
    </p:spTree>
    <p:extLst>
      <p:ext uri="{BB962C8B-B14F-4D97-AF65-F5344CB8AC3E}">
        <p14:creationId xmlns:p14="http://schemas.microsoft.com/office/powerpoint/2010/main" val="85897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E1B2F6B5-6F94-4CF6-B421-7E61AC3A2D89}"/>
              </a:ext>
            </a:extLst>
          </p:cNvPr>
          <p:cNvSpPr>
            <a:spLocks noGrp="1"/>
          </p:cNvSpPr>
          <p:nvPr>
            <p:ph type="title"/>
          </p:nvPr>
        </p:nvSpPr>
        <p:spPr>
          <a:xfrm>
            <a:off x="683609" y="764372"/>
            <a:ext cx="3173688" cy="5216013"/>
          </a:xfrm>
        </p:spPr>
        <p:txBody>
          <a:bodyPr>
            <a:normAutofit/>
          </a:bodyPr>
          <a:lstStyle/>
          <a:p>
            <a:pPr algn="l"/>
            <a:r>
              <a:rPr lang="pl-PL" dirty="0" err="1"/>
              <a:t>What</a:t>
            </a:r>
            <a:r>
              <a:rPr lang="pl-PL" dirty="0"/>
              <a:t> </a:t>
            </a:r>
            <a:r>
              <a:rPr lang="pl-PL" dirty="0" err="1"/>
              <a:t>is</a:t>
            </a:r>
            <a:r>
              <a:rPr lang="pl-PL" dirty="0"/>
              <a:t> </a:t>
            </a:r>
            <a:r>
              <a:rPr lang="pl-PL" b="1" u="sng" dirty="0"/>
              <a:t>not</a:t>
            </a:r>
            <a:r>
              <a:rPr lang="pl-PL" dirty="0"/>
              <a:t> </a:t>
            </a:r>
            <a:r>
              <a:rPr lang="pl-PL" dirty="0" err="1"/>
              <a:t>Kubernetes</a:t>
            </a:r>
            <a:r>
              <a:rPr lang="pl-PL" dirty="0"/>
              <a:t>?</a:t>
            </a:r>
          </a:p>
        </p:txBody>
      </p:sp>
      <p:cxnSp>
        <p:nvCxnSpPr>
          <p:cNvPr id="21"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DC463-FF06-4BA6-9B66-169E60BFAAFA}"/>
              </a:ext>
            </a:extLst>
          </p:cNvPr>
          <p:cNvSpPr>
            <a:spLocks noGrp="1"/>
          </p:cNvSpPr>
          <p:nvPr>
            <p:ph idx="1"/>
          </p:nvPr>
        </p:nvSpPr>
        <p:spPr>
          <a:xfrm>
            <a:off x="4370138" y="764372"/>
            <a:ext cx="7086600" cy="5216013"/>
          </a:xfrm>
        </p:spPr>
        <p:txBody>
          <a:bodyPr anchor="ctr">
            <a:normAutofit/>
          </a:bodyPr>
          <a:lstStyle/>
          <a:p>
            <a:pPr>
              <a:lnSpc>
                <a:spcPct val="90000"/>
              </a:lnSpc>
            </a:pPr>
            <a:r>
              <a:rPr lang="en-US" sz="1300"/>
              <a:t>Does not limit the types of applications supported. Kubernetes aims to support an extremely diverse variety of workloads, including stateless, stateful, and data-processing workloads. If an application can run in a container, it should run great on Kubernetes.</a:t>
            </a:r>
          </a:p>
          <a:p>
            <a:pPr>
              <a:lnSpc>
                <a:spcPct val="90000"/>
              </a:lnSpc>
            </a:pPr>
            <a:r>
              <a:rPr lang="en-US" sz="1300"/>
              <a:t>Does not deploy source code and does not build your application. Continuous Integration, Delivery, and Deployment (CI/CD) workflows are determined by organization cultures and preferences as well as technical requirements.</a:t>
            </a:r>
          </a:p>
          <a:p>
            <a:pPr>
              <a:lnSpc>
                <a:spcPct val="90000"/>
              </a:lnSpc>
            </a:pPr>
            <a:r>
              <a:rPr lang="en-US" sz="1300"/>
              <a:t>Does not provide application-level services, such as middleware (for example, message buses), data-processing frameworks (for example, Spark), databases (for example, MySQL), caches, nor cluster storage systems (for example, Ceph) as built-in services. Such components can run on Kubernetes, and/or can be accessed by applications running on Kubernetes through portable mechanisms, such as the </a:t>
            </a:r>
            <a:r>
              <a:rPr lang="en-US" sz="1300">
                <a:hlinkClick r:id="rId3"/>
              </a:rPr>
              <a:t>Open Service Broker</a:t>
            </a:r>
            <a:r>
              <a:rPr lang="en-US" sz="1300"/>
              <a:t>.</a:t>
            </a:r>
          </a:p>
          <a:p>
            <a:pPr>
              <a:lnSpc>
                <a:spcPct val="90000"/>
              </a:lnSpc>
            </a:pPr>
            <a:r>
              <a:rPr lang="en-US" sz="1300"/>
              <a:t>Does not dictate logging, monitoring, or alerting solutions. It provides some integrations as proof of concept, and mechanisms to collect and export metrics.</a:t>
            </a:r>
          </a:p>
          <a:p>
            <a:pPr>
              <a:lnSpc>
                <a:spcPct val="90000"/>
              </a:lnSpc>
            </a:pPr>
            <a:r>
              <a:rPr lang="en-US" sz="1300"/>
              <a:t>Does not provide nor mandate a configuration language/system (for example, Jsonnet). It provides a declarative API that may be targeted by arbitrary forms of declarative specifications.</a:t>
            </a:r>
          </a:p>
          <a:p>
            <a:pPr>
              <a:lnSpc>
                <a:spcPct val="90000"/>
              </a:lnSpc>
            </a:pPr>
            <a:r>
              <a:rPr lang="en-US" sz="1300"/>
              <a:t>Does not provide nor adopt any comprehensive machine configuration, maintenance, management, or self-healing systems.</a:t>
            </a:r>
          </a:p>
          <a:p>
            <a:pPr>
              <a:lnSpc>
                <a:spcPct val="90000"/>
              </a:lnSpc>
            </a:pPr>
            <a:r>
              <a:rPr lang="en-US" sz="1300"/>
              <a:t>Additionally, Kubernetes is not a mere orchestration system. In fact, it eliminates the need for orchestration. The technical definition of orchestration is execution of a defined workflow: first do A, then B, then C. In contrast, Kubernetes comprises a set of independent, composable control processes that continuously drive the current state towards the provided desired state. It shouldn’t matter how you get from A to C. Centralized control is also not required. This results in a system that is easier to use and more powerful, robust, resilient, and extensible.</a:t>
            </a:r>
          </a:p>
        </p:txBody>
      </p:sp>
      <p:sp>
        <p:nvSpPr>
          <p:cNvPr id="19" name="TextBox 18">
            <a:extLst>
              <a:ext uri="{FF2B5EF4-FFF2-40B4-BE49-F238E27FC236}">
                <a16:creationId xmlns:a16="http://schemas.microsoft.com/office/drawing/2014/main" id="{AE0B216B-F428-427F-B389-CEB553634FE9}"/>
              </a:ext>
            </a:extLst>
          </p:cNvPr>
          <p:cNvSpPr txBox="1"/>
          <p:nvPr/>
        </p:nvSpPr>
        <p:spPr>
          <a:xfrm>
            <a:off x="7665616" y="6467758"/>
            <a:ext cx="4395755" cy="276999"/>
          </a:xfrm>
          <a:prstGeom prst="rect">
            <a:avLst/>
          </a:prstGeom>
          <a:noFill/>
        </p:spPr>
        <p:txBody>
          <a:bodyPr wrap="none" rtlCol="0">
            <a:spAutoFit/>
          </a:bodyPr>
          <a:lstStyle/>
          <a:p>
            <a:r>
              <a:rPr lang="pl-PL" sz="1200" dirty="0">
                <a:hlinkClick r:id="rId4"/>
              </a:rPr>
              <a:t>https://kubernetes.io/docs/concepts/overview/what-is-kubernetes/</a:t>
            </a:r>
            <a:endParaRPr lang="pl-PL" sz="1200" dirty="0"/>
          </a:p>
        </p:txBody>
      </p:sp>
    </p:spTree>
    <p:extLst>
      <p:ext uri="{BB962C8B-B14F-4D97-AF65-F5344CB8AC3E}">
        <p14:creationId xmlns:p14="http://schemas.microsoft.com/office/powerpoint/2010/main" val="189717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8DA-FC77-47AA-9FC1-452F557F6B08}"/>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pl-PL" sz="7200" dirty="0" err="1"/>
              <a:t>Thank</a:t>
            </a:r>
            <a:r>
              <a:rPr lang="pl-PL" sz="7200" dirty="0"/>
              <a:t> </a:t>
            </a:r>
            <a:r>
              <a:rPr lang="pl-PL" sz="7200" dirty="0" err="1"/>
              <a:t>you</a:t>
            </a:r>
            <a:r>
              <a:rPr lang="en-US" sz="7200" dirty="0"/>
              <a:t>!</a:t>
            </a:r>
            <a:br>
              <a:rPr lang="pl-PL" sz="7200" dirty="0"/>
            </a:br>
            <a:r>
              <a:rPr lang="pl-PL" sz="2000" dirty="0"/>
              <a:t>@</a:t>
            </a:r>
            <a:r>
              <a:rPr lang="pl-PL" sz="2000" dirty="0" err="1"/>
              <a:t>Kamil_Mrzyglod</a:t>
            </a:r>
            <a:br>
              <a:rPr lang="pl-PL" sz="2000" dirty="0"/>
            </a:br>
            <a:r>
              <a:rPr lang="pl-PL" sz="2000" dirty="0">
                <a:hlinkClick r:id="rId2"/>
              </a:rPr>
              <a:t>kamil@thecloudtheory.com</a:t>
            </a:r>
            <a:br>
              <a:rPr lang="pl-PL" sz="2000" dirty="0"/>
            </a:br>
            <a:r>
              <a:rPr lang="pl-PL" sz="2000" dirty="0"/>
              <a:t>https://github.com/TheCloudTheory/Presentations</a:t>
            </a:r>
            <a:endParaRPr lang="en-US" sz="7200" dirty="0"/>
          </a:p>
        </p:txBody>
      </p:sp>
    </p:spTree>
    <p:extLst>
      <p:ext uri="{BB962C8B-B14F-4D97-AF65-F5344CB8AC3E}">
        <p14:creationId xmlns:p14="http://schemas.microsoft.com/office/powerpoint/2010/main" val="105425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3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81" name="Rectangle 80">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26" name="Picture 2" descr="See the source image">
            <a:extLst>
              <a:ext uri="{FF2B5EF4-FFF2-40B4-BE49-F238E27FC236}">
                <a16:creationId xmlns:a16="http://schemas.microsoft.com/office/drawing/2014/main" id="{99AA3528-7936-460E-B6FC-268E87B85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5794" y="643467"/>
            <a:ext cx="2475653" cy="2475653"/>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2" name="Picture 8" descr="See the source image">
            <a:extLst>
              <a:ext uri="{FF2B5EF4-FFF2-40B4-BE49-F238E27FC236}">
                <a16:creationId xmlns:a16="http://schemas.microsoft.com/office/drawing/2014/main" id="{C38CD7C8-90D5-4161-9CD4-A9A4E2648C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13518" y="945533"/>
            <a:ext cx="3252903" cy="187855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4" name="Picture 10" descr="See the source image">
            <a:extLst>
              <a:ext uri="{FF2B5EF4-FFF2-40B4-BE49-F238E27FC236}">
                <a16:creationId xmlns:a16="http://schemas.microsoft.com/office/drawing/2014/main" id="{0DCA5CF1-C2D8-4EC1-AB2F-1049C6AA653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9205" y="3748194"/>
            <a:ext cx="2471631" cy="247163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28" name="Picture 4" descr="See the source image">
            <a:extLst>
              <a:ext uri="{FF2B5EF4-FFF2-40B4-BE49-F238E27FC236}">
                <a16:creationId xmlns:a16="http://schemas.microsoft.com/office/drawing/2014/main" id="{4D2F9D9A-5175-40A0-83B3-0C8F5338F04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81676" y="860815"/>
            <a:ext cx="3252903" cy="5150429"/>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030" name="Picture 6" descr="See the source image">
            <a:extLst>
              <a:ext uri="{FF2B5EF4-FFF2-40B4-BE49-F238E27FC236}">
                <a16:creationId xmlns:a16="http://schemas.microsoft.com/office/drawing/2014/main" id="{C6B6C610-4C4B-415D-A64D-1857ED03401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13518" y="4442663"/>
            <a:ext cx="3252903" cy="108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01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0"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1"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5" name="Rectangle 24">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D358D-28A2-4BD8-8182-DB75D97862A4}"/>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Menu</a:t>
            </a:r>
          </a:p>
        </p:txBody>
      </p:sp>
      <p:grpSp>
        <p:nvGrpSpPr>
          <p:cNvPr id="27" name="Group 26">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8"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0"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1"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5"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3">
            <a:extLst>
              <a:ext uri="{FF2B5EF4-FFF2-40B4-BE49-F238E27FC236}">
                <a16:creationId xmlns:a16="http://schemas.microsoft.com/office/drawing/2014/main" id="{15D3D495-0830-4A52-AE52-F29567035A71}"/>
              </a:ext>
            </a:extLst>
          </p:cNvPr>
          <p:cNvGraphicFramePr>
            <a:graphicFrameLocks/>
          </p:cNvGraphicFramePr>
          <p:nvPr>
            <p:extLst>
              <p:ext uri="{D42A27DB-BD31-4B8C-83A1-F6EECF244321}">
                <p14:modId xmlns:p14="http://schemas.microsoft.com/office/powerpoint/2010/main" val="2904846238"/>
              </p:ext>
            </p:extLst>
          </p:nvPr>
        </p:nvGraphicFramePr>
        <p:xfrm>
          <a:off x="1023830" y="1011765"/>
          <a:ext cx="6110219" cy="4546712"/>
        </p:xfrm>
        <a:graphic>
          <a:graphicData uri="http://schemas.openxmlformats.org/drawingml/2006/table">
            <a:tbl>
              <a:tblPr firstRow="1" firstCol="1" bandRow="1">
                <a:tableStyleId>{5C22544A-7EE6-4342-B048-85BDC9FD1C3A}</a:tableStyleId>
              </a:tblPr>
              <a:tblGrid>
                <a:gridCol w="1560918">
                  <a:extLst>
                    <a:ext uri="{9D8B030D-6E8A-4147-A177-3AD203B41FA5}">
                      <a16:colId xmlns:a16="http://schemas.microsoft.com/office/drawing/2014/main" val="372078570"/>
                    </a:ext>
                  </a:extLst>
                </a:gridCol>
                <a:gridCol w="4549301">
                  <a:extLst>
                    <a:ext uri="{9D8B030D-6E8A-4147-A177-3AD203B41FA5}">
                      <a16:colId xmlns:a16="http://schemas.microsoft.com/office/drawing/2014/main" val="2517807157"/>
                    </a:ext>
                  </a:extLst>
                </a:gridCol>
              </a:tblGrid>
              <a:tr h="365460">
                <a:tc>
                  <a:txBody>
                    <a:bodyPr/>
                    <a:lstStyle/>
                    <a:p>
                      <a:pPr>
                        <a:spcAft>
                          <a:spcPts val="0"/>
                        </a:spcAft>
                      </a:pPr>
                      <a:r>
                        <a:rPr lang="pl-PL" sz="1400" spc="75">
                          <a:effectLst/>
                        </a:rPr>
                        <a:t>08:30 – 09:00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Rejestracja</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80918835"/>
                  </a:ext>
                </a:extLst>
              </a:tr>
              <a:tr h="365460">
                <a:tc>
                  <a:txBody>
                    <a:bodyPr/>
                    <a:lstStyle/>
                    <a:p>
                      <a:pPr>
                        <a:spcAft>
                          <a:spcPts val="0"/>
                        </a:spcAft>
                      </a:pPr>
                      <a:r>
                        <a:rPr lang="pl-PL" sz="1400" spc="75">
                          <a:effectLst/>
                        </a:rPr>
                        <a:t>09:00 – 09:30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Wprowadzenie do Kubernetes &amp; Docker</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936490813"/>
                  </a:ext>
                </a:extLst>
              </a:tr>
              <a:tr h="1620573">
                <a:tc>
                  <a:txBody>
                    <a:bodyPr/>
                    <a:lstStyle/>
                    <a:p>
                      <a:pPr>
                        <a:spcAft>
                          <a:spcPts val="0"/>
                        </a:spcAft>
                      </a:pPr>
                      <a:r>
                        <a:rPr lang="pl-PL" sz="1400" spc="75">
                          <a:effectLst/>
                        </a:rPr>
                        <a:t>09:30 – 12:30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Konfiguracja środowiska</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Wdrażanie zasobów platformy Azure za pomocą ARM</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Konfigurowanie środowiska lokalnego za pomocą rejestru Azure Container Registry</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Konfigurowanie AKS z ACR</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Włączanie Azure Dev Spaces</a:t>
                      </a:r>
                      <a:endParaRPr lang="pl-PL" sz="1400">
                        <a:solidFill>
                          <a:srgbClr val="5F5F5F"/>
                        </a:solidFill>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4280209243"/>
                  </a:ext>
                </a:extLst>
              </a:tr>
              <a:tr h="365460">
                <a:tc>
                  <a:txBody>
                    <a:bodyPr/>
                    <a:lstStyle/>
                    <a:p>
                      <a:pPr>
                        <a:spcAft>
                          <a:spcPts val="0"/>
                        </a:spcAft>
                      </a:pPr>
                      <a:r>
                        <a:rPr lang="pl-PL" sz="1400" spc="75">
                          <a:effectLst/>
                        </a:rPr>
                        <a:t>12:30 – 13:00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Lunch</a:t>
                      </a:r>
                      <a:endParaRPr lang="pl-PL" sz="1400">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991132542"/>
                  </a:ext>
                </a:extLst>
              </a:tr>
              <a:tr h="1829759">
                <a:tc>
                  <a:txBody>
                    <a:bodyPr/>
                    <a:lstStyle/>
                    <a:p>
                      <a:pPr>
                        <a:spcAft>
                          <a:spcPts val="0"/>
                        </a:spcAft>
                      </a:pPr>
                      <a:r>
                        <a:rPr lang="pl-PL" sz="1400" spc="75">
                          <a:effectLst/>
                        </a:rPr>
                        <a:t>13:00 – 16:00</a:t>
                      </a:r>
                      <a:endParaRPr lang="pl-PL" sz="1400">
                        <a:effectLst/>
                        <a:latin typeface="Calibri" panose="020F0502020204030204" pitchFamily="34" charset="0"/>
                        <a:ea typeface="Calibri" panose="020F0502020204030204" pitchFamily="34" charset="0"/>
                      </a:endParaRPr>
                    </a:p>
                  </a:txBody>
                  <a:tcPr marL="120412" marR="120412" marT="60207" marB="60207"/>
                </a:tc>
                <a:tc>
                  <a:txBody>
                    <a:bodyPr/>
                    <a:lstStyle/>
                    <a:p>
                      <a:pPr>
                        <a:spcAft>
                          <a:spcPts val="0"/>
                        </a:spcAft>
                      </a:pPr>
                      <a:r>
                        <a:rPr lang="pl-PL" sz="1400" spc="75">
                          <a:effectLst/>
                        </a:rPr>
                        <a:t>Wdrażanie usług</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err="1">
                          <a:effectLst/>
                        </a:rPr>
                        <a:t>Helm</a:t>
                      </a:r>
                      <a:r>
                        <a:rPr lang="pl-PL" sz="1400" spc="75">
                          <a:effectLst/>
                        </a:rPr>
                        <a:t> vs </a:t>
                      </a:r>
                      <a:r>
                        <a:rPr lang="pl-PL" sz="1400" spc="75" err="1">
                          <a:effectLst/>
                        </a:rPr>
                        <a:t>Kustomize</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en-US" sz="1400" spc="75" err="1">
                          <a:effectLst/>
                        </a:rPr>
                        <a:t>Łączenie</a:t>
                      </a:r>
                      <a:r>
                        <a:rPr lang="en-US" sz="1400" spc="75">
                          <a:effectLst/>
                        </a:rPr>
                        <a:t> </a:t>
                      </a:r>
                      <a:r>
                        <a:rPr lang="en-US" sz="1400" spc="75" err="1">
                          <a:effectLst/>
                        </a:rPr>
                        <a:t>aplikacji</a:t>
                      </a:r>
                      <a:r>
                        <a:rPr lang="en-US" sz="1400" spc="75">
                          <a:effectLst/>
                        </a:rPr>
                        <a:t> front-end i back-end</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Różne </a:t>
                      </a:r>
                      <a:r>
                        <a:rPr lang="pl-PL" sz="1400" spc="75" err="1">
                          <a:effectLst/>
                        </a:rPr>
                        <a:t>ingress</a:t>
                      </a:r>
                      <a:r>
                        <a:rPr lang="pl-PL" sz="1400" spc="75">
                          <a:effectLst/>
                        </a:rPr>
                        <a:t> </a:t>
                      </a:r>
                      <a:r>
                        <a:rPr lang="pl-PL" sz="1400" spc="75" err="1">
                          <a:effectLst/>
                        </a:rPr>
                        <a:t>points</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Zabezpieczanie usług za pomocą </a:t>
                      </a:r>
                      <a:r>
                        <a:rPr lang="pl-PL" sz="1400" spc="75" err="1">
                          <a:effectLst/>
                        </a:rPr>
                        <a:t>Let's</a:t>
                      </a:r>
                      <a:r>
                        <a:rPr lang="pl-PL" sz="1400" spc="75">
                          <a:effectLst/>
                        </a:rPr>
                        <a:t> </a:t>
                      </a:r>
                      <a:r>
                        <a:rPr lang="pl-PL" sz="1400" spc="75" err="1">
                          <a:effectLst/>
                        </a:rPr>
                        <a:t>Encrypt</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Monitorowanie i skalowanie w AKS</a:t>
                      </a:r>
                      <a:endParaRPr lang="pl-PL" sz="1400">
                        <a:effectLst/>
                      </a:endParaRPr>
                    </a:p>
                    <a:p>
                      <a:pPr marL="342900" lvl="0" indent="-342900">
                        <a:spcAft>
                          <a:spcPts val="0"/>
                        </a:spcAft>
                        <a:buSzPts val="1000"/>
                        <a:buFont typeface="Symbol" panose="05050102010706020507" pitchFamily="18" charset="2"/>
                        <a:buChar char=""/>
                        <a:tabLst>
                          <a:tab pos="457200" algn="l"/>
                        </a:tabLst>
                      </a:pPr>
                      <a:r>
                        <a:rPr lang="pl-PL" sz="1400" spc="75">
                          <a:effectLst/>
                        </a:rPr>
                        <a:t>CI/CD z Azure </a:t>
                      </a:r>
                      <a:r>
                        <a:rPr lang="pl-PL" sz="1400" spc="75" err="1">
                          <a:effectLst/>
                        </a:rPr>
                        <a:t>Dev</a:t>
                      </a:r>
                      <a:r>
                        <a:rPr lang="pl-PL" sz="1400" spc="75">
                          <a:effectLst/>
                        </a:rPr>
                        <a:t> </a:t>
                      </a:r>
                      <a:r>
                        <a:rPr lang="pl-PL" sz="1400" spc="75" err="1">
                          <a:effectLst/>
                        </a:rPr>
                        <a:t>Ops</a:t>
                      </a:r>
                      <a:endParaRPr lang="pl-PL" sz="1400">
                        <a:solidFill>
                          <a:srgbClr val="5F5F5F"/>
                        </a:solidFill>
                        <a:effectLst/>
                        <a:latin typeface="Calibri" panose="020F0502020204030204" pitchFamily="34" charset="0"/>
                        <a:ea typeface="Calibri" panose="020F0502020204030204" pitchFamily="34" charset="0"/>
                      </a:endParaRPr>
                    </a:p>
                  </a:txBody>
                  <a:tcPr marL="120412" marR="120412" marT="60207" marB="60207"/>
                </a:tc>
                <a:extLst>
                  <a:ext uri="{0D108BD9-81ED-4DB2-BD59-A6C34878D82A}">
                    <a16:rowId xmlns:a16="http://schemas.microsoft.com/office/drawing/2014/main" val="2585155752"/>
                  </a:ext>
                </a:extLst>
              </a:tr>
            </a:tbl>
          </a:graphicData>
        </a:graphic>
      </p:graphicFrame>
    </p:spTree>
    <p:extLst>
      <p:ext uri="{BB962C8B-B14F-4D97-AF65-F5344CB8AC3E}">
        <p14:creationId xmlns:p14="http://schemas.microsoft.com/office/powerpoint/2010/main" val="236969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9" name="Freeform: Shape 1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21" name="Freeform: Shape 2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3" name="Freeform: Shape 2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5" name="Freeform: Shape 2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4" name="Title 3">
            <a:extLst>
              <a:ext uri="{FF2B5EF4-FFF2-40B4-BE49-F238E27FC236}">
                <a16:creationId xmlns:a16="http://schemas.microsoft.com/office/drawing/2014/main" id="{736A2FBF-3190-499D-8350-35FA98F1CEAC}"/>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dirty="0">
                <a:hlinkClick r:id="rId3"/>
              </a:rPr>
              <a:t>https://www.microsoftazurepass.com/</a:t>
            </a:r>
            <a:endParaRPr lang="en-US" dirty="0"/>
          </a:p>
        </p:txBody>
      </p:sp>
    </p:spTree>
    <p:extLst>
      <p:ext uri="{BB962C8B-B14F-4D97-AF65-F5344CB8AC3E}">
        <p14:creationId xmlns:p14="http://schemas.microsoft.com/office/powerpoint/2010/main" val="26662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56C5F458-F0B9-4584-B7A3-BA39F9E9FC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74" name="Freeform 6">
              <a:extLst>
                <a:ext uri="{FF2B5EF4-FFF2-40B4-BE49-F238E27FC236}">
                  <a16:creationId xmlns:a16="http://schemas.microsoft.com/office/drawing/2014/main" id="{EF5CE756-E024-433C-98E3-931095C81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5" name="Freeform 7">
              <a:extLst>
                <a:ext uri="{FF2B5EF4-FFF2-40B4-BE49-F238E27FC236}">
                  <a16:creationId xmlns:a16="http://schemas.microsoft.com/office/drawing/2014/main" id="{0B4D7F81-EC0F-4E8E-8D3F-BCBF50359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6" name="Freeform 9">
              <a:extLst>
                <a:ext uri="{FF2B5EF4-FFF2-40B4-BE49-F238E27FC236}">
                  <a16:creationId xmlns:a16="http://schemas.microsoft.com/office/drawing/2014/main" id="{9DEF7606-46AD-4ECA-8815-33A3217D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77" name="Freeform 10">
              <a:extLst>
                <a:ext uri="{FF2B5EF4-FFF2-40B4-BE49-F238E27FC236}">
                  <a16:creationId xmlns:a16="http://schemas.microsoft.com/office/drawing/2014/main" id="{778C7720-6627-4BE3-9174-54CD26E72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78" name="Freeform 11">
              <a:extLst>
                <a:ext uri="{FF2B5EF4-FFF2-40B4-BE49-F238E27FC236}">
                  <a16:creationId xmlns:a16="http://schemas.microsoft.com/office/drawing/2014/main" id="{3D25C4CC-C750-4C0A-ADB5-CFA9FFAE5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9" name="Freeform 12">
              <a:extLst>
                <a:ext uri="{FF2B5EF4-FFF2-40B4-BE49-F238E27FC236}">
                  <a16:creationId xmlns:a16="http://schemas.microsoft.com/office/drawing/2014/main" id="{D6834B30-F11B-40AA-A8C8-0EF0710D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itle 3">
            <a:extLst>
              <a:ext uri="{FF2B5EF4-FFF2-40B4-BE49-F238E27FC236}">
                <a16:creationId xmlns:a16="http://schemas.microsoft.com/office/drawing/2014/main" id="{8C950CA3-0E15-4A20-B905-149DA4C9B913}"/>
              </a:ext>
            </a:extLst>
          </p:cNvPr>
          <p:cNvSpPr>
            <a:spLocks noGrp="1"/>
          </p:cNvSpPr>
          <p:nvPr>
            <p:ph type="title"/>
          </p:nvPr>
        </p:nvSpPr>
        <p:spPr>
          <a:xfrm>
            <a:off x="3967843" y="4690533"/>
            <a:ext cx="7535180" cy="770472"/>
          </a:xfrm>
        </p:spPr>
        <p:txBody>
          <a:bodyPr vert="horz" lIns="91440" tIns="45720" rIns="91440" bIns="45720" rtlCol="0" anchor="b">
            <a:normAutofit/>
          </a:bodyPr>
          <a:lstStyle/>
          <a:p>
            <a:pPr>
              <a:lnSpc>
                <a:spcPct val="90000"/>
              </a:lnSpc>
            </a:pPr>
            <a:r>
              <a:rPr lang="en-US" sz="4800"/>
              <a:t>Kubernetes &amp; Docker</a:t>
            </a:r>
          </a:p>
        </p:txBody>
      </p:sp>
      <p:sp>
        <p:nvSpPr>
          <p:cNvPr id="5" name="Text Placeholder 4">
            <a:extLst>
              <a:ext uri="{FF2B5EF4-FFF2-40B4-BE49-F238E27FC236}">
                <a16:creationId xmlns:a16="http://schemas.microsoft.com/office/drawing/2014/main" id="{AFFFA21C-5C03-4C75-91C2-50D518DEA522}"/>
              </a:ext>
            </a:extLst>
          </p:cNvPr>
          <p:cNvSpPr>
            <a:spLocks noGrp="1"/>
          </p:cNvSpPr>
          <p:nvPr>
            <p:ph type="body" idx="1"/>
          </p:nvPr>
        </p:nvSpPr>
        <p:spPr>
          <a:xfrm>
            <a:off x="4515377" y="5461005"/>
            <a:ext cx="6987645" cy="422270"/>
          </a:xfrm>
        </p:spPr>
        <p:txBody>
          <a:bodyPr vert="horz" lIns="91440" tIns="45720" rIns="91440" bIns="45720" rtlCol="0" anchor="t">
            <a:normAutofit/>
          </a:bodyPr>
          <a:lstStyle/>
          <a:p>
            <a:r>
              <a:rPr lang="en-US" sz="1800"/>
              <a:t>Wprowadzenie</a:t>
            </a:r>
          </a:p>
        </p:txBody>
      </p:sp>
      <p:sp>
        <p:nvSpPr>
          <p:cNvPr id="81" name="Rounded Rectangle 9">
            <a:extLst>
              <a:ext uri="{FF2B5EF4-FFF2-40B4-BE49-F238E27FC236}">
                <a16:creationId xmlns:a16="http://schemas.microsoft.com/office/drawing/2014/main" id="{D4BA79BC-8A15-4DE9-81F5-2FEDF9574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Znalezione obrazy dla zapytania docker">
            <a:extLst>
              <a:ext uri="{FF2B5EF4-FFF2-40B4-BE49-F238E27FC236}">
                <a16:creationId xmlns:a16="http://schemas.microsoft.com/office/drawing/2014/main" id="{0A85FB0A-38F2-47A8-8693-9574FD6D55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45131" y="1287941"/>
            <a:ext cx="3506068" cy="23222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Znalezione obrazy dla zapytania kubernetes">
            <a:extLst>
              <a:ext uri="{FF2B5EF4-FFF2-40B4-BE49-F238E27FC236}">
                <a16:creationId xmlns:a16="http://schemas.microsoft.com/office/drawing/2014/main" id="{C286A362-A3D3-43C5-AF28-E1C831CC2E1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14925" y="2072165"/>
            <a:ext cx="3506069" cy="753806"/>
          </a:xfrm>
          <a:prstGeom prst="rect">
            <a:avLst/>
          </a:prstGeom>
          <a:noFill/>
          <a:ln w="5397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32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0F17088C-1B88-4589-AF81-12F43B2BCCDB}"/>
              </a:ext>
            </a:extLst>
          </p:cNvPr>
          <p:cNvSpPr>
            <a:spLocks noGrp="1"/>
          </p:cNvSpPr>
          <p:nvPr>
            <p:ph type="title"/>
          </p:nvPr>
        </p:nvSpPr>
        <p:spPr>
          <a:xfrm>
            <a:off x="1018190" y="924232"/>
            <a:ext cx="8174971" cy="3285866"/>
          </a:xfrm>
        </p:spPr>
        <p:txBody>
          <a:bodyPr vert="horz" lIns="91440" tIns="45720" rIns="91440" bIns="45720" rtlCol="0" anchor="b">
            <a:normAutofit/>
          </a:bodyPr>
          <a:lstStyle/>
          <a:p>
            <a:pPr algn="l"/>
            <a:r>
              <a:rPr lang="en-US" sz="6200"/>
              <a:t>What is Docker?</a:t>
            </a:r>
          </a:p>
        </p:txBody>
      </p:sp>
    </p:spTree>
    <p:extLst>
      <p:ext uri="{BB962C8B-B14F-4D97-AF65-F5344CB8AC3E}">
        <p14:creationId xmlns:p14="http://schemas.microsoft.com/office/powerpoint/2010/main" val="29554349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93DCCC0-0C1D-4CD0-B724-0F11233F4A6D}"/>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a:t>Docker is a virtual machine!</a:t>
            </a:r>
          </a:p>
        </p:txBody>
      </p:sp>
    </p:spTree>
    <p:extLst>
      <p:ext uri="{BB962C8B-B14F-4D97-AF65-F5344CB8AC3E}">
        <p14:creationId xmlns:p14="http://schemas.microsoft.com/office/powerpoint/2010/main" val="118203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7" name="Freeform: Shape 16">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9" name="Freeform: Shape 18">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21" name="Freeform: Shape 20">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23" name="Freeform: Shape 22">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93DCCC0-0C1D-4CD0-B724-0F11233F4A6D}"/>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strike="dblStrike" dirty="0"/>
              <a:t>Docker is a virtual machine!</a:t>
            </a:r>
          </a:p>
        </p:txBody>
      </p:sp>
    </p:spTree>
    <p:extLst>
      <p:ext uri="{BB962C8B-B14F-4D97-AF65-F5344CB8AC3E}">
        <p14:creationId xmlns:p14="http://schemas.microsoft.com/office/powerpoint/2010/main" val="98207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9" name="Rectangle 78">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Znalezione obrazy dla zapytania what is docker">
            <a:extLst>
              <a:ext uri="{FF2B5EF4-FFF2-40B4-BE49-F238E27FC236}">
                <a16:creationId xmlns:a16="http://schemas.microsoft.com/office/drawing/2014/main" id="{014FA2E6-50E4-48C3-864B-3E7EA46AB3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5333" y="643467"/>
            <a:ext cx="696383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6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Corbel</vt:lpstr>
      <vt:lpstr>Symbol</vt:lpstr>
      <vt:lpstr>Parallax</vt:lpstr>
      <vt:lpstr>Azure Kubernetes Service</vt:lpstr>
      <vt:lpstr>PowerPoint Presentation</vt:lpstr>
      <vt:lpstr>Menu</vt:lpstr>
      <vt:lpstr>https://www.microsoftazurepass.com/</vt:lpstr>
      <vt:lpstr>Kubernetes &amp; Docker</vt:lpstr>
      <vt:lpstr>What is Docker?</vt:lpstr>
      <vt:lpstr>Docker is a virtual machine!</vt:lpstr>
      <vt:lpstr>Docker is a virtual machine!</vt:lpstr>
      <vt:lpstr>PowerPoint Presentation</vt:lpstr>
      <vt:lpstr>PowerPoint Presentation</vt:lpstr>
      <vt:lpstr>Comparison</vt:lpstr>
      <vt:lpstr>What is Kubernetes?</vt:lpstr>
      <vt:lpstr>PowerPoint Presentation</vt:lpstr>
      <vt:lpstr>What do container give you?</vt:lpstr>
      <vt:lpstr>What does Kubernetes provide?</vt:lpstr>
      <vt:lpstr>What is not Kubernetes?</vt:lpstr>
      <vt:lpstr>Thank you! @Kamil_Mrzyglod kamil@thecloudtheory.com https://github.com/TheCloudTheory/Presentations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Kubernetes Service</dc:title>
  <dc:creator>Kamil Mrzygłód (KAMZ)</dc:creator>
  <cp:lastModifiedBy>Kamil Mrzygłód (KAMZ)</cp:lastModifiedBy>
  <cp:revision>1</cp:revision>
  <dcterms:created xsi:type="dcterms:W3CDTF">2019-12-05T08:05:39Z</dcterms:created>
  <dcterms:modified xsi:type="dcterms:W3CDTF">2019-12-05T08:05:46Z</dcterms:modified>
</cp:coreProperties>
</file>