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3572"/>
    <a:srgbClr val="8C58C9"/>
    <a:srgbClr val="D94007"/>
    <a:srgbClr val="4677E1"/>
    <a:srgbClr val="1FC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1EDD-80FD-4224-9877-5244F3AB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859B1-483B-4447-ADC0-938A9C6A3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FA82-0D23-489E-9507-8BF30FDA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D36-D446-4FAC-A2AB-710AEF7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F5C4-8167-4EF4-A527-D57582C5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4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FDB0-1795-440D-ADB1-412BBA40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2374-3364-45C4-BE64-4ACBB0BB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FAE7-D1A7-4D86-A510-849889DD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FA43-A962-4F6D-A1B4-B71592B2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A799-2DEE-4D80-BC67-1FD1D6F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73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61597-63C7-4C7B-AB21-9F27E3837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0BB49-DB2D-4AC5-AF1C-AB92803F8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3075-5A21-4244-B98D-34A9A34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DF6D-1742-466C-AD59-E26E74BD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4918-56F4-436A-8F99-70BB7155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52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8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AF50-4513-4360-B81A-BFFA1687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6B6B-BB32-4824-859E-5EF60F04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324E-42FB-414E-B42D-DB0578B3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79B5-2CAE-4B3A-91C2-95B74895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6874-136F-4312-8EFE-D523BDB2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63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A2D4-0F04-4CCF-B6AC-B4D902B8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A85C0-BE78-4378-A513-A429A08D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8A8C-708E-4916-95E2-7468D2B2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A2A6-3913-4290-A277-0B57116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B7704-4EA7-4C98-8822-46197CE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6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D58C-776C-481F-A7F3-CAB71356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075E-861F-4FE4-9867-790435F69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C4A6-D539-4B5D-969B-A289FA2CD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F9C6-00B0-4504-9224-A2A4EEB2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A5F5-64C8-47CD-8B75-41CDFE5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6923D-CA31-4EEE-93B1-5651BF49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49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DDD-2B27-4BDC-BBE6-4467385F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25987-0BDE-4086-93FE-C7103B73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61A0-5C28-4EA5-BB79-3FF8F219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096FD-3690-4D2C-A8C1-9144AF54C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9B72-2403-4382-92F5-29EAECF53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97073-48C8-42F8-9EC2-8436A3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E8B5-256B-4F41-A3C3-9C2C649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C2FF5-AD01-4077-8EB3-E71C6EE6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69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7741-E32D-4E9F-B6CA-DFA6A1D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A6B3F-3D5F-441B-9751-D69645BB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CAF07-DD85-4E02-81AA-4C5D7A18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805AF-D7F3-4BBF-96FE-870C2A7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498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EC96E-629A-4D79-B60F-2ECCC051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964F-FE03-4168-9D6F-10AD7EFB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613F-D001-419E-86EF-518E96A4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99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857A-E07A-4E4C-B9E4-8DC6BEF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CE79-CFE5-4B1A-9577-74EEE9FC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5CC1-8962-41F6-A2E3-C19845F52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51FDE-2AE5-459E-A5B5-2DB4925F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BA381-C12D-4449-9668-95D37A2C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3C81-7A58-4E00-8147-24E47B40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87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B57E-8F96-456C-A8E7-66EFF937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71358-504B-40AF-9342-57ED49247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00C98-8831-4180-B196-025F4EAD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0524-8CF1-4439-8163-EBFF6D3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E0B45-720C-4D85-AF41-29D6C3CF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FD96C-02F6-4AD1-AB33-C7230E32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38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39A6D-A798-46EF-AAB8-AFDE9833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B83E-447D-4530-9656-E49061FE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99D9-1870-4B27-B892-45847603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96E4-D276-4042-870B-9583637C45D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7F96-F486-4BD7-ADD8-17934C41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9BB5-1424-4C46-ABE7-CB8B23D6D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361A-5154-4507-A0E7-9A8C3F82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1F6FF-E2F7-4D9A-B1F4-354B5174EFD6}"/>
              </a:ext>
            </a:extLst>
          </p:cNvPr>
          <p:cNvGrpSpPr/>
          <p:nvPr/>
        </p:nvGrpSpPr>
        <p:grpSpPr>
          <a:xfrm>
            <a:off x="12322629" y="0"/>
            <a:ext cx="775063" cy="2299059"/>
            <a:chOff x="12322629" y="0"/>
            <a:chExt cx="775063" cy="22990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51922-E72A-4DD1-B8E7-6103B23B8984}"/>
                </a:ext>
              </a:extLst>
            </p:cNvPr>
            <p:cNvSpPr/>
            <p:nvPr/>
          </p:nvSpPr>
          <p:spPr>
            <a:xfrm>
              <a:off x="12322629" y="1"/>
              <a:ext cx="348343" cy="383177"/>
            </a:xfrm>
            <a:prstGeom prst="rect">
              <a:avLst/>
            </a:prstGeom>
            <a:solidFill>
              <a:srgbClr val="B57C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63043-9372-4703-BD67-263E1BE8C8F2}"/>
                </a:ext>
              </a:extLst>
            </p:cNvPr>
            <p:cNvSpPr/>
            <p:nvPr/>
          </p:nvSpPr>
          <p:spPr>
            <a:xfrm>
              <a:off x="12535989" y="1"/>
              <a:ext cx="348343" cy="383177"/>
            </a:xfrm>
            <a:prstGeom prst="rect">
              <a:avLst/>
            </a:prstGeom>
            <a:solidFill>
              <a:srgbClr val="EEB0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647BC-5C29-4F07-A869-EE21BDACE517}"/>
                </a:ext>
              </a:extLst>
            </p:cNvPr>
            <p:cNvSpPr/>
            <p:nvPr/>
          </p:nvSpPr>
          <p:spPr>
            <a:xfrm>
              <a:off x="12749349" y="0"/>
              <a:ext cx="348343" cy="383177"/>
            </a:xfrm>
            <a:prstGeom prst="rect">
              <a:avLst/>
            </a:prstGeom>
            <a:solidFill>
              <a:srgbClr val="FFC5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15BC0C-A4D3-4CA7-A51E-2AFF26369AFC}"/>
                </a:ext>
              </a:extLst>
            </p:cNvPr>
            <p:cNvSpPr/>
            <p:nvPr/>
          </p:nvSpPr>
          <p:spPr>
            <a:xfrm>
              <a:off x="12322629" y="383178"/>
              <a:ext cx="348343" cy="383177"/>
            </a:xfrm>
            <a:prstGeom prst="rect">
              <a:avLst/>
            </a:prstGeom>
            <a:solidFill>
              <a:srgbClr val="0F94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4B130-18EE-4FA3-B5EA-D408A06213E1}"/>
                </a:ext>
              </a:extLst>
            </p:cNvPr>
            <p:cNvSpPr/>
            <p:nvPr/>
          </p:nvSpPr>
          <p:spPr>
            <a:xfrm>
              <a:off x="12535989" y="383178"/>
              <a:ext cx="348343" cy="383177"/>
            </a:xfrm>
            <a:prstGeom prst="rect">
              <a:avLst/>
            </a:prstGeom>
            <a:solidFill>
              <a:srgbClr val="29A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A76BE7-B9E1-46C4-A93D-94ADDA82E9D1}"/>
                </a:ext>
              </a:extLst>
            </p:cNvPr>
            <p:cNvSpPr/>
            <p:nvPr/>
          </p:nvSpPr>
          <p:spPr>
            <a:xfrm>
              <a:off x="12749349" y="383177"/>
              <a:ext cx="348343" cy="383177"/>
            </a:xfrm>
            <a:prstGeom prst="rect">
              <a:avLst/>
            </a:prstGeom>
            <a:solidFill>
              <a:srgbClr val="99DA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7BE9A5-199F-4CF3-B8D9-FFE69DC96F64}"/>
                </a:ext>
              </a:extLst>
            </p:cNvPr>
            <p:cNvSpPr/>
            <p:nvPr/>
          </p:nvSpPr>
          <p:spPr>
            <a:xfrm>
              <a:off x="12322629" y="766354"/>
              <a:ext cx="348343" cy="383177"/>
            </a:xfrm>
            <a:prstGeom prst="rect">
              <a:avLst/>
            </a:prstGeom>
            <a:solidFill>
              <a:srgbClr val="2978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5AE52F-0472-4A98-89C7-027551B5B7A5}"/>
                </a:ext>
              </a:extLst>
            </p:cNvPr>
            <p:cNvSpPr/>
            <p:nvPr/>
          </p:nvSpPr>
          <p:spPr>
            <a:xfrm>
              <a:off x="12535989" y="766354"/>
              <a:ext cx="348343" cy="383177"/>
            </a:xfrm>
            <a:prstGeom prst="rect">
              <a:avLst/>
            </a:prstGeom>
            <a:solidFill>
              <a:srgbClr val="5BBA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A4017A-E6F1-419A-9440-396337E4190C}"/>
                </a:ext>
              </a:extLst>
            </p:cNvPr>
            <p:cNvSpPr/>
            <p:nvPr/>
          </p:nvSpPr>
          <p:spPr>
            <a:xfrm>
              <a:off x="12749349" y="766353"/>
              <a:ext cx="348343" cy="383177"/>
            </a:xfrm>
            <a:prstGeom prst="rect">
              <a:avLst/>
            </a:prstGeom>
            <a:solidFill>
              <a:srgbClr val="A5D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A5E4D-8CE2-478E-960F-CA0A55A2ED1D}"/>
                </a:ext>
              </a:extLst>
            </p:cNvPr>
            <p:cNvSpPr/>
            <p:nvPr/>
          </p:nvSpPr>
          <p:spPr>
            <a:xfrm>
              <a:off x="12322629" y="1149531"/>
              <a:ext cx="348343" cy="383177"/>
            </a:xfrm>
            <a:prstGeom prst="rect">
              <a:avLst/>
            </a:prstGeom>
            <a:solidFill>
              <a:srgbClr val="921A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365DE-CD64-4ECC-A3C1-DF1DF71A388E}"/>
                </a:ext>
              </a:extLst>
            </p:cNvPr>
            <p:cNvSpPr/>
            <p:nvPr/>
          </p:nvSpPr>
          <p:spPr>
            <a:xfrm>
              <a:off x="12535989" y="1149531"/>
              <a:ext cx="348343" cy="383177"/>
            </a:xfrm>
            <a:prstGeom prst="rect">
              <a:avLst/>
            </a:prstGeom>
            <a:solidFill>
              <a:srgbClr val="BF25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17DEDC-D012-4AA5-A263-BC07E6A5DFE9}"/>
                </a:ext>
              </a:extLst>
            </p:cNvPr>
            <p:cNvSpPr/>
            <p:nvPr/>
          </p:nvSpPr>
          <p:spPr>
            <a:xfrm>
              <a:off x="12749349" y="1149530"/>
              <a:ext cx="348343" cy="383177"/>
            </a:xfrm>
            <a:prstGeom prst="rect">
              <a:avLst/>
            </a:prstGeom>
            <a:solidFill>
              <a:srgbClr val="EE6F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324256-78E2-42B9-B3BF-E5EB708AD9D7}"/>
                </a:ext>
              </a:extLst>
            </p:cNvPr>
            <p:cNvSpPr/>
            <p:nvPr/>
          </p:nvSpPr>
          <p:spPr>
            <a:xfrm>
              <a:off x="12322629" y="1532706"/>
              <a:ext cx="348343" cy="383177"/>
            </a:xfrm>
            <a:prstGeom prst="rect">
              <a:avLst/>
            </a:prstGeom>
            <a:solidFill>
              <a:srgbClr val="462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42D8EA-CD8A-4664-A601-075A56609F90}"/>
                </a:ext>
              </a:extLst>
            </p:cNvPr>
            <p:cNvSpPr/>
            <p:nvPr/>
          </p:nvSpPr>
          <p:spPr>
            <a:xfrm>
              <a:off x="12535989" y="1532706"/>
              <a:ext cx="348343" cy="383177"/>
            </a:xfrm>
            <a:prstGeom prst="rect">
              <a:avLst/>
            </a:prstGeom>
            <a:solidFill>
              <a:srgbClr val="682E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E3DC83-73B8-4DD1-91EE-046F86AA56F2}"/>
                </a:ext>
              </a:extLst>
            </p:cNvPr>
            <p:cNvSpPr/>
            <p:nvPr/>
          </p:nvSpPr>
          <p:spPr>
            <a:xfrm>
              <a:off x="12749349" y="1532705"/>
              <a:ext cx="348343" cy="383177"/>
            </a:xfrm>
            <a:prstGeom prst="rect">
              <a:avLst/>
            </a:prstGeom>
            <a:solidFill>
              <a:srgbClr val="99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3F2F63-FA9A-4095-B01B-8B42B0749BE2}"/>
                </a:ext>
              </a:extLst>
            </p:cNvPr>
            <p:cNvSpPr/>
            <p:nvPr/>
          </p:nvSpPr>
          <p:spPr>
            <a:xfrm>
              <a:off x="12322629" y="1915882"/>
              <a:ext cx="348343" cy="383177"/>
            </a:xfrm>
            <a:prstGeom prst="rect">
              <a:avLst/>
            </a:prstGeom>
            <a:solidFill>
              <a:srgbClr val="4241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9DC8CF-5438-4308-A976-3D63058842B1}"/>
                </a:ext>
              </a:extLst>
            </p:cNvPr>
            <p:cNvSpPr/>
            <p:nvPr/>
          </p:nvSpPr>
          <p:spPr>
            <a:xfrm>
              <a:off x="12535989" y="1915882"/>
              <a:ext cx="348343" cy="383177"/>
            </a:xfrm>
            <a:prstGeom prst="rect">
              <a:avLst/>
            </a:prstGeom>
            <a:solidFill>
              <a:srgbClr val="5E5F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990EF1-4CD9-40F6-9563-D97D56FCB518}"/>
                </a:ext>
              </a:extLst>
            </p:cNvPr>
            <p:cNvSpPr/>
            <p:nvPr/>
          </p:nvSpPr>
          <p:spPr>
            <a:xfrm>
              <a:off x="12749349" y="1915881"/>
              <a:ext cx="348343" cy="383177"/>
            </a:xfrm>
            <a:prstGeom prst="rect">
              <a:avLst/>
            </a:prstGeom>
            <a:solidFill>
              <a:srgbClr val="939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F994454-B812-4C21-B578-46AC13E4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26" y="2449281"/>
            <a:ext cx="6705599" cy="176559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Multi-stage YAML pipelines in Azure DevOps for the rescue!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AA71997-026F-4BFC-882D-658D852B9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26" y="4613903"/>
            <a:ext cx="6705599" cy="682883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Kamil Mrzygłód | D&amp;A Platform </a:t>
            </a:r>
            <a:r>
              <a:rPr lang="pl-PL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r>
              <a:rPr lang="pl-P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P&amp;G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7FC753-D43B-4A90-BEA3-0E2E6563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550" y="-292356"/>
            <a:ext cx="5230775" cy="19146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4B2281-0A1F-4AE2-8A95-D7C5796F69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r="9401"/>
          <a:stretch/>
        </p:blipFill>
        <p:spPr>
          <a:xfrm>
            <a:off x="0" y="6452279"/>
            <a:ext cx="12192000" cy="534895"/>
          </a:xfrm>
          <a:prstGeom prst="rect">
            <a:avLst/>
          </a:prstGeom>
        </p:spPr>
      </p:pic>
      <p:pic>
        <p:nvPicPr>
          <p:cNvPr id="29" name="Picture 2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F2274D5-2D7A-4F05-A087-706A8BB2BB2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2771" y="2402881"/>
            <a:ext cx="2410503" cy="34141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1126C6-AC18-42EF-934E-A3B2F7D57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650" y="5674542"/>
            <a:ext cx="1406979" cy="10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7678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7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F051D-00C9-48E8-A75D-B88AF6F0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vs YAML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0E3FB-3B1E-4D2D-8A1A-F35CA3AC5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38" r="-3" b="23363"/>
          <a:stretch/>
        </p:blipFill>
        <p:spPr>
          <a:xfrm>
            <a:off x="6224693" y="635220"/>
            <a:ext cx="5069590" cy="302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C35104-AE46-4EC2-A8AD-D0FCA10912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9956"/>
          <a:stretch/>
        </p:blipFill>
        <p:spPr>
          <a:xfrm>
            <a:off x="857664" y="635465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5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67C1F-E59B-41E2-8D13-A63215C6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Classic vs YAML pipelines comparison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9BB529D6-4E85-43A3-BFE8-C8B2392FEA2E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5922492" y="2001995"/>
          <a:ext cx="5536002" cy="2779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769">
                  <a:extLst>
                    <a:ext uri="{9D8B030D-6E8A-4147-A177-3AD203B41FA5}">
                      <a16:colId xmlns:a16="http://schemas.microsoft.com/office/drawing/2014/main" val="3278589466"/>
                    </a:ext>
                  </a:extLst>
                </a:gridCol>
                <a:gridCol w="2711233">
                  <a:extLst>
                    <a:ext uri="{9D8B030D-6E8A-4147-A177-3AD203B41FA5}">
                      <a16:colId xmlns:a16="http://schemas.microsoft.com/office/drawing/2014/main" val="1881415414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r>
                        <a:rPr lang="pl-PL" sz="1600"/>
                        <a:t>Classic</a:t>
                      </a:r>
                    </a:p>
                  </a:txBody>
                  <a:tcPr marL="81746" marR="81746" marT="40873" marB="40873"/>
                </a:tc>
                <a:tc>
                  <a:txBody>
                    <a:bodyPr/>
                    <a:lstStyle/>
                    <a:p>
                      <a:r>
                        <a:rPr lang="pl-PL" sz="1600"/>
                        <a:t>YAML</a:t>
                      </a:r>
                    </a:p>
                  </a:txBody>
                  <a:tcPr marL="81746" marR="81746" marT="40873" marB="40873"/>
                </a:tc>
                <a:extLst>
                  <a:ext uri="{0D108BD9-81ED-4DB2-BD59-A6C34878D82A}">
                    <a16:rowId xmlns:a16="http://schemas.microsoft.com/office/drawing/2014/main" val="3013145741"/>
                  </a:ext>
                </a:extLst>
              </a:tr>
              <a:tr h="359682">
                <a:tc>
                  <a:txBody>
                    <a:bodyPr/>
                    <a:lstStyle/>
                    <a:p>
                      <a:r>
                        <a:rPr lang="pl-PL" sz="1600"/>
                        <a:t>GUI </a:t>
                      </a:r>
                      <a:r>
                        <a:rPr lang="pl-PL" sz="1600" err="1"/>
                        <a:t>based</a:t>
                      </a:r>
                      <a:endParaRPr lang="pl-PL" sz="1600"/>
                    </a:p>
                  </a:txBody>
                  <a:tcPr marL="81746" marR="81746" marT="40873" marB="40873"/>
                </a:tc>
                <a:tc>
                  <a:txBody>
                    <a:bodyPr/>
                    <a:lstStyle/>
                    <a:p>
                      <a:r>
                        <a:rPr lang="pl-PL" sz="1600"/>
                        <a:t>YAML </a:t>
                      </a:r>
                      <a:r>
                        <a:rPr lang="pl-PL" sz="1600" err="1"/>
                        <a:t>based</a:t>
                      </a:r>
                      <a:endParaRPr lang="pl-PL" sz="1600"/>
                    </a:p>
                  </a:txBody>
                  <a:tcPr marL="81746" marR="81746" marT="40873" marB="40873"/>
                </a:tc>
                <a:extLst>
                  <a:ext uri="{0D108BD9-81ED-4DB2-BD59-A6C34878D82A}">
                    <a16:rowId xmlns:a16="http://schemas.microsoft.com/office/drawing/2014/main" val="2910361010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r>
                        <a:rPr lang="pl-PL" sz="1600" err="1"/>
                        <a:t>Additional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tools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required</a:t>
                      </a:r>
                      <a:r>
                        <a:rPr lang="pl-PL" sz="1600"/>
                        <a:t> to version, export and import</a:t>
                      </a:r>
                    </a:p>
                  </a:txBody>
                  <a:tcPr marL="81746" marR="81746" marT="40873" marB="40873"/>
                </a:tc>
                <a:tc>
                  <a:txBody>
                    <a:bodyPr/>
                    <a:lstStyle/>
                    <a:p>
                      <a:r>
                        <a:rPr lang="pl-PL" sz="1600" err="1"/>
                        <a:t>Can</a:t>
                      </a:r>
                      <a:r>
                        <a:rPr lang="pl-PL" sz="1600"/>
                        <a:t> be </a:t>
                      </a:r>
                      <a:r>
                        <a:rPr lang="pl-PL" sz="1600" err="1"/>
                        <a:t>versioned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inside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your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app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code</a:t>
                      </a:r>
                      <a:endParaRPr lang="pl-PL" sz="1600"/>
                    </a:p>
                  </a:txBody>
                  <a:tcPr marL="81746" marR="81746" marT="40873" marB="40873"/>
                </a:tc>
                <a:extLst>
                  <a:ext uri="{0D108BD9-81ED-4DB2-BD59-A6C34878D82A}">
                    <a16:rowId xmlns:a16="http://schemas.microsoft.com/office/drawing/2014/main" val="2394305032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r>
                        <a:rPr lang="pl-PL" sz="1600" err="1"/>
                        <a:t>Cumbersome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review</a:t>
                      </a:r>
                      <a:r>
                        <a:rPr lang="pl-PL" sz="1600"/>
                        <a:t> proces</a:t>
                      </a:r>
                    </a:p>
                  </a:txBody>
                  <a:tcPr marL="81746" marR="81746" marT="40873" marB="40873"/>
                </a:tc>
                <a:tc>
                  <a:txBody>
                    <a:bodyPr/>
                    <a:lstStyle/>
                    <a:p>
                      <a:r>
                        <a:rPr lang="pl-PL" sz="1600" err="1"/>
                        <a:t>Can</a:t>
                      </a:r>
                      <a:r>
                        <a:rPr lang="pl-PL" sz="1600"/>
                        <a:t> be </a:t>
                      </a:r>
                      <a:r>
                        <a:rPr lang="pl-PL" sz="1600" err="1"/>
                        <a:t>easily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incorporated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into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your</a:t>
                      </a:r>
                      <a:r>
                        <a:rPr lang="pl-PL" sz="1600"/>
                        <a:t> PR </a:t>
                      </a:r>
                      <a:r>
                        <a:rPr lang="pl-PL" sz="1600" err="1"/>
                        <a:t>process</a:t>
                      </a:r>
                      <a:r>
                        <a:rPr lang="pl-PL" sz="1600"/>
                        <a:t>, </a:t>
                      </a:r>
                      <a:r>
                        <a:rPr lang="pl-PL" sz="1600" err="1"/>
                        <a:t>commented</a:t>
                      </a:r>
                      <a:r>
                        <a:rPr lang="pl-PL" sz="1600"/>
                        <a:t> and </a:t>
                      </a:r>
                      <a:r>
                        <a:rPr lang="pl-PL" sz="1600" err="1"/>
                        <a:t>tested</a:t>
                      </a:r>
                      <a:endParaRPr lang="pl-PL" sz="1600"/>
                    </a:p>
                  </a:txBody>
                  <a:tcPr marL="81746" marR="81746" marT="40873" marB="40873"/>
                </a:tc>
                <a:extLst>
                  <a:ext uri="{0D108BD9-81ED-4DB2-BD59-A6C34878D82A}">
                    <a16:rowId xmlns:a16="http://schemas.microsoft.com/office/drawing/2014/main" val="371383258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r>
                        <a:rPr lang="pl-PL" sz="1600" err="1"/>
                        <a:t>Tricky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forking</a:t>
                      </a:r>
                      <a:r>
                        <a:rPr lang="pl-PL" sz="1600"/>
                        <a:t> and </a:t>
                      </a:r>
                      <a:r>
                        <a:rPr lang="pl-PL" sz="1600" err="1"/>
                        <a:t>modifying</a:t>
                      </a:r>
                      <a:endParaRPr lang="pl-PL" sz="1600"/>
                    </a:p>
                  </a:txBody>
                  <a:tcPr marL="81746" marR="81746" marT="40873" marB="40873"/>
                </a:tc>
                <a:tc>
                  <a:txBody>
                    <a:bodyPr/>
                    <a:lstStyle/>
                    <a:p>
                      <a:r>
                        <a:rPr lang="pl-PL" sz="1600" err="1"/>
                        <a:t>Can</a:t>
                      </a:r>
                      <a:r>
                        <a:rPr lang="pl-PL" sz="1600"/>
                        <a:t> be </a:t>
                      </a:r>
                      <a:r>
                        <a:rPr lang="pl-PL" sz="1600" err="1"/>
                        <a:t>easily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forked</a:t>
                      </a:r>
                      <a:r>
                        <a:rPr lang="pl-PL" sz="1600"/>
                        <a:t> on a </a:t>
                      </a:r>
                      <a:r>
                        <a:rPr lang="pl-PL" sz="1600" err="1"/>
                        <a:t>feature</a:t>
                      </a:r>
                      <a:r>
                        <a:rPr lang="pl-PL" sz="1600"/>
                        <a:t> </a:t>
                      </a:r>
                      <a:r>
                        <a:rPr lang="pl-PL" sz="1600" err="1"/>
                        <a:t>branch</a:t>
                      </a:r>
                      <a:endParaRPr lang="pl-PL" sz="1600"/>
                    </a:p>
                  </a:txBody>
                  <a:tcPr marL="81746" marR="81746" marT="40873" marB="40873"/>
                </a:tc>
                <a:extLst>
                  <a:ext uri="{0D108BD9-81ED-4DB2-BD59-A6C34878D82A}">
                    <a16:rowId xmlns:a16="http://schemas.microsoft.com/office/drawing/2014/main" val="11932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8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2E18-A91A-43E3-AFB1-82F2942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Developing YAML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C3B64-9358-4992-AF0A-C7B54D1A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46" y="1675227"/>
            <a:ext cx="8099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9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1F6FF-E2F7-4D9A-B1F4-354B5174EFD6}"/>
              </a:ext>
            </a:extLst>
          </p:cNvPr>
          <p:cNvGrpSpPr/>
          <p:nvPr/>
        </p:nvGrpSpPr>
        <p:grpSpPr>
          <a:xfrm>
            <a:off x="12322629" y="0"/>
            <a:ext cx="775063" cy="2299059"/>
            <a:chOff x="12322629" y="0"/>
            <a:chExt cx="775063" cy="22990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51922-E72A-4DD1-B8E7-6103B23B8984}"/>
                </a:ext>
              </a:extLst>
            </p:cNvPr>
            <p:cNvSpPr/>
            <p:nvPr/>
          </p:nvSpPr>
          <p:spPr>
            <a:xfrm>
              <a:off x="12322629" y="1"/>
              <a:ext cx="348343" cy="383177"/>
            </a:xfrm>
            <a:prstGeom prst="rect">
              <a:avLst/>
            </a:prstGeom>
            <a:solidFill>
              <a:srgbClr val="B57C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63043-9372-4703-BD67-263E1BE8C8F2}"/>
                </a:ext>
              </a:extLst>
            </p:cNvPr>
            <p:cNvSpPr/>
            <p:nvPr/>
          </p:nvSpPr>
          <p:spPr>
            <a:xfrm>
              <a:off x="12535989" y="1"/>
              <a:ext cx="348343" cy="383177"/>
            </a:xfrm>
            <a:prstGeom prst="rect">
              <a:avLst/>
            </a:prstGeom>
            <a:solidFill>
              <a:srgbClr val="EEB0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647BC-5C29-4F07-A869-EE21BDACE517}"/>
                </a:ext>
              </a:extLst>
            </p:cNvPr>
            <p:cNvSpPr/>
            <p:nvPr/>
          </p:nvSpPr>
          <p:spPr>
            <a:xfrm>
              <a:off x="12749349" y="0"/>
              <a:ext cx="348343" cy="383177"/>
            </a:xfrm>
            <a:prstGeom prst="rect">
              <a:avLst/>
            </a:prstGeom>
            <a:solidFill>
              <a:srgbClr val="FFC55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15BC0C-A4D3-4CA7-A51E-2AFF26369AFC}"/>
                </a:ext>
              </a:extLst>
            </p:cNvPr>
            <p:cNvSpPr/>
            <p:nvPr/>
          </p:nvSpPr>
          <p:spPr>
            <a:xfrm>
              <a:off x="12322629" y="383178"/>
              <a:ext cx="348343" cy="383177"/>
            </a:xfrm>
            <a:prstGeom prst="rect">
              <a:avLst/>
            </a:prstGeom>
            <a:solidFill>
              <a:srgbClr val="0F94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4B130-18EE-4FA3-B5EA-D408A06213E1}"/>
                </a:ext>
              </a:extLst>
            </p:cNvPr>
            <p:cNvSpPr/>
            <p:nvPr/>
          </p:nvSpPr>
          <p:spPr>
            <a:xfrm>
              <a:off x="12535989" y="383178"/>
              <a:ext cx="348343" cy="383177"/>
            </a:xfrm>
            <a:prstGeom prst="rect">
              <a:avLst/>
            </a:prstGeom>
            <a:solidFill>
              <a:srgbClr val="29A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A76BE7-B9E1-46C4-A93D-94ADDA82E9D1}"/>
                </a:ext>
              </a:extLst>
            </p:cNvPr>
            <p:cNvSpPr/>
            <p:nvPr/>
          </p:nvSpPr>
          <p:spPr>
            <a:xfrm>
              <a:off x="12749349" y="383177"/>
              <a:ext cx="348343" cy="383177"/>
            </a:xfrm>
            <a:prstGeom prst="rect">
              <a:avLst/>
            </a:prstGeom>
            <a:solidFill>
              <a:srgbClr val="99DA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7BE9A5-199F-4CF3-B8D9-FFE69DC96F64}"/>
                </a:ext>
              </a:extLst>
            </p:cNvPr>
            <p:cNvSpPr/>
            <p:nvPr/>
          </p:nvSpPr>
          <p:spPr>
            <a:xfrm>
              <a:off x="12322629" y="766354"/>
              <a:ext cx="348343" cy="383177"/>
            </a:xfrm>
            <a:prstGeom prst="rect">
              <a:avLst/>
            </a:prstGeom>
            <a:solidFill>
              <a:srgbClr val="2978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5AE52F-0472-4A98-89C7-027551B5B7A5}"/>
                </a:ext>
              </a:extLst>
            </p:cNvPr>
            <p:cNvSpPr/>
            <p:nvPr/>
          </p:nvSpPr>
          <p:spPr>
            <a:xfrm>
              <a:off x="12535989" y="766354"/>
              <a:ext cx="348343" cy="383177"/>
            </a:xfrm>
            <a:prstGeom prst="rect">
              <a:avLst/>
            </a:prstGeom>
            <a:solidFill>
              <a:srgbClr val="5BBA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A4017A-E6F1-419A-9440-396337E4190C}"/>
                </a:ext>
              </a:extLst>
            </p:cNvPr>
            <p:cNvSpPr/>
            <p:nvPr/>
          </p:nvSpPr>
          <p:spPr>
            <a:xfrm>
              <a:off x="12749349" y="766353"/>
              <a:ext cx="348343" cy="383177"/>
            </a:xfrm>
            <a:prstGeom prst="rect">
              <a:avLst/>
            </a:prstGeom>
            <a:solidFill>
              <a:srgbClr val="A5D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A5E4D-8CE2-478E-960F-CA0A55A2ED1D}"/>
                </a:ext>
              </a:extLst>
            </p:cNvPr>
            <p:cNvSpPr/>
            <p:nvPr/>
          </p:nvSpPr>
          <p:spPr>
            <a:xfrm>
              <a:off x="12322629" y="1149531"/>
              <a:ext cx="348343" cy="383177"/>
            </a:xfrm>
            <a:prstGeom prst="rect">
              <a:avLst/>
            </a:prstGeom>
            <a:solidFill>
              <a:srgbClr val="921A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365DE-CD64-4ECC-A3C1-DF1DF71A388E}"/>
                </a:ext>
              </a:extLst>
            </p:cNvPr>
            <p:cNvSpPr/>
            <p:nvPr/>
          </p:nvSpPr>
          <p:spPr>
            <a:xfrm>
              <a:off x="12535989" y="1149531"/>
              <a:ext cx="348343" cy="383177"/>
            </a:xfrm>
            <a:prstGeom prst="rect">
              <a:avLst/>
            </a:prstGeom>
            <a:solidFill>
              <a:srgbClr val="BF25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17DEDC-D012-4AA5-A263-BC07E6A5DFE9}"/>
                </a:ext>
              </a:extLst>
            </p:cNvPr>
            <p:cNvSpPr/>
            <p:nvPr/>
          </p:nvSpPr>
          <p:spPr>
            <a:xfrm>
              <a:off x="12749349" y="1149530"/>
              <a:ext cx="348343" cy="383177"/>
            </a:xfrm>
            <a:prstGeom prst="rect">
              <a:avLst/>
            </a:prstGeom>
            <a:solidFill>
              <a:srgbClr val="EE6F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324256-78E2-42B9-B3BF-E5EB708AD9D7}"/>
                </a:ext>
              </a:extLst>
            </p:cNvPr>
            <p:cNvSpPr/>
            <p:nvPr/>
          </p:nvSpPr>
          <p:spPr>
            <a:xfrm>
              <a:off x="12322629" y="1532706"/>
              <a:ext cx="348343" cy="383177"/>
            </a:xfrm>
            <a:prstGeom prst="rect">
              <a:avLst/>
            </a:prstGeom>
            <a:solidFill>
              <a:srgbClr val="462D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42D8EA-CD8A-4664-A601-075A56609F90}"/>
                </a:ext>
              </a:extLst>
            </p:cNvPr>
            <p:cNvSpPr/>
            <p:nvPr/>
          </p:nvSpPr>
          <p:spPr>
            <a:xfrm>
              <a:off x="12535989" y="1532706"/>
              <a:ext cx="348343" cy="383177"/>
            </a:xfrm>
            <a:prstGeom prst="rect">
              <a:avLst/>
            </a:prstGeom>
            <a:solidFill>
              <a:srgbClr val="682E9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E3DC83-73B8-4DD1-91EE-046F86AA56F2}"/>
                </a:ext>
              </a:extLst>
            </p:cNvPr>
            <p:cNvSpPr/>
            <p:nvPr/>
          </p:nvSpPr>
          <p:spPr>
            <a:xfrm>
              <a:off x="12749349" y="1532705"/>
              <a:ext cx="348343" cy="383177"/>
            </a:xfrm>
            <a:prstGeom prst="rect">
              <a:avLst/>
            </a:prstGeom>
            <a:solidFill>
              <a:srgbClr val="9944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3F2F63-FA9A-4095-B01B-8B42B0749BE2}"/>
                </a:ext>
              </a:extLst>
            </p:cNvPr>
            <p:cNvSpPr/>
            <p:nvPr/>
          </p:nvSpPr>
          <p:spPr>
            <a:xfrm>
              <a:off x="12322629" y="1915882"/>
              <a:ext cx="348343" cy="383177"/>
            </a:xfrm>
            <a:prstGeom prst="rect">
              <a:avLst/>
            </a:prstGeom>
            <a:solidFill>
              <a:srgbClr val="4241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9DC8CF-5438-4308-A976-3D63058842B1}"/>
                </a:ext>
              </a:extLst>
            </p:cNvPr>
            <p:cNvSpPr/>
            <p:nvPr/>
          </p:nvSpPr>
          <p:spPr>
            <a:xfrm>
              <a:off x="12535989" y="1915882"/>
              <a:ext cx="348343" cy="383177"/>
            </a:xfrm>
            <a:prstGeom prst="rect">
              <a:avLst/>
            </a:prstGeom>
            <a:solidFill>
              <a:srgbClr val="5E5F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990EF1-4CD9-40F6-9563-D97D56FCB518}"/>
                </a:ext>
              </a:extLst>
            </p:cNvPr>
            <p:cNvSpPr/>
            <p:nvPr/>
          </p:nvSpPr>
          <p:spPr>
            <a:xfrm>
              <a:off x="12749349" y="1915881"/>
              <a:ext cx="348343" cy="383177"/>
            </a:xfrm>
            <a:prstGeom prst="rect">
              <a:avLst/>
            </a:prstGeom>
            <a:solidFill>
              <a:srgbClr val="939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F994454-B812-4C21-B578-46AC13E4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35" y="2299057"/>
            <a:ext cx="6603266" cy="2808062"/>
          </a:xfrm>
        </p:spPr>
        <p:txBody>
          <a:bodyPr>
            <a:normAutofit/>
          </a:bodyPr>
          <a:lstStyle/>
          <a:p>
            <a:pPr algn="l"/>
            <a:r>
              <a:rPr lang="pl-PL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6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on't</a:t>
            </a:r>
            <a:r>
              <a:rPr lang="en-US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forget to rate my session</a:t>
            </a:r>
            <a:r>
              <a:rPr lang="pl-PL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Mobile </a:t>
            </a:r>
            <a:r>
              <a:rPr lang="pl-PL" sz="6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pl-PL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87FC753-D43B-4A90-BEA3-0E2E6563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550" y="-292356"/>
            <a:ext cx="5230775" cy="19146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B4B2281-0A1F-4AE2-8A95-D7C5796F69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r="9401"/>
          <a:stretch/>
        </p:blipFill>
        <p:spPr>
          <a:xfrm>
            <a:off x="0" y="6452279"/>
            <a:ext cx="12192000" cy="534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1126C6-AC18-42EF-934E-A3B2F7D57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650" y="5674542"/>
            <a:ext cx="1406979" cy="104518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2F4D9C-6F54-4585-B362-8947404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25" y="1915881"/>
            <a:ext cx="3011186" cy="39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08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ECD81A19-482C-4F18-A35A-21E5F4D9A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735" y="1981007"/>
            <a:ext cx="3599690" cy="7685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F0A07E-1F9A-4B89-8BD6-38AEA23B4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1309" y="-179550"/>
            <a:ext cx="4029664" cy="1475009"/>
          </a:xfrm>
          <a:prstGeom prst="rect">
            <a:avLst/>
          </a:prstGeom>
        </p:spPr>
      </p:pic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CC912DC-B841-467C-A807-461CBC781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12" y="4422588"/>
            <a:ext cx="2126175" cy="47829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0DF448-81B1-45E0-99F9-6E1E9F513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79" y="4480571"/>
            <a:ext cx="2635864" cy="478292"/>
          </a:xfrm>
          <a:prstGeom prst="rect">
            <a:avLst/>
          </a:prstGeom>
        </p:spPr>
      </p:pic>
      <p:pic>
        <p:nvPicPr>
          <p:cNvPr id="13" name="Picture 12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47300F78-F9BA-4B5D-9186-411B88FD6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3" y="3451309"/>
            <a:ext cx="1780168" cy="375371"/>
          </a:xfrm>
          <a:prstGeom prst="rect">
            <a:avLst/>
          </a:prstGeom>
        </p:spPr>
      </p:pic>
      <p:pic>
        <p:nvPicPr>
          <p:cNvPr id="19" name="Picture 18" descr="A picture containing food, drawing, plate&#10;&#10;Description automatically generated">
            <a:extLst>
              <a:ext uri="{FF2B5EF4-FFF2-40B4-BE49-F238E27FC236}">
                <a16:creationId xmlns:a16="http://schemas.microsoft.com/office/drawing/2014/main" id="{3DB4AA77-8740-4837-B211-9387A4A2D1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70" y="3068945"/>
            <a:ext cx="1534495" cy="94524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AC314A-A5A4-47EF-84B6-049C966722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1" y="4493910"/>
            <a:ext cx="1898607" cy="337447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F4E02D64-4482-4A33-BFA6-9C740E8209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38" y="4460566"/>
            <a:ext cx="1722777" cy="404134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5AB258-0A43-4C8B-AD17-93EAABBE1B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1" y="3261399"/>
            <a:ext cx="1853032" cy="488529"/>
          </a:xfrm>
          <a:prstGeom prst="rect">
            <a:avLst/>
          </a:prstGeom>
        </p:spPr>
      </p:pic>
      <p:pic>
        <p:nvPicPr>
          <p:cNvPr id="27" name="Picture 26" descr="A picture containing building, bridge, drawing&#10;&#10;Description automatically generated">
            <a:extLst>
              <a:ext uri="{FF2B5EF4-FFF2-40B4-BE49-F238E27FC236}">
                <a16:creationId xmlns:a16="http://schemas.microsoft.com/office/drawing/2014/main" id="{51B88511-8237-4324-9950-210124340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56" y="3358817"/>
            <a:ext cx="1987888" cy="412977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E02413C0-5CB7-43B4-A679-01B9F5D4128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23453" r="7778" b="27605"/>
          <a:stretch/>
        </p:blipFill>
        <p:spPr>
          <a:xfrm>
            <a:off x="7070173" y="3329862"/>
            <a:ext cx="1761975" cy="445381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5604EA-8815-4063-805D-5C87652AED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" y="1730309"/>
            <a:ext cx="3493659" cy="12675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B2CD56B-B7CB-4EC5-A778-498313F972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0066" y="709398"/>
            <a:ext cx="1050033" cy="780024"/>
          </a:xfrm>
          <a:prstGeom prst="rect">
            <a:avLst/>
          </a:prstGeom>
        </p:spPr>
      </p:pic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590349A-A10F-4315-8BB2-718165E501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560" y="4460566"/>
            <a:ext cx="1669149" cy="23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793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68FE6F-D736-4B18-8497-A1DD286991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D&amp;A Platform Engineer @ Procter &amp; Gamble, Warsaw</a:t>
            </a:r>
          </a:p>
          <a:p>
            <a:pPr lvl="0"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Trainer, books author</a:t>
            </a:r>
          </a:p>
          <a:p>
            <a:pPr lvl="0">
              <a:spcAft>
                <a:spcPts val="60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Microsoft Azure MVP</a:t>
            </a: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C3847E-DBC6-42EB-ACC8-8C04C037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Azure DevOps?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72737F-C992-4C08-96EE-A29732547C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DevOps tools you nee</a:t>
            </a:r>
            <a:r>
              <a:rPr lang="pl-PL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in a single place!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16010-94DB-4FE7-A271-32407302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656886"/>
            <a:ext cx="4939504" cy="316128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2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1685-574D-4211-BEC8-26EFEDC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DevOps - </a:t>
            </a:r>
            <a:r>
              <a:rPr lang="en-US" sz="4800" b="1" kern="1200" dirty="0">
                <a:solidFill>
                  <a:srgbClr val="1FC9AC"/>
                </a:solidFill>
                <a:latin typeface="+mj-lt"/>
                <a:ea typeface="+mj-ea"/>
                <a:cs typeface="+mj-cs"/>
              </a:rPr>
              <a:t>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55B5-860A-448D-99C2-2A2136CFF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work items, manage agile boards and review your work using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Boards.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93BD8-6F86-4955-921F-FA235513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534867"/>
            <a:ext cx="6408836" cy="36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1685-574D-4211-BEC8-26EFEDC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Azure DevOps - </a:t>
            </a:r>
            <a:r>
              <a:rPr lang="en-US" sz="5400" b="1" dirty="0">
                <a:solidFill>
                  <a:srgbClr val="4677E1"/>
                </a:solidFill>
              </a:rPr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55B5-860A-448D-99C2-2A2136CFF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Build, test, deploy applications on various platforms using </a:t>
            </a:r>
            <a:r>
              <a:rPr lang="en-US" sz="2000" b="1">
                <a:solidFill>
                  <a:schemeClr val="tx1"/>
                </a:solidFill>
              </a:rPr>
              <a:t>Azure Pipelines.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93BD8-6F86-4955-921F-FA235513B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80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1685-574D-4211-BEC8-26EFEDC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DevOps - </a:t>
            </a:r>
            <a:r>
              <a:rPr lang="en-US" sz="4800" b="1" kern="1200" dirty="0">
                <a:solidFill>
                  <a:srgbClr val="D94007"/>
                </a:solidFill>
                <a:latin typeface="+mj-lt"/>
                <a:ea typeface="+mj-ea"/>
                <a:cs typeface="+mj-cs"/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55B5-860A-448D-99C2-2A2136CFF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private and public Git repos with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Repos.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93BD8-6F86-4955-921F-FA235513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414356" y="1390668"/>
            <a:ext cx="6408836" cy="39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93BD8-6F86-4955-921F-FA235513B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1685-574D-4211-BEC8-26EFEDC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Azure DevOps – </a:t>
            </a:r>
            <a:r>
              <a:rPr lang="en-US" sz="2600" b="1" dirty="0">
                <a:solidFill>
                  <a:srgbClr val="8C58C9"/>
                </a:solidFill>
              </a:rPr>
              <a:t>Test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55B5-860A-448D-99C2-2A2136CFF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0734" y="4909984"/>
            <a:ext cx="2228641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</a:rPr>
              <a:t>Write your own test plans and run tchem along with your CI/CD pipelines </a:t>
            </a:r>
            <a:r>
              <a:rPr lang="en-US" sz="1400" b="1">
                <a:solidFill>
                  <a:schemeClr val="tx1"/>
                </a:solidFill>
              </a:rPr>
              <a:t>Azure Test Plans.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4364" y="5493516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E1685-574D-4211-BEC8-26EFEDC3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Azure DevOps – </a:t>
            </a:r>
            <a:r>
              <a:rPr lang="en-US" sz="5400" b="1" dirty="0">
                <a:solidFill>
                  <a:srgbClr val="CD3572"/>
                </a:solidFill>
              </a:rPr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55B5-860A-448D-99C2-2A2136CFF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Share and and host artifacts and packages </a:t>
            </a:r>
            <a:r>
              <a:rPr lang="en-US" sz="2000" b="1">
                <a:solidFill>
                  <a:schemeClr val="tx1"/>
                </a:solidFill>
              </a:rPr>
              <a:t>Azure Artifacts.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693BD8-6F86-4955-921F-FA235513B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8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886D9-4DAE-4B9E-9D9B-50FD62A4D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F051D-00C9-48E8-A75D-B88AF6F0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CI/CD with Azure Pipelines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7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Multi-stage YAML pipelines in Azure DevOps for the rescue!</vt:lpstr>
      <vt:lpstr>About me</vt:lpstr>
      <vt:lpstr>What is Azure DevOps?</vt:lpstr>
      <vt:lpstr>Azure DevOps - Boards</vt:lpstr>
      <vt:lpstr>Azure DevOps - Pipelines</vt:lpstr>
      <vt:lpstr>Azure DevOps - Repos</vt:lpstr>
      <vt:lpstr>Azure DevOps – Test Plans</vt:lpstr>
      <vt:lpstr>Azure DevOps – Artifacts</vt:lpstr>
      <vt:lpstr>CI/CD with Azure Pipelines</vt:lpstr>
      <vt:lpstr>Classic vs YAML pipelines</vt:lpstr>
      <vt:lpstr>Classic vs YAML pipelines comparison</vt:lpstr>
      <vt:lpstr>Developing YAML pipeline</vt:lpstr>
      <vt:lpstr>Don't forget to rate my session in Mobile App!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session Title</dc:title>
  <dc:creator>Kamil Mrzygłód (KAMZ)</dc:creator>
  <cp:lastModifiedBy>Kamil Mrzygłód (KAMZ)</cp:lastModifiedBy>
  <cp:revision>2</cp:revision>
  <dcterms:created xsi:type="dcterms:W3CDTF">2020-02-28T09:34:49Z</dcterms:created>
  <dcterms:modified xsi:type="dcterms:W3CDTF">2020-02-28T09:35:31Z</dcterms:modified>
</cp:coreProperties>
</file>