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50"/>
  </p:notesMasterIdLst>
  <p:handoutMasterIdLst>
    <p:handoutMasterId r:id="rId51"/>
  </p:handoutMasterIdLst>
  <p:sldIdLst>
    <p:sldId id="256" r:id="rId5"/>
    <p:sldId id="271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6" r:id="rId17"/>
    <p:sldId id="293" r:id="rId18"/>
    <p:sldId id="294" r:id="rId19"/>
    <p:sldId id="295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9" r:id="rId30"/>
    <p:sldId id="306" r:id="rId31"/>
    <p:sldId id="307" r:id="rId32"/>
    <p:sldId id="308" r:id="rId33"/>
    <p:sldId id="310" r:id="rId34"/>
    <p:sldId id="311" r:id="rId35"/>
    <p:sldId id="312" r:id="rId36"/>
    <p:sldId id="313" r:id="rId37"/>
    <p:sldId id="314" r:id="rId38"/>
    <p:sldId id="315" r:id="rId39"/>
    <p:sldId id="316" r:id="rId40"/>
    <p:sldId id="317" r:id="rId41"/>
    <p:sldId id="318" r:id="rId42"/>
    <p:sldId id="319" r:id="rId43"/>
    <p:sldId id="320" r:id="rId44"/>
    <p:sldId id="321" r:id="rId45"/>
    <p:sldId id="322" r:id="rId46"/>
    <p:sldId id="323" r:id="rId47"/>
    <p:sldId id="324" r:id="rId48"/>
    <p:sldId id="282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6"/>
            <p14:sldId id="293"/>
            <p14:sldId id="294"/>
            <p14:sldId id="295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9"/>
            <p14:sldId id="306"/>
            <p14:sldId id="307"/>
            <p14:sldId id="308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</p14:sldIdLst>
        </p14:section>
        <p14:section name="Learn More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41" autoAdjust="0"/>
  </p:normalViewPr>
  <p:slideViewPr>
    <p:cSldViewPr snapToGrid="0">
      <p:cViewPr varScale="1">
        <p:scale>
          <a:sx n="87" d="100"/>
          <a:sy n="87" d="100"/>
        </p:scale>
        <p:origin x="480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handoutMaster" Target="handoutMasters/handoutMaster1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2/5/2020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2/5/2020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aseline="0" dirty="0"/>
              <a:t>Slide Show mode, select the arrows to visit links.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2/5/2020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5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svg"/><Relationship Id="rId7" Type="http://schemas.openxmlformats.org/officeDocument/2006/relationships/image" Target="../media/image19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15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svg"/><Relationship Id="rId7" Type="http://schemas.openxmlformats.org/officeDocument/2006/relationships/image" Target="../media/image19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15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svg"/><Relationship Id="rId7" Type="http://schemas.openxmlformats.org/officeDocument/2006/relationships/image" Target="../media/image19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15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svg"/><Relationship Id="rId7" Type="http://schemas.openxmlformats.org/officeDocument/2006/relationships/image" Target="../media/image19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15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Kamil_Mrzyglo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mailto:kamil@thecloudtheory.com" TargetMode="External"/><Relationship Id="rId5" Type="http://schemas.openxmlformats.org/officeDocument/2006/relationships/hyperlink" Target="https://www.linkedin.com/in/kamil-mrzyg%C5%82%C3%B3d-31470376/" TargetMode="External"/><Relationship Id="rId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pl-PL" sz="4800" dirty="0">
                <a:solidFill>
                  <a:schemeClr val="bg1"/>
                </a:solidFill>
              </a:rPr>
              <a:t>Bazodanowe </a:t>
            </a:r>
            <a:r>
              <a:rPr lang="pl-PL" sz="4800" dirty="0" err="1">
                <a:solidFill>
                  <a:schemeClr val="bg1"/>
                </a:solidFill>
              </a:rPr>
              <a:t>serverless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>
                <a:solidFill>
                  <a:schemeClr val="bg1"/>
                </a:solidFill>
                <a:latin typeface="+mj-lt"/>
              </a:rPr>
              <a:t>Jak żyć z bazą danych kiedy serwera brak?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DE7859CC-A057-499D-90E7-E15DC109F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832974"/>
            <a:ext cx="3374571" cy="97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3ED7F0-176B-4364-BF82-D97CE94406BC}"/>
              </a:ext>
            </a:extLst>
          </p:cNvPr>
          <p:cNvSpPr txBox="1"/>
          <p:nvPr/>
        </p:nvSpPr>
        <p:spPr>
          <a:xfrm>
            <a:off x="9310054" y="5193348"/>
            <a:ext cx="2034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l-PL" dirty="0">
                <a:solidFill>
                  <a:schemeClr val="bg1"/>
                </a:solidFill>
              </a:rPr>
              <a:t>Kamil Mrzygłód</a:t>
            </a:r>
          </a:p>
          <a:p>
            <a:pPr algn="r"/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Kamil_Mrzyglod</a:t>
            </a: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BE8C9-20BF-4E2D-8FAD-8DE163E95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Baza danych a </a:t>
            </a:r>
            <a:r>
              <a:rPr lang="pl-PL" dirty="0" err="1"/>
              <a:t>serverless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FC1BE-64A7-4623-B42E-576C8DC55A2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/>
              <a:t>W jaki sposób baza danych może być efemeryczna i płatna za użycie?</a:t>
            </a:r>
          </a:p>
        </p:txBody>
      </p:sp>
      <p:pic>
        <p:nvPicPr>
          <p:cNvPr id="5" name="Graphic 4" descr="Questions">
            <a:extLst>
              <a:ext uri="{FF2B5EF4-FFF2-40B4-BE49-F238E27FC236}">
                <a16:creationId xmlns:a16="http://schemas.microsoft.com/office/drawing/2014/main" id="{A4E657CB-3B8B-4EC7-9F44-00DC2E94D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79564" y="1723986"/>
            <a:ext cx="3775788" cy="377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81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A6558-49B3-44B8-9513-124171B34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Compute</a:t>
            </a:r>
            <a:r>
              <a:rPr lang="pl-PL" dirty="0"/>
              <a:t> vs Storage</a:t>
            </a:r>
          </a:p>
        </p:txBody>
      </p:sp>
      <p:pic>
        <p:nvPicPr>
          <p:cNvPr id="4" name="Content Placeholder 4" descr="Processor">
            <a:extLst>
              <a:ext uri="{FF2B5EF4-FFF2-40B4-BE49-F238E27FC236}">
                <a16:creationId xmlns:a16="http://schemas.microsoft.com/office/drawing/2014/main" id="{8CA44792-8E1B-46A3-89F2-08B5B012C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81954" y="1967124"/>
            <a:ext cx="3766458" cy="3766458"/>
          </a:xfrm>
          <a:prstGeom prst="rect">
            <a:avLst/>
          </a:prstGeom>
        </p:spPr>
      </p:pic>
      <p:pic>
        <p:nvPicPr>
          <p:cNvPr id="5" name="Content Placeholder 4" descr="Database">
            <a:extLst>
              <a:ext uri="{FF2B5EF4-FFF2-40B4-BE49-F238E27FC236}">
                <a16:creationId xmlns:a16="http://schemas.microsoft.com/office/drawing/2014/main" id="{1F8BA994-66B6-4838-BB30-EEB0E0FD65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76643" y="2208905"/>
            <a:ext cx="3282897" cy="328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58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A6558-49B3-44B8-9513-124171B34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Compute</a:t>
            </a:r>
            <a:r>
              <a:rPr lang="pl-PL" dirty="0"/>
              <a:t> vs Storage</a:t>
            </a:r>
          </a:p>
        </p:txBody>
      </p:sp>
      <p:pic>
        <p:nvPicPr>
          <p:cNvPr id="4" name="Content Placeholder 4" descr="Processor">
            <a:extLst>
              <a:ext uri="{FF2B5EF4-FFF2-40B4-BE49-F238E27FC236}">
                <a16:creationId xmlns:a16="http://schemas.microsoft.com/office/drawing/2014/main" id="{8CA44792-8E1B-46A3-89F2-08B5B012C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81954" y="1967124"/>
            <a:ext cx="3766458" cy="3766458"/>
          </a:xfrm>
          <a:prstGeom prst="rect">
            <a:avLst/>
          </a:prstGeom>
        </p:spPr>
      </p:pic>
      <p:pic>
        <p:nvPicPr>
          <p:cNvPr id="5" name="Content Placeholder 4" descr="Database">
            <a:extLst>
              <a:ext uri="{FF2B5EF4-FFF2-40B4-BE49-F238E27FC236}">
                <a16:creationId xmlns:a16="http://schemas.microsoft.com/office/drawing/2014/main" id="{1F8BA994-66B6-4838-BB30-EEB0E0FD65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76643" y="2208905"/>
            <a:ext cx="3282897" cy="32828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5411FC-F459-4A30-904F-7CE999CCC373}"/>
              </a:ext>
            </a:extLst>
          </p:cNvPr>
          <p:cNvSpPr txBox="1"/>
          <p:nvPr/>
        </p:nvSpPr>
        <p:spPr>
          <a:xfrm>
            <a:off x="998452" y="1716833"/>
            <a:ext cx="413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Dynamiczny, nietrwały, zmienny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4ABC76-506D-43FF-8CA0-C8C97DE561B7}"/>
              </a:ext>
            </a:extLst>
          </p:cNvPr>
          <p:cNvSpPr txBox="1"/>
          <p:nvPr/>
        </p:nvSpPr>
        <p:spPr>
          <a:xfrm>
            <a:off x="6751360" y="1716833"/>
            <a:ext cx="413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Statyczny, trwały, niezmienny</a:t>
            </a:r>
          </a:p>
        </p:txBody>
      </p:sp>
    </p:spTree>
    <p:extLst>
      <p:ext uri="{BB962C8B-B14F-4D97-AF65-F5344CB8AC3E}">
        <p14:creationId xmlns:p14="http://schemas.microsoft.com/office/powerpoint/2010/main" val="2725069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A6558-49B3-44B8-9513-124171B34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Trwałe dane, nietrwała moc obliczeniowa</a:t>
            </a:r>
          </a:p>
        </p:txBody>
      </p:sp>
      <p:pic>
        <p:nvPicPr>
          <p:cNvPr id="5" name="Content Placeholder 4" descr="Database">
            <a:extLst>
              <a:ext uri="{FF2B5EF4-FFF2-40B4-BE49-F238E27FC236}">
                <a16:creationId xmlns:a16="http://schemas.microsoft.com/office/drawing/2014/main" id="{1F8BA994-66B6-4838-BB30-EEB0E0FD6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78043" y="1387810"/>
            <a:ext cx="4635913" cy="4635913"/>
          </a:xfrm>
          <a:prstGeom prst="rect">
            <a:avLst/>
          </a:prstGeom>
        </p:spPr>
      </p:pic>
      <p:pic>
        <p:nvPicPr>
          <p:cNvPr id="7" name="Content Placeholder 4" descr="Processor">
            <a:extLst>
              <a:ext uri="{FF2B5EF4-FFF2-40B4-BE49-F238E27FC236}">
                <a16:creationId xmlns:a16="http://schemas.microsoft.com/office/drawing/2014/main" id="{5AC308B9-ACF7-4AFD-A3C7-7F3634A769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131937" y="1651517"/>
            <a:ext cx="1292211" cy="129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02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A6558-49B3-44B8-9513-124171B34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Trwałe dane, nietrwała moc obliczeniowa</a:t>
            </a:r>
          </a:p>
        </p:txBody>
      </p:sp>
      <p:pic>
        <p:nvPicPr>
          <p:cNvPr id="5" name="Content Placeholder 4" descr="Database">
            <a:extLst>
              <a:ext uri="{FF2B5EF4-FFF2-40B4-BE49-F238E27FC236}">
                <a16:creationId xmlns:a16="http://schemas.microsoft.com/office/drawing/2014/main" id="{1F8BA994-66B6-4838-BB30-EEB0E0FD6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78043" y="1387810"/>
            <a:ext cx="4635913" cy="4635913"/>
          </a:xfrm>
          <a:prstGeom prst="rect">
            <a:avLst/>
          </a:prstGeom>
        </p:spPr>
      </p:pic>
      <p:pic>
        <p:nvPicPr>
          <p:cNvPr id="7" name="Content Placeholder 4" descr="Processor">
            <a:extLst>
              <a:ext uri="{FF2B5EF4-FFF2-40B4-BE49-F238E27FC236}">
                <a16:creationId xmlns:a16="http://schemas.microsoft.com/office/drawing/2014/main" id="{5AC308B9-ACF7-4AFD-A3C7-7F3634A769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131937" y="1651517"/>
            <a:ext cx="1292211" cy="1292211"/>
          </a:xfrm>
          <a:prstGeom prst="rect">
            <a:avLst/>
          </a:prstGeom>
        </p:spPr>
      </p:pic>
      <p:pic>
        <p:nvPicPr>
          <p:cNvPr id="8" name="Content Placeholder 4" descr="Processor">
            <a:extLst>
              <a:ext uri="{FF2B5EF4-FFF2-40B4-BE49-F238E27FC236}">
                <a16:creationId xmlns:a16="http://schemas.microsoft.com/office/drawing/2014/main" id="{D323B92C-9D50-4D5C-93EF-A3E191F9AB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808885" y="3268167"/>
            <a:ext cx="1292211" cy="129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474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A6558-49B3-44B8-9513-124171B34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Trwałe dane, nietrwała moc obliczeniowa</a:t>
            </a:r>
          </a:p>
        </p:txBody>
      </p:sp>
      <p:pic>
        <p:nvPicPr>
          <p:cNvPr id="5" name="Content Placeholder 4" descr="Database">
            <a:extLst>
              <a:ext uri="{FF2B5EF4-FFF2-40B4-BE49-F238E27FC236}">
                <a16:creationId xmlns:a16="http://schemas.microsoft.com/office/drawing/2014/main" id="{1F8BA994-66B6-4838-BB30-EEB0E0FD6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78043" y="1387810"/>
            <a:ext cx="4635913" cy="4635913"/>
          </a:xfrm>
          <a:prstGeom prst="rect">
            <a:avLst/>
          </a:prstGeom>
        </p:spPr>
      </p:pic>
      <p:pic>
        <p:nvPicPr>
          <p:cNvPr id="7" name="Content Placeholder 4" descr="Processor">
            <a:extLst>
              <a:ext uri="{FF2B5EF4-FFF2-40B4-BE49-F238E27FC236}">
                <a16:creationId xmlns:a16="http://schemas.microsoft.com/office/drawing/2014/main" id="{5AC308B9-ACF7-4AFD-A3C7-7F3634A769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131937" y="1651517"/>
            <a:ext cx="1292211" cy="1292211"/>
          </a:xfrm>
          <a:prstGeom prst="rect">
            <a:avLst/>
          </a:prstGeom>
        </p:spPr>
      </p:pic>
      <p:pic>
        <p:nvPicPr>
          <p:cNvPr id="8" name="Content Placeholder 4" descr="Processor">
            <a:extLst>
              <a:ext uri="{FF2B5EF4-FFF2-40B4-BE49-F238E27FC236}">
                <a16:creationId xmlns:a16="http://schemas.microsoft.com/office/drawing/2014/main" id="{D323B92C-9D50-4D5C-93EF-A3E191F9AB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808885" y="3268167"/>
            <a:ext cx="1292211" cy="1292211"/>
          </a:xfrm>
          <a:prstGeom prst="rect">
            <a:avLst/>
          </a:prstGeom>
        </p:spPr>
      </p:pic>
      <p:pic>
        <p:nvPicPr>
          <p:cNvPr id="9" name="Content Placeholder 4" descr="Processor">
            <a:extLst>
              <a:ext uri="{FF2B5EF4-FFF2-40B4-BE49-F238E27FC236}">
                <a16:creationId xmlns:a16="http://schemas.microsoft.com/office/drawing/2014/main" id="{3E5EC57F-A71F-48EE-8C2D-232C14E167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3454990" y="5055951"/>
            <a:ext cx="1292211" cy="129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496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A6558-49B3-44B8-9513-124171B34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Trwałe dane, nietrwała moc obliczeniowa</a:t>
            </a:r>
          </a:p>
        </p:txBody>
      </p:sp>
      <p:pic>
        <p:nvPicPr>
          <p:cNvPr id="5" name="Content Placeholder 4" descr="Database">
            <a:extLst>
              <a:ext uri="{FF2B5EF4-FFF2-40B4-BE49-F238E27FC236}">
                <a16:creationId xmlns:a16="http://schemas.microsoft.com/office/drawing/2014/main" id="{1F8BA994-66B6-4838-BB30-EEB0E0FD6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78043" y="1387810"/>
            <a:ext cx="4635913" cy="4635913"/>
          </a:xfrm>
          <a:prstGeom prst="rect">
            <a:avLst/>
          </a:prstGeom>
        </p:spPr>
      </p:pic>
      <p:pic>
        <p:nvPicPr>
          <p:cNvPr id="7" name="Content Placeholder 4" descr="Processor">
            <a:extLst>
              <a:ext uri="{FF2B5EF4-FFF2-40B4-BE49-F238E27FC236}">
                <a16:creationId xmlns:a16="http://schemas.microsoft.com/office/drawing/2014/main" id="{5AC308B9-ACF7-4AFD-A3C7-7F3634A769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131937" y="1651517"/>
            <a:ext cx="1292211" cy="1292211"/>
          </a:xfrm>
          <a:prstGeom prst="rect">
            <a:avLst/>
          </a:prstGeom>
        </p:spPr>
      </p:pic>
      <p:pic>
        <p:nvPicPr>
          <p:cNvPr id="8" name="Content Placeholder 4" descr="Processor">
            <a:extLst>
              <a:ext uri="{FF2B5EF4-FFF2-40B4-BE49-F238E27FC236}">
                <a16:creationId xmlns:a16="http://schemas.microsoft.com/office/drawing/2014/main" id="{D323B92C-9D50-4D5C-93EF-A3E191F9AB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808885" y="3268167"/>
            <a:ext cx="1292211" cy="1292211"/>
          </a:xfrm>
          <a:prstGeom prst="rect">
            <a:avLst/>
          </a:prstGeom>
        </p:spPr>
      </p:pic>
      <p:pic>
        <p:nvPicPr>
          <p:cNvPr id="9" name="Content Placeholder 4" descr="Processor">
            <a:extLst>
              <a:ext uri="{FF2B5EF4-FFF2-40B4-BE49-F238E27FC236}">
                <a16:creationId xmlns:a16="http://schemas.microsoft.com/office/drawing/2014/main" id="{3E5EC57F-A71F-48EE-8C2D-232C14E167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3454990" y="5055951"/>
            <a:ext cx="1292211" cy="1292211"/>
          </a:xfrm>
          <a:prstGeom prst="rect">
            <a:avLst/>
          </a:prstGeom>
        </p:spPr>
      </p:pic>
      <p:pic>
        <p:nvPicPr>
          <p:cNvPr id="10" name="Content Placeholder 4" descr="Processor">
            <a:extLst>
              <a:ext uri="{FF2B5EF4-FFF2-40B4-BE49-F238E27FC236}">
                <a16:creationId xmlns:a16="http://schemas.microsoft.com/office/drawing/2014/main" id="{EAC6DE46-8E89-4903-80DD-B31B554887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7572900" y="5055951"/>
            <a:ext cx="1292211" cy="129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4522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A6558-49B3-44B8-9513-124171B34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Trwałe dane, nietrwała moc obliczeniowa</a:t>
            </a:r>
          </a:p>
        </p:txBody>
      </p:sp>
      <p:pic>
        <p:nvPicPr>
          <p:cNvPr id="5" name="Content Placeholder 4" descr="Database">
            <a:extLst>
              <a:ext uri="{FF2B5EF4-FFF2-40B4-BE49-F238E27FC236}">
                <a16:creationId xmlns:a16="http://schemas.microsoft.com/office/drawing/2014/main" id="{1F8BA994-66B6-4838-BB30-EEB0E0FD6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78043" y="1387810"/>
            <a:ext cx="4635913" cy="4635913"/>
          </a:xfrm>
          <a:prstGeom prst="rect">
            <a:avLst/>
          </a:prstGeom>
        </p:spPr>
      </p:pic>
      <p:pic>
        <p:nvPicPr>
          <p:cNvPr id="7" name="Content Placeholder 4" descr="Processor">
            <a:extLst>
              <a:ext uri="{FF2B5EF4-FFF2-40B4-BE49-F238E27FC236}">
                <a16:creationId xmlns:a16="http://schemas.microsoft.com/office/drawing/2014/main" id="{5AC308B9-ACF7-4AFD-A3C7-7F3634A769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131937" y="1651517"/>
            <a:ext cx="1292211" cy="1292211"/>
          </a:xfrm>
          <a:prstGeom prst="rect">
            <a:avLst/>
          </a:prstGeom>
        </p:spPr>
      </p:pic>
      <p:pic>
        <p:nvPicPr>
          <p:cNvPr id="8" name="Content Placeholder 4" descr="Processor">
            <a:extLst>
              <a:ext uri="{FF2B5EF4-FFF2-40B4-BE49-F238E27FC236}">
                <a16:creationId xmlns:a16="http://schemas.microsoft.com/office/drawing/2014/main" id="{D323B92C-9D50-4D5C-93EF-A3E191F9AB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808885" y="3268167"/>
            <a:ext cx="1292211" cy="1292211"/>
          </a:xfrm>
          <a:prstGeom prst="rect">
            <a:avLst/>
          </a:prstGeom>
        </p:spPr>
      </p:pic>
      <p:pic>
        <p:nvPicPr>
          <p:cNvPr id="9" name="Content Placeholder 4" descr="Processor">
            <a:extLst>
              <a:ext uri="{FF2B5EF4-FFF2-40B4-BE49-F238E27FC236}">
                <a16:creationId xmlns:a16="http://schemas.microsoft.com/office/drawing/2014/main" id="{3E5EC57F-A71F-48EE-8C2D-232C14E167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3454990" y="5055951"/>
            <a:ext cx="1292211" cy="1292211"/>
          </a:xfrm>
          <a:prstGeom prst="rect">
            <a:avLst/>
          </a:prstGeom>
        </p:spPr>
      </p:pic>
      <p:pic>
        <p:nvPicPr>
          <p:cNvPr id="10" name="Content Placeholder 4" descr="Processor">
            <a:extLst>
              <a:ext uri="{FF2B5EF4-FFF2-40B4-BE49-F238E27FC236}">
                <a16:creationId xmlns:a16="http://schemas.microsoft.com/office/drawing/2014/main" id="{EAC6DE46-8E89-4903-80DD-B31B554887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572900" y="5055951"/>
            <a:ext cx="1292211" cy="1292211"/>
          </a:xfrm>
          <a:prstGeom prst="rect">
            <a:avLst/>
          </a:prstGeom>
        </p:spPr>
      </p:pic>
      <p:pic>
        <p:nvPicPr>
          <p:cNvPr id="11" name="Content Placeholder 4" descr="Processor">
            <a:extLst>
              <a:ext uri="{FF2B5EF4-FFF2-40B4-BE49-F238E27FC236}">
                <a16:creationId xmlns:a16="http://schemas.microsoft.com/office/drawing/2014/main" id="{5A30515F-6830-4953-83D2-65DA9C74A4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7993428" y="3429000"/>
            <a:ext cx="1292211" cy="129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8171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A6558-49B3-44B8-9513-124171B34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Trwałe dane, nietrwała moc obliczeniowa</a:t>
            </a:r>
          </a:p>
        </p:txBody>
      </p:sp>
      <p:pic>
        <p:nvPicPr>
          <p:cNvPr id="5" name="Content Placeholder 4" descr="Database">
            <a:extLst>
              <a:ext uri="{FF2B5EF4-FFF2-40B4-BE49-F238E27FC236}">
                <a16:creationId xmlns:a16="http://schemas.microsoft.com/office/drawing/2014/main" id="{1F8BA994-66B6-4838-BB30-EEB0E0FD6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78043" y="1387810"/>
            <a:ext cx="4635913" cy="4635913"/>
          </a:xfrm>
          <a:prstGeom prst="rect">
            <a:avLst/>
          </a:prstGeom>
        </p:spPr>
      </p:pic>
      <p:pic>
        <p:nvPicPr>
          <p:cNvPr id="7" name="Content Placeholder 4" descr="Processor">
            <a:extLst>
              <a:ext uri="{FF2B5EF4-FFF2-40B4-BE49-F238E27FC236}">
                <a16:creationId xmlns:a16="http://schemas.microsoft.com/office/drawing/2014/main" id="{5AC308B9-ACF7-4AFD-A3C7-7F3634A769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131937" y="1651517"/>
            <a:ext cx="1292211" cy="1292211"/>
          </a:xfrm>
          <a:prstGeom prst="rect">
            <a:avLst/>
          </a:prstGeom>
        </p:spPr>
      </p:pic>
      <p:pic>
        <p:nvPicPr>
          <p:cNvPr id="8" name="Content Placeholder 4" descr="Processor">
            <a:extLst>
              <a:ext uri="{FF2B5EF4-FFF2-40B4-BE49-F238E27FC236}">
                <a16:creationId xmlns:a16="http://schemas.microsoft.com/office/drawing/2014/main" id="{D323B92C-9D50-4D5C-93EF-A3E191F9AB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808885" y="3268167"/>
            <a:ext cx="1292211" cy="1292211"/>
          </a:xfrm>
          <a:prstGeom prst="rect">
            <a:avLst/>
          </a:prstGeom>
        </p:spPr>
      </p:pic>
      <p:pic>
        <p:nvPicPr>
          <p:cNvPr id="9" name="Content Placeholder 4" descr="Processor">
            <a:extLst>
              <a:ext uri="{FF2B5EF4-FFF2-40B4-BE49-F238E27FC236}">
                <a16:creationId xmlns:a16="http://schemas.microsoft.com/office/drawing/2014/main" id="{3E5EC57F-A71F-48EE-8C2D-232C14E167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3454990" y="5055951"/>
            <a:ext cx="1292211" cy="1292211"/>
          </a:xfrm>
          <a:prstGeom prst="rect">
            <a:avLst/>
          </a:prstGeom>
        </p:spPr>
      </p:pic>
      <p:pic>
        <p:nvPicPr>
          <p:cNvPr id="10" name="Content Placeholder 4" descr="Processor">
            <a:extLst>
              <a:ext uri="{FF2B5EF4-FFF2-40B4-BE49-F238E27FC236}">
                <a16:creationId xmlns:a16="http://schemas.microsoft.com/office/drawing/2014/main" id="{EAC6DE46-8E89-4903-80DD-B31B554887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572900" y="5055951"/>
            <a:ext cx="1292211" cy="1292211"/>
          </a:xfrm>
          <a:prstGeom prst="rect">
            <a:avLst/>
          </a:prstGeom>
        </p:spPr>
      </p:pic>
      <p:pic>
        <p:nvPicPr>
          <p:cNvPr id="11" name="Content Placeholder 4" descr="Processor">
            <a:extLst>
              <a:ext uri="{FF2B5EF4-FFF2-40B4-BE49-F238E27FC236}">
                <a16:creationId xmlns:a16="http://schemas.microsoft.com/office/drawing/2014/main" id="{5A30515F-6830-4953-83D2-65DA9C74A4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993428" y="3429000"/>
            <a:ext cx="1292211" cy="1292211"/>
          </a:xfrm>
          <a:prstGeom prst="rect">
            <a:avLst/>
          </a:prstGeom>
        </p:spPr>
      </p:pic>
      <p:pic>
        <p:nvPicPr>
          <p:cNvPr id="12" name="Content Placeholder 4" descr="Processor">
            <a:extLst>
              <a:ext uri="{FF2B5EF4-FFF2-40B4-BE49-F238E27FC236}">
                <a16:creationId xmlns:a16="http://schemas.microsoft.com/office/drawing/2014/main" id="{CF81EAB1-EFFD-4E8A-80B4-5A9343EFD1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7767854" y="1651516"/>
            <a:ext cx="1292211" cy="129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631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C97547-4029-44C1-87A2-4D175CDF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Azure </a:t>
            </a:r>
            <a:r>
              <a:rPr lang="pl-PL" dirty="0" err="1"/>
              <a:t>Cosmos</a:t>
            </a:r>
            <a:r>
              <a:rPr lang="pl-PL" dirty="0"/>
              <a:t> DB</a:t>
            </a:r>
          </a:p>
        </p:txBody>
      </p:sp>
      <p:pic>
        <p:nvPicPr>
          <p:cNvPr id="7" name="Content Placeholder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F80B03A8-EDA3-44BF-8C66-C3A663F1E69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238101" y="2857391"/>
            <a:ext cx="5715798" cy="3000794"/>
          </a:xfrm>
        </p:spPr>
      </p:pic>
    </p:spTree>
    <p:extLst>
      <p:ext uri="{BB962C8B-B14F-4D97-AF65-F5344CB8AC3E}">
        <p14:creationId xmlns:p14="http://schemas.microsoft.com/office/powerpoint/2010/main" val="3185336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O mnie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660831" y="1461774"/>
            <a:ext cx="6866431" cy="4577621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Senior Software Developer @ Demant, Warszawa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pl-PL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D&amp;A Platform </a:t>
            </a:r>
            <a:r>
              <a:rPr lang="pl-PL" dirty="0" err="1">
                <a:latin typeface="Segoe UI" panose="020B0502040204020203" pitchFamily="34" charset="0"/>
                <a:cs typeface="Segoe UI" panose="020B0502040204020203" pitchFamily="34" charset="0"/>
              </a:rPr>
              <a:t>Engineer</a:t>
            </a:r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 @ P&amp;G, Warszawa(</a:t>
            </a:r>
            <a:r>
              <a:rPr lang="pl-PL" dirty="0" err="1">
                <a:latin typeface="Segoe UI" panose="020B0502040204020203" pitchFamily="34" charset="0"/>
                <a:cs typeface="Segoe UI" panose="020B0502040204020203" pitchFamily="34" charset="0"/>
              </a:rPr>
              <a:t>soon</a:t>
            </a:r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Trener, konsultant, autor książek, Microsoft Azure MVP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012D0568-CEFE-42A8-98CA-A98DA262B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738" y="4810186"/>
            <a:ext cx="1947833" cy="102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536649-44E9-4660-AA22-41A1CB188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Czym jest Azure </a:t>
            </a:r>
            <a:r>
              <a:rPr lang="pl-PL" dirty="0" err="1"/>
              <a:t>Cosmos</a:t>
            </a:r>
            <a:r>
              <a:rPr lang="pl-PL" dirty="0"/>
              <a:t> DB?</a:t>
            </a:r>
          </a:p>
        </p:txBody>
      </p:sp>
      <p:pic>
        <p:nvPicPr>
          <p:cNvPr id="1026" name="Picture 2" descr="Azure Cosmos DB is Microsoft's globally distributed database service with elastic scale-out, guaranteed low latency, five consistency models, and comprehensive guaranteed SLAs">
            <a:extLst>
              <a:ext uri="{FF2B5EF4-FFF2-40B4-BE49-F238E27FC236}">
                <a16:creationId xmlns:a16="http://schemas.microsoft.com/office/drawing/2014/main" id="{60E64E8C-630B-442D-96F7-251286D17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308" y="1354974"/>
            <a:ext cx="6493383" cy="5162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670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536649-44E9-4660-AA22-41A1CB188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Dystrybucja pomiędzy regionami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E64E8C-630B-442D-96F7-251286D17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3425894" y="1354974"/>
            <a:ext cx="5340210" cy="5162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1949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536649-44E9-4660-AA22-41A1CB188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Poziomy spójności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E64E8C-630B-442D-96F7-251286D17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1227053" y="2849885"/>
            <a:ext cx="9737894" cy="1975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6146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536649-44E9-4660-AA22-41A1CB188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Azure </a:t>
            </a:r>
            <a:r>
              <a:rPr lang="pl-PL" dirty="0" err="1"/>
              <a:t>Cosmos</a:t>
            </a:r>
            <a:r>
              <a:rPr lang="pl-PL" dirty="0"/>
              <a:t> DB a </a:t>
            </a:r>
            <a:r>
              <a:rPr lang="pl-PL" dirty="0" err="1"/>
              <a:t>serverless</a:t>
            </a:r>
            <a:endParaRPr lang="pl-P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E64E8C-630B-442D-96F7-251286D17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3282969" y="1469817"/>
            <a:ext cx="5626062" cy="4940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7806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536649-44E9-4660-AA22-41A1CB188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Azure </a:t>
            </a:r>
            <a:r>
              <a:rPr lang="pl-PL" dirty="0" err="1"/>
              <a:t>Cosmos</a:t>
            </a:r>
            <a:r>
              <a:rPr lang="pl-PL" dirty="0"/>
              <a:t> DB a </a:t>
            </a:r>
            <a:r>
              <a:rPr lang="pl-PL" dirty="0" err="1"/>
              <a:t>serverless</a:t>
            </a:r>
            <a:endParaRPr lang="pl-P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E64E8C-630B-442D-96F7-251286D17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1795847" y="2477192"/>
            <a:ext cx="8600306" cy="2828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28111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536649-44E9-4660-AA22-41A1CB188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Azure </a:t>
            </a:r>
            <a:r>
              <a:rPr lang="pl-PL" dirty="0" err="1"/>
              <a:t>Cosmos</a:t>
            </a:r>
            <a:r>
              <a:rPr lang="pl-PL" dirty="0"/>
              <a:t> DB a </a:t>
            </a:r>
            <a:r>
              <a:rPr lang="pl-PL" dirty="0" err="1"/>
              <a:t>serverless</a:t>
            </a:r>
            <a:endParaRPr lang="pl-P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E64E8C-630B-442D-96F7-251286D17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1795847" y="1712421"/>
            <a:ext cx="8600306" cy="2828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252D94-B07D-4753-853C-2DD6ABC68286}"/>
              </a:ext>
            </a:extLst>
          </p:cNvPr>
          <p:cNvSpPr txBox="1"/>
          <p:nvPr/>
        </p:nvSpPr>
        <p:spPr>
          <a:xfrm>
            <a:off x="4088476" y="5145579"/>
            <a:ext cx="40150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/>
              <a:t>1RU = </a:t>
            </a:r>
            <a:r>
              <a:rPr lang="pl-PL" sz="4000" dirty="0" err="1"/>
              <a:t>read</a:t>
            </a:r>
            <a:r>
              <a:rPr lang="pl-PL" sz="4000" dirty="0"/>
              <a:t> 1KB</a:t>
            </a:r>
          </a:p>
        </p:txBody>
      </p:sp>
    </p:spTree>
    <p:extLst>
      <p:ext uri="{BB962C8B-B14F-4D97-AF65-F5344CB8AC3E}">
        <p14:creationId xmlns:p14="http://schemas.microsoft.com/office/powerpoint/2010/main" val="3231398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536649-44E9-4660-AA22-41A1CB188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Azure </a:t>
            </a:r>
            <a:r>
              <a:rPr lang="pl-PL" dirty="0" err="1"/>
              <a:t>Cosmos</a:t>
            </a:r>
            <a:r>
              <a:rPr lang="pl-PL" dirty="0"/>
              <a:t> DB a </a:t>
            </a:r>
            <a:r>
              <a:rPr lang="pl-PL" dirty="0" err="1"/>
              <a:t>serverless</a:t>
            </a:r>
            <a:endParaRPr lang="pl-P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E64E8C-630B-442D-96F7-251286D17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3653527" y="1712421"/>
            <a:ext cx="4884945" cy="2828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252D94-B07D-4753-853C-2DD6ABC68286}"/>
              </a:ext>
            </a:extLst>
          </p:cNvPr>
          <p:cNvSpPr txBox="1"/>
          <p:nvPr/>
        </p:nvSpPr>
        <p:spPr>
          <a:xfrm>
            <a:off x="4088476" y="5145579"/>
            <a:ext cx="40150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/>
              <a:t>1RU = </a:t>
            </a:r>
            <a:r>
              <a:rPr lang="pl-PL" sz="4000" dirty="0" err="1"/>
              <a:t>read</a:t>
            </a:r>
            <a:r>
              <a:rPr lang="pl-PL" sz="4000" dirty="0"/>
              <a:t> 1KB</a:t>
            </a:r>
          </a:p>
        </p:txBody>
      </p:sp>
    </p:spTree>
    <p:extLst>
      <p:ext uri="{BB962C8B-B14F-4D97-AF65-F5344CB8AC3E}">
        <p14:creationId xmlns:p14="http://schemas.microsoft.com/office/powerpoint/2010/main" val="1186928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536649-44E9-4660-AA22-41A1CB188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Throughput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C5A83-9DC1-4D82-9F70-54109BF86EA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/>
              <a:t>W Azure </a:t>
            </a:r>
            <a:r>
              <a:rPr lang="pl-PL" dirty="0" err="1"/>
              <a:t>Cosmos</a:t>
            </a:r>
            <a:r>
              <a:rPr lang="pl-PL" dirty="0"/>
              <a:t> DB, </a:t>
            </a:r>
            <a:r>
              <a:rPr lang="pl-PL" dirty="0" err="1"/>
              <a:t>throughput</a:t>
            </a:r>
            <a:r>
              <a:rPr lang="pl-PL" dirty="0"/>
              <a:t> jest zależny od:</a:t>
            </a:r>
          </a:p>
          <a:p>
            <a:pPr marL="17145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dirty="0"/>
              <a:t>Liczby kontenerów</a:t>
            </a:r>
          </a:p>
          <a:p>
            <a:pPr marL="17145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dirty="0"/>
              <a:t>Doboru kluczy partycjonujących</a:t>
            </a:r>
          </a:p>
          <a:p>
            <a:pPr marL="17145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dirty="0"/>
              <a:t>Dystrybucji obciążenia pomiędzy partycjami</a:t>
            </a:r>
          </a:p>
        </p:txBody>
      </p:sp>
    </p:spTree>
    <p:extLst>
      <p:ext uri="{BB962C8B-B14F-4D97-AF65-F5344CB8AC3E}">
        <p14:creationId xmlns:p14="http://schemas.microsoft.com/office/powerpoint/2010/main" val="22362003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536649-44E9-4660-AA22-41A1CB188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Throughput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C5A83-9DC1-4D82-9F70-54109BF86EA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3935789" cy="3977640"/>
          </a:xfrm>
        </p:spPr>
        <p:txBody>
          <a:bodyPr/>
          <a:lstStyle/>
          <a:p>
            <a:r>
              <a:rPr lang="pl-PL" dirty="0"/>
              <a:t>W Azure </a:t>
            </a:r>
            <a:r>
              <a:rPr lang="pl-PL" dirty="0" err="1"/>
              <a:t>Cosmos</a:t>
            </a:r>
            <a:r>
              <a:rPr lang="pl-PL" dirty="0"/>
              <a:t> DB, </a:t>
            </a:r>
            <a:r>
              <a:rPr lang="pl-PL" dirty="0" err="1"/>
              <a:t>throughput</a:t>
            </a:r>
            <a:r>
              <a:rPr lang="pl-PL" dirty="0"/>
              <a:t> jest zależny od:</a:t>
            </a:r>
          </a:p>
          <a:p>
            <a:pPr marL="17145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dirty="0"/>
              <a:t>Liczby kontenerów</a:t>
            </a:r>
          </a:p>
          <a:p>
            <a:pPr marL="17145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dirty="0"/>
              <a:t>Doboru kluczy partycjonujących</a:t>
            </a:r>
          </a:p>
          <a:p>
            <a:pPr marL="17145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dirty="0"/>
              <a:t>Dystrybucji obciążenia pomiędzy partycjami</a:t>
            </a:r>
          </a:p>
          <a:p>
            <a:pPr marL="17145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l-PL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pl-PL" b="1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pl-PL" b="1" dirty="0"/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l-PL" sz="1400" b="1" dirty="0"/>
              <a:t>Kontenery są zgrupowane w tzw. </a:t>
            </a:r>
            <a:r>
              <a:rPr lang="pl-PL" sz="1400" b="1" i="1" dirty="0" err="1"/>
              <a:t>Partition</a:t>
            </a:r>
            <a:r>
              <a:rPr lang="pl-PL" sz="1400" b="1" i="1" dirty="0"/>
              <a:t> set,</a:t>
            </a:r>
            <a:r>
              <a:rPr lang="pl-PL" sz="1400" b="1" dirty="0"/>
              <a:t> po 25 kontenerów każdy.</a:t>
            </a:r>
          </a:p>
        </p:txBody>
      </p:sp>
      <p:pic>
        <p:nvPicPr>
          <p:cNvPr id="1026" name="Picture 2" descr="Shareability factor in database level throughput">
            <a:extLst>
              <a:ext uri="{FF2B5EF4-FFF2-40B4-BE49-F238E27FC236}">
                <a16:creationId xmlns:a16="http://schemas.microsoft.com/office/drawing/2014/main" id="{726D7CE9-B193-46F4-82CA-DDB09F2DB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777" y="2144402"/>
            <a:ext cx="7056560" cy="3463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07144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784D5-C9F8-4882-8348-86A33B95A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Skalowanie Azure </a:t>
            </a:r>
            <a:r>
              <a:rPr lang="pl-PL" dirty="0" err="1"/>
              <a:t>Cosmos</a:t>
            </a:r>
            <a:r>
              <a:rPr lang="pl-PL" dirty="0"/>
              <a:t> 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E3E19-6060-4440-8D26-A781E23E63C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/>
              <a:t>Podobnie jak inne </a:t>
            </a:r>
            <a:r>
              <a:rPr lang="pl-PL" dirty="0" err="1"/>
              <a:t>bezserwerowe</a:t>
            </a:r>
            <a:r>
              <a:rPr lang="pl-PL" dirty="0"/>
              <a:t> usługi, Azure </a:t>
            </a:r>
            <a:r>
              <a:rPr lang="pl-PL" dirty="0" err="1"/>
              <a:t>Cosmos</a:t>
            </a:r>
            <a:r>
              <a:rPr lang="pl-PL" dirty="0"/>
              <a:t> DB oferuje dość „specyficzny” model skalowania w przypadku chęci zmiany zarezerwowany jednostek RU.</a:t>
            </a:r>
          </a:p>
          <a:p>
            <a:r>
              <a:rPr lang="pl-PL" b="1" dirty="0"/>
              <a:t>Manualny </a:t>
            </a:r>
            <a:r>
              <a:rPr lang="pl-PL" dirty="0"/>
              <a:t>– wymagający ręcznego oprogramowania</a:t>
            </a:r>
          </a:p>
          <a:p>
            <a:r>
              <a:rPr lang="pl-PL" b="1" dirty="0"/>
              <a:t>Autopilot </a:t>
            </a:r>
            <a:r>
              <a:rPr lang="pl-PL" dirty="0"/>
              <a:t>– automatyczny, limitujący możliwe wartości RU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6861C28-6705-44EC-96E7-F9949B218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338353"/>
              </p:ext>
            </p:extLst>
          </p:nvPr>
        </p:nvGraphicFramePr>
        <p:xfrm>
          <a:off x="2032000" y="3906520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19829326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019241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Max </a:t>
                      </a:r>
                      <a:r>
                        <a:rPr lang="pl-PL" dirty="0" err="1"/>
                        <a:t>throughput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Max </a:t>
                      </a:r>
                      <a:r>
                        <a:rPr lang="pl-PL" dirty="0" err="1"/>
                        <a:t>storage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296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4000 RU/s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50 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004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20000 RU/s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200 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186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100000 RU/s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 TB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877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500000 RU/s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5 TB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97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2719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F401F-C51B-4F55-B215-03E2AB8BC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w planie na dziś?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211C2-337F-4BDB-BDEA-BF28B26AC80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/>
              <a:t>           Baza danych a </a:t>
            </a:r>
            <a:r>
              <a:rPr lang="pl-PL" dirty="0" err="1"/>
              <a:t>serverless</a:t>
            </a:r>
            <a:endParaRPr lang="pl-PL" dirty="0"/>
          </a:p>
          <a:p>
            <a:r>
              <a:rPr lang="pl-PL" dirty="0"/>
              <a:t>           Azure </a:t>
            </a:r>
            <a:r>
              <a:rPr lang="pl-PL" dirty="0" err="1"/>
              <a:t>Cosmos</a:t>
            </a:r>
            <a:r>
              <a:rPr lang="pl-PL" dirty="0"/>
              <a:t> DB</a:t>
            </a:r>
          </a:p>
          <a:p>
            <a:r>
              <a:rPr lang="pl-PL" dirty="0"/>
              <a:t>           Azure SQL </a:t>
            </a:r>
          </a:p>
          <a:p>
            <a:r>
              <a:rPr lang="pl-PL" dirty="0"/>
              <a:t>           Życie bez serwera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153753-7046-4F59-9B55-7520F0216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5677" y="1367038"/>
            <a:ext cx="3831567" cy="3514073"/>
          </a:xfrm>
          <a:prstGeom prst="rect">
            <a:avLst/>
          </a:prstGeom>
          <a:effectLst>
            <a:softEdge rad="8509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0B401A-6372-438F-B8F2-FBFA0A7B4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311" y="2947634"/>
            <a:ext cx="5506218" cy="3600953"/>
          </a:xfrm>
          <a:prstGeom prst="rect">
            <a:avLst/>
          </a:prstGeom>
          <a:effectLst>
            <a:softEdge rad="1041400"/>
          </a:effec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1F6DDEE-8A22-4CE6-B482-BC8B14AA07CC}"/>
              </a:ext>
            </a:extLst>
          </p:cNvPr>
          <p:cNvSpPr/>
          <p:nvPr/>
        </p:nvSpPr>
        <p:spPr>
          <a:xfrm>
            <a:off x="570598" y="1435608"/>
            <a:ext cx="419877" cy="373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ACB4B02-8561-4FE7-A5C0-7ABD1AC24100}"/>
              </a:ext>
            </a:extLst>
          </p:cNvPr>
          <p:cNvSpPr/>
          <p:nvPr/>
        </p:nvSpPr>
        <p:spPr>
          <a:xfrm>
            <a:off x="579475" y="1996751"/>
            <a:ext cx="419877" cy="373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7F36B78-C7BD-4A98-A8C8-EFA1F9EA6658}"/>
              </a:ext>
            </a:extLst>
          </p:cNvPr>
          <p:cNvSpPr/>
          <p:nvPr/>
        </p:nvSpPr>
        <p:spPr>
          <a:xfrm>
            <a:off x="579475" y="2574409"/>
            <a:ext cx="419877" cy="373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BEE3F0F-2095-4083-A31E-0AA2854772D1}"/>
              </a:ext>
            </a:extLst>
          </p:cNvPr>
          <p:cNvSpPr/>
          <p:nvPr/>
        </p:nvSpPr>
        <p:spPr>
          <a:xfrm>
            <a:off x="579474" y="3124075"/>
            <a:ext cx="419877" cy="373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455582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C97547-4029-44C1-87A2-4D175CDF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Azure SQL</a:t>
            </a:r>
          </a:p>
        </p:txBody>
      </p:sp>
      <p:pic>
        <p:nvPicPr>
          <p:cNvPr id="6" name="Content Placeholder 5" descr="Cloud">
            <a:extLst>
              <a:ext uri="{FF2B5EF4-FFF2-40B4-BE49-F238E27FC236}">
                <a16:creationId xmlns:a16="http://schemas.microsoft.com/office/drawing/2014/main" id="{07963468-74B6-436F-BE4B-89A1D0E0AD6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5054" y="1856232"/>
            <a:ext cx="5561892" cy="5561892"/>
          </a:xfrm>
        </p:spPr>
      </p:pic>
      <p:pic>
        <p:nvPicPr>
          <p:cNvPr id="9" name="Graphic 8" descr="Database">
            <a:extLst>
              <a:ext uri="{FF2B5EF4-FFF2-40B4-BE49-F238E27FC236}">
                <a16:creationId xmlns:a16="http://schemas.microsoft.com/office/drawing/2014/main" id="{A15CEA4C-CB35-4013-B632-83CEA01D39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50985" y="3697906"/>
            <a:ext cx="2290030" cy="229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0257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536649-44E9-4660-AA22-41A1CB188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Czym jest Azure SQL?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E64E8C-630B-442D-96F7-251286D17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2849308" y="1777194"/>
            <a:ext cx="6493383" cy="4317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7974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536649-44E9-4660-AA22-41A1CB188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Dostępne typy baz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7031AB1-7392-48AA-9A8D-380F9BE6C4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754819"/>
              </p:ext>
            </p:extLst>
          </p:nvPr>
        </p:nvGraphicFramePr>
        <p:xfrm>
          <a:off x="1280808" y="3433864"/>
          <a:ext cx="9630384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128">
                  <a:extLst>
                    <a:ext uri="{9D8B030D-6E8A-4147-A177-3AD203B41FA5}">
                      <a16:colId xmlns:a16="http://schemas.microsoft.com/office/drawing/2014/main" val="225352675"/>
                    </a:ext>
                  </a:extLst>
                </a:gridCol>
                <a:gridCol w="3210128">
                  <a:extLst>
                    <a:ext uri="{9D8B030D-6E8A-4147-A177-3AD203B41FA5}">
                      <a16:colId xmlns:a16="http://schemas.microsoft.com/office/drawing/2014/main" val="678451342"/>
                    </a:ext>
                  </a:extLst>
                </a:gridCol>
                <a:gridCol w="3210128">
                  <a:extLst>
                    <a:ext uri="{9D8B030D-6E8A-4147-A177-3AD203B41FA5}">
                      <a16:colId xmlns:a16="http://schemas.microsoft.com/office/drawing/2014/main" val="20007292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SQL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SQL </a:t>
                      </a:r>
                      <a:r>
                        <a:rPr lang="pl-PL" dirty="0" err="1"/>
                        <a:t>Managed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Instance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SQL Virtual Machine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017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/>
                        <a:t>DBaaS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PaaS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IaaS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919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W pełni </a:t>
                      </a:r>
                      <a:r>
                        <a:rPr lang="pl-PL" dirty="0" err="1"/>
                        <a:t>zarządzalna</a:t>
                      </a:r>
                      <a:r>
                        <a:rPr lang="pl-PL" dirty="0"/>
                        <a:t> usługa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Natywne wsparcie dla </a:t>
                      </a:r>
                      <a:r>
                        <a:rPr lang="pl-PL" dirty="0" err="1"/>
                        <a:t>VNETów</a:t>
                      </a:r>
                      <a:r>
                        <a:rPr lang="pl-PL" dirty="0"/>
                        <a:t>, kompatybilności z wersją on-</a:t>
                      </a:r>
                      <a:r>
                        <a:rPr lang="pl-PL" dirty="0" err="1"/>
                        <a:t>premises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Opcja skupiona na migracjach oraz najbardziej wymagających przypadkach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841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82398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536649-44E9-4660-AA22-41A1CB188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Azure SQL a </a:t>
            </a:r>
            <a:r>
              <a:rPr lang="pl-PL" dirty="0" err="1"/>
              <a:t>serverless</a:t>
            </a:r>
            <a:endParaRPr lang="pl-PL" dirty="0"/>
          </a:p>
        </p:txBody>
      </p:sp>
      <p:pic>
        <p:nvPicPr>
          <p:cNvPr id="2050" name="Picture 2" descr="serverless billing">
            <a:extLst>
              <a:ext uri="{FF2B5EF4-FFF2-40B4-BE49-F238E27FC236}">
                <a16:creationId xmlns:a16="http://schemas.microsoft.com/office/drawing/2014/main" id="{9A2F820B-3602-4443-A8C7-E32267B27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362" y="2419553"/>
            <a:ext cx="4867275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88125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536649-44E9-4660-AA22-41A1CB188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Azure SQL a </a:t>
            </a:r>
            <a:r>
              <a:rPr lang="pl-PL" dirty="0" err="1"/>
              <a:t>serverless</a:t>
            </a:r>
            <a:endParaRPr lang="pl-PL" dirty="0"/>
          </a:p>
        </p:txBody>
      </p:sp>
      <p:pic>
        <p:nvPicPr>
          <p:cNvPr id="2050" name="Picture 2" descr="serverless billing">
            <a:extLst>
              <a:ext uri="{FF2B5EF4-FFF2-40B4-BE49-F238E27FC236}">
                <a16:creationId xmlns:a16="http://schemas.microsoft.com/office/drawing/2014/main" id="{9A2F820B-3602-4443-A8C7-E32267B27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128" y="2370915"/>
            <a:ext cx="4867275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B9F323-5E61-4B0A-BE11-CD36A877A891}"/>
              </a:ext>
            </a:extLst>
          </p:cNvPr>
          <p:cNvSpPr txBox="1"/>
          <p:nvPr/>
        </p:nvSpPr>
        <p:spPr>
          <a:xfrm>
            <a:off x="6760723" y="3616457"/>
            <a:ext cx="482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/>
              <a:t>Opłaty bazują na modelu </a:t>
            </a:r>
            <a:r>
              <a:rPr lang="pl-PL" sz="2400" b="1" dirty="0" err="1"/>
              <a:t>vCore</a:t>
            </a:r>
            <a:r>
              <a:rPr lang="pl-PL" sz="24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700158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B3FF3-660D-4FED-93FA-7962E774D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Azure SQL i </a:t>
            </a:r>
            <a:r>
              <a:rPr lang="pl-PL" dirty="0" err="1"/>
              <a:t>serverless</a:t>
            </a:r>
            <a:r>
              <a:rPr lang="pl-PL" dirty="0"/>
              <a:t> a oszczędności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587F6-F1C0-474A-8844-2CEE451AE6C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/>
              <a:t>Koszt związany z użyciem, wypadkowa mocy obliczeniowej oraz ilości danych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/>
              <a:t>Zużycie jest wyliczane na podstawie użytych </a:t>
            </a:r>
            <a:r>
              <a:rPr lang="pl-PL" dirty="0" err="1"/>
              <a:t>vCore</a:t>
            </a:r>
            <a:r>
              <a:rPr lang="pl-PL" dirty="0"/>
              <a:t> oraz pamięci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/>
              <a:t>Jeśli użycie spada poniżej minimalnej wartości </a:t>
            </a:r>
            <a:r>
              <a:rPr lang="pl-PL" dirty="0" err="1"/>
              <a:t>vCore</a:t>
            </a:r>
            <a:r>
              <a:rPr lang="pl-PL" dirty="0"/>
              <a:t>, która została ustawiona, płacimy nadal za min. </a:t>
            </a:r>
            <a:r>
              <a:rPr lang="pl-PL" dirty="0" err="1"/>
              <a:t>vCore’ów</a:t>
            </a:r>
            <a:r>
              <a:rPr lang="pl-PL" dirty="0"/>
              <a:t>, które zostały zdefiniowane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/>
              <a:t>Jeśli baza jest zatrzymana, nadal płacimy za zgromadzone dane</a:t>
            </a:r>
          </a:p>
        </p:txBody>
      </p:sp>
    </p:spTree>
    <p:extLst>
      <p:ext uri="{BB962C8B-B14F-4D97-AF65-F5344CB8AC3E}">
        <p14:creationId xmlns:p14="http://schemas.microsoft.com/office/powerpoint/2010/main" val="30575812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B3FF3-660D-4FED-93FA-7962E774D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Azure SQL i </a:t>
            </a:r>
            <a:r>
              <a:rPr lang="pl-PL" dirty="0" err="1"/>
              <a:t>serverless</a:t>
            </a:r>
            <a:r>
              <a:rPr lang="pl-PL" dirty="0"/>
              <a:t> a oszczędności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587F6-F1C0-474A-8844-2CEE451AE6C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/>
              <a:t>Koszt związany z użyciem, wypadkowa mocy obliczeniowej oraz ilości danych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/>
              <a:t>Zużycie jest wyliczane na podstawie użytych </a:t>
            </a:r>
            <a:r>
              <a:rPr lang="pl-PL" dirty="0" err="1"/>
              <a:t>vCore</a:t>
            </a:r>
            <a:r>
              <a:rPr lang="pl-PL" dirty="0"/>
              <a:t> oraz pamięci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/>
              <a:t>Jeśli użycie spada poniżej minimalnej wartości </a:t>
            </a:r>
            <a:r>
              <a:rPr lang="pl-PL" dirty="0" err="1"/>
              <a:t>vCore</a:t>
            </a:r>
            <a:r>
              <a:rPr lang="pl-PL" dirty="0"/>
              <a:t>, która została ustawiona, płacimy nadal za min. </a:t>
            </a:r>
            <a:r>
              <a:rPr lang="pl-PL" dirty="0" err="1"/>
              <a:t>vCore’ów</a:t>
            </a:r>
            <a:r>
              <a:rPr lang="pl-PL" dirty="0"/>
              <a:t>, które zostały zdefiniowane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/>
              <a:t>Jeśli baza jest zatrzymana, nadal płacimy za zgromadzone dane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3C69A6-7EA8-4B61-9C8D-B91AFED04972}"/>
              </a:ext>
            </a:extLst>
          </p:cNvPr>
          <p:cNvSpPr txBox="1"/>
          <p:nvPr/>
        </p:nvSpPr>
        <p:spPr>
          <a:xfrm>
            <a:off x="6096000" y="3132598"/>
            <a:ext cx="52110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/>
              <a:t>Brak możliwości uwzględnienia Azure </a:t>
            </a:r>
            <a:r>
              <a:rPr lang="pl-PL" sz="2400" b="1" dirty="0" err="1"/>
              <a:t>Hybrid</a:t>
            </a:r>
            <a:r>
              <a:rPr lang="pl-PL" sz="2400" b="1" dirty="0"/>
              <a:t> Benefit</a:t>
            </a:r>
          </a:p>
          <a:p>
            <a:pPr algn="ctr"/>
            <a:r>
              <a:rPr lang="pl-PL" sz="2400" b="1" dirty="0"/>
              <a:t>oraz rezerwacji!</a:t>
            </a:r>
          </a:p>
        </p:txBody>
      </p:sp>
    </p:spTree>
    <p:extLst>
      <p:ext uri="{BB962C8B-B14F-4D97-AF65-F5344CB8AC3E}">
        <p14:creationId xmlns:p14="http://schemas.microsoft.com/office/powerpoint/2010/main" val="16590739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66333-AE7D-4F8A-BD58-09BFF6F56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Przypadki użycia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A1A4E6-E655-44C0-9129-DEE4DE24A2D4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891929157"/>
              </p:ext>
            </p:extLst>
          </p:nvPr>
        </p:nvGraphicFramePr>
        <p:xfrm>
          <a:off x="1319719" y="2437049"/>
          <a:ext cx="9552561" cy="303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4187">
                  <a:extLst>
                    <a:ext uri="{9D8B030D-6E8A-4147-A177-3AD203B41FA5}">
                      <a16:colId xmlns:a16="http://schemas.microsoft.com/office/drawing/2014/main" val="1170959303"/>
                    </a:ext>
                  </a:extLst>
                </a:gridCol>
                <a:gridCol w="3184187">
                  <a:extLst>
                    <a:ext uri="{9D8B030D-6E8A-4147-A177-3AD203B41FA5}">
                      <a16:colId xmlns:a16="http://schemas.microsoft.com/office/drawing/2014/main" val="552622680"/>
                    </a:ext>
                  </a:extLst>
                </a:gridCol>
                <a:gridCol w="3184187">
                  <a:extLst>
                    <a:ext uri="{9D8B030D-6E8A-4147-A177-3AD203B41FA5}">
                      <a16:colId xmlns:a16="http://schemas.microsoft.com/office/drawing/2014/main" val="29182176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Serverless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Provisioned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481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b="1" dirty="0"/>
                        <a:t>Przypadki użycia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Bazy o nieprzewidywalnych przebiegach użycia i niższej średniej utylizacji w czasie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Większe i bardziej odpowiedzialne bazy o przewidywalnym przebiegu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957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b="1" dirty="0"/>
                        <a:t>Narzut pracy w zarządzaniu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Niski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Wysoki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159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b="1" dirty="0"/>
                        <a:t>Sposób skalowania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Automatyczny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Manualny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279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b="1" dirty="0"/>
                        <a:t>Szybkość reagowania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Zwiększona bezwładność po okresach nieaktywności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Wysoka i stała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186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b="1" dirty="0" err="1"/>
                        <a:t>Granularność</a:t>
                      </a:r>
                      <a:r>
                        <a:rPr lang="pl-PL" b="1" dirty="0"/>
                        <a:t> w kosztach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Sekundowa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Godzinowa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472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56155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DD784-C62A-4052-9FBC-D4CE1E25B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Autopauza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F6478-14A9-48BC-9573-A558B080C16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/>
              <a:t>Intuicyjnie, </a:t>
            </a:r>
            <a:r>
              <a:rPr lang="pl-PL" dirty="0" err="1"/>
              <a:t>autopauza</a:t>
            </a:r>
            <a:r>
              <a:rPr lang="pl-PL" dirty="0"/>
              <a:t> dla </a:t>
            </a:r>
            <a:r>
              <a:rPr lang="pl-PL" dirty="0" err="1"/>
              <a:t>serverlessowej</a:t>
            </a:r>
            <a:r>
              <a:rPr lang="pl-PL" dirty="0"/>
              <a:t> bazy </a:t>
            </a:r>
            <a:r>
              <a:rPr lang="pl-PL" dirty="0" err="1"/>
              <a:t>daych</a:t>
            </a:r>
            <a:r>
              <a:rPr lang="pl-PL" dirty="0"/>
              <a:t> Azure SQL jest uruchamiania w momencie braku aktywności bazy. Są jednak od tego pewne odstępstwa: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 err="1"/>
              <a:t>Georeplikacja</a:t>
            </a:r>
            <a:endParaRPr lang="pl-PL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/>
              <a:t>Włączony LTR backup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/>
              <a:t>Synchronizacja baz danych</a:t>
            </a:r>
          </a:p>
        </p:txBody>
      </p:sp>
    </p:spTree>
    <p:extLst>
      <p:ext uri="{BB962C8B-B14F-4D97-AF65-F5344CB8AC3E}">
        <p14:creationId xmlns:p14="http://schemas.microsoft.com/office/powerpoint/2010/main" val="2681495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DD784-C62A-4052-9FBC-D4CE1E25B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Autopauza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F6478-14A9-48BC-9573-A558B080C16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/>
              <a:t>Intuicyjnie, </a:t>
            </a:r>
            <a:r>
              <a:rPr lang="pl-PL" dirty="0" err="1"/>
              <a:t>autopauza</a:t>
            </a:r>
            <a:r>
              <a:rPr lang="pl-PL" dirty="0"/>
              <a:t> dla </a:t>
            </a:r>
            <a:r>
              <a:rPr lang="pl-PL" dirty="0" err="1"/>
              <a:t>serverlessowej</a:t>
            </a:r>
            <a:r>
              <a:rPr lang="pl-PL" dirty="0"/>
              <a:t> bazy </a:t>
            </a:r>
            <a:r>
              <a:rPr lang="pl-PL" dirty="0" err="1"/>
              <a:t>daych</a:t>
            </a:r>
            <a:r>
              <a:rPr lang="pl-PL" dirty="0"/>
              <a:t> Azure SQL jest uruchamiania w momencie braku aktywności bazy. Są jednak od tego pewne odstępstwa: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 err="1"/>
              <a:t>Georeplikacja</a:t>
            </a:r>
            <a:endParaRPr lang="pl-PL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/>
              <a:t>Włączony LTR backup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/>
              <a:t>Synchronizacja baz danych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BEEFF6-E1A9-49A4-AB8F-28096A784B71}"/>
              </a:ext>
            </a:extLst>
          </p:cNvPr>
          <p:cNvSpPr txBox="1"/>
          <p:nvPr/>
        </p:nvSpPr>
        <p:spPr>
          <a:xfrm>
            <a:off x="5734261" y="2627079"/>
            <a:ext cx="51996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600" b="1" dirty="0" err="1"/>
              <a:t>Autopauza</a:t>
            </a:r>
            <a:r>
              <a:rPr lang="pl-PL" sz="3600" b="1" dirty="0"/>
              <a:t> jest także wyłączana podczas niektórych aktualizacji usługi! </a:t>
            </a:r>
          </a:p>
        </p:txBody>
      </p:sp>
    </p:spTree>
    <p:extLst>
      <p:ext uri="{BB962C8B-B14F-4D97-AF65-F5344CB8AC3E}">
        <p14:creationId xmlns:p14="http://schemas.microsoft.com/office/powerpoint/2010/main" val="162345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292A0A-4464-4B6B-88A5-77054DD1C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Serverless</a:t>
            </a:r>
            <a:endParaRPr lang="pl-P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046C16-3688-49F6-A460-FD29005C60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72121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DD784-C62A-4052-9FBC-D4CE1E25B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Autoresume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F6478-14A9-48BC-9573-A558B080C16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/>
              <a:t>Baza danych, która została wstrzymana w wyniku braku aktywności, wraca do życia w następujących sytuacjach: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/>
              <a:t>Uwierzytelnienie, autoryzacja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/>
              <a:t>Zagrożenie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/>
              <a:t>Audyt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/>
              <a:t>Maskowanie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/>
              <a:t>Szyfrowanie danych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/>
              <a:t>Modyfikacja metadanych</a:t>
            </a:r>
          </a:p>
        </p:txBody>
      </p:sp>
    </p:spTree>
    <p:extLst>
      <p:ext uri="{BB962C8B-B14F-4D97-AF65-F5344CB8AC3E}">
        <p14:creationId xmlns:p14="http://schemas.microsoft.com/office/powerpoint/2010/main" val="10346200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DD784-C62A-4052-9FBC-D4CE1E25B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Autoresume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F6478-14A9-48BC-9573-A558B080C16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/>
              <a:t>Baza danych, która została wstrzymana w wyniku braku aktywności, wraca do życia w następujących sytuacjach: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/>
              <a:t>Uwierzytelnienie, autoryzacja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/>
              <a:t>Zagrożenie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/>
              <a:t>Audyt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/>
              <a:t>Maskowanie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/>
              <a:t>Szyfrowanie danych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/>
              <a:t>Modyfikacja metadanych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913407-C8D4-44B7-BE11-68ED2211EE65}"/>
              </a:ext>
            </a:extLst>
          </p:cNvPr>
          <p:cNvSpPr txBox="1"/>
          <p:nvPr/>
        </p:nvSpPr>
        <p:spPr>
          <a:xfrm>
            <a:off x="5734261" y="2627079"/>
            <a:ext cx="51996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600" b="1" dirty="0"/>
              <a:t>Pierwsze logowanie do wstrzymanej bazy zwraca błąd! </a:t>
            </a:r>
          </a:p>
        </p:txBody>
      </p:sp>
    </p:spTree>
    <p:extLst>
      <p:ext uri="{BB962C8B-B14F-4D97-AF65-F5344CB8AC3E}">
        <p14:creationId xmlns:p14="http://schemas.microsoft.com/office/powerpoint/2010/main" val="24587942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075339-CA9F-40BC-8B00-E2F8988E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Życie bez serwera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9EEB74-F85F-4CD2-8CE9-92D3DC9A08B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787914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075339-CA9F-40BC-8B00-E2F8988E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Życie bez serwera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A773E7-7E91-430E-9FDC-820B96764B57}"/>
              </a:ext>
            </a:extLst>
          </p:cNvPr>
          <p:cNvSpPr txBox="1"/>
          <p:nvPr/>
        </p:nvSpPr>
        <p:spPr>
          <a:xfrm>
            <a:off x="4182655" y="3490546"/>
            <a:ext cx="38266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9600" dirty="0"/>
              <a:t>Da się!</a:t>
            </a:r>
          </a:p>
        </p:txBody>
      </p:sp>
    </p:spTree>
    <p:extLst>
      <p:ext uri="{BB962C8B-B14F-4D97-AF65-F5344CB8AC3E}">
        <p14:creationId xmlns:p14="http://schemas.microsoft.com/office/powerpoint/2010/main" val="15165010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075339-CA9F-40BC-8B00-E2F8988E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Życie bez serwera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A773E7-7E91-430E-9FDC-820B96764B57}"/>
              </a:ext>
            </a:extLst>
          </p:cNvPr>
          <p:cNvSpPr txBox="1"/>
          <p:nvPr/>
        </p:nvSpPr>
        <p:spPr>
          <a:xfrm>
            <a:off x="4182655" y="3059315"/>
            <a:ext cx="38266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9600" dirty="0"/>
              <a:t>Da się!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CD257E-029A-4E1E-9300-D2E4D83A27C9}"/>
              </a:ext>
            </a:extLst>
          </p:cNvPr>
          <p:cNvSpPr txBox="1"/>
          <p:nvPr/>
        </p:nvSpPr>
        <p:spPr>
          <a:xfrm>
            <a:off x="4119111" y="4628975"/>
            <a:ext cx="3953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Jeśli nauczysz się jak bez niego żyć </a:t>
            </a:r>
            <a:r>
              <a:rPr lang="pl-PL" dirty="0">
                <a:sym typeface="Wingdings" panose="05000000000000000000" pitchFamily="2" charset="2"/>
              </a:rPr>
              <a:t>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099664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Czy masz więcej pytań nt. Azure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1" y="2614427"/>
            <a:ext cx="9442648" cy="3978275"/>
          </a:xfrm>
        </p:spPr>
        <p:txBody>
          <a:bodyPr>
            <a:normAutofit/>
          </a:bodyPr>
          <a:lstStyle/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r>
              <a:rPr lang="pl-PL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Zapytaj mnie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l-PL" sz="2000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teraz ;)</a:t>
            </a:r>
            <a:r>
              <a:rPr lang="pl-PL" sz="20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pl-PL" sz="2000" dirty="0">
                <a:solidFill>
                  <a:schemeClr val="bg2">
                    <a:lumMod val="25000"/>
                  </a:schemeClr>
                </a:solidFill>
                <a:latin typeface="+mj-lt"/>
                <a:cs typeface="Segoe UI Semibold" panose="020B0702040204020203" pitchFamily="34" charset="0"/>
              </a:rPr>
              <a:t>bądź:</a:t>
            </a:r>
            <a:endParaRPr lang="en-US" sz="2000" dirty="0">
              <a:solidFill>
                <a:schemeClr val="bg2">
                  <a:lumMod val="25000"/>
                </a:schemeClr>
              </a:solidFill>
              <a:latin typeface="+mj-lt"/>
              <a:cs typeface="Segoe UI Light" panose="020B0502040204020203" pitchFamily="34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pl-PL" sz="2000" u="sng" dirty="0">
                <a:latin typeface="Segoe UI Light" panose="020B0502040204020203" pitchFamily="34" charset="0"/>
                <a:cs typeface="Segoe UI Light" panose="020B0502040204020203" pitchFamily="34" charset="0"/>
              </a:rPr>
              <a:t>Śledź mnie na </a:t>
            </a:r>
            <a:r>
              <a:rPr lang="pl-PL" sz="2000" u="sng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Twitterze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spcBef>
                <a:spcPts val="1500"/>
              </a:spcBef>
              <a:spcAft>
                <a:spcPts val="0"/>
              </a:spcAft>
              <a:buNone/>
            </a:pPr>
            <a:r>
              <a:rPr lang="pl-PL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Połącz się ze mną na LinkedIn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spcBef>
                <a:spcPts val="1500"/>
              </a:spcBef>
              <a:spcAft>
                <a:spcPts val="0"/>
              </a:spcAft>
              <a:buNone/>
            </a:pPr>
            <a:r>
              <a:rPr lang="pl-PL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Wyślij mi maila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 descr="Arrow pointing right with a hyperlink to the PowerPoint team blog. Select the image to visit the PowerPoint team blog ">
            <a:hlinkClick r:id="rId3" tooltip="Select here to visit the PowerPoint team blog."/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397" y="3137232"/>
            <a:ext cx="661940" cy="661940"/>
          </a:xfrm>
          <a:prstGeom prst="rect">
            <a:avLst/>
          </a:prstGeom>
          <a:noFill/>
        </p:spPr>
      </p:pic>
      <p:pic>
        <p:nvPicPr>
          <p:cNvPr id="7" name="Picture 6" descr="Arrow pointing right with a hyperlink to free PowerPoint training. Select the image to access free PowerPoint training">
            <a:hlinkClick r:id="rId5" tooltip="Select here to go to free PowerPoint training."/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397" y="3845310"/>
            <a:ext cx="661940" cy="661940"/>
          </a:xfrm>
          <a:prstGeom prst="rect">
            <a:avLst/>
          </a:prstGeom>
        </p:spPr>
      </p:pic>
      <p:pic>
        <p:nvPicPr>
          <p:cNvPr id="12" name="Picture 11" descr="Arrow pointing right with a hyperlink to give feedback about this tour. Select the image to give feedback about this tour">
            <a:hlinkClick r:id="rId6" tooltip="Select here to give feedback about this tour."/>
            <a:extLst>
              <a:ext uri="{FF2B5EF4-FFF2-40B4-BE49-F238E27FC236}">
                <a16:creationId xmlns:a16="http://schemas.microsoft.com/office/drawing/2014/main" id="{BA92070A-4E3D-4794-84A9-83B8DDF3A12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397" y="4553388"/>
            <a:ext cx="661940" cy="66194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1611" y="5738132"/>
            <a:ext cx="6193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l-PL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KLIKNIJ NA STRZAŁKI ABY SKORZYSTAĆ Z LINKA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62A2CD-38E6-44FC-AC5B-7328902128A0}"/>
              </a:ext>
            </a:extLst>
          </p:cNvPr>
          <p:cNvSpPr txBox="1"/>
          <p:nvPr/>
        </p:nvSpPr>
        <p:spPr>
          <a:xfrm>
            <a:off x="7520664" y="3698718"/>
            <a:ext cx="311726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6600" b="1" dirty="0">
                <a:solidFill>
                  <a:schemeClr val="accent1"/>
                </a:solidFill>
              </a:rPr>
              <a:t>DZIĘKI!</a:t>
            </a: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E7CE9A-DFE8-4A46-B07C-B5050B5DD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Definicja intuicyjna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0E9296-EB79-4379-AA67-C3AF9FD74A5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1179753" cy="3977640"/>
          </a:xfrm>
        </p:spPr>
        <p:txBody>
          <a:bodyPr>
            <a:normAutofit/>
          </a:bodyPr>
          <a:lstStyle/>
          <a:p>
            <a:pPr algn="ctr"/>
            <a:endParaRPr lang="pl-PL" sz="4000" dirty="0"/>
          </a:p>
          <a:p>
            <a:pPr algn="ctr"/>
            <a:r>
              <a:rPr lang="pl-PL" sz="4000" b="1" i="1" dirty="0"/>
              <a:t>Usługi, które nie wymagają serwera do działania.</a:t>
            </a:r>
          </a:p>
        </p:txBody>
      </p:sp>
    </p:spTree>
    <p:extLst>
      <p:ext uri="{BB962C8B-B14F-4D97-AF65-F5344CB8AC3E}">
        <p14:creationId xmlns:p14="http://schemas.microsoft.com/office/powerpoint/2010/main" val="3549940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E7CE9A-DFE8-4A46-B07C-B5050B5DD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Definicja intuicyjna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0E9296-EB79-4379-AA67-C3AF9FD74A5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1179753" cy="3977640"/>
          </a:xfrm>
        </p:spPr>
        <p:txBody>
          <a:bodyPr>
            <a:normAutofit/>
          </a:bodyPr>
          <a:lstStyle/>
          <a:p>
            <a:pPr algn="ctr"/>
            <a:endParaRPr lang="pl-PL" sz="4000" dirty="0"/>
          </a:p>
          <a:p>
            <a:pPr algn="ctr"/>
            <a:r>
              <a:rPr lang="pl-PL" sz="4000" b="1" i="1" strike="sngStrike" dirty="0"/>
              <a:t>Usługi, które nie wymagają serwera do działania.</a:t>
            </a:r>
          </a:p>
        </p:txBody>
      </p:sp>
    </p:spTree>
    <p:extLst>
      <p:ext uri="{BB962C8B-B14F-4D97-AF65-F5344CB8AC3E}">
        <p14:creationId xmlns:p14="http://schemas.microsoft.com/office/powerpoint/2010/main" val="3710694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E7CE9A-DFE8-4A46-B07C-B5050B5DD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Definicja intuicyjna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0E9296-EB79-4379-AA67-C3AF9FD74A5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1179753" cy="3977640"/>
          </a:xfrm>
        </p:spPr>
        <p:txBody>
          <a:bodyPr>
            <a:normAutofit/>
          </a:bodyPr>
          <a:lstStyle/>
          <a:p>
            <a:pPr algn="ctr"/>
            <a:endParaRPr lang="pl-PL" sz="4000" dirty="0"/>
          </a:p>
          <a:p>
            <a:pPr algn="ctr"/>
            <a:r>
              <a:rPr lang="pl-PL" sz="4000" b="1" i="1" dirty="0"/>
              <a:t>Usługi, które nie dają możliwości kontroli serwera, często płatne za użycie i efemeryczne.</a:t>
            </a:r>
          </a:p>
        </p:txBody>
      </p:sp>
    </p:spTree>
    <p:extLst>
      <p:ext uri="{BB962C8B-B14F-4D97-AF65-F5344CB8AC3E}">
        <p14:creationId xmlns:p14="http://schemas.microsoft.com/office/powerpoint/2010/main" val="7214505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98BAA-4B5D-4872-8D66-0A1860DDB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Baza danych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6BE54-71AF-4B1C-959E-7754845CE73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/>
              <a:t>Zbiór danych zapisanych zgodnie z określonymi regułami.</a:t>
            </a:r>
          </a:p>
          <a:p>
            <a:r>
              <a:rPr lang="pl-PL" dirty="0"/>
              <a:t>Zbiór danych lub jakichkolwiek innych materiałów i elementów zgromadzonych według określonej systematyki lub metody (…). </a:t>
            </a:r>
            <a:r>
              <a:rPr lang="nn-NO" sz="600" b="1" dirty="0"/>
              <a:t>Dz.U. 2001 nr 128 poz. 1402</a:t>
            </a:r>
            <a:endParaRPr lang="nn-NO" b="1" dirty="0"/>
          </a:p>
        </p:txBody>
      </p:sp>
      <p:pic>
        <p:nvPicPr>
          <p:cNvPr id="6" name="Content Placeholder 4" descr="Database">
            <a:extLst>
              <a:ext uri="{FF2B5EF4-FFF2-40B4-BE49-F238E27FC236}">
                <a16:creationId xmlns:a16="http://schemas.microsoft.com/office/drawing/2014/main" id="{AA6CDA6E-FCDC-4655-971A-1AD3F359D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34873" y="4226209"/>
            <a:ext cx="1386998" cy="1386998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0A868F8E-8A35-4DAA-837D-1EEF7FE44979}"/>
              </a:ext>
            </a:extLst>
          </p:cNvPr>
          <p:cNvSpPr/>
          <p:nvPr/>
        </p:nvSpPr>
        <p:spPr>
          <a:xfrm>
            <a:off x="7061641" y="1754155"/>
            <a:ext cx="4133462" cy="39776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8" name="Content Placeholder 4" descr="Database">
            <a:extLst>
              <a:ext uri="{FF2B5EF4-FFF2-40B4-BE49-F238E27FC236}">
                <a16:creationId xmlns:a16="http://schemas.microsoft.com/office/drawing/2014/main" id="{B830B047-42E3-435B-8F59-A058D2A56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34873" y="2037430"/>
            <a:ext cx="1386998" cy="1386998"/>
          </a:xfrm>
          <a:prstGeom prst="rect">
            <a:avLst/>
          </a:prstGeom>
        </p:spPr>
      </p:pic>
      <p:pic>
        <p:nvPicPr>
          <p:cNvPr id="9" name="Content Placeholder 4" descr="Database">
            <a:extLst>
              <a:ext uri="{FF2B5EF4-FFF2-40B4-BE49-F238E27FC236}">
                <a16:creationId xmlns:a16="http://schemas.microsoft.com/office/drawing/2014/main" id="{69A4A973-7EA0-4B29-9566-09D620CD3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43664" y="3049476"/>
            <a:ext cx="1386998" cy="1386998"/>
          </a:xfrm>
          <a:prstGeom prst="rect">
            <a:avLst/>
          </a:prstGeom>
        </p:spPr>
      </p:pic>
      <p:pic>
        <p:nvPicPr>
          <p:cNvPr id="10" name="Content Placeholder 4" descr="Database">
            <a:extLst>
              <a:ext uri="{FF2B5EF4-FFF2-40B4-BE49-F238E27FC236}">
                <a16:creationId xmlns:a16="http://schemas.microsoft.com/office/drawing/2014/main" id="{C3B8F437-18EC-420E-B6E4-C2F770A16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10211" y="3131820"/>
            <a:ext cx="1386998" cy="1386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342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98BAA-4B5D-4872-8D66-0A1860DDB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Baza danych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6BE54-71AF-4B1C-959E-7754845CE73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/>
              <a:t>Zbiór danych zapisanych zgodnie z określonymi regułami.</a:t>
            </a:r>
          </a:p>
          <a:p>
            <a:r>
              <a:rPr lang="pl-PL" dirty="0"/>
              <a:t>Zbiór danych lub jakichkolwiek innych materiałów i elementów zgromadzonych według określonej systematyki lub </a:t>
            </a:r>
            <a:r>
              <a:rPr lang="pl-PL" dirty="0" err="1"/>
              <a:t>metod.y</a:t>
            </a:r>
            <a:r>
              <a:rPr lang="pl-PL" dirty="0"/>
              <a:t> (…). </a:t>
            </a:r>
            <a:r>
              <a:rPr lang="nn-NO" sz="600" b="1" dirty="0"/>
              <a:t>Dz.U. 2001 nr 128 poz. 1402</a:t>
            </a:r>
            <a:endParaRPr lang="pl-PL" sz="600" b="1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l-PL" dirty="0"/>
              <a:t>Wymaga:</a:t>
            </a:r>
          </a:p>
          <a:p>
            <a:pPr marL="17145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dirty="0"/>
              <a:t>Pewnej mocy obliczeniowej</a:t>
            </a:r>
          </a:p>
          <a:p>
            <a:pPr marL="17145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dirty="0"/>
              <a:t>Miejsca na składowanie danych</a:t>
            </a:r>
          </a:p>
          <a:p>
            <a:endParaRPr lang="nn-NO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A868F8E-8A35-4DAA-837D-1EEF7FE44979}"/>
              </a:ext>
            </a:extLst>
          </p:cNvPr>
          <p:cNvSpPr/>
          <p:nvPr/>
        </p:nvSpPr>
        <p:spPr>
          <a:xfrm>
            <a:off x="6587412" y="1535794"/>
            <a:ext cx="5065092" cy="48741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9" name="Content Placeholder 4" descr="Processor">
            <a:extLst>
              <a:ext uri="{FF2B5EF4-FFF2-40B4-BE49-F238E27FC236}">
                <a16:creationId xmlns:a16="http://schemas.microsoft.com/office/drawing/2014/main" id="{69A4A973-7EA0-4B29-9566-09D620CD3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17093" y="3049476"/>
            <a:ext cx="1923740" cy="1923740"/>
          </a:xfrm>
          <a:prstGeom prst="rect">
            <a:avLst/>
          </a:prstGeom>
        </p:spPr>
      </p:pic>
      <p:pic>
        <p:nvPicPr>
          <p:cNvPr id="10" name="Content Placeholder 4" descr="Database">
            <a:extLst>
              <a:ext uri="{FF2B5EF4-FFF2-40B4-BE49-F238E27FC236}">
                <a16:creationId xmlns:a16="http://schemas.microsoft.com/office/drawing/2014/main" id="{C3B8F437-18EC-420E-B6E4-C2F770A168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8074" y="3049476"/>
            <a:ext cx="1923739" cy="192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174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elcome to Powerpoint 2016_CLR_v2" id="{CAB9082A-965C-42BE-8170-C940D3319B60}" vid="{82B84162-888A-4FD2-BEC9-B29B6DB2C7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{FF49ACDC-66D6-4238-AB90-C6DD0D9E3B14}tf10001108</Template>
  <TotalTime>0</TotalTime>
  <Words>875</Words>
  <Application>Microsoft Office PowerPoint</Application>
  <PresentationFormat>Widescreen</PresentationFormat>
  <Paragraphs>175</Paragraphs>
  <Slides>45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Segoe UI</vt:lpstr>
      <vt:lpstr>Segoe UI Light</vt:lpstr>
      <vt:lpstr>Segoe UI Semibold</vt:lpstr>
      <vt:lpstr>WelcomeDoc</vt:lpstr>
      <vt:lpstr>Bazodanowe serverless</vt:lpstr>
      <vt:lpstr>O mnie</vt:lpstr>
      <vt:lpstr>Co w planie na dziś?</vt:lpstr>
      <vt:lpstr>Serverless</vt:lpstr>
      <vt:lpstr>Definicja intuicyjna</vt:lpstr>
      <vt:lpstr>Definicja intuicyjna</vt:lpstr>
      <vt:lpstr>Definicja intuicyjna</vt:lpstr>
      <vt:lpstr>Baza danych</vt:lpstr>
      <vt:lpstr>Baza danych</vt:lpstr>
      <vt:lpstr>Baza danych a serverless</vt:lpstr>
      <vt:lpstr>Compute vs Storage</vt:lpstr>
      <vt:lpstr>Compute vs Storage</vt:lpstr>
      <vt:lpstr>Trwałe dane, nietrwała moc obliczeniowa</vt:lpstr>
      <vt:lpstr>Trwałe dane, nietrwała moc obliczeniowa</vt:lpstr>
      <vt:lpstr>Trwałe dane, nietrwała moc obliczeniowa</vt:lpstr>
      <vt:lpstr>Trwałe dane, nietrwała moc obliczeniowa</vt:lpstr>
      <vt:lpstr>Trwałe dane, nietrwała moc obliczeniowa</vt:lpstr>
      <vt:lpstr>Trwałe dane, nietrwała moc obliczeniowa</vt:lpstr>
      <vt:lpstr>Azure Cosmos DB</vt:lpstr>
      <vt:lpstr>Czym jest Azure Cosmos DB?</vt:lpstr>
      <vt:lpstr>Dystrybucja pomiędzy regionami</vt:lpstr>
      <vt:lpstr>Poziomy spójności</vt:lpstr>
      <vt:lpstr>Azure Cosmos DB a serverless</vt:lpstr>
      <vt:lpstr>Azure Cosmos DB a serverless</vt:lpstr>
      <vt:lpstr>Azure Cosmos DB a serverless</vt:lpstr>
      <vt:lpstr>Azure Cosmos DB a serverless</vt:lpstr>
      <vt:lpstr>Throughput</vt:lpstr>
      <vt:lpstr>Throughput</vt:lpstr>
      <vt:lpstr>Skalowanie Azure Cosmos DB</vt:lpstr>
      <vt:lpstr>Azure SQL</vt:lpstr>
      <vt:lpstr>Czym jest Azure SQL?</vt:lpstr>
      <vt:lpstr>Dostępne typy baz</vt:lpstr>
      <vt:lpstr>Azure SQL a serverless</vt:lpstr>
      <vt:lpstr>Azure SQL a serverless</vt:lpstr>
      <vt:lpstr>Azure SQL i serverless a oszczędności</vt:lpstr>
      <vt:lpstr>Azure SQL i serverless a oszczędności</vt:lpstr>
      <vt:lpstr>Przypadki użycia</vt:lpstr>
      <vt:lpstr>Autopauza</vt:lpstr>
      <vt:lpstr>Autopauza</vt:lpstr>
      <vt:lpstr>Autoresume</vt:lpstr>
      <vt:lpstr>Autoresume</vt:lpstr>
      <vt:lpstr>Życie bez serwera</vt:lpstr>
      <vt:lpstr>Życie bez serwera</vt:lpstr>
      <vt:lpstr>Życie bez serwera</vt:lpstr>
      <vt:lpstr>Czy masz więcej pytań nt. Azure?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2020-02-03T10:51:47Z</dcterms:created>
  <dcterms:modified xsi:type="dcterms:W3CDTF">2020-02-05T13:35:54Z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