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58"/>
  </p:notesMasterIdLst>
  <p:handoutMasterIdLst>
    <p:handoutMasterId r:id="rId59"/>
  </p:handoutMasterIdLst>
  <p:sldIdLst>
    <p:sldId id="256" r:id="rId2"/>
    <p:sldId id="267" r:id="rId3"/>
    <p:sldId id="257" r:id="rId4"/>
    <p:sldId id="258" r:id="rId5"/>
    <p:sldId id="259" r:id="rId6"/>
    <p:sldId id="260" r:id="rId7"/>
    <p:sldId id="261" r:id="rId8"/>
    <p:sldId id="311" r:id="rId9"/>
    <p:sldId id="262" r:id="rId10"/>
    <p:sldId id="264" r:id="rId11"/>
    <p:sldId id="266" r:id="rId12"/>
    <p:sldId id="265" r:id="rId13"/>
    <p:sldId id="263" r:id="rId14"/>
    <p:sldId id="268" r:id="rId15"/>
    <p:sldId id="271" r:id="rId16"/>
    <p:sldId id="269" r:id="rId17"/>
    <p:sldId id="272" r:id="rId18"/>
    <p:sldId id="273" r:id="rId19"/>
    <p:sldId id="27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3" r:id="rId35"/>
    <p:sldId id="294" r:id="rId36"/>
    <p:sldId id="288" r:id="rId37"/>
    <p:sldId id="290" r:id="rId38"/>
    <p:sldId id="289" r:id="rId39"/>
    <p:sldId id="291" r:id="rId40"/>
    <p:sldId id="295" r:id="rId41"/>
    <p:sldId id="296" r:id="rId42"/>
    <p:sldId id="297" r:id="rId43"/>
    <p:sldId id="298" r:id="rId44"/>
    <p:sldId id="292"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78261" autoAdjust="0"/>
  </p:normalViewPr>
  <p:slideViewPr>
    <p:cSldViewPr snapToGrid="0">
      <p:cViewPr varScale="1">
        <p:scale>
          <a:sx n="97" d="100"/>
          <a:sy n="97" d="100"/>
        </p:scale>
        <p:origin x="710" y="86"/>
      </p:cViewPr>
      <p:guideLst/>
    </p:cSldViewPr>
  </p:slideViewPr>
  <p:outlineViewPr>
    <p:cViewPr>
      <p:scale>
        <a:sx n="33" d="100"/>
        <a:sy n="33" d="100"/>
      </p:scale>
      <p:origin x="0" y="-13062"/>
    </p:cViewPr>
  </p:outlineViewPr>
  <p:notesTextViewPr>
    <p:cViewPr>
      <p:scale>
        <a:sx n="3" d="2"/>
        <a:sy n="3" d="2"/>
      </p:scale>
      <p:origin x="0" y="0"/>
    </p:cViewPr>
  </p:notesTextViewPr>
  <p:sorterViewPr>
    <p:cViewPr>
      <p:scale>
        <a:sx n="100" d="100"/>
        <a:sy n="100" d="100"/>
      </p:scale>
      <p:origin x="0" y="-606"/>
    </p:cViewPr>
  </p:sorterViewPr>
  <p:notesViewPr>
    <p:cSldViewPr snapToGrid="0">
      <p:cViewPr>
        <p:scale>
          <a:sx n="125" d="100"/>
          <a:sy n="125" d="100"/>
        </p:scale>
        <p:origin x="3012" y="-93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2/22/2023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Alkohol</a:t>
            </a:r>
            <a:r>
              <a:rPr lang="en-US" baseline="0" dirty="0"/>
              <a:t> </a:t>
            </a:r>
            <a:r>
              <a:rPr lang="en-US" baseline="0" dirty="0" err="1"/>
              <a:t>sjekking</a:t>
            </a:r>
            <a:r>
              <a:rPr lang="en-US" baseline="0" dirty="0"/>
              <a:t> program</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dirty="0"/>
          </a:p>
        </p:txBody>
      </p:sp>
    </p:spTree>
    <p:extLst>
      <p:ext uri="{BB962C8B-B14F-4D97-AF65-F5344CB8AC3E}">
        <p14:creationId xmlns:p14="http://schemas.microsoft.com/office/powerpoint/2010/main" val="3875022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Indentering</a:t>
            </a:r>
            <a:r>
              <a:rPr lang="en-US" baseline="0" dirty="0"/>
              <a:t> = tab = 4 </a:t>
            </a:r>
            <a:r>
              <a:rPr lang="en-US" baseline="0" dirty="0" err="1"/>
              <a:t>mellomrom</a:t>
            </a:r>
            <a:endParaRPr lang="en-US" baseline="0" dirty="0"/>
          </a:p>
          <a:p>
            <a:endParaRPr lang="en-US" baseline="0" dirty="0"/>
          </a:p>
          <a:p>
            <a:r>
              <a:rPr lang="en-US" baseline="0" dirty="0" err="1"/>
              <a:t>Spør</a:t>
            </a:r>
            <a:r>
              <a:rPr lang="en-US" baseline="0" dirty="0"/>
              <a:t>: SER DU PROBLEMET?</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28</a:t>
            </a:fld>
            <a:endParaRPr lang="en-US" dirty="0"/>
          </a:p>
        </p:txBody>
      </p:sp>
    </p:spTree>
    <p:extLst>
      <p:ext uri="{BB962C8B-B14F-4D97-AF65-F5344CB8AC3E}">
        <p14:creationId xmlns:p14="http://schemas.microsoft.com/office/powerpoint/2010/main" val="3406160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29</a:t>
            </a:fld>
            <a:endParaRPr lang="en-US" dirty="0"/>
          </a:p>
        </p:txBody>
      </p:sp>
    </p:spTree>
    <p:extLst>
      <p:ext uri="{BB962C8B-B14F-4D97-AF65-F5344CB8AC3E}">
        <p14:creationId xmlns:p14="http://schemas.microsoft.com/office/powerpoint/2010/main" val="78329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a:t>
            </a:r>
            <a:r>
              <a:rPr lang="en-US" baseline="0" dirty="0"/>
              <a:t> 4</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32</a:t>
            </a:fld>
            <a:endParaRPr lang="en-US" dirty="0"/>
          </a:p>
        </p:txBody>
      </p:sp>
    </p:spTree>
    <p:extLst>
      <p:ext uri="{BB962C8B-B14F-4D97-AF65-F5344CB8AC3E}">
        <p14:creationId xmlns:p14="http://schemas.microsoft.com/office/powerpoint/2010/main" val="371806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5</a:t>
            </a:r>
          </a:p>
        </p:txBody>
      </p:sp>
      <p:sp>
        <p:nvSpPr>
          <p:cNvPr id="4" name="Slide Number Placeholder 3"/>
          <p:cNvSpPr>
            <a:spLocks noGrp="1"/>
          </p:cNvSpPr>
          <p:nvPr>
            <p:ph type="sldNum" sz="quarter" idx="5"/>
          </p:nvPr>
        </p:nvSpPr>
        <p:spPr/>
        <p:txBody>
          <a:bodyPr/>
          <a:lstStyle/>
          <a:p>
            <a:fld id="{C6B3AB32-59DF-41F1-9618-EDFBF5049629}" type="slidenum">
              <a:rPr lang="en-US" smtClean="0"/>
              <a:t>33</a:t>
            </a:fld>
            <a:endParaRPr lang="en-US" dirty="0"/>
          </a:p>
        </p:txBody>
      </p:sp>
    </p:spTree>
    <p:extLst>
      <p:ext uri="{BB962C8B-B14F-4D97-AF65-F5344CB8AC3E}">
        <p14:creationId xmlns:p14="http://schemas.microsoft.com/office/powerpoint/2010/main" val="34482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a:t>
            </a:r>
          </a:p>
          <a:p>
            <a:r>
              <a:rPr lang="en-US" dirty="0"/>
              <a:t>Ca. ta 2 timer 30min</a:t>
            </a:r>
          </a:p>
        </p:txBody>
      </p:sp>
      <p:sp>
        <p:nvSpPr>
          <p:cNvPr id="4" name="Slide Number Placeholder 3"/>
          <p:cNvSpPr>
            <a:spLocks noGrp="1"/>
          </p:cNvSpPr>
          <p:nvPr>
            <p:ph type="sldNum" sz="quarter" idx="5"/>
          </p:nvPr>
        </p:nvSpPr>
        <p:spPr/>
        <p:txBody>
          <a:bodyPr/>
          <a:lstStyle/>
          <a:p>
            <a:fld id="{C6B3AB32-59DF-41F1-9618-EDFBF5049629}" type="slidenum">
              <a:rPr lang="en-US" smtClean="0"/>
              <a:t>34</a:t>
            </a:fld>
            <a:endParaRPr lang="en-US" dirty="0"/>
          </a:p>
        </p:txBody>
      </p:sp>
    </p:spTree>
    <p:extLst>
      <p:ext uri="{BB962C8B-B14F-4D97-AF65-F5344CB8AC3E}">
        <p14:creationId xmlns:p14="http://schemas.microsoft.com/office/powerpoint/2010/main" val="2422460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 DEM PROBLEMET MED OPPGAVEN</a:t>
            </a:r>
          </a:p>
        </p:txBody>
      </p:sp>
      <p:sp>
        <p:nvSpPr>
          <p:cNvPr id="4" name="Slide Number Placeholder 3"/>
          <p:cNvSpPr>
            <a:spLocks noGrp="1"/>
          </p:cNvSpPr>
          <p:nvPr>
            <p:ph type="sldNum" sz="quarter" idx="5"/>
          </p:nvPr>
        </p:nvSpPr>
        <p:spPr/>
        <p:txBody>
          <a:bodyPr/>
          <a:lstStyle/>
          <a:p>
            <a:fld id="{C6B3AB32-59DF-41F1-9618-EDFBF5049629}" type="slidenum">
              <a:rPr lang="en-US" smtClean="0"/>
              <a:t>35</a:t>
            </a:fld>
            <a:endParaRPr lang="en-US" dirty="0"/>
          </a:p>
        </p:txBody>
      </p:sp>
    </p:spTree>
    <p:extLst>
      <p:ext uri="{BB962C8B-B14F-4D97-AF65-F5344CB8AC3E}">
        <p14:creationId xmlns:p14="http://schemas.microsoft.com/office/powerpoint/2010/main" val="1040670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Funksjoner</a:t>
            </a:r>
            <a:r>
              <a:rPr lang="en-US" dirty="0"/>
              <a:t> </a:t>
            </a:r>
            <a:r>
              <a:rPr lang="en-US" dirty="0" err="1"/>
              <a:t>gjør</a:t>
            </a:r>
            <a:r>
              <a:rPr lang="en-US" dirty="0"/>
              <a:t> </a:t>
            </a:r>
            <a:r>
              <a:rPr lang="en-US" dirty="0" err="1"/>
              <a:t>koden</a:t>
            </a:r>
            <a:r>
              <a:rPr lang="en-US" dirty="0"/>
              <a:t> </a:t>
            </a:r>
            <a:r>
              <a:rPr lang="en-US" dirty="0" err="1"/>
              <a:t>gjenbrukbar</a:t>
            </a:r>
            <a:r>
              <a:rPr lang="en-US" dirty="0"/>
              <a:t>, </a:t>
            </a:r>
            <a:r>
              <a:rPr lang="en-US" dirty="0" err="1"/>
              <a:t>på</a:t>
            </a:r>
            <a:r>
              <a:rPr lang="en-US" dirty="0"/>
              <a:t> </a:t>
            </a:r>
            <a:r>
              <a:rPr lang="en-US" dirty="0" err="1"/>
              <a:t>samme</a:t>
            </a:r>
            <a:r>
              <a:rPr lang="en-US" dirty="0"/>
              <a:t> mate </a:t>
            </a:r>
            <a:r>
              <a:rPr lang="en-US" dirty="0" err="1"/>
              <a:t>som</a:t>
            </a:r>
            <a:r>
              <a:rPr lang="en-US" dirty="0"/>
              <a:t> </a:t>
            </a:r>
            <a:r>
              <a:rPr lang="en-US" dirty="0" err="1"/>
              <a:t>variabler</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36</a:t>
            </a:fld>
            <a:endParaRPr lang="en-US" dirty="0"/>
          </a:p>
        </p:txBody>
      </p:sp>
    </p:spTree>
    <p:extLst>
      <p:ext uri="{BB962C8B-B14F-4D97-AF65-F5344CB8AC3E}">
        <p14:creationId xmlns:p14="http://schemas.microsoft.com/office/powerpoint/2010/main" val="2117558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Indentering</a:t>
            </a:r>
            <a:r>
              <a:rPr lang="en-US" baseline="0" dirty="0"/>
              <a:t> = tab = 4 </a:t>
            </a:r>
            <a:r>
              <a:rPr lang="en-US" baseline="0" dirty="0" err="1"/>
              <a:t>mellomrom</a:t>
            </a:r>
            <a:endParaRPr lang="en-US" baseline="0" dirty="0"/>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37</a:t>
            </a:fld>
            <a:endParaRPr lang="en-US" dirty="0"/>
          </a:p>
        </p:txBody>
      </p:sp>
    </p:spTree>
    <p:extLst>
      <p:ext uri="{BB962C8B-B14F-4D97-AF65-F5344CB8AC3E}">
        <p14:creationId xmlns:p14="http://schemas.microsoft.com/office/powerpoint/2010/main" val="749240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808080"/>
                </a:solidFill>
                <a:effectLst/>
                <a:latin typeface="JetBrains Mono"/>
              </a:rPr>
              <a:t>Task 6: move the "check age for alcohol consumption" into a function</a:t>
            </a:r>
            <a:endParaRPr lang="en-US" sz="1800" dirty="0">
              <a:solidFill>
                <a:srgbClr val="A9B7C6"/>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5"/>
          </p:nvPr>
        </p:nvSpPr>
        <p:spPr/>
        <p:txBody>
          <a:bodyPr/>
          <a:lstStyle/>
          <a:p>
            <a:fld id="{C6B3AB32-59DF-41F1-9618-EDFBF5049629}" type="slidenum">
              <a:rPr lang="en-US" smtClean="0"/>
              <a:t>38</a:t>
            </a:fld>
            <a:endParaRPr lang="en-US" dirty="0"/>
          </a:p>
        </p:txBody>
      </p:sp>
    </p:spTree>
    <p:extLst>
      <p:ext uri="{BB962C8B-B14F-4D97-AF65-F5344CB8AC3E}">
        <p14:creationId xmlns:p14="http://schemas.microsoft.com/office/powerpoint/2010/main" val="407677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 </a:t>
            </a:r>
            <a:r>
              <a:rPr lang="en-US" dirty="0" err="1"/>
              <a:t>har</a:t>
            </a:r>
            <a:r>
              <a:rPr lang="en-US" dirty="0"/>
              <a:t> </a:t>
            </a:r>
            <a:r>
              <a:rPr lang="en-US" dirty="0" err="1"/>
              <a:t>konsepter</a:t>
            </a:r>
            <a:r>
              <a:rPr lang="en-US" dirty="0"/>
              <a:t> I </a:t>
            </a:r>
            <a:r>
              <a:rPr lang="en-US" dirty="0" err="1"/>
              <a:t>vår</a:t>
            </a:r>
            <a:r>
              <a:rPr lang="en-US" dirty="0"/>
              <a:t> </a:t>
            </a:r>
            <a:r>
              <a:rPr lang="en-US" dirty="0" err="1"/>
              <a:t>verden</a:t>
            </a:r>
            <a:r>
              <a:rPr lang="en-US" dirty="0"/>
              <a:t>: </a:t>
            </a:r>
            <a:r>
              <a:rPr lang="en-US" dirty="0" err="1"/>
              <a:t>Når</a:t>
            </a:r>
            <a:r>
              <a:rPr lang="en-US" dirty="0"/>
              <a:t> </a:t>
            </a:r>
            <a:r>
              <a:rPr lang="en-US" dirty="0" err="1"/>
              <a:t>jeg</a:t>
            </a:r>
            <a:r>
              <a:rPr lang="en-US" dirty="0"/>
              <a:t> </a:t>
            </a:r>
            <a:r>
              <a:rPr lang="en-US" dirty="0" err="1"/>
              <a:t>sier</a:t>
            </a:r>
            <a:r>
              <a:rPr lang="en-US" dirty="0"/>
              <a:t> “</a:t>
            </a:r>
            <a:r>
              <a:rPr lang="en-US" dirty="0" err="1"/>
              <a:t>Bil</a:t>
            </a:r>
            <a:r>
              <a:rPr lang="en-US" dirty="0"/>
              <a:t>” </a:t>
            </a:r>
            <a:r>
              <a:rPr lang="en-US" dirty="0" err="1"/>
              <a:t>hvordan</a:t>
            </a:r>
            <a:r>
              <a:rPr lang="en-US" dirty="0"/>
              <a:t> vet du </a:t>
            </a:r>
            <a:r>
              <a:rPr lang="en-US" dirty="0" err="1"/>
              <a:t>hva</a:t>
            </a:r>
            <a:r>
              <a:rPr lang="en-US" dirty="0"/>
              <a:t> </a:t>
            </a:r>
            <a:r>
              <a:rPr lang="en-US" dirty="0" err="1"/>
              <a:t>jeg</a:t>
            </a:r>
            <a:r>
              <a:rPr lang="en-US" dirty="0"/>
              <a:t> </a:t>
            </a:r>
            <a:r>
              <a:rPr lang="en-US" dirty="0" err="1"/>
              <a:t>mener</a:t>
            </a:r>
            <a:r>
              <a:rPr lang="en-US" dirty="0"/>
              <a:t>?</a:t>
            </a:r>
          </a:p>
          <a:p>
            <a:r>
              <a:rPr lang="en-US" dirty="0" err="1"/>
              <a:t>Bil</a:t>
            </a:r>
            <a:r>
              <a:rPr lang="en-US" dirty="0"/>
              <a:t> er bare et </a:t>
            </a:r>
            <a:r>
              <a:rPr lang="en-US" dirty="0" err="1"/>
              <a:t>ord</a:t>
            </a:r>
            <a:r>
              <a:rPr lang="en-US" dirty="0"/>
              <a:t>, </a:t>
            </a:r>
            <a:r>
              <a:rPr lang="en-US" dirty="0" err="1"/>
              <a:t>noen</a:t>
            </a:r>
            <a:r>
              <a:rPr lang="en-US" dirty="0"/>
              <a:t> </a:t>
            </a:r>
            <a:r>
              <a:rPr lang="en-US" dirty="0" err="1"/>
              <a:t>lyder</a:t>
            </a:r>
            <a:r>
              <a:rPr lang="en-US" dirty="0"/>
              <a:t>, men du </a:t>
            </a:r>
            <a:r>
              <a:rPr lang="en-US" dirty="0" err="1"/>
              <a:t>klarer</a:t>
            </a:r>
            <a:r>
              <a:rPr lang="en-US" dirty="0"/>
              <a:t> å </a:t>
            </a:r>
            <a:r>
              <a:rPr lang="en-US" dirty="0" err="1"/>
              <a:t>assosiasere</a:t>
            </a:r>
            <a:r>
              <a:rPr lang="en-US" dirty="0"/>
              <a:t> det med </a:t>
            </a:r>
            <a:r>
              <a:rPr lang="en-US" dirty="0" err="1"/>
              <a:t>en</a:t>
            </a:r>
            <a:r>
              <a:rPr lang="en-US" dirty="0"/>
              <a:t> </a:t>
            </a:r>
            <a:r>
              <a:rPr lang="en-US" dirty="0" err="1"/>
              <a:t>virkelig</a:t>
            </a:r>
            <a:r>
              <a:rPr lang="en-US" dirty="0"/>
              <a:t> ting. </a:t>
            </a:r>
            <a:r>
              <a:rPr lang="en-US" dirty="0" err="1"/>
              <a:t>Samme</a:t>
            </a:r>
            <a:r>
              <a:rPr lang="en-US" dirty="0"/>
              <a:t> </a:t>
            </a:r>
            <a:r>
              <a:rPr lang="en-US" dirty="0" err="1"/>
              <a:t>gjelder</a:t>
            </a:r>
            <a:r>
              <a:rPr lang="en-US" dirty="0"/>
              <a:t> </a:t>
            </a:r>
            <a:r>
              <a:rPr lang="en-US" dirty="0" err="1"/>
              <a:t>hvis</a:t>
            </a:r>
            <a:r>
              <a:rPr lang="en-US" dirty="0"/>
              <a:t> </a:t>
            </a:r>
            <a:r>
              <a:rPr lang="en-US" dirty="0" err="1"/>
              <a:t>jeg</a:t>
            </a:r>
            <a:r>
              <a:rPr lang="en-US" dirty="0"/>
              <a:t> </a:t>
            </a:r>
            <a:r>
              <a:rPr lang="en-US" dirty="0" err="1"/>
              <a:t>sier</a:t>
            </a:r>
            <a:r>
              <a:rPr lang="en-US" dirty="0"/>
              <a:t> “Car”. Vi </a:t>
            </a:r>
            <a:r>
              <a:rPr lang="en-US" dirty="0" err="1"/>
              <a:t>klarer</a:t>
            </a:r>
            <a:r>
              <a:rPr lang="en-US" dirty="0"/>
              <a:t> </a:t>
            </a:r>
            <a:r>
              <a:rPr lang="en-US" dirty="0" err="1"/>
              <a:t>også</a:t>
            </a:r>
            <a:r>
              <a:rPr lang="en-US" dirty="0"/>
              <a:t> </a:t>
            </a:r>
            <a:r>
              <a:rPr lang="en-US" dirty="0" err="1"/>
              <a:t>dette</a:t>
            </a:r>
            <a:r>
              <a:rPr lang="en-US" dirty="0"/>
              <a:t> med </a:t>
            </a:r>
            <a:r>
              <a:rPr lang="en-US" dirty="0" err="1"/>
              <a:t>andre</a:t>
            </a:r>
            <a:r>
              <a:rPr lang="en-US" dirty="0"/>
              <a:t> </a:t>
            </a:r>
            <a:r>
              <a:rPr lang="en-US" dirty="0" err="1"/>
              <a:t>mer</a:t>
            </a:r>
            <a:r>
              <a:rPr lang="en-US" dirty="0"/>
              <a:t> </a:t>
            </a:r>
            <a:r>
              <a:rPr lang="en-US" dirty="0" err="1"/>
              <a:t>abstrakte</a:t>
            </a:r>
            <a:r>
              <a:rPr lang="en-US" dirty="0"/>
              <a:t> </a:t>
            </a:r>
            <a:r>
              <a:rPr lang="en-US" dirty="0" err="1"/>
              <a:t>konspeter</a:t>
            </a:r>
            <a:r>
              <a:rPr lang="en-US" dirty="0"/>
              <a:t>: </a:t>
            </a:r>
            <a:r>
              <a:rPr lang="en-US" dirty="0" err="1"/>
              <a:t>F.eks</a:t>
            </a:r>
            <a:r>
              <a:rPr lang="en-US" dirty="0"/>
              <a:t>: Matte </a:t>
            </a:r>
            <a:r>
              <a:rPr lang="en-US" dirty="0" err="1"/>
              <a:t>eller</a:t>
            </a:r>
            <a:r>
              <a:rPr lang="en-US" dirty="0"/>
              <a:t> déjà vu. Du </a:t>
            </a:r>
            <a:r>
              <a:rPr lang="en-US" dirty="0" err="1"/>
              <a:t>assosiaserer</a:t>
            </a:r>
            <a:r>
              <a:rPr lang="en-US" dirty="0"/>
              <a:t> </a:t>
            </a:r>
            <a:r>
              <a:rPr lang="en-US" dirty="0" err="1"/>
              <a:t>forskjellige</a:t>
            </a:r>
            <a:r>
              <a:rPr lang="en-US" dirty="0"/>
              <a:t> ting med </a:t>
            </a:r>
            <a:r>
              <a:rPr lang="en-US" dirty="0" err="1"/>
              <a:t>disse</a:t>
            </a:r>
            <a:r>
              <a:rPr lang="en-US" dirty="0"/>
              <a:t> </a:t>
            </a:r>
            <a:r>
              <a:rPr lang="en-US" dirty="0" err="1"/>
              <a:t>ordene</a:t>
            </a:r>
            <a:r>
              <a:rPr lang="en-US" dirty="0"/>
              <a:t>.</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3079544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7: </a:t>
            </a:r>
            <a:r>
              <a:rPr lang="en-US" sz="1800" dirty="0">
                <a:solidFill>
                  <a:srgbClr val="808080"/>
                </a:solidFill>
                <a:effectLst/>
                <a:latin typeface="JetBrains Mono"/>
              </a:rPr>
              <a:t>move your "facts about me" part of the program into a function</a:t>
            </a:r>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39</a:t>
            </a:fld>
            <a:endParaRPr lang="en-US" dirty="0"/>
          </a:p>
        </p:txBody>
      </p:sp>
    </p:spTree>
    <p:extLst>
      <p:ext uri="{BB962C8B-B14F-4D97-AF65-F5344CB8AC3E}">
        <p14:creationId xmlns:p14="http://schemas.microsoft.com/office/powerpoint/2010/main" val="1014657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Problemet</a:t>
            </a:r>
            <a:r>
              <a:rPr lang="en-US" dirty="0"/>
              <a:t> med </a:t>
            </a:r>
            <a:r>
              <a:rPr lang="en-US" dirty="0" err="1"/>
              <a:t>vår</a:t>
            </a:r>
            <a:r>
              <a:rPr lang="en-US" dirty="0"/>
              <a:t> </a:t>
            </a:r>
            <a:r>
              <a:rPr lang="en-US" dirty="0" err="1"/>
              <a:t>alkhol</a:t>
            </a:r>
            <a:r>
              <a:rPr lang="en-US" dirty="0"/>
              <a:t> </a:t>
            </a:r>
            <a:r>
              <a:rPr lang="en-US" dirty="0" err="1"/>
              <a:t>sjekke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40</a:t>
            </a:fld>
            <a:endParaRPr lang="en-US" dirty="0"/>
          </a:p>
        </p:txBody>
      </p:sp>
    </p:spTree>
    <p:extLst>
      <p:ext uri="{BB962C8B-B14F-4D97-AF65-F5344CB8AC3E}">
        <p14:creationId xmlns:p14="http://schemas.microsoft.com/office/powerpoint/2010/main" val="573198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41</a:t>
            </a:fld>
            <a:endParaRPr lang="en-US" dirty="0"/>
          </a:p>
        </p:txBody>
      </p:sp>
    </p:spTree>
    <p:extLst>
      <p:ext uri="{BB962C8B-B14F-4D97-AF65-F5344CB8AC3E}">
        <p14:creationId xmlns:p14="http://schemas.microsoft.com/office/powerpoint/2010/main" val="1408318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Argument = </a:t>
            </a:r>
            <a:r>
              <a:rPr lang="en-US" dirty="0" err="1"/>
              <a:t>en</a:t>
            </a:r>
            <a:r>
              <a:rPr lang="en-US" dirty="0"/>
              <a:t> </a:t>
            </a:r>
            <a:r>
              <a:rPr lang="en-US" dirty="0" err="1"/>
              <a:t>måte</a:t>
            </a:r>
            <a:r>
              <a:rPr lang="en-US" dirty="0"/>
              <a:t> å </a:t>
            </a:r>
            <a:r>
              <a:rPr lang="en-US" dirty="0" err="1"/>
              <a:t>sende</a:t>
            </a:r>
            <a:r>
              <a:rPr lang="en-US" dirty="0"/>
              <a:t> inn data </a:t>
            </a:r>
            <a:r>
              <a:rPr lang="en-US" dirty="0" err="1"/>
              <a:t>til</a:t>
            </a:r>
            <a:r>
              <a:rPr lang="en-US" dirty="0"/>
              <a:t> </a:t>
            </a:r>
            <a:r>
              <a:rPr lang="en-US" dirty="0" err="1"/>
              <a:t>en</a:t>
            </a:r>
            <a:r>
              <a:rPr lang="en-US" dirty="0"/>
              <a:t> </a:t>
            </a:r>
            <a:r>
              <a:rPr lang="en-US" dirty="0" err="1"/>
              <a:t>funksjon</a:t>
            </a:r>
            <a:endParaRPr lang="en-US" dirty="0"/>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42</a:t>
            </a:fld>
            <a:endParaRPr lang="en-US" dirty="0"/>
          </a:p>
        </p:txBody>
      </p:sp>
    </p:spTree>
    <p:extLst>
      <p:ext uri="{BB962C8B-B14F-4D97-AF65-F5344CB8AC3E}">
        <p14:creationId xmlns:p14="http://schemas.microsoft.com/office/powerpoint/2010/main" val="1115778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43</a:t>
            </a:fld>
            <a:endParaRPr lang="en-US" dirty="0"/>
          </a:p>
        </p:txBody>
      </p:sp>
    </p:spTree>
    <p:extLst>
      <p:ext uri="{BB962C8B-B14F-4D97-AF65-F5344CB8AC3E}">
        <p14:creationId xmlns:p14="http://schemas.microsoft.com/office/powerpoint/2010/main" val="611392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8</a:t>
            </a:r>
          </a:p>
        </p:txBody>
      </p:sp>
      <p:sp>
        <p:nvSpPr>
          <p:cNvPr id="4" name="Slide Number Placeholder 3"/>
          <p:cNvSpPr>
            <a:spLocks noGrp="1"/>
          </p:cNvSpPr>
          <p:nvPr>
            <p:ph type="sldNum" sz="quarter" idx="5"/>
          </p:nvPr>
        </p:nvSpPr>
        <p:spPr/>
        <p:txBody>
          <a:bodyPr/>
          <a:lstStyle/>
          <a:p>
            <a:fld id="{C6B3AB32-59DF-41F1-9618-EDFBF5049629}" type="slidenum">
              <a:rPr lang="en-US" smtClean="0"/>
              <a:t>44</a:t>
            </a:fld>
            <a:endParaRPr lang="en-US" dirty="0"/>
          </a:p>
        </p:txBody>
      </p:sp>
    </p:spTree>
    <p:extLst>
      <p:ext uri="{BB962C8B-B14F-4D97-AF65-F5344CB8AC3E}">
        <p14:creationId xmlns:p14="http://schemas.microsoft.com/office/powerpoint/2010/main" val="3983931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9</a:t>
            </a:r>
          </a:p>
        </p:txBody>
      </p:sp>
      <p:sp>
        <p:nvSpPr>
          <p:cNvPr id="4" name="Slide Number Placeholder 3"/>
          <p:cNvSpPr>
            <a:spLocks noGrp="1"/>
          </p:cNvSpPr>
          <p:nvPr>
            <p:ph type="sldNum" sz="quarter" idx="5"/>
          </p:nvPr>
        </p:nvSpPr>
        <p:spPr/>
        <p:txBody>
          <a:bodyPr/>
          <a:lstStyle/>
          <a:p>
            <a:fld id="{C6B3AB32-59DF-41F1-9618-EDFBF5049629}" type="slidenum">
              <a:rPr lang="en-US" smtClean="0"/>
              <a:t>45</a:t>
            </a:fld>
            <a:endParaRPr lang="en-US" dirty="0"/>
          </a:p>
        </p:txBody>
      </p:sp>
    </p:spTree>
    <p:extLst>
      <p:ext uri="{BB962C8B-B14F-4D97-AF65-F5344CB8AC3E}">
        <p14:creationId xmlns:p14="http://schemas.microsoft.com/office/powerpoint/2010/main" val="370862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SPØR STUDENTENE</a:t>
            </a:r>
          </a:p>
          <a:p>
            <a:r>
              <a:rPr lang="en-US" dirty="0" err="1"/>
              <a:t>Hvis</a:t>
            </a:r>
            <a:r>
              <a:rPr lang="en-US" dirty="0"/>
              <a:t> det </a:t>
            </a:r>
            <a:r>
              <a:rPr lang="en-US" dirty="0" err="1"/>
              <a:t>ikke</a:t>
            </a:r>
            <a:r>
              <a:rPr lang="en-US" dirty="0"/>
              <a:t> </a:t>
            </a:r>
            <a:r>
              <a:rPr lang="en-US" dirty="0" err="1"/>
              <a:t>har</a:t>
            </a:r>
            <a:r>
              <a:rPr lang="en-US" dirty="0"/>
              <a:t> </a:t>
            </a:r>
            <a:r>
              <a:rPr lang="en-US" dirty="0" err="1"/>
              <a:t>vært</a:t>
            </a:r>
            <a:r>
              <a:rPr lang="en-US" dirty="0"/>
              <a:t> pause, er </a:t>
            </a:r>
            <a:r>
              <a:rPr lang="en-US" dirty="0" err="1"/>
              <a:t>dette</a:t>
            </a:r>
            <a:r>
              <a:rPr lang="en-US" dirty="0"/>
              <a:t> </a:t>
            </a:r>
            <a:r>
              <a:rPr lang="en-US" dirty="0" err="1"/>
              <a:t>en</a:t>
            </a:r>
            <a:r>
              <a:rPr lang="en-US" dirty="0"/>
              <a:t> god </a:t>
            </a:r>
            <a:r>
              <a:rPr lang="en-US" dirty="0" err="1"/>
              <a:t>tid</a:t>
            </a:r>
            <a:r>
              <a:rPr lang="en-US" dirty="0"/>
              <a:t> å ta det!</a:t>
            </a:r>
          </a:p>
          <a:p>
            <a:r>
              <a:rPr lang="en-US" dirty="0"/>
              <a:t>Ca. 3 timer? + 1 time lunch = 4 timer</a:t>
            </a:r>
          </a:p>
        </p:txBody>
      </p:sp>
      <p:sp>
        <p:nvSpPr>
          <p:cNvPr id="4" name="Slide Number Placeholder 3"/>
          <p:cNvSpPr>
            <a:spLocks noGrp="1"/>
          </p:cNvSpPr>
          <p:nvPr>
            <p:ph type="sldNum" sz="quarter" idx="5"/>
          </p:nvPr>
        </p:nvSpPr>
        <p:spPr/>
        <p:txBody>
          <a:bodyPr/>
          <a:lstStyle/>
          <a:p>
            <a:fld id="{C6B3AB32-59DF-41F1-9618-EDFBF5049629}" type="slidenum">
              <a:rPr lang="en-US" smtClean="0"/>
              <a:t>46</a:t>
            </a:fld>
            <a:endParaRPr lang="en-US" dirty="0"/>
          </a:p>
        </p:txBody>
      </p:sp>
    </p:spTree>
    <p:extLst>
      <p:ext uri="{BB962C8B-B14F-4D97-AF65-F5344CB8AC3E}">
        <p14:creationId xmlns:p14="http://schemas.microsoft.com/office/powerpoint/2010/main" val="3496797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49</a:t>
            </a:fld>
            <a:endParaRPr lang="en-US" dirty="0"/>
          </a:p>
        </p:txBody>
      </p:sp>
    </p:spTree>
    <p:extLst>
      <p:ext uri="{BB962C8B-B14F-4D97-AF65-F5344CB8AC3E}">
        <p14:creationId xmlns:p14="http://schemas.microsoft.com/office/powerpoint/2010/main" val="3643865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Task</a:t>
            </a:r>
            <a:r>
              <a:rPr lang="nb-NO"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808080"/>
                </a:solidFill>
                <a:effectLst/>
                <a:latin typeface="JetBrains Mono"/>
              </a:rPr>
              <a:t># Write a function that takes inn data from the user. You want to accept the following:</a:t>
            </a:r>
            <a:br>
              <a:rPr lang="en-US" sz="1200" dirty="0">
                <a:solidFill>
                  <a:srgbClr val="808080"/>
                </a:solidFill>
                <a:effectLst/>
                <a:latin typeface="JetBrains Mono"/>
              </a:rPr>
            </a:br>
            <a:r>
              <a:rPr lang="en-US" sz="1200" dirty="0">
                <a:solidFill>
                  <a:srgbClr val="808080"/>
                </a:solidFill>
                <a:effectLst/>
                <a:latin typeface="JetBrains Mono"/>
              </a:rPr>
              <a:t># - name</a:t>
            </a:r>
            <a:br>
              <a:rPr lang="en-US" sz="1200" dirty="0">
                <a:solidFill>
                  <a:srgbClr val="808080"/>
                </a:solidFill>
                <a:effectLst/>
                <a:latin typeface="JetBrains Mono"/>
              </a:rPr>
            </a:br>
            <a:r>
              <a:rPr lang="en-US" sz="1200" dirty="0">
                <a:solidFill>
                  <a:srgbClr val="808080"/>
                </a:solidFill>
                <a:effectLst/>
                <a:latin typeface="JetBrains Mono"/>
              </a:rPr>
              <a:t># - age</a:t>
            </a:r>
            <a:br>
              <a:rPr lang="en-US" sz="1200" dirty="0">
                <a:solidFill>
                  <a:srgbClr val="808080"/>
                </a:solidFill>
                <a:effectLst/>
                <a:latin typeface="JetBrains Mono"/>
              </a:rPr>
            </a:br>
            <a:r>
              <a:rPr lang="en-US" sz="1200" dirty="0">
                <a:solidFill>
                  <a:srgbClr val="808080"/>
                </a:solidFill>
                <a:effectLst/>
                <a:latin typeface="JetBrains Mono"/>
              </a:rPr>
              <a:t># - position in PIT</a:t>
            </a:r>
            <a:br>
              <a:rPr lang="en-US" sz="1200" dirty="0">
                <a:solidFill>
                  <a:srgbClr val="808080"/>
                </a:solidFill>
                <a:effectLst/>
                <a:latin typeface="JetBrains Mono"/>
              </a:rPr>
            </a:br>
            <a:r>
              <a:rPr lang="en-US" sz="1200" dirty="0">
                <a:solidFill>
                  <a:srgbClr val="808080"/>
                </a:solidFill>
                <a:effectLst/>
                <a:latin typeface="JetBrains Mono"/>
              </a:rPr>
              <a:t># - desired salary</a:t>
            </a:r>
            <a:br>
              <a:rPr lang="en-US" sz="1200" dirty="0">
                <a:solidFill>
                  <a:srgbClr val="808080"/>
                </a:solidFill>
                <a:effectLst/>
                <a:latin typeface="JetBrains Mono"/>
              </a:rPr>
            </a:br>
            <a:r>
              <a:rPr lang="en-US" sz="1200" dirty="0">
                <a:solidFill>
                  <a:srgbClr val="808080"/>
                </a:solidFill>
                <a:effectLst/>
                <a:latin typeface="JetBrains Mono"/>
              </a:rPr>
              <a:t># - current salary</a:t>
            </a:r>
            <a:endParaRPr lang="en-US" sz="1200" dirty="0">
              <a:solidFill>
                <a:srgbClr val="A9B7C6"/>
              </a:solidFill>
              <a:effectLst/>
              <a:latin typeface="JetBrains Mono"/>
            </a:endParaRPr>
          </a:p>
          <a:p>
            <a:endParaRPr lang="nb-NO" dirty="0"/>
          </a:p>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50</a:t>
            </a:fld>
            <a:endParaRPr lang="en-US" dirty="0"/>
          </a:p>
        </p:txBody>
      </p:sp>
    </p:spTree>
    <p:extLst>
      <p:ext uri="{BB962C8B-B14F-4D97-AF65-F5344CB8AC3E}">
        <p14:creationId xmlns:p14="http://schemas.microsoft.com/office/powerpoint/2010/main" val="293712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Datamaskiner</a:t>
            </a:r>
            <a:r>
              <a:rPr lang="en-US" dirty="0"/>
              <a:t> er </a:t>
            </a:r>
            <a:r>
              <a:rPr lang="en-US" dirty="0" err="1"/>
              <a:t>utrolig</a:t>
            </a:r>
            <a:r>
              <a:rPr lang="en-US" dirty="0"/>
              <a:t> </a:t>
            </a:r>
            <a:r>
              <a:rPr lang="en-US" dirty="0" err="1"/>
              <a:t>dumme</a:t>
            </a:r>
            <a:r>
              <a:rPr lang="en-US" dirty="0"/>
              <a:t>. De </a:t>
            </a:r>
            <a:r>
              <a:rPr lang="en-US" dirty="0" err="1"/>
              <a:t>har</a:t>
            </a:r>
            <a:r>
              <a:rPr lang="en-US" dirty="0"/>
              <a:t> </a:t>
            </a:r>
            <a:r>
              <a:rPr lang="en-US" dirty="0" err="1"/>
              <a:t>ikke</a:t>
            </a:r>
            <a:r>
              <a:rPr lang="en-US" dirty="0"/>
              <a:t> </a:t>
            </a:r>
            <a:r>
              <a:rPr lang="en-US" dirty="0" err="1"/>
              <a:t>forståelse</a:t>
            </a:r>
            <a:r>
              <a:rPr lang="en-US" dirty="0"/>
              <a:t> </a:t>
            </a:r>
            <a:r>
              <a:rPr lang="en-US" dirty="0" err="1"/>
              <a:t>på</a:t>
            </a:r>
            <a:r>
              <a:rPr lang="en-US" dirty="0"/>
              <a:t> </a:t>
            </a:r>
            <a:r>
              <a:rPr lang="en-US" dirty="0" err="1"/>
              <a:t>samme</a:t>
            </a:r>
            <a:r>
              <a:rPr lang="en-US" dirty="0"/>
              <a:t> mate </a:t>
            </a:r>
            <a:r>
              <a:rPr lang="en-US" dirty="0" err="1"/>
              <a:t>som</a:t>
            </a:r>
            <a:r>
              <a:rPr lang="en-US" dirty="0"/>
              <a:t> vi </a:t>
            </a:r>
            <a:r>
              <a:rPr lang="en-US" dirty="0" err="1"/>
              <a:t>mennesker</a:t>
            </a:r>
            <a:r>
              <a:rPr lang="en-US" dirty="0"/>
              <a:t> </a:t>
            </a:r>
            <a:r>
              <a:rPr lang="en-US" dirty="0" err="1"/>
              <a:t>har</a:t>
            </a:r>
            <a:r>
              <a:rPr lang="en-US" dirty="0"/>
              <a:t>. </a:t>
            </a:r>
            <a:r>
              <a:rPr lang="en-US" dirty="0" err="1"/>
              <a:t>Hvis</a:t>
            </a:r>
            <a:r>
              <a:rPr lang="en-US" dirty="0"/>
              <a:t> du </a:t>
            </a:r>
            <a:r>
              <a:rPr lang="en-US" dirty="0" err="1"/>
              <a:t>sier</a:t>
            </a:r>
            <a:r>
              <a:rPr lang="en-US" dirty="0"/>
              <a:t> “</a:t>
            </a:r>
            <a:r>
              <a:rPr lang="en-US" dirty="0" err="1"/>
              <a:t>Bil</a:t>
            </a:r>
            <a:r>
              <a:rPr lang="en-US" dirty="0"/>
              <a:t>” </a:t>
            </a:r>
            <a:r>
              <a:rPr lang="en-US" dirty="0" err="1"/>
              <a:t>til</a:t>
            </a:r>
            <a:r>
              <a:rPr lang="en-US" dirty="0"/>
              <a:t> din PC, </a:t>
            </a:r>
            <a:r>
              <a:rPr lang="en-US" dirty="0" err="1"/>
              <a:t>forstår</a:t>
            </a:r>
            <a:r>
              <a:rPr lang="en-US" dirty="0"/>
              <a:t> den </a:t>
            </a:r>
            <a:r>
              <a:rPr lang="en-US" dirty="0" err="1"/>
              <a:t>ikke</a:t>
            </a:r>
            <a:r>
              <a:rPr lang="en-US" dirty="0"/>
              <a:t> </a:t>
            </a:r>
            <a:r>
              <a:rPr lang="en-US" dirty="0" err="1"/>
              <a:t>hva</a:t>
            </a:r>
            <a:r>
              <a:rPr lang="en-US" dirty="0"/>
              <a:t> du </a:t>
            </a:r>
            <a:r>
              <a:rPr lang="en-US" dirty="0" err="1"/>
              <a:t>mener</a:t>
            </a:r>
            <a:r>
              <a:rPr lang="en-US" dirty="0"/>
              <a:t>. Den </a:t>
            </a:r>
            <a:r>
              <a:rPr lang="en-US" dirty="0" err="1"/>
              <a:t>forstår</a:t>
            </a:r>
            <a:r>
              <a:rPr lang="en-US" dirty="0"/>
              <a:t> 0 </a:t>
            </a:r>
            <a:r>
              <a:rPr lang="en-US" dirty="0" err="1"/>
              <a:t>og</a:t>
            </a:r>
            <a:r>
              <a:rPr lang="en-US" dirty="0"/>
              <a:t> 1, </a:t>
            </a:r>
            <a:r>
              <a:rPr lang="en-US" dirty="0" err="1"/>
              <a:t>slå</a:t>
            </a:r>
            <a:r>
              <a:rPr lang="en-US" dirty="0"/>
              <a:t> </a:t>
            </a:r>
            <a:r>
              <a:rPr lang="en-US" dirty="0" err="1"/>
              <a:t>på</a:t>
            </a:r>
            <a:r>
              <a:rPr lang="en-US" dirty="0"/>
              <a:t> </a:t>
            </a:r>
            <a:r>
              <a:rPr lang="en-US" dirty="0" err="1"/>
              <a:t>strøm</a:t>
            </a:r>
            <a:r>
              <a:rPr lang="en-US" dirty="0"/>
              <a:t>, </a:t>
            </a:r>
            <a:r>
              <a:rPr lang="en-US" dirty="0" err="1"/>
              <a:t>slå</a:t>
            </a:r>
            <a:r>
              <a:rPr lang="en-US" dirty="0"/>
              <a:t> av </a:t>
            </a:r>
            <a:r>
              <a:rPr lang="en-US" dirty="0" err="1"/>
              <a:t>strøm</a:t>
            </a:r>
            <a:r>
              <a:rPr lang="en-US" dirty="0"/>
              <a:t>. Det er </a:t>
            </a:r>
            <a:r>
              <a:rPr lang="en-US" dirty="0" err="1"/>
              <a:t>derfor</a:t>
            </a:r>
            <a:r>
              <a:rPr lang="en-US" dirty="0"/>
              <a:t> du ser O </a:t>
            </a:r>
            <a:r>
              <a:rPr lang="en-US" dirty="0" err="1"/>
              <a:t>og</a:t>
            </a:r>
            <a:r>
              <a:rPr lang="en-US" dirty="0"/>
              <a:t> I symbol </a:t>
            </a:r>
            <a:r>
              <a:rPr lang="en-US" dirty="0" err="1"/>
              <a:t>på</a:t>
            </a:r>
            <a:r>
              <a:rPr lang="en-US" dirty="0"/>
              <a:t> din </a:t>
            </a:r>
            <a:r>
              <a:rPr lang="en-US" dirty="0" err="1"/>
              <a:t>lysbryter</a:t>
            </a:r>
            <a:r>
              <a:rPr lang="en-US" dirty="0"/>
              <a:t>.</a:t>
            </a:r>
          </a:p>
          <a:p>
            <a:br>
              <a:rPr lang="en-US" dirty="0"/>
            </a:br>
            <a:r>
              <a:rPr lang="en-US" dirty="0"/>
              <a:t>Det vi </a:t>
            </a:r>
            <a:r>
              <a:rPr lang="en-US" dirty="0" err="1"/>
              <a:t>må</a:t>
            </a:r>
            <a:r>
              <a:rPr lang="en-US" dirty="0"/>
              <a:t> </a:t>
            </a:r>
            <a:r>
              <a:rPr lang="en-US" dirty="0" err="1"/>
              <a:t>gjøre</a:t>
            </a:r>
            <a:r>
              <a:rPr lang="en-US" dirty="0"/>
              <a:t>, er at vi </a:t>
            </a:r>
            <a:r>
              <a:rPr lang="en-US" dirty="0" err="1"/>
              <a:t>må</a:t>
            </a:r>
            <a:r>
              <a:rPr lang="en-US" dirty="0"/>
              <a:t> </a:t>
            </a:r>
            <a:r>
              <a:rPr lang="en-US" dirty="0" err="1"/>
              <a:t>bygge</a:t>
            </a:r>
            <a:r>
              <a:rPr lang="en-US" dirty="0"/>
              <a:t> </a:t>
            </a:r>
            <a:r>
              <a:rPr lang="en-US" dirty="0" err="1"/>
              <a:t>opp</a:t>
            </a:r>
            <a:r>
              <a:rPr lang="en-US" dirty="0"/>
              <a:t> </a:t>
            </a:r>
            <a:r>
              <a:rPr lang="en-US" dirty="0" err="1"/>
              <a:t>verdenen</a:t>
            </a:r>
            <a:r>
              <a:rPr lang="en-US" dirty="0"/>
              <a:t> </a:t>
            </a:r>
            <a:r>
              <a:rPr lang="en-US" dirty="0" err="1"/>
              <a:t>til</a:t>
            </a:r>
            <a:r>
              <a:rPr lang="en-US" dirty="0"/>
              <a:t> </a:t>
            </a:r>
            <a:r>
              <a:rPr lang="en-US" dirty="0" err="1"/>
              <a:t>Pcen</a:t>
            </a:r>
            <a:r>
              <a:rPr lang="en-US" dirty="0"/>
              <a:t>, vi </a:t>
            </a:r>
            <a:r>
              <a:rPr lang="en-US" dirty="0" err="1"/>
              <a:t>må</a:t>
            </a:r>
            <a:r>
              <a:rPr lang="en-US" dirty="0"/>
              <a:t> LÆRE </a:t>
            </a:r>
            <a:r>
              <a:rPr lang="en-US" dirty="0" err="1"/>
              <a:t>PCen</a:t>
            </a:r>
            <a:r>
              <a:rPr lang="en-US" dirty="0"/>
              <a:t> å </a:t>
            </a:r>
            <a:r>
              <a:rPr lang="en-US" dirty="0" err="1"/>
              <a:t>utføre</a:t>
            </a:r>
            <a:r>
              <a:rPr lang="en-US" dirty="0"/>
              <a:t> </a:t>
            </a:r>
            <a:r>
              <a:rPr lang="en-US" dirty="0" err="1"/>
              <a:t>oppgavene</a:t>
            </a:r>
            <a:r>
              <a:rPr lang="en-US" dirty="0"/>
              <a:t> vi </a:t>
            </a:r>
            <a:r>
              <a:rPr lang="en-US" dirty="0" err="1"/>
              <a:t>vil</a:t>
            </a:r>
            <a:r>
              <a:rPr lang="en-US" dirty="0"/>
              <a:t> at den </a:t>
            </a:r>
            <a:r>
              <a:rPr lang="en-US" dirty="0" err="1"/>
              <a:t>skal</a:t>
            </a:r>
            <a:r>
              <a:rPr lang="en-US" dirty="0"/>
              <a:t> </a:t>
            </a:r>
            <a:r>
              <a:rPr lang="en-US" dirty="0" err="1"/>
              <a:t>gjøre</a:t>
            </a:r>
            <a:r>
              <a:rPr lang="en-US" dirty="0"/>
              <a:t>. </a:t>
            </a:r>
            <a:r>
              <a:rPr lang="en-US" dirty="0" err="1"/>
              <a:t>Litt</a:t>
            </a:r>
            <a:r>
              <a:rPr lang="en-US" dirty="0"/>
              <a:t> </a:t>
            </a:r>
            <a:r>
              <a:rPr lang="en-US" dirty="0" err="1"/>
              <a:t>på</a:t>
            </a:r>
            <a:r>
              <a:rPr lang="en-US" dirty="0"/>
              <a:t> </a:t>
            </a:r>
            <a:r>
              <a:rPr lang="en-US" dirty="0" err="1"/>
              <a:t>samme</a:t>
            </a:r>
            <a:r>
              <a:rPr lang="en-US" dirty="0"/>
              <a:t> </a:t>
            </a:r>
            <a:r>
              <a:rPr lang="en-US" dirty="0" err="1"/>
              <a:t>måte</a:t>
            </a:r>
            <a:r>
              <a:rPr lang="en-US" dirty="0"/>
              <a:t> </a:t>
            </a:r>
            <a:r>
              <a:rPr lang="en-US" dirty="0" err="1"/>
              <a:t>som</a:t>
            </a:r>
            <a:r>
              <a:rPr lang="en-US" dirty="0"/>
              <a:t> </a:t>
            </a:r>
            <a:r>
              <a:rPr lang="en-US" dirty="0" err="1"/>
              <a:t>vil</a:t>
            </a:r>
            <a:r>
              <a:rPr lang="en-US" dirty="0"/>
              <a:t> </a:t>
            </a:r>
            <a:r>
              <a:rPr lang="en-US" dirty="0" err="1"/>
              <a:t>opplærer</a:t>
            </a:r>
            <a:r>
              <a:rPr lang="en-US" dirty="0"/>
              <a:t> et barn.</a:t>
            </a:r>
          </a:p>
          <a:p>
            <a:r>
              <a:rPr lang="en-US" dirty="0"/>
              <a:t>Det er </a:t>
            </a:r>
            <a:r>
              <a:rPr lang="en-US" dirty="0" err="1"/>
              <a:t>dette</a:t>
            </a:r>
            <a:r>
              <a:rPr lang="en-US" dirty="0"/>
              <a:t> </a:t>
            </a:r>
            <a:r>
              <a:rPr lang="en-US" dirty="0" err="1"/>
              <a:t>som</a:t>
            </a:r>
            <a:r>
              <a:rPr lang="en-US" dirty="0"/>
              <a:t> er å </a:t>
            </a:r>
            <a:r>
              <a:rPr lang="en-US" dirty="0" err="1"/>
              <a:t>programmere</a:t>
            </a:r>
            <a:r>
              <a:rPr lang="en-US" dirty="0"/>
              <a:t>, vi lager </a:t>
            </a:r>
            <a:r>
              <a:rPr lang="en-US" dirty="0" err="1"/>
              <a:t>definisjoner</a:t>
            </a:r>
            <a:r>
              <a:rPr lang="en-US" dirty="0"/>
              <a:t>, </a:t>
            </a:r>
            <a:r>
              <a:rPr lang="en-US" dirty="0" err="1"/>
              <a:t>regler</a:t>
            </a:r>
            <a:r>
              <a:rPr lang="en-US" dirty="0"/>
              <a:t>, “how-to” guides for </a:t>
            </a:r>
            <a:r>
              <a:rPr lang="en-US" dirty="0" err="1"/>
              <a:t>Pcen</a:t>
            </a:r>
            <a:r>
              <a:rPr lang="en-US" dirty="0"/>
              <a:t>, </a:t>
            </a:r>
            <a:r>
              <a:rPr lang="en-US" dirty="0" err="1"/>
              <a:t>slik</a:t>
            </a:r>
            <a:r>
              <a:rPr lang="en-US" dirty="0"/>
              <a:t> at den </a:t>
            </a:r>
            <a:r>
              <a:rPr lang="en-US" dirty="0" err="1"/>
              <a:t>kan</a:t>
            </a:r>
            <a:r>
              <a:rPr lang="en-US" dirty="0"/>
              <a:t> </a:t>
            </a:r>
            <a:r>
              <a:rPr lang="en-US" dirty="0" err="1"/>
              <a:t>utføre</a:t>
            </a:r>
            <a:r>
              <a:rPr lang="en-US" dirty="0"/>
              <a:t> sin job. Men </a:t>
            </a:r>
            <a:r>
              <a:rPr lang="en-US" dirty="0" err="1"/>
              <a:t>ikke</a:t>
            </a:r>
            <a:r>
              <a:rPr lang="en-US" dirty="0"/>
              <a:t> </a:t>
            </a:r>
            <a:r>
              <a:rPr lang="en-US" dirty="0" err="1"/>
              <a:t>glem</a:t>
            </a:r>
            <a:r>
              <a:rPr lang="en-US" dirty="0"/>
              <a:t>! PCEN ER DUM OG KAN IKKE TENKE FOR SEG SELV.</a:t>
            </a:r>
          </a:p>
          <a:p>
            <a:endParaRPr lang="en-US" dirty="0"/>
          </a:p>
          <a:p>
            <a:r>
              <a:rPr lang="en-US" dirty="0"/>
              <a:t>Vi </a:t>
            </a:r>
            <a:r>
              <a:rPr lang="en-US" dirty="0" err="1"/>
              <a:t>kan</a:t>
            </a:r>
            <a:r>
              <a:rPr lang="en-US" dirty="0"/>
              <a:t> </a:t>
            </a:r>
            <a:r>
              <a:rPr lang="en-US" dirty="0" err="1"/>
              <a:t>lage</a:t>
            </a:r>
            <a:r>
              <a:rPr lang="en-US" dirty="0"/>
              <a:t> </a:t>
            </a:r>
            <a:r>
              <a:rPr lang="en-US" dirty="0" err="1"/>
              <a:t>denne</a:t>
            </a:r>
            <a:r>
              <a:rPr lang="en-US" dirty="0"/>
              <a:t> </a:t>
            </a:r>
            <a:r>
              <a:rPr lang="en-US" dirty="0" err="1"/>
              <a:t>veredene</a:t>
            </a:r>
            <a:r>
              <a:rPr lang="en-US" dirty="0"/>
              <a:t>, </a:t>
            </a:r>
            <a:r>
              <a:rPr lang="en-US" dirty="0" err="1"/>
              <a:t>til</a:t>
            </a:r>
            <a:r>
              <a:rPr lang="en-US" dirty="0"/>
              <a:t> </a:t>
            </a:r>
            <a:r>
              <a:rPr lang="en-US" dirty="0" err="1"/>
              <a:t>Pcen</a:t>
            </a:r>
            <a:r>
              <a:rPr lang="en-US" dirty="0"/>
              <a:t>, </a:t>
            </a:r>
            <a:r>
              <a:rPr lang="en-US" dirty="0" err="1"/>
              <a:t>ved</a:t>
            </a:r>
            <a:r>
              <a:rPr lang="en-US" dirty="0"/>
              <a:t> bruk av 3 </a:t>
            </a:r>
            <a:r>
              <a:rPr lang="en-US" dirty="0" err="1"/>
              <a:t>forskjellige</a:t>
            </a:r>
            <a:r>
              <a:rPr lang="en-US" dirty="0"/>
              <a:t> </a:t>
            </a:r>
            <a:r>
              <a:rPr lang="en-US" dirty="0" err="1"/>
              <a:t>programmerings</a:t>
            </a:r>
            <a:r>
              <a:rPr lang="en-US" dirty="0"/>
              <a:t> </a:t>
            </a:r>
            <a:r>
              <a:rPr lang="en-US" dirty="0" err="1"/>
              <a:t>begreper</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2147936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Task</a:t>
            </a:r>
            <a:r>
              <a:rPr lang="nb-NO" dirty="0"/>
              <a:t> 11: </a:t>
            </a:r>
            <a:r>
              <a:rPr lang="nb-NO" dirty="0" err="1"/>
              <a:t>Use</a:t>
            </a:r>
            <a:r>
              <a:rPr lang="nb-NO" dirty="0"/>
              <a:t> </a:t>
            </a:r>
            <a:r>
              <a:rPr lang="nb-NO" dirty="0" err="1"/>
              <a:t>the</a:t>
            </a:r>
            <a:r>
              <a:rPr lang="nb-NO" dirty="0"/>
              <a:t> </a:t>
            </a:r>
            <a:r>
              <a:rPr lang="nb-NO" dirty="0" err="1"/>
              <a:t>user</a:t>
            </a:r>
            <a:r>
              <a:rPr lang="nb-NO" dirty="0"/>
              <a:t> data to </a:t>
            </a:r>
            <a:r>
              <a:rPr lang="nb-NO" dirty="0" err="1"/>
              <a:t>call</a:t>
            </a:r>
            <a:r>
              <a:rPr lang="nb-NO" dirty="0"/>
              <a:t> </a:t>
            </a:r>
            <a:r>
              <a:rPr lang="nb-NO" dirty="0" err="1"/>
              <a:t>the</a:t>
            </a:r>
            <a:r>
              <a:rPr lang="nb-NO" dirty="0"/>
              <a:t> </a:t>
            </a:r>
            <a:r>
              <a:rPr lang="nb-NO" dirty="0" err="1"/>
              <a:t>sjekk_lønn</a:t>
            </a:r>
            <a:r>
              <a:rPr lang="nb-NO" dirty="0"/>
              <a:t> and </a:t>
            </a:r>
            <a:r>
              <a:rPr lang="nb-NO" dirty="0" err="1"/>
              <a:t>print_fakta</a:t>
            </a:r>
            <a:r>
              <a:rPr lang="nb-NO" dirty="0"/>
              <a:t> </a:t>
            </a:r>
            <a:r>
              <a:rPr lang="nb-NO" dirty="0" err="1"/>
              <a:t>functions</a:t>
            </a:r>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51</a:t>
            </a:fld>
            <a:endParaRPr lang="en-US" dirty="0"/>
          </a:p>
        </p:txBody>
      </p:sp>
    </p:spTree>
    <p:extLst>
      <p:ext uri="{BB962C8B-B14F-4D97-AF65-F5344CB8AC3E}">
        <p14:creationId xmlns:p14="http://schemas.microsoft.com/office/powerpoint/2010/main" val="4196230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52</a:t>
            </a:fld>
            <a:endParaRPr lang="en-US" dirty="0"/>
          </a:p>
        </p:txBody>
      </p:sp>
    </p:spTree>
    <p:extLst>
      <p:ext uri="{BB962C8B-B14F-4D97-AF65-F5344CB8AC3E}">
        <p14:creationId xmlns:p14="http://schemas.microsoft.com/office/powerpoint/2010/main" val="922811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err="1"/>
              <a:t>Task</a:t>
            </a:r>
            <a:r>
              <a:rPr lang="nb-NO" dirty="0"/>
              <a:t> 12: </a:t>
            </a:r>
            <a:r>
              <a:rPr lang="en-US" sz="1200" dirty="0">
                <a:solidFill>
                  <a:srgbClr val="808080"/>
                </a:solidFill>
                <a:effectLst/>
                <a:latin typeface="JetBrains Mono"/>
              </a:rPr>
              <a:t>Fix the </a:t>
            </a:r>
            <a:r>
              <a:rPr lang="en-US" sz="1200" dirty="0" err="1">
                <a:solidFill>
                  <a:srgbClr val="808080"/>
                </a:solidFill>
                <a:effectLst/>
                <a:latin typeface="JetBrains Mono"/>
              </a:rPr>
              <a:t>TypeError</a:t>
            </a:r>
            <a:endParaRPr lang="en-US" sz="1200" dirty="0">
              <a:solidFill>
                <a:srgbClr val="A9B7C6"/>
              </a:solidFill>
              <a:effectLst/>
              <a:latin typeface="JetBrains Mono"/>
            </a:endParaRPr>
          </a:p>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53</a:t>
            </a:fld>
            <a:endParaRPr lang="en-US" dirty="0"/>
          </a:p>
        </p:txBody>
      </p:sp>
    </p:spTree>
    <p:extLst>
      <p:ext uri="{BB962C8B-B14F-4D97-AF65-F5344CB8AC3E}">
        <p14:creationId xmlns:p14="http://schemas.microsoft.com/office/powerpoint/2010/main" val="3436542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Pause</a:t>
            </a:r>
          </a:p>
        </p:txBody>
      </p:sp>
      <p:sp>
        <p:nvSpPr>
          <p:cNvPr id="4" name="Plassholder for lysbildenummer 3"/>
          <p:cNvSpPr>
            <a:spLocks noGrp="1"/>
          </p:cNvSpPr>
          <p:nvPr>
            <p:ph type="sldNum" sz="quarter" idx="5"/>
          </p:nvPr>
        </p:nvSpPr>
        <p:spPr/>
        <p:txBody>
          <a:bodyPr/>
          <a:lstStyle/>
          <a:p>
            <a:fld id="{C6B3AB32-59DF-41F1-9618-EDFBF5049629}" type="slidenum">
              <a:rPr lang="en-US" smtClean="0"/>
              <a:t>54</a:t>
            </a:fld>
            <a:endParaRPr lang="en-US" dirty="0"/>
          </a:p>
        </p:txBody>
      </p:sp>
    </p:spTree>
    <p:extLst>
      <p:ext uri="{BB962C8B-B14F-4D97-AF65-F5344CB8AC3E}">
        <p14:creationId xmlns:p14="http://schemas.microsoft.com/office/powerpoint/2010/main" val="766616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55</a:t>
            </a:fld>
            <a:endParaRPr lang="en-US" dirty="0"/>
          </a:p>
        </p:txBody>
      </p:sp>
    </p:spTree>
    <p:extLst>
      <p:ext uri="{BB962C8B-B14F-4D97-AF65-F5344CB8AC3E}">
        <p14:creationId xmlns:p14="http://schemas.microsoft.com/office/powerpoint/2010/main" val="35991428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1" i="0" dirty="0" err="1">
                <a:solidFill>
                  <a:srgbClr val="A9B7C6"/>
                </a:solidFill>
                <a:effectLst/>
                <a:latin typeface="Helvetica" panose="020B0604020202020204" pitchFamily="34" charset="0"/>
              </a:rPr>
              <a:t>Premis</a:t>
            </a:r>
            <a:endParaRPr lang="nb-NO" b="1" i="0" dirty="0">
              <a:solidFill>
                <a:srgbClr val="A9B7C6"/>
              </a:solidFill>
              <a:effectLst/>
              <a:latin typeface="Helvetica" panose="020B0604020202020204" pitchFamily="34" charset="0"/>
            </a:endParaRPr>
          </a:p>
          <a:p>
            <a:pPr algn="l"/>
            <a:r>
              <a:rPr lang="nb-NO" b="0" i="0" dirty="0">
                <a:solidFill>
                  <a:srgbClr val="A9B7C6"/>
                </a:solidFill>
                <a:effectLst/>
                <a:latin typeface="Helvetica" panose="020B0604020202020204" pitchFamily="34" charset="0"/>
              </a:rPr>
              <a:t>Året er 1997 og du jobber som systemutvikler for det store og </a:t>
            </a:r>
            <a:r>
              <a:rPr lang="nb-NO" b="0" i="0" dirty="0" err="1">
                <a:solidFill>
                  <a:srgbClr val="A9B7C6"/>
                </a:solidFill>
                <a:effectLst/>
                <a:latin typeface="Helvetica" panose="020B0604020202020204" pitchFamily="34" charset="0"/>
              </a:rPr>
              <a:t>lukseriøse</a:t>
            </a:r>
            <a:r>
              <a:rPr lang="nb-NO" b="0" i="0" dirty="0">
                <a:solidFill>
                  <a:srgbClr val="A9B7C6"/>
                </a:solidFill>
                <a:effectLst/>
                <a:latin typeface="Helvetica" panose="020B0604020202020204" pitchFamily="34" charset="0"/>
              </a:rPr>
              <a:t> energi firmaet Enron.</a:t>
            </a:r>
          </a:p>
          <a:p>
            <a:pPr algn="l"/>
            <a:r>
              <a:rPr lang="nb-NO" b="0" i="0" dirty="0">
                <a:solidFill>
                  <a:srgbClr val="A9B7C6"/>
                </a:solidFill>
                <a:effectLst/>
                <a:latin typeface="Helvetica" panose="020B0604020202020204" pitchFamily="34" charset="0"/>
              </a:rPr>
              <a:t>Din team leder har bedt deg om å utvikle et HR system for de ansatte. System har følgene krav:</a:t>
            </a:r>
          </a:p>
          <a:p>
            <a:pPr algn="l">
              <a:buFont typeface="+mj-lt"/>
              <a:buAutoNum type="arabicPeriod"/>
            </a:pPr>
            <a:r>
              <a:rPr lang="nb-NO" b="0" i="0" dirty="0">
                <a:solidFill>
                  <a:srgbClr val="A9B7C6"/>
                </a:solidFill>
                <a:effectLst/>
                <a:latin typeface="Helvetica" panose="020B0604020202020204" pitchFamily="34" charset="0"/>
              </a:rPr>
              <a:t>Systemet skal ta inn følgene data fra en ansatt:</a:t>
            </a:r>
          </a:p>
          <a:p>
            <a:pPr marL="742950" lvl="1" indent="-285750" algn="l">
              <a:buFont typeface="+mj-lt"/>
              <a:buAutoNum type="arabicPeriod"/>
            </a:pPr>
            <a:r>
              <a:rPr lang="nb-NO" b="0" i="0" dirty="0">
                <a:solidFill>
                  <a:srgbClr val="A9B7C6"/>
                </a:solidFill>
                <a:effectLst/>
                <a:latin typeface="Helvetica" panose="020B0604020202020204" pitchFamily="34" charset="0"/>
              </a:rPr>
              <a:t>Navn</a:t>
            </a:r>
          </a:p>
          <a:p>
            <a:pPr marL="742950" lvl="1" indent="-285750" algn="l">
              <a:buFont typeface="+mj-lt"/>
              <a:buAutoNum type="arabicPeriod"/>
            </a:pPr>
            <a:r>
              <a:rPr lang="nb-NO" b="0" i="0" dirty="0">
                <a:solidFill>
                  <a:srgbClr val="A9B7C6"/>
                </a:solidFill>
                <a:effectLst/>
                <a:latin typeface="Helvetica" panose="020B0604020202020204" pitchFamily="34" charset="0"/>
              </a:rPr>
              <a:t>årslønn</a:t>
            </a:r>
          </a:p>
          <a:p>
            <a:pPr marL="742950" lvl="1" indent="-285750" algn="l">
              <a:buFont typeface="+mj-lt"/>
              <a:buAutoNum type="arabicPeriod"/>
            </a:pPr>
            <a:r>
              <a:rPr lang="nb-NO" b="0" i="0" dirty="0">
                <a:solidFill>
                  <a:srgbClr val="A9B7C6"/>
                </a:solidFill>
                <a:effectLst/>
                <a:latin typeface="Helvetica" panose="020B0604020202020204" pitchFamily="34" charset="0"/>
              </a:rPr>
              <a:t>ønsketlønn</a:t>
            </a:r>
          </a:p>
          <a:p>
            <a:pPr marL="742950" lvl="1" indent="-285750" algn="l">
              <a:buFont typeface="+mj-lt"/>
              <a:buAutoNum type="arabicPeriod"/>
            </a:pPr>
            <a:r>
              <a:rPr lang="nb-NO" b="0" i="0" dirty="0">
                <a:solidFill>
                  <a:srgbClr val="A9B7C6"/>
                </a:solidFill>
                <a:effectLst/>
                <a:latin typeface="Helvetica" panose="020B0604020202020204" pitchFamily="34" charset="0"/>
              </a:rPr>
              <a:t>hvilket år de var født i (du behøver ikke å ta inn datoen, kun årstallet.)</a:t>
            </a:r>
          </a:p>
          <a:p>
            <a:pPr marL="742950" lvl="1" indent="-285750" algn="l">
              <a:buFont typeface="+mj-lt"/>
              <a:buAutoNum type="arabicPeriod"/>
            </a:pPr>
            <a:r>
              <a:rPr lang="nb-NO" b="0" i="0" dirty="0">
                <a:solidFill>
                  <a:srgbClr val="A9B7C6"/>
                </a:solidFill>
                <a:effectLst/>
                <a:latin typeface="Helvetica" panose="020B0604020202020204" pitchFamily="34" charset="0"/>
              </a:rPr>
              <a:t>Om de, hypotetisk, er ok med å hjelpe firmaet med litt "regnskapssvindel", spørsmålet er, selvfølgelig kun </a:t>
            </a:r>
            <a:r>
              <a:rPr lang="nb-NO" b="0" i="0" dirty="0" err="1">
                <a:solidFill>
                  <a:srgbClr val="A9B7C6"/>
                </a:solidFill>
                <a:effectLst/>
                <a:latin typeface="Helvetica" panose="020B0604020202020204" pitchFamily="34" charset="0"/>
              </a:rPr>
              <a:t>hyptotetisk</a:t>
            </a:r>
            <a:r>
              <a:rPr lang="nb-NO" b="0" i="0" dirty="0">
                <a:solidFill>
                  <a:srgbClr val="A9B7C6"/>
                </a:solidFill>
                <a:effectLst/>
                <a:latin typeface="Helvetica" panose="020B0604020202020204" pitchFamily="34" charset="0"/>
              </a:rPr>
              <a:t>. Svaret skal være et "ja" eller "nei"</a:t>
            </a:r>
          </a:p>
          <a:p>
            <a:pPr algn="l">
              <a:buFont typeface="+mj-lt"/>
              <a:buAutoNum type="arabicPeriod" startAt="2"/>
            </a:pPr>
            <a:r>
              <a:rPr lang="nb-NO" b="0" i="0" dirty="0" err="1">
                <a:solidFill>
                  <a:srgbClr val="A9B7C6"/>
                </a:solidFill>
                <a:effectLst/>
                <a:latin typeface="Helvetica" panose="020B0604020202020204" pitchFamily="34" charset="0"/>
              </a:rPr>
              <a:t>Programet</a:t>
            </a:r>
            <a:r>
              <a:rPr lang="nb-NO" b="0" i="0" dirty="0">
                <a:solidFill>
                  <a:srgbClr val="A9B7C6"/>
                </a:solidFill>
                <a:effectLst/>
                <a:latin typeface="Helvetica" panose="020B0604020202020204" pitchFamily="34" charset="0"/>
              </a:rPr>
              <a:t> skal ha en funksjon, som regner ut alder til den ansatte. Dette gjør du ved å ta det nåværende året (1997) og trekker fra den ansattes </a:t>
            </a:r>
            <a:r>
              <a:rPr lang="nb-NO" b="0" i="0" dirty="0" err="1">
                <a:solidFill>
                  <a:srgbClr val="A9B7C6"/>
                </a:solidFill>
                <a:effectLst/>
                <a:latin typeface="Helvetica" panose="020B0604020202020204" pitchFamily="34" charset="0"/>
              </a:rPr>
              <a:t>fødelesår</a:t>
            </a:r>
            <a:r>
              <a:rPr lang="nb-NO" b="0" i="0" dirty="0">
                <a:solidFill>
                  <a:srgbClr val="A9B7C6"/>
                </a:solidFill>
                <a:effectLst/>
                <a:latin typeface="Helvetica" panose="020B0604020202020204" pitchFamily="34" charset="0"/>
              </a:rPr>
              <a:t>.</a:t>
            </a:r>
          </a:p>
          <a:p>
            <a:pPr marL="742950" lvl="1" indent="-285750" algn="l">
              <a:buFont typeface="+mj-lt"/>
              <a:buAutoNum type="arabicPeriod" startAt="2"/>
            </a:pPr>
            <a:r>
              <a:rPr lang="nb-NO" b="0" i="0" dirty="0">
                <a:solidFill>
                  <a:srgbClr val="A9B7C6"/>
                </a:solidFill>
                <a:effectLst/>
                <a:latin typeface="Helvetica" panose="020B0604020202020204" pitchFamily="34" charset="0"/>
              </a:rPr>
              <a:t>Hvis en person er under 18, eller over 100, skal du gi dem en beskjed at de enten er for ung, eller for gammel til å jobbe for Enron og så avslutte programmet ved å bruke </a:t>
            </a:r>
            <a:r>
              <a:rPr lang="nb-NO" b="0" i="0" dirty="0" err="1">
                <a:solidFill>
                  <a:srgbClr val="A9B7C6"/>
                </a:solidFill>
                <a:effectLst/>
                <a:latin typeface="Helvetica" panose="020B0604020202020204" pitchFamily="34" charset="0"/>
              </a:rPr>
              <a:t>quit</a:t>
            </a:r>
            <a:r>
              <a:rPr lang="nb-NO" b="0" i="0" dirty="0">
                <a:solidFill>
                  <a:srgbClr val="A9B7C6"/>
                </a:solidFill>
                <a:effectLst/>
                <a:latin typeface="Helvetica" panose="020B0604020202020204" pitchFamily="34" charset="0"/>
              </a:rPr>
              <a:t>() </a:t>
            </a:r>
            <a:r>
              <a:rPr lang="nb-NO" b="0" i="0" dirty="0" err="1">
                <a:solidFill>
                  <a:srgbClr val="A9B7C6"/>
                </a:solidFill>
                <a:effectLst/>
                <a:latin typeface="Helvetica" panose="020B0604020202020204" pitchFamily="34" charset="0"/>
              </a:rPr>
              <a:t>funkjonen</a:t>
            </a:r>
            <a:r>
              <a:rPr lang="nb-NO" b="0" i="0" dirty="0">
                <a:solidFill>
                  <a:srgbClr val="A9B7C6"/>
                </a:solidFill>
                <a:effectLst/>
                <a:latin typeface="Helvetica" panose="020B0604020202020204" pitchFamily="34" charset="0"/>
              </a:rPr>
              <a:t>.</a:t>
            </a:r>
          </a:p>
          <a:p>
            <a:pPr algn="l">
              <a:buFont typeface="+mj-lt"/>
              <a:buAutoNum type="arabicPeriod" startAt="3"/>
            </a:pPr>
            <a:r>
              <a:rPr lang="nb-NO" b="0" i="0" dirty="0">
                <a:solidFill>
                  <a:srgbClr val="A9B7C6"/>
                </a:solidFill>
                <a:effectLst/>
                <a:latin typeface="Helvetica" panose="020B0604020202020204" pitchFamily="34" charset="0"/>
              </a:rPr>
              <a:t>Du skal lage en funksjon som regner ut den ansattes, måned, uke, dags og timelønn, basert på årslønnen de oppgir.</a:t>
            </a:r>
          </a:p>
          <a:p>
            <a:pPr algn="l">
              <a:buFont typeface="+mj-lt"/>
              <a:buAutoNum type="arabicPeriod" startAt="4"/>
            </a:pPr>
            <a:r>
              <a:rPr lang="nb-NO" b="0" i="0" dirty="0">
                <a:solidFill>
                  <a:srgbClr val="A9B7C6"/>
                </a:solidFill>
                <a:effectLst/>
                <a:latin typeface="Helvetica" panose="020B0604020202020204" pitchFamily="34" charset="0"/>
              </a:rPr>
              <a:t>Du skal lage en funksjon som sjekker om den ansatte skal få endre sin nåværendelønn, til den lønnen de har lyst på.</a:t>
            </a:r>
          </a:p>
          <a:p>
            <a:pPr marL="742950" lvl="1" indent="-285750" algn="l">
              <a:buFont typeface="+mj-lt"/>
              <a:buAutoNum type="arabicPeriod" startAt="4"/>
            </a:pPr>
            <a:r>
              <a:rPr lang="nb-NO" b="0" i="0" dirty="0">
                <a:solidFill>
                  <a:srgbClr val="A9B7C6"/>
                </a:solidFill>
                <a:effectLst/>
                <a:latin typeface="Helvetica" panose="020B0604020202020204" pitchFamily="34" charset="0"/>
              </a:rPr>
              <a:t>Hvis de </a:t>
            </a:r>
            <a:r>
              <a:rPr lang="nb-NO" b="0" i="0" dirty="0" err="1">
                <a:solidFill>
                  <a:srgbClr val="A9B7C6"/>
                </a:solidFill>
                <a:effectLst/>
                <a:latin typeface="Helvetica" panose="020B0604020202020204" pitchFamily="34" charset="0"/>
              </a:rPr>
              <a:t>alerede</a:t>
            </a:r>
            <a:r>
              <a:rPr lang="nb-NO" b="0" i="0" dirty="0">
                <a:solidFill>
                  <a:srgbClr val="A9B7C6"/>
                </a:solidFill>
                <a:effectLst/>
                <a:latin typeface="Helvetica" panose="020B0604020202020204" pitchFamily="34" charset="0"/>
              </a:rPr>
              <a:t> tjener det de ønsker å tjene, skal du fortelle dem at de </a:t>
            </a:r>
            <a:r>
              <a:rPr lang="nb-NO" b="0" i="0" dirty="0" err="1">
                <a:solidFill>
                  <a:srgbClr val="A9B7C6"/>
                </a:solidFill>
                <a:effectLst/>
                <a:latin typeface="Helvetica" panose="020B0604020202020204" pitchFamily="34" charset="0"/>
              </a:rPr>
              <a:t>alerede</a:t>
            </a:r>
            <a:r>
              <a:rPr lang="nb-NO" b="0" i="0" dirty="0">
                <a:solidFill>
                  <a:srgbClr val="A9B7C6"/>
                </a:solidFill>
                <a:effectLst/>
                <a:latin typeface="Helvetica" panose="020B0604020202020204" pitchFamily="34" charset="0"/>
              </a:rPr>
              <a:t> tjener det de ønsker.</a:t>
            </a:r>
          </a:p>
          <a:p>
            <a:pPr marL="742950" lvl="1" indent="-285750" algn="l">
              <a:buFont typeface="+mj-lt"/>
              <a:buAutoNum type="arabicPeriod" startAt="4"/>
            </a:pPr>
            <a:r>
              <a:rPr lang="nb-NO" b="0" i="0" dirty="0">
                <a:solidFill>
                  <a:srgbClr val="A9B7C6"/>
                </a:solidFill>
                <a:effectLst/>
                <a:latin typeface="Helvetica" panose="020B0604020202020204" pitchFamily="34" charset="0"/>
              </a:rPr>
              <a:t>Hvis de tjener mer enn det de ønsker å tjene, skal du med glede informere dem om at du har redusert deres lønn slik at den matcher deres "ønsket inntekt".</a:t>
            </a:r>
          </a:p>
          <a:p>
            <a:pPr marL="742950" lvl="1" indent="-285750" algn="l">
              <a:buFont typeface="+mj-lt"/>
              <a:buAutoNum type="arabicPeriod" startAt="4"/>
            </a:pPr>
            <a:r>
              <a:rPr lang="nb-NO" b="0" i="0" dirty="0">
                <a:solidFill>
                  <a:srgbClr val="A9B7C6"/>
                </a:solidFill>
                <a:effectLst/>
                <a:latin typeface="Helvetica" panose="020B0604020202020204" pitchFamily="34" charset="0"/>
              </a:rPr>
              <a:t>Hvis de tjener mindre enn det de ønsker, skal du sjekke om den ansatte, har svart "ja" eller "nei" på det hypotetiske spørsmålet angående "regnskapssvindel". Hvis de svarte "ja", gir du dem </a:t>
            </a:r>
            <a:r>
              <a:rPr lang="nb-NO" b="0" i="0" dirty="0" err="1">
                <a:solidFill>
                  <a:srgbClr val="A9B7C6"/>
                </a:solidFill>
                <a:effectLst/>
                <a:latin typeface="Helvetica" panose="020B0604020202020204" pitchFamily="34" charset="0"/>
              </a:rPr>
              <a:t>lønnøkningen</a:t>
            </a:r>
            <a:r>
              <a:rPr lang="nb-NO" b="0" i="0" dirty="0">
                <a:solidFill>
                  <a:srgbClr val="A9B7C6"/>
                </a:solidFill>
                <a:effectLst/>
                <a:latin typeface="Helvetica" panose="020B0604020202020204" pitchFamily="34" charset="0"/>
              </a:rPr>
              <a:t> fordi de er flink ansatte (helt urelatert til at de svarte ja) Hvis de svarte "nei" må de finne på en god </a:t>
            </a:r>
            <a:r>
              <a:rPr lang="nb-NO" b="0" i="0" dirty="0" err="1">
                <a:solidFill>
                  <a:srgbClr val="A9B7C6"/>
                </a:solidFill>
                <a:effectLst/>
                <a:latin typeface="Helvetica" panose="020B0604020202020204" pitchFamily="34" charset="0"/>
              </a:rPr>
              <a:t>unskyldning</a:t>
            </a:r>
            <a:r>
              <a:rPr lang="nb-NO" b="0" i="0" dirty="0">
                <a:solidFill>
                  <a:srgbClr val="A9B7C6"/>
                </a:solidFill>
                <a:effectLst/>
                <a:latin typeface="Helvetica" panose="020B0604020202020204" pitchFamily="34" charset="0"/>
              </a:rPr>
              <a:t> til hvorfor de ikke fikk </a:t>
            </a:r>
            <a:r>
              <a:rPr lang="nb-NO" b="0" i="0" dirty="0" err="1">
                <a:solidFill>
                  <a:srgbClr val="A9B7C6"/>
                </a:solidFill>
                <a:effectLst/>
                <a:latin typeface="Helvetica" panose="020B0604020202020204" pitchFamily="34" charset="0"/>
              </a:rPr>
              <a:t>lønnøkningen</a:t>
            </a:r>
            <a:r>
              <a:rPr lang="nb-NO" b="0" i="0" dirty="0">
                <a:solidFill>
                  <a:srgbClr val="A9B7C6"/>
                </a:solidFill>
                <a:effectLst/>
                <a:latin typeface="Helvetica" panose="020B0604020202020204" pitchFamily="34" charset="0"/>
              </a:rPr>
              <a:t>.</a:t>
            </a:r>
          </a:p>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56</a:t>
            </a:fld>
            <a:endParaRPr lang="en-US" dirty="0"/>
          </a:p>
        </p:txBody>
      </p:sp>
    </p:spTree>
    <p:extLst>
      <p:ext uri="{BB962C8B-B14F-4D97-AF65-F5344CB8AC3E}">
        <p14:creationId xmlns:p14="http://schemas.microsoft.com/office/powerpoint/2010/main" val="267805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Task0: # Write a program that prints out </a:t>
            </a:r>
            <a:r>
              <a:rPr lang="en-US" dirty="0" err="1"/>
              <a:t>ditt</a:t>
            </a:r>
            <a:r>
              <a:rPr lang="en-US" dirty="0"/>
              <a:t> </a:t>
            </a:r>
            <a:r>
              <a:rPr lang="en-US" dirty="0" err="1"/>
              <a:t>navn</a:t>
            </a:r>
            <a:r>
              <a:rPr lang="en-US" dirty="0"/>
              <a:t>, alder </a:t>
            </a:r>
            <a:r>
              <a:rPr lang="en-US" dirty="0" err="1"/>
              <a:t>og</a:t>
            </a:r>
            <a:r>
              <a:rPr lang="en-US" dirty="0"/>
              <a:t> stilling</a:t>
            </a:r>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95888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Task0v2: </a:t>
            </a:r>
            <a:r>
              <a:rPr lang="en-US" sz="1200" kern="1200" dirty="0">
                <a:solidFill>
                  <a:schemeClr val="tx1"/>
                </a:solidFill>
                <a:effectLst/>
                <a:latin typeface="+mn-lt"/>
                <a:ea typeface="+mn-ea"/>
                <a:cs typeface="+mn-cs"/>
              </a:rPr>
              <a:t># Write 5 facts about yourself, with the following format: "</a:t>
            </a:r>
            <a:r>
              <a:rPr lang="en-US" sz="1200" kern="1200" dirty="0" err="1">
                <a:solidFill>
                  <a:schemeClr val="tx1"/>
                </a:solidFill>
                <a:effectLst/>
                <a:latin typeface="+mn-lt"/>
                <a:ea typeface="+mn-ea"/>
                <a:cs typeface="+mn-cs"/>
              </a:rPr>
              <a:t>your_name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fact_about_yourself</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371433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4085209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Task1: </a:t>
            </a:r>
            <a:r>
              <a:rPr lang="en-US" sz="1200" kern="1200" dirty="0">
                <a:solidFill>
                  <a:schemeClr val="tx1"/>
                </a:solidFill>
                <a:effectLst/>
                <a:latin typeface="+mn-lt"/>
                <a:ea typeface="+mn-ea"/>
                <a:cs typeface="+mn-cs"/>
              </a:rPr>
              <a:t>Write a program that holds the following information: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name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age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position in PIT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desired salary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your current salary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24</a:t>
            </a:fld>
            <a:endParaRPr lang="en-US" dirty="0"/>
          </a:p>
        </p:txBody>
      </p:sp>
    </p:spTree>
    <p:extLst>
      <p:ext uri="{BB962C8B-B14F-4D97-AF65-F5344CB8AC3E}">
        <p14:creationId xmlns:p14="http://schemas.microsoft.com/office/powerpoint/2010/main" val="1431559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Task2:</a:t>
            </a:r>
            <a:r>
              <a:rPr lang="en-US" baseline="0" dirty="0"/>
              <a:t> Update your prints to now use the name variable instead of a hardcoded name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dirty="0"/>
          </a:p>
        </p:txBody>
      </p:sp>
    </p:spTree>
    <p:extLst>
      <p:ext uri="{BB962C8B-B14F-4D97-AF65-F5344CB8AC3E}">
        <p14:creationId xmlns:p14="http://schemas.microsoft.com/office/powerpoint/2010/main" val="177143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Task3: </a:t>
            </a:r>
            <a:r>
              <a:rPr lang="en-US" sz="1200" kern="1200" dirty="0">
                <a:solidFill>
                  <a:schemeClr val="tx1"/>
                </a:solidFill>
                <a:effectLst/>
                <a:latin typeface="+mn-lt"/>
                <a:ea typeface="+mn-ea"/>
                <a:cs typeface="+mn-cs"/>
              </a:rPr>
              <a:t>Make a super print, that uses all 5 variables!</a:t>
            </a:r>
          </a:p>
        </p:txBody>
      </p:sp>
      <p:sp>
        <p:nvSpPr>
          <p:cNvPr id="4" name="Slide Number Placeholder 3"/>
          <p:cNvSpPr>
            <a:spLocks noGrp="1"/>
          </p:cNvSpPr>
          <p:nvPr>
            <p:ph type="sldNum" sz="quarter" idx="5"/>
          </p:nvPr>
        </p:nvSpPr>
        <p:spPr/>
        <p:txBody>
          <a:bodyPr/>
          <a:lstStyle/>
          <a:p>
            <a:fld id="{C6B3AB32-59DF-41F1-9618-EDFBF5049629}" type="slidenum">
              <a:rPr lang="en-US" smtClean="0"/>
              <a:t>26</a:t>
            </a:fld>
            <a:endParaRPr lang="en-US" dirty="0"/>
          </a:p>
        </p:txBody>
      </p:sp>
    </p:spTree>
    <p:extLst>
      <p:ext uri="{BB962C8B-B14F-4D97-AF65-F5344CB8AC3E}">
        <p14:creationId xmlns:p14="http://schemas.microsoft.com/office/powerpoint/2010/main" val="364139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nb-NO" sz="6000" dirty="0">
                <a:solidFill>
                  <a:schemeClr val="bg1"/>
                </a:solidFill>
              </a:rPr>
              <a:t>koding</a:t>
            </a:r>
            <a:r>
              <a:rPr lang="en-US" sz="6000" dirty="0">
                <a:solidFill>
                  <a:schemeClr val="bg1"/>
                </a:solidFill>
              </a:rPr>
              <a:t> workshop</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From zero to hero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1648-1BE8-D64B-3E66-D087A1F37217}"/>
              </a:ext>
            </a:extLst>
          </p:cNvPr>
          <p:cNvSpPr>
            <a:spLocks noGrp="1"/>
          </p:cNvSpPr>
          <p:nvPr>
            <p:ph type="title"/>
          </p:nvPr>
        </p:nvSpPr>
        <p:spPr/>
        <p:txBody>
          <a:bodyPr/>
          <a:lstStyle/>
          <a:p>
            <a:r>
              <a:rPr lang="en-US" dirty="0" err="1"/>
              <a:t>Spørsmål</a:t>
            </a:r>
            <a:endParaRPr lang="en-US" dirty="0"/>
          </a:p>
        </p:txBody>
      </p:sp>
      <p:sp>
        <p:nvSpPr>
          <p:cNvPr id="3" name="Content Placeholder 2">
            <a:extLst>
              <a:ext uri="{FF2B5EF4-FFF2-40B4-BE49-F238E27FC236}">
                <a16:creationId xmlns:a16="http://schemas.microsoft.com/office/drawing/2014/main" id="{E8582F4A-0090-0383-EB86-DF019324A509}"/>
              </a:ext>
            </a:extLst>
          </p:cNvPr>
          <p:cNvSpPr>
            <a:spLocks noGrp="1"/>
          </p:cNvSpPr>
          <p:nvPr>
            <p:ph idx="1"/>
          </p:nvPr>
        </p:nvSpPr>
        <p:spPr/>
        <p:txBody>
          <a:bodyPr>
            <a:normAutofit/>
          </a:bodyPr>
          <a:lstStyle/>
          <a:p>
            <a:r>
              <a:rPr lang="en-US" sz="2400" b="1" dirty="0" err="1"/>
              <a:t>Hvilket</a:t>
            </a:r>
            <a:r>
              <a:rPr lang="en-US" sz="2400" b="1" dirty="0"/>
              <a:t> av </a:t>
            </a:r>
            <a:r>
              <a:rPr lang="en-US" sz="2400" b="1" dirty="0" err="1"/>
              <a:t>disse</a:t>
            </a:r>
            <a:r>
              <a:rPr lang="en-US" sz="2400" b="1" dirty="0"/>
              <a:t> </a:t>
            </a:r>
            <a:r>
              <a:rPr lang="en-US" sz="2400" b="1" dirty="0" err="1"/>
              <a:t>tallene</a:t>
            </a:r>
            <a:r>
              <a:rPr lang="en-US" sz="2400" b="1" dirty="0"/>
              <a:t> er </a:t>
            </a:r>
            <a:r>
              <a:rPr lang="en-US" sz="2400" b="1" dirty="0" err="1"/>
              <a:t>størst</a:t>
            </a:r>
            <a:r>
              <a:rPr lang="en-US" sz="2400" b="1" dirty="0"/>
              <a:t>?</a:t>
            </a:r>
          </a:p>
          <a:p>
            <a:r>
              <a:rPr lang="en-US" sz="2400" dirty="0"/>
              <a:t>16, 7, 412, -5</a:t>
            </a:r>
          </a:p>
          <a:p>
            <a:r>
              <a:rPr lang="en-US" sz="2400" dirty="0" err="1"/>
              <a:t>Hvordan</a:t>
            </a:r>
            <a:r>
              <a:rPr lang="en-US" sz="2400" dirty="0"/>
              <a:t> vet du </a:t>
            </a:r>
            <a:r>
              <a:rPr lang="en-US" sz="2400" dirty="0" err="1"/>
              <a:t>svaret</a:t>
            </a:r>
            <a:r>
              <a:rPr lang="en-US" sz="2400" dirty="0"/>
              <a:t>?</a:t>
            </a:r>
          </a:p>
          <a:p>
            <a:r>
              <a:rPr lang="en-US" sz="2400" dirty="0" err="1"/>
              <a:t>Bryt</a:t>
            </a:r>
            <a:r>
              <a:rPr lang="en-US" sz="2400" dirty="0"/>
              <a:t> det </a:t>
            </a:r>
            <a:r>
              <a:rPr lang="en-US" sz="2400" dirty="0" err="1"/>
              <a:t>ned</a:t>
            </a:r>
            <a:endParaRPr lang="en-US" sz="2400" dirty="0"/>
          </a:p>
        </p:txBody>
      </p:sp>
    </p:spTree>
    <p:extLst>
      <p:ext uri="{BB962C8B-B14F-4D97-AF65-F5344CB8AC3E}">
        <p14:creationId xmlns:p14="http://schemas.microsoft.com/office/powerpoint/2010/main" val="405254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F31D-BBB2-F0A5-87E4-F241FE3ED5A5}"/>
              </a:ext>
            </a:extLst>
          </p:cNvPr>
          <p:cNvSpPr>
            <a:spLocks noGrp="1"/>
          </p:cNvSpPr>
          <p:nvPr>
            <p:ph type="title"/>
          </p:nvPr>
        </p:nvSpPr>
        <p:spPr/>
        <p:txBody>
          <a:bodyPr/>
          <a:lstStyle/>
          <a:p>
            <a:r>
              <a:rPr lang="en-US" dirty="0"/>
              <a:t>Min </a:t>
            </a:r>
            <a:r>
              <a:rPr lang="en-US" dirty="0" err="1"/>
              <a:t>løsning</a:t>
            </a:r>
            <a:endParaRPr lang="en-US" dirty="0"/>
          </a:p>
        </p:txBody>
      </p:sp>
      <p:sp>
        <p:nvSpPr>
          <p:cNvPr id="3" name="Content Placeholder 2">
            <a:extLst>
              <a:ext uri="{FF2B5EF4-FFF2-40B4-BE49-F238E27FC236}">
                <a16:creationId xmlns:a16="http://schemas.microsoft.com/office/drawing/2014/main" id="{4526E6EF-D2CF-9AE2-3975-D96D960BBCFA}"/>
              </a:ext>
            </a:extLst>
          </p:cNvPr>
          <p:cNvSpPr>
            <a:spLocks noGrp="1"/>
          </p:cNvSpPr>
          <p:nvPr>
            <p:ph idx="1"/>
          </p:nvPr>
        </p:nvSpPr>
        <p:spPr/>
        <p:txBody>
          <a:bodyPr>
            <a:normAutofit/>
          </a:bodyPr>
          <a:lstStyle/>
          <a:p>
            <a:r>
              <a:rPr lang="en-US" sz="2400" dirty="0"/>
              <a:t>1. Lag </a:t>
            </a:r>
            <a:r>
              <a:rPr lang="en-US" sz="2400" dirty="0" err="1"/>
              <a:t>en</a:t>
            </a:r>
            <a:r>
              <a:rPr lang="en-US" sz="2400" dirty="0"/>
              <a:t> </a:t>
            </a:r>
            <a:r>
              <a:rPr lang="en-US" sz="2400" dirty="0" err="1"/>
              <a:t>liste</a:t>
            </a:r>
            <a:r>
              <a:rPr lang="en-US" sz="2400" dirty="0"/>
              <a:t> med </a:t>
            </a:r>
            <a:r>
              <a:rPr lang="en-US" sz="2400" dirty="0" err="1"/>
              <a:t>tallene</a:t>
            </a:r>
            <a:r>
              <a:rPr lang="en-US" sz="2400" dirty="0"/>
              <a:t>: 16, 7, 412, -5</a:t>
            </a:r>
          </a:p>
          <a:p>
            <a:r>
              <a:rPr lang="en-US" sz="2400" dirty="0"/>
              <a:t>2. Det </a:t>
            </a:r>
            <a:r>
              <a:rPr lang="en-US" sz="2400" dirty="0" err="1"/>
              <a:t>første</a:t>
            </a:r>
            <a:r>
              <a:rPr lang="en-US" sz="2400" dirty="0"/>
              <a:t> </a:t>
            </a:r>
            <a:r>
              <a:rPr lang="en-US" sz="2400" dirty="0" err="1"/>
              <a:t>tallet</a:t>
            </a:r>
            <a:r>
              <a:rPr lang="en-US" sz="2400" dirty="0"/>
              <a:t> I listen, er </a:t>
            </a:r>
            <a:r>
              <a:rPr lang="en-US" sz="2400" dirty="0" err="1"/>
              <a:t>nå</a:t>
            </a:r>
            <a:r>
              <a:rPr lang="en-US" sz="2400" dirty="0"/>
              <a:t> det </a:t>
            </a:r>
            <a:r>
              <a:rPr lang="en-US" sz="2400" dirty="0" err="1"/>
              <a:t>største</a:t>
            </a:r>
            <a:r>
              <a:rPr lang="en-US" sz="2400" dirty="0"/>
              <a:t> </a:t>
            </a:r>
            <a:r>
              <a:rPr lang="en-US" sz="2400" dirty="0" err="1"/>
              <a:t>tallet</a:t>
            </a:r>
            <a:r>
              <a:rPr lang="en-US" sz="2400" dirty="0"/>
              <a:t>: </a:t>
            </a:r>
            <a:r>
              <a:rPr lang="en-US" sz="2400" dirty="0" err="1"/>
              <a:t>Dvs</a:t>
            </a:r>
            <a:r>
              <a:rPr lang="en-US" sz="2400" dirty="0"/>
              <a:t>. Husk at 16 er det </a:t>
            </a:r>
            <a:r>
              <a:rPr lang="en-US" sz="2400" dirty="0" err="1"/>
              <a:t>nåværende</a:t>
            </a:r>
            <a:r>
              <a:rPr lang="en-US" sz="2400" dirty="0"/>
              <a:t> </a:t>
            </a:r>
            <a:r>
              <a:rPr lang="en-US" sz="2400" dirty="0" err="1"/>
              <a:t>største</a:t>
            </a:r>
            <a:r>
              <a:rPr lang="en-US" sz="2400" dirty="0"/>
              <a:t> </a:t>
            </a:r>
            <a:r>
              <a:rPr lang="en-US" sz="2400" dirty="0" err="1"/>
              <a:t>tallet</a:t>
            </a:r>
            <a:endParaRPr lang="en-US" sz="2400" dirty="0"/>
          </a:p>
          <a:p>
            <a:r>
              <a:rPr lang="en-US" sz="2400" dirty="0"/>
              <a:t>3. </a:t>
            </a:r>
            <a:r>
              <a:rPr lang="en-US" sz="2400" dirty="0" err="1"/>
              <a:t>Gå</a:t>
            </a:r>
            <a:r>
              <a:rPr lang="en-US" sz="2400" dirty="0"/>
              <a:t> </a:t>
            </a:r>
            <a:r>
              <a:rPr lang="en-US" sz="2400" dirty="0" err="1"/>
              <a:t>igjennom</a:t>
            </a:r>
            <a:r>
              <a:rPr lang="en-US" sz="2400" dirty="0"/>
              <a:t> </a:t>
            </a:r>
            <a:r>
              <a:rPr lang="en-US" sz="2400" dirty="0" err="1"/>
              <a:t>resten</a:t>
            </a:r>
            <a:r>
              <a:rPr lang="en-US" sz="2400" dirty="0"/>
              <a:t> av listen, </a:t>
            </a:r>
            <a:r>
              <a:rPr lang="en-US" sz="2400" dirty="0" err="1"/>
              <a:t>sjekk</a:t>
            </a:r>
            <a:r>
              <a:rPr lang="en-US" sz="2400" dirty="0"/>
              <a:t> om du </a:t>
            </a:r>
            <a:r>
              <a:rPr lang="en-US" sz="2400" dirty="0" err="1"/>
              <a:t>finner</a:t>
            </a:r>
            <a:r>
              <a:rPr lang="en-US" sz="2400" dirty="0"/>
              <a:t> et tall </a:t>
            </a:r>
            <a:r>
              <a:rPr lang="en-US" sz="2400" dirty="0" err="1"/>
              <a:t>som</a:t>
            </a:r>
            <a:r>
              <a:rPr lang="en-US" sz="2400" dirty="0"/>
              <a:t> er </a:t>
            </a:r>
            <a:r>
              <a:rPr lang="en-US" sz="2400" dirty="0" err="1"/>
              <a:t>større</a:t>
            </a:r>
            <a:r>
              <a:rPr lang="en-US" sz="2400" dirty="0"/>
              <a:t> </a:t>
            </a:r>
            <a:r>
              <a:rPr lang="en-US" sz="2400" dirty="0" err="1"/>
              <a:t>en</a:t>
            </a:r>
            <a:r>
              <a:rPr lang="en-US" sz="2400" dirty="0"/>
              <a:t> 16, </a:t>
            </a:r>
            <a:r>
              <a:rPr lang="en-US" sz="2400" dirty="0" err="1"/>
              <a:t>hvis</a:t>
            </a:r>
            <a:r>
              <a:rPr lang="en-US" sz="2400" dirty="0"/>
              <a:t> du </a:t>
            </a:r>
            <a:r>
              <a:rPr lang="en-US" sz="2400" dirty="0" err="1"/>
              <a:t>gjør</a:t>
            </a:r>
            <a:r>
              <a:rPr lang="en-US" sz="2400" dirty="0"/>
              <a:t> det, husk at er det nye </a:t>
            </a:r>
            <a:r>
              <a:rPr lang="en-US" sz="2400" dirty="0" err="1"/>
              <a:t>Største</a:t>
            </a:r>
            <a:r>
              <a:rPr lang="en-US" sz="2400" dirty="0"/>
              <a:t> </a:t>
            </a:r>
            <a:r>
              <a:rPr lang="en-US" sz="2400" dirty="0" err="1"/>
              <a:t>tallet</a:t>
            </a:r>
            <a:r>
              <a:rPr lang="en-US" sz="2400" dirty="0"/>
              <a:t>.</a:t>
            </a:r>
          </a:p>
        </p:txBody>
      </p:sp>
    </p:spTree>
    <p:extLst>
      <p:ext uri="{BB962C8B-B14F-4D97-AF65-F5344CB8AC3E}">
        <p14:creationId xmlns:p14="http://schemas.microsoft.com/office/powerpoint/2010/main" val="102440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1648-1BE8-D64B-3E66-D087A1F37217}"/>
              </a:ext>
            </a:extLst>
          </p:cNvPr>
          <p:cNvSpPr>
            <a:spLocks noGrp="1"/>
          </p:cNvSpPr>
          <p:nvPr>
            <p:ph type="title"/>
          </p:nvPr>
        </p:nvSpPr>
        <p:spPr/>
        <p:txBody>
          <a:bodyPr/>
          <a:lstStyle/>
          <a:p>
            <a:r>
              <a:rPr lang="en-US" dirty="0" err="1"/>
              <a:t>Spørsmål</a:t>
            </a:r>
            <a:endParaRPr lang="en-US" dirty="0"/>
          </a:p>
        </p:txBody>
      </p:sp>
      <p:sp>
        <p:nvSpPr>
          <p:cNvPr id="3" name="Content Placeholder 2">
            <a:extLst>
              <a:ext uri="{FF2B5EF4-FFF2-40B4-BE49-F238E27FC236}">
                <a16:creationId xmlns:a16="http://schemas.microsoft.com/office/drawing/2014/main" id="{E8582F4A-0090-0383-EB86-DF019324A509}"/>
              </a:ext>
            </a:extLst>
          </p:cNvPr>
          <p:cNvSpPr>
            <a:spLocks noGrp="1"/>
          </p:cNvSpPr>
          <p:nvPr>
            <p:ph idx="1"/>
          </p:nvPr>
        </p:nvSpPr>
        <p:spPr/>
        <p:txBody>
          <a:bodyPr>
            <a:normAutofit/>
          </a:bodyPr>
          <a:lstStyle/>
          <a:p>
            <a:r>
              <a:rPr lang="en-US" sz="2400" b="1" dirty="0"/>
              <a:t>Sorter </a:t>
            </a:r>
            <a:r>
              <a:rPr lang="en-US" sz="2400" b="1" dirty="0" err="1"/>
              <a:t>følgene</a:t>
            </a:r>
            <a:r>
              <a:rPr lang="en-US" sz="2400" b="1" dirty="0"/>
              <a:t> tall I </a:t>
            </a:r>
            <a:r>
              <a:rPr lang="en-US" sz="2400" b="1" dirty="0" err="1"/>
              <a:t>stigene</a:t>
            </a:r>
            <a:r>
              <a:rPr lang="en-US" sz="2400" b="1" dirty="0"/>
              <a:t> </a:t>
            </a:r>
            <a:r>
              <a:rPr lang="en-US" sz="2400" b="1" dirty="0" err="1"/>
              <a:t>rekkefølge</a:t>
            </a:r>
            <a:endParaRPr lang="en-US" sz="2400" b="1" dirty="0"/>
          </a:p>
          <a:p>
            <a:r>
              <a:rPr lang="en-US" sz="2400" dirty="0"/>
              <a:t>16, 7, 412, -5</a:t>
            </a:r>
          </a:p>
          <a:p>
            <a:r>
              <a:rPr lang="en-US" sz="2400" dirty="0" err="1"/>
              <a:t>Hvordan</a:t>
            </a:r>
            <a:r>
              <a:rPr lang="en-US" sz="2400" dirty="0"/>
              <a:t> vet du </a:t>
            </a:r>
            <a:r>
              <a:rPr lang="en-US" sz="2400" dirty="0" err="1"/>
              <a:t>svaret</a:t>
            </a:r>
            <a:r>
              <a:rPr lang="en-US" sz="2400" dirty="0"/>
              <a:t>?</a:t>
            </a:r>
          </a:p>
          <a:p>
            <a:r>
              <a:rPr lang="en-US" sz="2400" dirty="0" err="1"/>
              <a:t>Bryt</a:t>
            </a:r>
            <a:r>
              <a:rPr lang="en-US" sz="2400" dirty="0"/>
              <a:t> det </a:t>
            </a:r>
            <a:r>
              <a:rPr lang="en-US" sz="2400" dirty="0" err="1"/>
              <a:t>ned</a:t>
            </a:r>
            <a:endParaRPr lang="en-US" sz="2400" dirty="0"/>
          </a:p>
        </p:txBody>
      </p:sp>
    </p:spTree>
    <p:extLst>
      <p:ext uri="{BB962C8B-B14F-4D97-AF65-F5344CB8AC3E}">
        <p14:creationId xmlns:p14="http://schemas.microsoft.com/office/powerpoint/2010/main" val="41523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C13798-E782-7419-4B61-09122C3BABCE}"/>
              </a:ext>
            </a:extLst>
          </p:cNvPr>
          <p:cNvSpPr>
            <a:spLocks noGrp="1"/>
          </p:cNvSpPr>
          <p:nvPr>
            <p:ph type="title"/>
          </p:nvPr>
        </p:nvSpPr>
        <p:spPr>
          <a:xfrm>
            <a:off x="581192" y="702156"/>
            <a:ext cx="11029616" cy="1013800"/>
          </a:xfrm>
        </p:spPr>
        <p:txBody>
          <a:bodyPr/>
          <a:lstStyle/>
          <a:p>
            <a:r>
              <a:rPr lang="en-US" dirty="0" err="1"/>
              <a:t>Introduksjon</a:t>
            </a:r>
            <a:r>
              <a:rPr lang="en-US" dirty="0"/>
              <a:t> </a:t>
            </a:r>
            <a:r>
              <a:rPr lang="en-US" dirty="0" err="1"/>
              <a:t>til</a:t>
            </a:r>
            <a:r>
              <a:rPr lang="en-US" dirty="0"/>
              <a:t> </a:t>
            </a:r>
            <a:r>
              <a:rPr lang="en-US" dirty="0" err="1"/>
              <a:t>programmering</a:t>
            </a:r>
            <a:endParaRPr lang="en-US" dirty="0"/>
          </a:p>
        </p:txBody>
      </p:sp>
      <p:pic>
        <p:nvPicPr>
          <p:cNvPr id="5" name="Content Placeholder 4" descr="A computer with a keyboard and a monitor&#10;&#10;Description automatically generated with low confidence">
            <a:extLst>
              <a:ext uri="{FF2B5EF4-FFF2-40B4-BE49-F238E27FC236}">
                <a16:creationId xmlns:a16="http://schemas.microsoft.com/office/drawing/2014/main" id="{AFAAE5D2-6226-C314-EE20-B37AA7A6A325}"/>
              </a:ext>
            </a:extLst>
          </p:cNvPr>
          <p:cNvPicPr>
            <a:picLocks noGrp="1" noChangeAspect="1"/>
          </p:cNvPicPr>
          <p:nvPr>
            <p:ph idx="1"/>
          </p:nvPr>
        </p:nvPicPr>
        <p:blipFill>
          <a:blip r:embed="rId3"/>
          <a:stretch>
            <a:fillRect/>
          </a:stretch>
        </p:blipFill>
        <p:spPr>
          <a:xfrm>
            <a:off x="3222325" y="2180496"/>
            <a:ext cx="5747349" cy="3678303"/>
          </a:xfrm>
          <a:noFill/>
        </p:spPr>
      </p:pic>
    </p:spTree>
    <p:extLst>
      <p:ext uri="{BB962C8B-B14F-4D97-AF65-F5344CB8AC3E}">
        <p14:creationId xmlns:p14="http://schemas.microsoft.com/office/powerpoint/2010/main" val="109620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FEBF-C949-8F8E-A1E8-B38D5F3218CE}"/>
              </a:ext>
            </a:extLst>
          </p:cNvPr>
          <p:cNvSpPr>
            <a:spLocks noGrp="1"/>
          </p:cNvSpPr>
          <p:nvPr>
            <p:ph type="title"/>
          </p:nvPr>
        </p:nvSpPr>
        <p:spPr>
          <a:xfrm>
            <a:off x="581192" y="702156"/>
            <a:ext cx="11029616" cy="1013800"/>
          </a:xfrm>
        </p:spPr>
        <p:txBody>
          <a:bodyPr anchor="b">
            <a:normAutofit/>
          </a:bodyPr>
          <a:lstStyle/>
          <a:p>
            <a:r>
              <a:rPr lang="en-US" dirty="0" err="1"/>
              <a:t>Introduksjon</a:t>
            </a:r>
            <a:r>
              <a:rPr lang="en-US" dirty="0"/>
              <a:t> </a:t>
            </a:r>
            <a:r>
              <a:rPr lang="en-US" dirty="0" err="1"/>
              <a:t>til</a:t>
            </a:r>
            <a:r>
              <a:rPr lang="en-US" dirty="0"/>
              <a:t> </a:t>
            </a:r>
            <a:r>
              <a:rPr lang="en-US" dirty="0" err="1"/>
              <a:t>programmering</a:t>
            </a:r>
            <a:endParaRPr lang="en-US" dirty="0"/>
          </a:p>
        </p:txBody>
      </p:sp>
      <p:pic>
        <p:nvPicPr>
          <p:cNvPr id="9" name="Content Placeholder 8" descr="Background pattern&#10;&#10;Description automatically generated">
            <a:extLst>
              <a:ext uri="{FF2B5EF4-FFF2-40B4-BE49-F238E27FC236}">
                <a16:creationId xmlns:a16="http://schemas.microsoft.com/office/drawing/2014/main" id="{72996467-7CC8-E28B-B429-E1166EF0B5F4}"/>
              </a:ext>
            </a:extLst>
          </p:cNvPr>
          <p:cNvPicPr>
            <a:picLocks noGrp="1" noChangeAspect="1"/>
          </p:cNvPicPr>
          <p:nvPr>
            <p:ph idx="1"/>
          </p:nvPr>
        </p:nvPicPr>
        <p:blipFill rotWithShape="1">
          <a:blip r:embed="rId3"/>
          <a:srcRect t="29254" b="12999"/>
          <a:stretch/>
        </p:blipFill>
        <p:spPr>
          <a:xfrm>
            <a:off x="581192" y="2180496"/>
            <a:ext cx="11029615" cy="3678303"/>
          </a:xfrm>
          <a:noFill/>
        </p:spPr>
      </p:pic>
    </p:spTree>
    <p:extLst>
      <p:ext uri="{BB962C8B-B14F-4D97-AF65-F5344CB8AC3E}">
        <p14:creationId xmlns:p14="http://schemas.microsoft.com/office/powerpoint/2010/main" val="204990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F3FB-8D08-E46A-409C-CF8CC28A537E}"/>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E1CAE4FA-76CE-A533-0B68-0C2F0C60D1AA}"/>
              </a:ext>
            </a:extLst>
          </p:cNvPr>
          <p:cNvSpPr>
            <a:spLocks noGrp="1"/>
          </p:cNvSpPr>
          <p:nvPr>
            <p:ph idx="1"/>
          </p:nvPr>
        </p:nvSpPr>
        <p:spPr/>
        <p:txBody>
          <a:bodyPr>
            <a:normAutofit/>
          </a:bodyPr>
          <a:lstStyle/>
          <a:p>
            <a:r>
              <a:rPr lang="en-US" sz="2400" dirty="0" err="1"/>
              <a:t>Programmerings</a:t>
            </a:r>
            <a:r>
              <a:rPr lang="en-US" sz="2400" dirty="0"/>
              <a:t> </a:t>
            </a:r>
            <a:r>
              <a:rPr lang="en-US" sz="2400" dirty="0" err="1"/>
              <a:t>språk</a:t>
            </a:r>
            <a:r>
              <a:rPr lang="en-US" sz="2400" dirty="0"/>
              <a:t>: Python</a:t>
            </a:r>
          </a:p>
          <a:p>
            <a:r>
              <a:rPr lang="en-US" sz="2400" dirty="0" err="1"/>
              <a:t>Tekst</a:t>
            </a:r>
            <a:r>
              <a:rPr lang="en-US" sz="2400" dirty="0"/>
              <a:t> editor: </a:t>
            </a:r>
            <a:r>
              <a:rPr lang="en-US" sz="2400" dirty="0" err="1"/>
              <a:t>Pycharm</a:t>
            </a:r>
            <a:endParaRPr lang="en-US" sz="2400" dirty="0"/>
          </a:p>
          <a:p>
            <a:r>
              <a:rPr lang="en-US" sz="2400" dirty="0"/>
              <a:t>http://xx5.no/koding/cheatsheet.md</a:t>
            </a:r>
          </a:p>
        </p:txBody>
      </p:sp>
    </p:spTree>
    <p:extLst>
      <p:ext uri="{BB962C8B-B14F-4D97-AF65-F5344CB8AC3E}">
        <p14:creationId xmlns:p14="http://schemas.microsoft.com/office/powerpoint/2010/main" val="3173928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AE73-1735-D4D0-8235-FEEEE61A799B}"/>
              </a:ext>
            </a:extLst>
          </p:cNvPr>
          <p:cNvSpPr>
            <a:spLocks noGrp="1"/>
          </p:cNvSpPr>
          <p:nvPr>
            <p:ph type="title"/>
          </p:nvPr>
        </p:nvSpPr>
        <p:spPr/>
        <p:txBody>
          <a:bodyPr/>
          <a:lstStyle/>
          <a:p>
            <a:r>
              <a:rPr lang="en-US" dirty="0" err="1"/>
              <a:t>Programmerings</a:t>
            </a:r>
            <a:r>
              <a:rPr lang="en-US" dirty="0"/>
              <a:t> </a:t>
            </a:r>
            <a:r>
              <a:rPr lang="en-US" dirty="0" err="1"/>
              <a:t>konsepter</a:t>
            </a:r>
            <a:endParaRPr lang="en-US" dirty="0"/>
          </a:p>
        </p:txBody>
      </p:sp>
      <p:sp>
        <p:nvSpPr>
          <p:cNvPr id="3" name="Content Placeholder 2">
            <a:extLst>
              <a:ext uri="{FF2B5EF4-FFF2-40B4-BE49-F238E27FC236}">
                <a16:creationId xmlns:a16="http://schemas.microsoft.com/office/drawing/2014/main" id="{CCDB7048-B8E9-BBD9-1C5E-987B3DC0688C}"/>
              </a:ext>
            </a:extLst>
          </p:cNvPr>
          <p:cNvSpPr>
            <a:spLocks noGrp="1"/>
          </p:cNvSpPr>
          <p:nvPr>
            <p:ph idx="1"/>
          </p:nvPr>
        </p:nvSpPr>
        <p:spPr/>
        <p:txBody>
          <a:bodyPr>
            <a:normAutofit/>
          </a:bodyPr>
          <a:lstStyle/>
          <a:p>
            <a:r>
              <a:rPr lang="en-US" sz="2400" dirty="0" err="1"/>
              <a:t>Variabler</a:t>
            </a:r>
            <a:r>
              <a:rPr lang="en-US" sz="2400" dirty="0"/>
              <a:t> (</a:t>
            </a:r>
            <a:r>
              <a:rPr lang="en-US" sz="2400" dirty="0" err="1"/>
              <a:t>Navn</a:t>
            </a:r>
            <a:r>
              <a:rPr lang="en-US" sz="2400" dirty="0"/>
              <a:t> = “Martin”)</a:t>
            </a:r>
          </a:p>
          <a:p>
            <a:r>
              <a:rPr lang="en-US" sz="2400" dirty="0" err="1"/>
              <a:t>Kontroler</a:t>
            </a:r>
            <a:r>
              <a:rPr lang="en-US" sz="2400" dirty="0"/>
              <a:t> logic (</a:t>
            </a:r>
            <a:r>
              <a:rPr lang="en-US" sz="2400" dirty="0" err="1"/>
              <a:t>Hvis</a:t>
            </a:r>
            <a:r>
              <a:rPr lang="en-US" sz="2400" dirty="0"/>
              <a:t> </a:t>
            </a:r>
            <a:r>
              <a:rPr lang="en-US" sz="2400" dirty="0" err="1"/>
              <a:t>noe</a:t>
            </a:r>
            <a:r>
              <a:rPr lang="en-US" sz="2400" dirty="0"/>
              <a:t>, </a:t>
            </a:r>
            <a:r>
              <a:rPr lang="en-US" sz="2400" dirty="0" err="1"/>
              <a:t>gjør</a:t>
            </a:r>
            <a:r>
              <a:rPr lang="en-US" sz="2400" dirty="0"/>
              <a:t> </a:t>
            </a:r>
            <a:r>
              <a:rPr lang="en-US" sz="2400" dirty="0" err="1"/>
              <a:t>dette</a:t>
            </a:r>
            <a:r>
              <a:rPr lang="en-US" sz="2400" dirty="0"/>
              <a:t>)</a:t>
            </a:r>
          </a:p>
          <a:p>
            <a:r>
              <a:rPr lang="en-US" sz="2400" dirty="0" err="1"/>
              <a:t>Funksjoner</a:t>
            </a:r>
            <a:r>
              <a:rPr lang="en-US" sz="2400" dirty="0"/>
              <a:t> (How-to guides/</a:t>
            </a:r>
            <a:r>
              <a:rPr lang="en-US" sz="2400" dirty="0" err="1"/>
              <a:t>oppskrift</a:t>
            </a:r>
            <a:r>
              <a:rPr lang="en-US" sz="2400" dirty="0"/>
              <a:t>) </a:t>
            </a:r>
          </a:p>
        </p:txBody>
      </p:sp>
    </p:spTree>
    <p:extLst>
      <p:ext uri="{BB962C8B-B14F-4D97-AF65-F5344CB8AC3E}">
        <p14:creationId xmlns:p14="http://schemas.microsoft.com/office/powerpoint/2010/main" val="378751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038-B657-61D3-426C-2792B9746EA4}"/>
              </a:ext>
            </a:extLst>
          </p:cNvPr>
          <p:cNvSpPr>
            <a:spLocks noGrp="1"/>
          </p:cNvSpPr>
          <p:nvPr>
            <p:ph type="title"/>
          </p:nvPr>
        </p:nvSpPr>
        <p:spPr/>
        <p:txBody>
          <a:bodyPr/>
          <a:lstStyle/>
          <a:p>
            <a:r>
              <a:rPr lang="en-US" dirty="0" err="1"/>
              <a:t>Funksjoner</a:t>
            </a:r>
            <a:endParaRPr lang="en-US" dirty="0"/>
          </a:p>
        </p:txBody>
      </p:sp>
      <p:sp>
        <p:nvSpPr>
          <p:cNvPr id="3" name="Content Placeholder 2">
            <a:extLst>
              <a:ext uri="{FF2B5EF4-FFF2-40B4-BE49-F238E27FC236}">
                <a16:creationId xmlns:a16="http://schemas.microsoft.com/office/drawing/2014/main" id="{5DE7BA5F-FF47-6F7F-763D-CC652B47A46F}"/>
              </a:ext>
            </a:extLst>
          </p:cNvPr>
          <p:cNvSpPr>
            <a:spLocks noGrp="1"/>
          </p:cNvSpPr>
          <p:nvPr>
            <p:ph idx="1"/>
          </p:nvPr>
        </p:nvSpPr>
        <p:spPr/>
        <p:txBody>
          <a:bodyPr>
            <a:normAutofit/>
          </a:bodyPr>
          <a:lstStyle/>
          <a:p>
            <a:r>
              <a:rPr lang="en-US" sz="2400" dirty="0"/>
              <a:t>How-to / </a:t>
            </a:r>
            <a:r>
              <a:rPr lang="en-US" sz="2400" dirty="0" err="1"/>
              <a:t>oppskrifter</a:t>
            </a:r>
            <a:endParaRPr lang="en-US" sz="2400" dirty="0"/>
          </a:p>
          <a:p>
            <a:r>
              <a:rPr lang="en-US" sz="2400" dirty="0" err="1"/>
              <a:t>Blir</a:t>
            </a:r>
            <a:r>
              <a:rPr lang="en-US" sz="2400" dirty="0"/>
              <a:t> </a:t>
            </a:r>
            <a:r>
              <a:rPr lang="en-US" sz="2400" dirty="0" err="1"/>
              <a:t>brukt</a:t>
            </a:r>
            <a:r>
              <a:rPr lang="en-US" sz="2400" dirty="0"/>
              <a:t> for å </a:t>
            </a:r>
            <a:r>
              <a:rPr lang="en-US" sz="2400" dirty="0" err="1"/>
              <a:t>samle</a:t>
            </a:r>
            <a:r>
              <a:rPr lang="en-US" sz="2400" dirty="0"/>
              <a:t> </a:t>
            </a:r>
            <a:r>
              <a:rPr lang="en-US" sz="2400" dirty="0" err="1"/>
              <a:t>funksjonalitet</a:t>
            </a:r>
            <a:r>
              <a:rPr lang="en-US" sz="2400" dirty="0"/>
              <a:t>. </a:t>
            </a:r>
          </a:p>
          <a:p>
            <a:r>
              <a:rPr lang="en-US" sz="2400" dirty="0"/>
              <a:t>Det er mange </a:t>
            </a:r>
            <a:r>
              <a:rPr lang="en-US" sz="2400" dirty="0" err="1"/>
              <a:t>innebygde</a:t>
            </a:r>
            <a:r>
              <a:rPr lang="en-US" sz="2400" dirty="0"/>
              <a:t> </a:t>
            </a:r>
            <a:r>
              <a:rPr lang="en-US" sz="2400" dirty="0" err="1"/>
              <a:t>funksjoner</a:t>
            </a:r>
            <a:r>
              <a:rPr lang="en-US" sz="2400" dirty="0"/>
              <a:t> </a:t>
            </a:r>
            <a:r>
              <a:rPr lang="en-US" sz="2400" dirty="0" err="1"/>
              <a:t>i</a:t>
            </a:r>
            <a:r>
              <a:rPr lang="en-US" sz="2400" dirty="0"/>
              <a:t> python</a:t>
            </a:r>
          </a:p>
          <a:p>
            <a:r>
              <a:rPr lang="en-US" sz="2400" dirty="0"/>
              <a:t>print()</a:t>
            </a:r>
          </a:p>
          <a:p>
            <a:r>
              <a:rPr lang="en-US" sz="2400" dirty="0"/>
              <a:t>La </a:t>
            </a:r>
            <a:r>
              <a:rPr lang="en-US" sz="2400" dirty="0" err="1"/>
              <a:t>oss</a:t>
            </a:r>
            <a:r>
              <a:rPr lang="en-US" sz="2400" dirty="0"/>
              <a:t> </a:t>
            </a:r>
            <a:r>
              <a:rPr lang="en-US" sz="2400" dirty="0" err="1"/>
              <a:t>skrive</a:t>
            </a:r>
            <a:r>
              <a:rPr lang="en-US" sz="2400" dirty="0"/>
              <a:t> </a:t>
            </a:r>
            <a:r>
              <a:rPr lang="en-US" sz="2400" dirty="0" err="1"/>
              <a:t>litt</a:t>
            </a:r>
            <a:r>
              <a:rPr lang="en-US" sz="2400" dirty="0"/>
              <a:t> </a:t>
            </a:r>
            <a:r>
              <a:rPr lang="en-US" sz="2400" dirty="0" err="1"/>
              <a:t>kode</a:t>
            </a:r>
            <a:r>
              <a:rPr lang="en-US" sz="2400" dirty="0"/>
              <a:t>!</a:t>
            </a:r>
          </a:p>
        </p:txBody>
      </p:sp>
    </p:spTree>
    <p:extLst>
      <p:ext uri="{BB962C8B-B14F-4D97-AF65-F5344CB8AC3E}">
        <p14:creationId xmlns:p14="http://schemas.microsoft.com/office/powerpoint/2010/main" val="236955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038-B657-61D3-426C-2792B9746EA4}"/>
              </a:ext>
            </a:extLst>
          </p:cNvPr>
          <p:cNvSpPr>
            <a:spLocks noGrp="1"/>
          </p:cNvSpPr>
          <p:nvPr>
            <p:ph type="title"/>
          </p:nvPr>
        </p:nvSpPr>
        <p:spPr/>
        <p:txBody>
          <a:bodyPr/>
          <a:lstStyle/>
          <a:p>
            <a:r>
              <a:rPr lang="en-US" dirty="0" err="1"/>
              <a:t>Funksjoner</a:t>
            </a:r>
            <a:endParaRPr lang="en-US" dirty="0"/>
          </a:p>
        </p:txBody>
      </p:sp>
      <p:sp>
        <p:nvSpPr>
          <p:cNvPr id="3" name="Content Placeholder 2">
            <a:extLst>
              <a:ext uri="{FF2B5EF4-FFF2-40B4-BE49-F238E27FC236}">
                <a16:creationId xmlns:a16="http://schemas.microsoft.com/office/drawing/2014/main" id="{5DE7BA5F-FF47-6F7F-763D-CC652B47A46F}"/>
              </a:ext>
            </a:extLst>
          </p:cNvPr>
          <p:cNvSpPr>
            <a:spLocks noGrp="1"/>
          </p:cNvSpPr>
          <p:nvPr>
            <p:ph idx="1"/>
          </p:nvPr>
        </p:nvSpPr>
        <p:spPr/>
        <p:txBody>
          <a:bodyPr>
            <a:normAutofit/>
          </a:bodyPr>
          <a:lstStyle/>
          <a:p>
            <a:r>
              <a:rPr lang="en-US" sz="2400" dirty="0" err="1"/>
              <a:t>Gratulerer</a:t>
            </a:r>
            <a:r>
              <a:rPr lang="en-US" sz="2400" dirty="0"/>
              <a:t>! Du </a:t>
            </a:r>
            <a:r>
              <a:rPr lang="en-US" sz="2400" dirty="0" err="1"/>
              <a:t>har</a:t>
            </a:r>
            <a:r>
              <a:rPr lang="en-US" sz="2400" dirty="0"/>
              <a:t> </a:t>
            </a:r>
            <a:r>
              <a:rPr lang="en-US" sz="2400" dirty="0" err="1"/>
              <a:t>laget</a:t>
            </a:r>
            <a:r>
              <a:rPr lang="en-US" sz="2400" dirty="0"/>
              <a:t> </a:t>
            </a:r>
            <a:r>
              <a:rPr lang="en-US" sz="2400" dirty="0" err="1"/>
              <a:t>ditt</a:t>
            </a:r>
            <a:r>
              <a:rPr lang="en-US" sz="2400" dirty="0"/>
              <a:t> </a:t>
            </a:r>
            <a:r>
              <a:rPr lang="en-US" sz="2400" dirty="0" err="1"/>
              <a:t>første</a:t>
            </a:r>
            <a:r>
              <a:rPr lang="en-US" sz="2400" dirty="0"/>
              <a:t> python program!</a:t>
            </a:r>
          </a:p>
          <a:p>
            <a:r>
              <a:rPr lang="en-US" sz="2400" dirty="0" err="1"/>
              <a:t>Oppdater</a:t>
            </a:r>
            <a:r>
              <a:rPr lang="en-US" sz="2400" dirty="0"/>
              <a:t> </a:t>
            </a:r>
            <a:r>
              <a:rPr lang="en-US" sz="2400" dirty="0" err="1"/>
              <a:t>ditt</a:t>
            </a:r>
            <a:r>
              <a:rPr lang="en-US" sz="2400" dirty="0"/>
              <a:t> program, </a:t>
            </a:r>
            <a:r>
              <a:rPr lang="en-US" sz="2400" dirty="0" err="1"/>
              <a:t>slik</a:t>
            </a:r>
            <a:r>
              <a:rPr lang="en-US" sz="2400" dirty="0"/>
              <a:t> at du </a:t>
            </a:r>
            <a:r>
              <a:rPr lang="en-US" sz="2400" dirty="0" err="1"/>
              <a:t>også</a:t>
            </a:r>
            <a:r>
              <a:rPr lang="en-US" sz="2400" dirty="0"/>
              <a:t> </a:t>
            </a:r>
            <a:r>
              <a:rPr lang="en-US" sz="2400" dirty="0" err="1"/>
              <a:t>skriver</a:t>
            </a:r>
            <a:r>
              <a:rPr lang="en-US" sz="2400" dirty="0"/>
              <a:t> </a:t>
            </a:r>
            <a:r>
              <a:rPr lang="en-US" sz="2400" dirty="0" err="1"/>
              <a:t>ut</a:t>
            </a:r>
            <a:r>
              <a:rPr lang="en-US" sz="2400" dirty="0"/>
              <a:t> 5 </a:t>
            </a:r>
            <a:r>
              <a:rPr lang="en-US" sz="2400" dirty="0" err="1"/>
              <a:t>fakta</a:t>
            </a:r>
            <a:r>
              <a:rPr lang="en-US" sz="2400" dirty="0"/>
              <a:t> om deg </a:t>
            </a:r>
            <a:r>
              <a:rPr lang="en-US" sz="2400" dirty="0" err="1"/>
              <a:t>selv</a:t>
            </a:r>
            <a:r>
              <a:rPr lang="en-US" sz="2400" dirty="0"/>
              <a:t>, </a:t>
            </a:r>
            <a:r>
              <a:rPr lang="en-US" sz="2400" dirty="0" err="1"/>
              <a:t>på</a:t>
            </a:r>
            <a:r>
              <a:rPr lang="en-US" sz="2400" dirty="0"/>
              <a:t> </a:t>
            </a:r>
            <a:r>
              <a:rPr lang="en-US" sz="2400" dirty="0" err="1"/>
              <a:t>dette</a:t>
            </a:r>
            <a:r>
              <a:rPr lang="en-US" sz="2400" dirty="0"/>
              <a:t> format:</a:t>
            </a:r>
            <a:br>
              <a:rPr lang="en-US" sz="2400" dirty="0"/>
            </a:br>
            <a:r>
              <a:rPr lang="en-US" sz="2400" dirty="0"/>
              <a:t>“</a:t>
            </a:r>
            <a:r>
              <a:rPr lang="en-US" sz="2400" dirty="0" err="1"/>
              <a:t>ditt_navn</a:t>
            </a:r>
            <a:r>
              <a:rPr lang="en-US" sz="2400" dirty="0"/>
              <a:t> </a:t>
            </a:r>
            <a:r>
              <a:rPr lang="en-US" sz="2400" dirty="0" err="1"/>
              <a:t>fakta_om_deg</a:t>
            </a:r>
            <a:r>
              <a:rPr lang="en-US" sz="2400" dirty="0"/>
              <a:t>”</a:t>
            </a:r>
            <a:br>
              <a:rPr lang="en-US" sz="2400" dirty="0"/>
            </a:br>
            <a:r>
              <a:rPr lang="en-US" sz="2400" dirty="0" err="1"/>
              <a:t>f.eks</a:t>
            </a:r>
            <a:r>
              <a:rPr lang="en-US" sz="2400" dirty="0"/>
              <a:t>:</a:t>
            </a:r>
            <a:br>
              <a:rPr lang="en-US" sz="2400" dirty="0"/>
            </a:br>
            <a:r>
              <a:rPr lang="en-US" sz="2400" dirty="0"/>
              <a:t>“Martin driver med hacking </a:t>
            </a:r>
            <a:r>
              <a:rPr lang="en-US" sz="2400" dirty="0" err="1"/>
              <a:t>på</a:t>
            </a:r>
            <a:r>
              <a:rPr lang="en-US" sz="2400" dirty="0"/>
              <a:t> </a:t>
            </a:r>
            <a:r>
              <a:rPr lang="en-US" sz="2400" dirty="0" err="1"/>
              <a:t>fritiden</a:t>
            </a:r>
            <a:r>
              <a:rPr lang="en-US" sz="2400" dirty="0"/>
              <a:t>”</a:t>
            </a:r>
          </a:p>
        </p:txBody>
      </p:sp>
    </p:spTree>
    <p:extLst>
      <p:ext uri="{BB962C8B-B14F-4D97-AF65-F5344CB8AC3E}">
        <p14:creationId xmlns:p14="http://schemas.microsoft.com/office/powerpoint/2010/main" val="615119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FFDA-185B-17DF-6388-6F9F99AFCA78}"/>
              </a:ext>
            </a:extLst>
          </p:cNvPr>
          <p:cNvSpPr>
            <a:spLocks noGrp="1"/>
          </p:cNvSpPr>
          <p:nvPr>
            <p:ph type="title"/>
          </p:nvPr>
        </p:nvSpPr>
        <p:spPr/>
        <p:txBody>
          <a:bodyPr/>
          <a:lstStyle/>
          <a:p>
            <a:r>
              <a:rPr lang="en-US" dirty="0" err="1"/>
              <a:t>Variabler</a:t>
            </a:r>
            <a:endParaRPr lang="en-US" dirty="0"/>
          </a:p>
        </p:txBody>
      </p:sp>
      <p:sp>
        <p:nvSpPr>
          <p:cNvPr id="3" name="Content Placeholder 2">
            <a:extLst>
              <a:ext uri="{FF2B5EF4-FFF2-40B4-BE49-F238E27FC236}">
                <a16:creationId xmlns:a16="http://schemas.microsoft.com/office/drawing/2014/main" id="{7D778A21-FA66-613A-72C7-45B3038067F0}"/>
              </a:ext>
            </a:extLst>
          </p:cNvPr>
          <p:cNvSpPr>
            <a:spLocks noGrp="1"/>
          </p:cNvSpPr>
          <p:nvPr>
            <p:ph idx="1"/>
          </p:nvPr>
        </p:nvSpPr>
        <p:spPr/>
        <p:txBody>
          <a:bodyPr>
            <a:normAutofit/>
          </a:bodyPr>
          <a:lstStyle/>
          <a:p>
            <a:r>
              <a:rPr lang="en-US" sz="2000" dirty="0" err="1"/>
              <a:t>Hukomelsen</a:t>
            </a:r>
            <a:r>
              <a:rPr lang="en-US" sz="2000" dirty="0"/>
              <a:t> </a:t>
            </a:r>
            <a:r>
              <a:rPr lang="en-US" sz="2000" dirty="0" err="1"/>
              <a:t>til</a:t>
            </a:r>
            <a:r>
              <a:rPr lang="en-US" sz="2000" dirty="0"/>
              <a:t> </a:t>
            </a:r>
            <a:r>
              <a:rPr lang="en-US" sz="2000" dirty="0" err="1"/>
              <a:t>ditt</a:t>
            </a:r>
            <a:r>
              <a:rPr lang="en-US" sz="2000" dirty="0"/>
              <a:t> program</a:t>
            </a:r>
          </a:p>
          <a:p>
            <a:r>
              <a:rPr lang="en-US" sz="2000" dirty="0" err="1"/>
              <a:t>Brukes</a:t>
            </a:r>
            <a:r>
              <a:rPr lang="en-US" sz="2000" dirty="0"/>
              <a:t> </a:t>
            </a:r>
            <a:r>
              <a:rPr lang="en-US" sz="2000" dirty="0" err="1"/>
              <a:t>til</a:t>
            </a:r>
            <a:r>
              <a:rPr lang="en-US" sz="2000" dirty="0"/>
              <a:t> å </a:t>
            </a:r>
            <a:r>
              <a:rPr lang="en-US" sz="2000" dirty="0" err="1"/>
              <a:t>holde</a:t>
            </a:r>
            <a:r>
              <a:rPr lang="en-US" sz="2000" dirty="0"/>
              <a:t> data/</a:t>
            </a:r>
            <a:r>
              <a:rPr lang="en-US" sz="2000" dirty="0" err="1"/>
              <a:t>informasjon</a:t>
            </a:r>
            <a:endParaRPr lang="en-US" sz="2000" dirty="0"/>
          </a:p>
          <a:p>
            <a:r>
              <a:rPr lang="en-US" sz="2000" dirty="0" err="1"/>
              <a:t>F.eks</a:t>
            </a:r>
            <a:endParaRPr lang="en-US" sz="2000" dirty="0"/>
          </a:p>
          <a:p>
            <a:pPr lvl="1"/>
            <a:r>
              <a:rPr lang="en-US" sz="2000" dirty="0" err="1"/>
              <a:t>variable_navn</a:t>
            </a:r>
            <a:r>
              <a:rPr lang="en-US" sz="2000" dirty="0"/>
              <a:t> =  Verdi</a:t>
            </a:r>
          </a:p>
          <a:p>
            <a:pPr lvl="1"/>
            <a:r>
              <a:rPr lang="en-US" sz="2000" dirty="0"/>
              <a:t>x = 12</a:t>
            </a:r>
          </a:p>
          <a:p>
            <a:pPr lvl="1"/>
            <a:r>
              <a:rPr lang="en-US" sz="2000" dirty="0" err="1"/>
              <a:t>navn</a:t>
            </a:r>
            <a:r>
              <a:rPr lang="en-US" sz="2000" dirty="0"/>
              <a:t> = “Martin”</a:t>
            </a:r>
          </a:p>
          <a:p>
            <a:pPr lvl="1"/>
            <a:r>
              <a:rPr lang="en-US" sz="2000" dirty="0" err="1"/>
              <a:t>aoifjeaeisogjasoigjasoigj</a:t>
            </a:r>
            <a:r>
              <a:rPr lang="en-US" sz="2000" dirty="0"/>
              <a:t> = “</a:t>
            </a:r>
            <a:r>
              <a:rPr lang="en-US" sz="2000" dirty="0" err="1"/>
              <a:t>iskrem</a:t>
            </a:r>
            <a:r>
              <a:rPr lang="en-US" sz="2000" dirty="0"/>
              <a:t>”</a:t>
            </a:r>
          </a:p>
          <a:p>
            <a:pPr lvl="1"/>
            <a:r>
              <a:rPr lang="en-US" sz="2000" dirty="0" err="1"/>
              <a:t>lkmlkmoijikmllknm</a:t>
            </a:r>
            <a:r>
              <a:rPr lang="en-US" sz="2000" dirty="0"/>
              <a:t> = 999999</a:t>
            </a:r>
          </a:p>
        </p:txBody>
      </p:sp>
    </p:spTree>
    <p:extLst>
      <p:ext uri="{BB962C8B-B14F-4D97-AF65-F5344CB8AC3E}">
        <p14:creationId xmlns:p14="http://schemas.microsoft.com/office/powerpoint/2010/main" val="247493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1C12-4FFF-6DD6-A042-431D85EC57D9}"/>
              </a:ext>
            </a:extLst>
          </p:cNvPr>
          <p:cNvSpPr>
            <a:spLocks noGrp="1"/>
          </p:cNvSpPr>
          <p:nvPr>
            <p:ph type="title"/>
          </p:nvPr>
        </p:nvSpPr>
        <p:spPr/>
        <p:txBody>
          <a:bodyPr/>
          <a:lstStyle/>
          <a:p>
            <a:r>
              <a:rPr lang="en-US" dirty="0" err="1"/>
              <a:t>Forventninger</a:t>
            </a:r>
            <a:r>
              <a:rPr lang="en-US" dirty="0"/>
              <a:t> </a:t>
            </a:r>
            <a:r>
              <a:rPr lang="en-US" dirty="0" err="1"/>
              <a:t>og</a:t>
            </a:r>
            <a:r>
              <a:rPr lang="en-US" dirty="0"/>
              <a:t> tanker</a:t>
            </a:r>
          </a:p>
        </p:txBody>
      </p:sp>
      <p:sp>
        <p:nvSpPr>
          <p:cNvPr id="3" name="Content Placeholder 2">
            <a:extLst>
              <a:ext uri="{FF2B5EF4-FFF2-40B4-BE49-F238E27FC236}">
                <a16:creationId xmlns:a16="http://schemas.microsoft.com/office/drawing/2014/main" id="{1FE36D2D-F455-17C3-932B-6C0C65A65834}"/>
              </a:ext>
            </a:extLst>
          </p:cNvPr>
          <p:cNvSpPr>
            <a:spLocks noGrp="1"/>
          </p:cNvSpPr>
          <p:nvPr>
            <p:ph idx="1"/>
          </p:nvPr>
        </p:nvSpPr>
        <p:spPr/>
        <p:txBody>
          <a:bodyPr>
            <a:normAutofit/>
          </a:bodyPr>
          <a:lstStyle/>
          <a:p>
            <a:r>
              <a:rPr lang="en-US" sz="2400" dirty="0" err="1"/>
              <a:t>Hva</a:t>
            </a:r>
            <a:r>
              <a:rPr lang="en-US" sz="2400" dirty="0"/>
              <a:t> legger du </a:t>
            </a:r>
            <a:r>
              <a:rPr lang="en-US" sz="2400" dirty="0" err="1"/>
              <a:t>i</a:t>
            </a:r>
            <a:r>
              <a:rPr lang="en-US" sz="2400" dirty="0"/>
              <a:t> </a:t>
            </a:r>
            <a:r>
              <a:rPr lang="en-US" sz="2400" dirty="0" err="1"/>
              <a:t>ordet</a:t>
            </a:r>
            <a:r>
              <a:rPr lang="en-US" sz="2400" dirty="0"/>
              <a:t> </a:t>
            </a:r>
            <a:r>
              <a:rPr lang="en-US" sz="2400" dirty="0" err="1"/>
              <a:t>programmering</a:t>
            </a:r>
            <a:r>
              <a:rPr lang="en-US" sz="2400" dirty="0"/>
              <a:t>?</a:t>
            </a:r>
          </a:p>
          <a:p>
            <a:r>
              <a:rPr lang="en-US" sz="2400" dirty="0" err="1"/>
              <a:t>Hva</a:t>
            </a:r>
            <a:r>
              <a:rPr lang="en-US" sz="2400" dirty="0"/>
              <a:t> er din </a:t>
            </a:r>
            <a:r>
              <a:rPr lang="en-US" sz="2400" dirty="0" err="1"/>
              <a:t>forventninger</a:t>
            </a:r>
            <a:r>
              <a:rPr lang="en-US" sz="2400" dirty="0"/>
              <a:t> </a:t>
            </a:r>
            <a:r>
              <a:rPr lang="en-US" sz="2400" dirty="0" err="1"/>
              <a:t>til</a:t>
            </a:r>
            <a:r>
              <a:rPr lang="en-US" sz="2400" dirty="0"/>
              <a:t> </a:t>
            </a:r>
            <a:r>
              <a:rPr lang="en-US" sz="2400" dirty="0" err="1"/>
              <a:t>idag</a:t>
            </a:r>
            <a:r>
              <a:rPr lang="en-US" sz="2400" dirty="0"/>
              <a:t>? </a:t>
            </a:r>
          </a:p>
          <a:p>
            <a:r>
              <a:rPr lang="en-US" sz="2400" dirty="0" err="1"/>
              <a:t>Hvorfor</a:t>
            </a:r>
            <a:r>
              <a:rPr lang="en-US" sz="2400" dirty="0"/>
              <a:t> </a:t>
            </a:r>
            <a:r>
              <a:rPr lang="en-US" sz="2400" dirty="0" err="1"/>
              <a:t>hadde</a:t>
            </a:r>
            <a:r>
              <a:rPr lang="en-US" sz="2400" dirty="0"/>
              <a:t> du </a:t>
            </a:r>
            <a:r>
              <a:rPr lang="en-US" sz="2400" dirty="0" err="1"/>
              <a:t>lyst</a:t>
            </a:r>
            <a:r>
              <a:rPr lang="en-US" sz="2400" dirty="0"/>
              <a:t> </a:t>
            </a:r>
            <a:r>
              <a:rPr lang="en-US" sz="2400" dirty="0" err="1"/>
              <a:t>til</a:t>
            </a:r>
            <a:r>
              <a:rPr lang="en-US" sz="2400" dirty="0"/>
              <a:t> å </a:t>
            </a:r>
            <a:r>
              <a:rPr lang="en-US" sz="2400" dirty="0" err="1"/>
              <a:t>være</a:t>
            </a:r>
            <a:r>
              <a:rPr lang="en-US" sz="2400" dirty="0"/>
              <a:t> med </a:t>
            </a:r>
            <a:r>
              <a:rPr lang="en-US" sz="2400" dirty="0" err="1"/>
              <a:t>på</a:t>
            </a:r>
            <a:r>
              <a:rPr lang="en-US" sz="2400" dirty="0"/>
              <a:t> </a:t>
            </a:r>
            <a:r>
              <a:rPr lang="en-US" sz="2400" dirty="0" err="1"/>
              <a:t>denne</a:t>
            </a:r>
            <a:r>
              <a:rPr lang="en-US" sz="2400" dirty="0"/>
              <a:t> </a:t>
            </a:r>
            <a:r>
              <a:rPr lang="en-US" sz="2400" dirty="0" err="1"/>
              <a:t>workshopen</a:t>
            </a:r>
            <a:r>
              <a:rPr lang="en-US" sz="2400" dirty="0"/>
              <a:t>?</a:t>
            </a:r>
          </a:p>
        </p:txBody>
      </p:sp>
    </p:spTree>
    <p:extLst>
      <p:ext uri="{BB962C8B-B14F-4D97-AF65-F5344CB8AC3E}">
        <p14:creationId xmlns:p14="http://schemas.microsoft.com/office/powerpoint/2010/main" val="152040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7611-D424-442D-A0A4-0D6D8F9EF817}"/>
              </a:ext>
            </a:extLst>
          </p:cNvPr>
          <p:cNvSpPr>
            <a:spLocks noGrp="1"/>
          </p:cNvSpPr>
          <p:nvPr>
            <p:ph type="title"/>
          </p:nvPr>
        </p:nvSpPr>
        <p:spPr/>
        <p:txBody>
          <a:bodyPr/>
          <a:lstStyle/>
          <a:p>
            <a:r>
              <a:rPr lang="en-US" dirty="0"/>
              <a:t>Data </a:t>
            </a:r>
            <a:r>
              <a:rPr lang="en-US" dirty="0" err="1"/>
              <a:t>typer</a:t>
            </a:r>
            <a:r>
              <a:rPr lang="en-US" dirty="0"/>
              <a:t> – </a:t>
            </a:r>
            <a:r>
              <a:rPr lang="en-US" dirty="0" err="1"/>
              <a:t>Typer</a:t>
            </a:r>
            <a:r>
              <a:rPr lang="en-US" dirty="0"/>
              <a:t> av data</a:t>
            </a:r>
          </a:p>
        </p:txBody>
      </p:sp>
      <p:sp>
        <p:nvSpPr>
          <p:cNvPr id="3" name="Content Placeholder 2">
            <a:extLst>
              <a:ext uri="{FF2B5EF4-FFF2-40B4-BE49-F238E27FC236}">
                <a16:creationId xmlns:a16="http://schemas.microsoft.com/office/drawing/2014/main" id="{31E19111-5785-0F5C-0DC4-A27F28FAA980}"/>
              </a:ext>
            </a:extLst>
          </p:cNvPr>
          <p:cNvSpPr>
            <a:spLocks noGrp="1"/>
          </p:cNvSpPr>
          <p:nvPr>
            <p:ph idx="1"/>
          </p:nvPr>
        </p:nvSpPr>
        <p:spPr/>
        <p:txBody>
          <a:bodyPr>
            <a:normAutofit/>
          </a:bodyPr>
          <a:lstStyle/>
          <a:p>
            <a:r>
              <a:rPr lang="en-US" sz="2400" b="1" dirty="0" err="1"/>
              <a:t>Data</a:t>
            </a:r>
            <a:r>
              <a:rPr lang="en-US" sz="2400" dirty="0" err="1"/>
              <a:t>maskiner</a:t>
            </a:r>
            <a:r>
              <a:rPr lang="en-US" sz="2400" dirty="0"/>
              <a:t>, </a:t>
            </a:r>
            <a:r>
              <a:rPr lang="en-US" sz="2400" dirty="0" err="1"/>
              <a:t>en</a:t>
            </a:r>
            <a:r>
              <a:rPr lang="en-US" sz="2400" dirty="0"/>
              <a:t> </a:t>
            </a:r>
            <a:r>
              <a:rPr lang="en-US" sz="2400" dirty="0" err="1"/>
              <a:t>maskin</a:t>
            </a:r>
            <a:r>
              <a:rPr lang="en-US" sz="2400" dirty="0"/>
              <a:t> </a:t>
            </a:r>
            <a:r>
              <a:rPr lang="en-US" sz="2400" dirty="0" err="1"/>
              <a:t>som</a:t>
            </a:r>
            <a:r>
              <a:rPr lang="en-US" sz="2400" dirty="0"/>
              <a:t> jobber med data</a:t>
            </a:r>
          </a:p>
          <a:p>
            <a:r>
              <a:rPr lang="en-US" sz="2400" dirty="0"/>
              <a:t>Vi </a:t>
            </a:r>
            <a:r>
              <a:rPr lang="en-US" sz="2400" dirty="0" err="1"/>
              <a:t>har</a:t>
            </a:r>
            <a:r>
              <a:rPr lang="en-US" sz="2400" dirty="0"/>
              <a:t> mange </a:t>
            </a:r>
            <a:r>
              <a:rPr lang="en-US" sz="2400" dirty="0" err="1"/>
              <a:t>forskjellige</a:t>
            </a:r>
            <a:r>
              <a:rPr lang="en-US" sz="2400" dirty="0"/>
              <a:t> </a:t>
            </a:r>
            <a:r>
              <a:rPr lang="en-US" sz="2400" dirty="0" err="1"/>
              <a:t>typer</a:t>
            </a:r>
            <a:r>
              <a:rPr lang="en-US" sz="2400" dirty="0"/>
              <a:t> av data</a:t>
            </a:r>
          </a:p>
          <a:p>
            <a:pPr lvl="1"/>
            <a:r>
              <a:rPr lang="en-US" sz="2400" dirty="0"/>
              <a:t>Tall – integers (int): 22</a:t>
            </a:r>
          </a:p>
          <a:p>
            <a:pPr lvl="1"/>
            <a:r>
              <a:rPr lang="en-US" sz="2400" dirty="0" err="1"/>
              <a:t>Tekst</a:t>
            </a:r>
            <a:r>
              <a:rPr lang="en-US" sz="2400" dirty="0"/>
              <a:t> – String: “Martin er </a:t>
            </a:r>
            <a:r>
              <a:rPr lang="en-US" sz="2400" dirty="0" err="1"/>
              <a:t>kul</a:t>
            </a:r>
            <a:r>
              <a:rPr lang="en-US" sz="2400" dirty="0"/>
              <a:t>”</a:t>
            </a:r>
          </a:p>
          <a:p>
            <a:pPr lvl="1"/>
            <a:r>
              <a:rPr lang="en-US" sz="2400" dirty="0"/>
              <a:t>Lister – Array: [“Martin”, “Marianne”, “Dervis”]</a:t>
            </a:r>
          </a:p>
          <a:p>
            <a:pPr lvl="1"/>
            <a:r>
              <a:rPr lang="en-US" sz="2400" dirty="0" err="1"/>
              <a:t>Og</a:t>
            </a:r>
            <a:r>
              <a:rPr lang="en-US" sz="2400" dirty="0"/>
              <a:t> mange </a:t>
            </a:r>
            <a:r>
              <a:rPr lang="en-US" sz="2400" dirty="0" err="1"/>
              <a:t>flere</a:t>
            </a:r>
            <a:endParaRPr lang="en-US" sz="2400" dirty="0"/>
          </a:p>
        </p:txBody>
      </p:sp>
    </p:spTree>
    <p:extLst>
      <p:ext uri="{BB962C8B-B14F-4D97-AF65-F5344CB8AC3E}">
        <p14:creationId xmlns:p14="http://schemas.microsoft.com/office/powerpoint/2010/main" val="401688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FA5E-D697-23CC-1692-3373ABE68EBA}"/>
              </a:ext>
            </a:extLst>
          </p:cNvPr>
          <p:cNvSpPr>
            <a:spLocks noGrp="1"/>
          </p:cNvSpPr>
          <p:nvPr>
            <p:ph type="title"/>
          </p:nvPr>
        </p:nvSpPr>
        <p:spPr/>
        <p:txBody>
          <a:bodyPr/>
          <a:lstStyle/>
          <a:p>
            <a:r>
              <a:rPr lang="en-US" dirty="0"/>
              <a:t>Tall - integer</a:t>
            </a:r>
          </a:p>
        </p:txBody>
      </p:sp>
      <p:sp>
        <p:nvSpPr>
          <p:cNvPr id="3" name="Content Placeholder 2">
            <a:extLst>
              <a:ext uri="{FF2B5EF4-FFF2-40B4-BE49-F238E27FC236}">
                <a16:creationId xmlns:a16="http://schemas.microsoft.com/office/drawing/2014/main" id="{CC5EB7C1-0885-61BF-E704-42C33CF7C8B7}"/>
              </a:ext>
            </a:extLst>
          </p:cNvPr>
          <p:cNvSpPr>
            <a:spLocks noGrp="1"/>
          </p:cNvSpPr>
          <p:nvPr>
            <p:ph idx="1"/>
          </p:nvPr>
        </p:nvSpPr>
        <p:spPr/>
        <p:txBody>
          <a:bodyPr/>
          <a:lstStyle/>
          <a:p>
            <a:r>
              <a:rPr lang="en-US" dirty="0" err="1"/>
              <a:t>Programmet</a:t>
            </a:r>
            <a:r>
              <a:rPr lang="en-US" dirty="0"/>
              <a:t> </a:t>
            </a:r>
            <a:r>
              <a:rPr lang="en-US" dirty="0" err="1"/>
              <a:t>vårt</a:t>
            </a:r>
            <a:r>
              <a:rPr lang="en-US" dirty="0"/>
              <a:t> </a:t>
            </a:r>
            <a:r>
              <a:rPr lang="en-US" dirty="0" err="1"/>
              <a:t>skal</a:t>
            </a:r>
            <a:r>
              <a:rPr lang="en-US" dirty="0"/>
              <a:t> </a:t>
            </a:r>
            <a:r>
              <a:rPr lang="en-US" dirty="0" err="1"/>
              <a:t>tolke</a:t>
            </a:r>
            <a:r>
              <a:rPr lang="en-US" dirty="0"/>
              <a:t> </a:t>
            </a:r>
            <a:r>
              <a:rPr lang="en-US" dirty="0" err="1"/>
              <a:t>matematiske</a:t>
            </a:r>
            <a:r>
              <a:rPr lang="en-US" dirty="0"/>
              <a:t> tall</a:t>
            </a:r>
          </a:p>
          <a:p>
            <a:r>
              <a:rPr lang="en-US" dirty="0"/>
              <a:t>alder = 20+6</a:t>
            </a:r>
          </a:p>
          <a:p>
            <a:endParaRPr lang="en-US" dirty="0"/>
          </a:p>
        </p:txBody>
      </p:sp>
      <p:pic>
        <p:nvPicPr>
          <p:cNvPr id="5" name="Picture 4">
            <a:extLst>
              <a:ext uri="{FF2B5EF4-FFF2-40B4-BE49-F238E27FC236}">
                <a16:creationId xmlns:a16="http://schemas.microsoft.com/office/drawing/2014/main" id="{178740DA-F657-A175-D44C-6E35BECF3BED}"/>
              </a:ext>
            </a:extLst>
          </p:cNvPr>
          <p:cNvPicPr>
            <a:picLocks noChangeAspect="1"/>
          </p:cNvPicPr>
          <p:nvPr/>
        </p:nvPicPr>
        <p:blipFill>
          <a:blip r:embed="rId2"/>
          <a:stretch>
            <a:fillRect/>
          </a:stretch>
        </p:blipFill>
        <p:spPr>
          <a:xfrm>
            <a:off x="581192" y="4300537"/>
            <a:ext cx="4029075" cy="828675"/>
          </a:xfrm>
          <a:prstGeom prst="rect">
            <a:avLst/>
          </a:prstGeom>
        </p:spPr>
      </p:pic>
    </p:spTree>
    <p:extLst>
      <p:ext uri="{BB962C8B-B14F-4D97-AF65-F5344CB8AC3E}">
        <p14:creationId xmlns:p14="http://schemas.microsoft.com/office/powerpoint/2010/main" val="242100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458D-B9C5-0E53-72F1-CEDCE49BC8ED}"/>
              </a:ext>
            </a:extLst>
          </p:cNvPr>
          <p:cNvSpPr>
            <a:spLocks noGrp="1"/>
          </p:cNvSpPr>
          <p:nvPr>
            <p:ph type="title"/>
          </p:nvPr>
        </p:nvSpPr>
        <p:spPr/>
        <p:txBody>
          <a:bodyPr/>
          <a:lstStyle/>
          <a:p>
            <a:r>
              <a:rPr lang="en-US" dirty="0" err="1"/>
              <a:t>Tekst</a:t>
            </a:r>
            <a:r>
              <a:rPr lang="en-US" dirty="0"/>
              <a:t> - string</a:t>
            </a:r>
          </a:p>
        </p:txBody>
      </p:sp>
      <p:sp>
        <p:nvSpPr>
          <p:cNvPr id="3" name="Content Placeholder 2">
            <a:extLst>
              <a:ext uri="{FF2B5EF4-FFF2-40B4-BE49-F238E27FC236}">
                <a16:creationId xmlns:a16="http://schemas.microsoft.com/office/drawing/2014/main" id="{5BA6D6A5-FB48-964B-EC9F-79A5701DCB8D}"/>
              </a:ext>
            </a:extLst>
          </p:cNvPr>
          <p:cNvSpPr>
            <a:spLocks noGrp="1"/>
          </p:cNvSpPr>
          <p:nvPr>
            <p:ph idx="1"/>
          </p:nvPr>
        </p:nvSpPr>
        <p:spPr/>
        <p:txBody>
          <a:bodyPr/>
          <a:lstStyle/>
          <a:p>
            <a:r>
              <a:rPr lang="en-US" dirty="0" err="1"/>
              <a:t>Nå</a:t>
            </a:r>
            <a:r>
              <a:rPr lang="en-US" dirty="0"/>
              <a:t> </a:t>
            </a:r>
            <a:r>
              <a:rPr lang="en-US" dirty="0" err="1"/>
              <a:t>som</a:t>
            </a:r>
            <a:r>
              <a:rPr lang="en-US" dirty="0"/>
              <a:t> vi vet </a:t>
            </a:r>
            <a:r>
              <a:rPr lang="en-US" dirty="0" err="1"/>
              <a:t>hvordan</a:t>
            </a:r>
            <a:r>
              <a:rPr lang="en-US" dirty="0"/>
              <a:t> vi </a:t>
            </a:r>
            <a:r>
              <a:rPr lang="en-US" dirty="0" err="1"/>
              <a:t>håntere</a:t>
            </a:r>
            <a:r>
              <a:rPr lang="en-US" dirty="0"/>
              <a:t> tall, </a:t>
            </a:r>
            <a:r>
              <a:rPr lang="en-US" dirty="0" err="1"/>
              <a:t>hva</a:t>
            </a:r>
            <a:r>
              <a:rPr lang="en-US" dirty="0"/>
              <a:t> med </a:t>
            </a:r>
            <a:r>
              <a:rPr lang="en-US" dirty="0" err="1"/>
              <a:t>tekst</a:t>
            </a:r>
            <a:r>
              <a:rPr lang="en-US" dirty="0"/>
              <a:t>?</a:t>
            </a:r>
          </a:p>
          <a:p>
            <a:r>
              <a:rPr lang="en-US" dirty="0"/>
              <a:t>Legg </a:t>
            </a:r>
            <a:r>
              <a:rPr lang="en-US" dirty="0" err="1"/>
              <a:t>merke</a:t>
            </a:r>
            <a:r>
              <a:rPr lang="en-US" dirty="0"/>
              <a:t> </a:t>
            </a:r>
            <a:r>
              <a:rPr lang="en-US" dirty="0" err="1"/>
              <a:t>til</a:t>
            </a:r>
            <a:r>
              <a:rPr lang="en-US" dirty="0"/>
              <a:t>, at variable er bare </a:t>
            </a:r>
            <a:r>
              <a:rPr lang="en-US" dirty="0" err="1"/>
              <a:t>ord</a:t>
            </a:r>
            <a:r>
              <a:rPr lang="en-US" dirty="0"/>
              <a:t>:</a:t>
            </a:r>
          </a:p>
          <a:p>
            <a:endParaRPr lang="en-US" dirty="0"/>
          </a:p>
          <a:p>
            <a:endParaRPr lang="en-US" dirty="0"/>
          </a:p>
          <a:p>
            <a:r>
              <a:rPr lang="en-US" dirty="0" err="1"/>
              <a:t>Hvordan</a:t>
            </a:r>
            <a:r>
              <a:rPr lang="en-US" dirty="0"/>
              <a:t> </a:t>
            </a:r>
            <a:r>
              <a:rPr lang="en-US" dirty="0" err="1"/>
              <a:t>skal</a:t>
            </a:r>
            <a:r>
              <a:rPr lang="en-US" dirty="0"/>
              <a:t> </a:t>
            </a:r>
            <a:r>
              <a:rPr lang="en-US" dirty="0" err="1"/>
              <a:t>vårt</a:t>
            </a:r>
            <a:r>
              <a:rPr lang="en-US" dirty="0"/>
              <a:t> program </a:t>
            </a:r>
            <a:r>
              <a:rPr lang="en-US" dirty="0" err="1"/>
              <a:t>vite</a:t>
            </a:r>
            <a:r>
              <a:rPr lang="en-US" dirty="0"/>
              <a:t> om vi </a:t>
            </a:r>
            <a:r>
              <a:rPr lang="en-US" dirty="0" err="1"/>
              <a:t>snakker</a:t>
            </a:r>
            <a:r>
              <a:rPr lang="en-US" dirty="0"/>
              <a:t> om </a:t>
            </a:r>
            <a:r>
              <a:rPr lang="en-US" dirty="0" err="1"/>
              <a:t>variablene</a:t>
            </a:r>
            <a:r>
              <a:rPr lang="en-US" dirty="0"/>
              <a:t> ‘</a:t>
            </a:r>
            <a:r>
              <a:rPr lang="en-US" dirty="0" err="1"/>
              <a:t>navn</a:t>
            </a:r>
            <a:r>
              <a:rPr lang="en-US" dirty="0"/>
              <a:t>’ </a:t>
            </a:r>
            <a:r>
              <a:rPr lang="en-US" dirty="0" err="1"/>
              <a:t>eller</a:t>
            </a:r>
            <a:r>
              <a:rPr lang="en-US" dirty="0"/>
              <a:t> </a:t>
            </a:r>
            <a:r>
              <a:rPr lang="en-US" dirty="0" err="1"/>
              <a:t>teksten</a:t>
            </a:r>
            <a:r>
              <a:rPr lang="en-US" dirty="0"/>
              <a:t> ‘</a:t>
            </a:r>
            <a:r>
              <a:rPr lang="en-US" dirty="0" err="1"/>
              <a:t>navn</a:t>
            </a:r>
            <a:r>
              <a:rPr lang="en-US" dirty="0"/>
              <a:t>’? </a:t>
            </a:r>
          </a:p>
          <a:p>
            <a:endParaRPr lang="en-US" dirty="0"/>
          </a:p>
          <a:p>
            <a:endParaRPr lang="en-US" dirty="0"/>
          </a:p>
        </p:txBody>
      </p:sp>
      <p:pic>
        <p:nvPicPr>
          <p:cNvPr id="7" name="Picture 6">
            <a:extLst>
              <a:ext uri="{FF2B5EF4-FFF2-40B4-BE49-F238E27FC236}">
                <a16:creationId xmlns:a16="http://schemas.microsoft.com/office/drawing/2014/main" id="{E4EA40EA-4797-AB7A-3EB7-5B19A7A93ECF}"/>
              </a:ext>
            </a:extLst>
          </p:cNvPr>
          <p:cNvPicPr>
            <a:picLocks noChangeAspect="1"/>
          </p:cNvPicPr>
          <p:nvPr/>
        </p:nvPicPr>
        <p:blipFill>
          <a:blip r:embed="rId2"/>
          <a:stretch>
            <a:fillRect/>
          </a:stretch>
        </p:blipFill>
        <p:spPr>
          <a:xfrm>
            <a:off x="819317" y="3428999"/>
            <a:ext cx="2479531" cy="790575"/>
          </a:xfrm>
          <a:prstGeom prst="rect">
            <a:avLst/>
          </a:prstGeom>
        </p:spPr>
      </p:pic>
    </p:spTree>
    <p:extLst>
      <p:ext uri="{BB962C8B-B14F-4D97-AF65-F5344CB8AC3E}">
        <p14:creationId xmlns:p14="http://schemas.microsoft.com/office/powerpoint/2010/main" val="3874022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96B8-1AE2-D719-42F2-C6C214BAF936}"/>
              </a:ext>
            </a:extLst>
          </p:cNvPr>
          <p:cNvSpPr>
            <a:spLocks noGrp="1"/>
          </p:cNvSpPr>
          <p:nvPr>
            <p:ph type="title"/>
          </p:nvPr>
        </p:nvSpPr>
        <p:spPr/>
        <p:txBody>
          <a:bodyPr/>
          <a:lstStyle/>
          <a:p>
            <a:r>
              <a:rPr lang="en-US" dirty="0" err="1"/>
              <a:t>Dynamisk</a:t>
            </a:r>
            <a:r>
              <a:rPr lang="en-US" dirty="0"/>
              <a:t> vs </a:t>
            </a:r>
            <a:r>
              <a:rPr lang="en-US" dirty="0" err="1"/>
              <a:t>statisk</a:t>
            </a:r>
            <a:endParaRPr lang="en-US" dirty="0"/>
          </a:p>
        </p:txBody>
      </p:sp>
      <p:sp>
        <p:nvSpPr>
          <p:cNvPr id="3" name="Content Placeholder 2">
            <a:extLst>
              <a:ext uri="{FF2B5EF4-FFF2-40B4-BE49-F238E27FC236}">
                <a16:creationId xmlns:a16="http://schemas.microsoft.com/office/drawing/2014/main" id="{147382DE-5ECD-5C3F-8451-DC3D93F88049}"/>
              </a:ext>
            </a:extLst>
          </p:cNvPr>
          <p:cNvSpPr>
            <a:spLocks noGrp="1"/>
          </p:cNvSpPr>
          <p:nvPr>
            <p:ph idx="1"/>
          </p:nvPr>
        </p:nvSpPr>
        <p:spPr/>
        <p:txBody>
          <a:bodyPr/>
          <a:lstStyle/>
          <a:p>
            <a:r>
              <a:rPr lang="en-US" dirty="0"/>
              <a:t>I din </a:t>
            </a:r>
            <a:r>
              <a:rPr lang="en-US" dirty="0" err="1"/>
              <a:t>kode</a:t>
            </a:r>
            <a:r>
              <a:rPr lang="en-US" dirty="0"/>
              <a:t>, </a:t>
            </a:r>
            <a:r>
              <a:rPr lang="en-US" dirty="0" err="1"/>
              <a:t>oppdater</a:t>
            </a:r>
            <a:r>
              <a:rPr lang="en-US" dirty="0"/>
              <a:t> </a:t>
            </a:r>
            <a:r>
              <a:rPr lang="en-US" dirty="0" err="1"/>
              <a:t>navnet</a:t>
            </a:r>
            <a:r>
              <a:rPr lang="en-US" dirty="0"/>
              <a:t> </a:t>
            </a:r>
            <a:r>
              <a:rPr lang="en-US" dirty="0" err="1"/>
              <a:t>til</a:t>
            </a:r>
            <a:r>
              <a:rPr lang="en-US" dirty="0"/>
              <a:t> </a:t>
            </a:r>
            <a:r>
              <a:rPr lang="en-US" dirty="0" err="1"/>
              <a:t>personen</a:t>
            </a:r>
            <a:r>
              <a:rPr lang="en-US" dirty="0"/>
              <a:t> for </a:t>
            </a:r>
            <a:r>
              <a:rPr lang="en-US" dirty="0" err="1"/>
              <a:t>hver</a:t>
            </a:r>
            <a:r>
              <a:rPr lang="en-US" dirty="0"/>
              <a:t> </a:t>
            </a:r>
            <a:r>
              <a:rPr lang="en-US" dirty="0" err="1"/>
              <a:t>fakta</a:t>
            </a:r>
            <a:r>
              <a:rPr lang="en-US" dirty="0"/>
              <a:t> du </a:t>
            </a:r>
            <a:r>
              <a:rPr lang="en-US" dirty="0" err="1"/>
              <a:t>skrev</a:t>
            </a:r>
            <a:r>
              <a:rPr lang="en-US" dirty="0"/>
              <a:t>. </a:t>
            </a:r>
          </a:p>
          <a:p>
            <a:r>
              <a:rPr lang="en-US" dirty="0" err="1"/>
              <a:t>F.eks</a:t>
            </a:r>
            <a:r>
              <a:rPr lang="en-US" dirty="0"/>
              <a:t>: </a:t>
            </a:r>
            <a:r>
              <a:rPr lang="en-US" dirty="0" err="1"/>
              <a:t>endre</a:t>
            </a:r>
            <a:r>
              <a:rPr lang="en-US" dirty="0"/>
              <a:t> </a:t>
            </a:r>
            <a:r>
              <a:rPr lang="en-US" dirty="0" err="1"/>
              <a:t>navnet</a:t>
            </a:r>
            <a:r>
              <a:rPr lang="en-US" dirty="0"/>
              <a:t> </a:t>
            </a:r>
            <a:r>
              <a:rPr lang="en-US" dirty="0" err="1"/>
              <a:t>fra</a:t>
            </a:r>
            <a:r>
              <a:rPr lang="en-US" dirty="0"/>
              <a:t> Martin </a:t>
            </a:r>
            <a:r>
              <a:rPr lang="en-US" dirty="0" err="1"/>
              <a:t>til</a:t>
            </a:r>
            <a:r>
              <a:rPr lang="en-US" dirty="0"/>
              <a:t> </a:t>
            </a:r>
            <a:r>
              <a:rPr lang="en-US" dirty="0" err="1"/>
              <a:t>Snørre</a:t>
            </a:r>
            <a:r>
              <a:rPr lang="en-US" dirty="0"/>
              <a:t> </a:t>
            </a:r>
            <a:r>
              <a:rPr lang="en-US" dirty="0" err="1"/>
              <a:t>Snurlandson</a:t>
            </a:r>
            <a:endParaRPr lang="en-US" dirty="0"/>
          </a:p>
          <a:p>
            <a:pPr marL="0" indent="0">
              <a:buNone/>
            </a:pPr>
            <a:endParaRPr lang="en-US" dirty="0"/>
          </a:p>
        </p:txBody>
      </p:sp>
      <p:pic>
        <p:nvPicPr>
          <p:cNvPr id="5" name="Picture 4">
            <a:extLst>
              <a:ext uri="{FF2B5EF4-FFF2-40B4-BE49-F238E27FC236}">
                <a16:creationId xmlns:a16="http://schemas.microsoft.com/office/drawing/2014/main" id="{1B24F6F4-9A15-6566-F67A-3BE09DF3A988}"/>
              </a:ext>
            </a:extLst>
          </p:cNvPr>
          <p:cNvPicPr>
            <a:picLocks noChangeAspect="1"/>
          </p:cNvPicPr>
          <p:nvPr/>
        </p:nvPicPr>
        <p:blipFill>
          <a:blip r:embed="rId2"/>
          <a:stretch>
            <a:fillRect/>
          </a:stretch>
        </p:blipFill>
        <p:spPr>
          <a:xfrm>
            <a:off x="932581" y="4183720"/>
            <a:ext cx="4648849" cy="981212"/>
          </a:xfrm>
          <a:prstGeom prst="rect">
            <a:avLst/>
          </a:prstGeom>
        </p:spPr>
      </p:pic>
    </p:spTree>
    <p:extLst>
      <p:ext uri="{BB962C8B-B14F-4D97-AF65-F5344CB8AC3E}">
        <p14:creationId xmlns:p14="http://schemas.microsoft.com/office/powerpoint/2010/main" val="1200427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E95A-4FE3-530D-318F-9A40B783B618}"/>
              </a:ext>
            </a:extLst>
          </p:cNvPr>
          <p:cNvSpPr>
            <a:spLocks noGrp="1"/>
          </p:cNvSpPr>
          <p:nvPr>
            <p:ph type="title"/>
          </p:nvPr>
        </p:nvSpPr>
        <p:spPr/>
        <p:txBody>
          <a:bodyPr/>
          <a:lstStyle/>
          <a:p>
            <a:r>
              <a:rPr lang="en-US" dirty="0" err="1"/>
              <a:t>Dynamisk</a:t>
            </a:r>
            <a:r>
              <a:rPr lang="en-US" dirty="0"/>
              <a:t> vs </a:t>
            </a:r>
            <a:r>
              <a:rPr lang="en-US" dirty="0" err="1"/>
              <a:t>statisk</a:t>
            </a:r>
            <a:endParaRPr lang="en-US" dirty="0"/>
          </a:p>
        </p:txBody>
      </p:sp>
      <p:sp>
        <p:nvSpPr>
          <p:cNvPr id="3" name="Content Placeholder 2">
            <a:extLst>
              <a:ext uri="{FF2B5EF4-FFF2-40B4-BE49-F238E27FC236}">
                <a16:creationId xmlns:a16="http://schemas.microsoft.com/office/drawing/2014/main" id="{600EAB19-2527-6C77-B0D5-47E4AC0447C2}"/>
              </a:ext>
            </a:extLst>
          </p:cNvPr>
          <p:cNvSpPr>
            <a:spLocks noGrp="1"/>
          </p:cNvSpPr>
          <p:nvPr>
            <p:ph idx="1"/>
          </p:nvPr>
        </p:nvSpPr>
        <p:spPr/>
        <p:txBody>
          <a:bodyPr>
            <a:normAutofit/>
          </a:bodyPr>
          <a:lstStyle/>
          <a:p>
            <a:r>
              <a:rPr lang="en-US" sz="2000" dirty="0"/>
              <a:t>Dette </a:t>
            </a:r>
            <a:r>
              <a:rPr lang="en-US" sz="2000" dirty="0" err="1"/>
              <a:t>kaller</a:t>
            </a:r>
            <a:r>
              <a:rPr lang="en-US" sz="2000" dirty="0"/>
              <a:t> vi “Hardcoded / hardcoded”</a:t>
            </a:r>
          </a:p>
          <a:p>
            <a:r>
              <a:rPr lang="en-US" sz="2000" dirty="0"/>
              <a:t>Vi </a:t>
            </a:r>
            <a:r>
              <a:rPr lang="en-US" sz="2000" dirty="0" err="1"/>
              <a:t>vil</a:t>
            </a:r>
            <a:r>
              <a:rPr lang="en-US" sz="2000" dirty="0"/>
              <a:t> ha </a:t>
            </a:r>
            <a:r>
              <a:rPr lang="en-US" sz="2000" dirty="0" err="1"/>
              <a:t>dynamisk</a:t>
            </a:r>
            <a:r>
              <a:rPr lang="en-US" sz="2000" dirty="0"/>
              <a:t> </a:t>
            </a:r>
            <a:r>
              <a:rPr lang="en-US" sz="2000" dirty="0" err="1"/>
              <a:t>kode</a:t>
            </a:r>
            <a:r>
              <a:rPr lang="en-US" sz="2000" dirty="0"/>
              <a:t>/data, </a:t>
            </a:r>
            <a:r>
              <a:rPr lang="en-US" sz="2000" dirty="0" err="1"/>
              <a:t>som</a:t>
            </a:r>
            <a:r>
              <a:rPr lang="en-US" sz="2000" dirty="0"/>
              <a:t> </a:t>
            </a:r>
            <a:r>
              <a:rPr lang="en-US" sz="2000" dirty="0" err="1"/>
              <a:t>kan</a:t>
            </a:r>
            <a:r>
              <a:rPr lang="en-US" sz="2000" dirty="0"/>
              <a:t> </a:t>
            </a:r>
            <a:r>
              <a:rPr lang="en-US" sz="2000" dirty="0" err="1"/>
              <a:t>gjenbrukes</a:t>
            </a:r>
            <a:r>
              <a:rPr lang="en-US" sz="2000" dirty="0"/>
              <a:t>!</a:t>
            </a:r>
          </a:p>
          <a:p>
            <a:r>
              <a:rPr lang="en-US" sz="2000" dirty="0"/>
              <a:t>Lag </a:t>
            </a:r>
            <a:r>
              <a:rPr lang="en-US" sz="2000" dirty="0" err="1"/>
              <a:t>variabler</a:t>
            </a:r>
            <a:r>
              <a:rPr lang="en-US" sz="2000" dirty="0"/>
              <a:t> </a:t>
            </a:r>
            <a:r>
              <a:rPr lang="en-US" sz="2000" dirty="0" err="1"/>
              <a:t>som</a:t>
            </a:r>
            <a:r>
              <a:rPr lang="en-US" sz="2000" dirty="0"/>
              <a:t> </a:t>
            </a:r>
            <a:r>
              <a:rPr lang="en-US" sz="2000" dirty="0" err="1"/>
              <a:t>kan</a:t>
            </a:r>
            <a:r>
              <a:rPr lang="en-US" sz="2000" dirty="0"/>
              <a:t> </a:t>
            </a:r>
            <a:r>
              <a:rPr lang="en-US" sz="2000" dirty="0" err="1"/>
              <a:t>huske</a:t>
            </a:r>
            <a:r>
              <a:rPr lang="en-US" sz="2000" dirty="0"/>
              <a:t> </a:t>
            </a:r>
            <a:r>
              <a:rPr lang="en-US" sz="2000" dirty="0" err="1"/>
              <a:t>følgene</a:t>
            </a:r>
            <a:r>
              <a:rPr lang="en-US" sz="2000" dirty="0"/>
              <a:t> </a:t>
            </a:r>
            <a:r>
              <a:rPr lang="en-US" sz="2000" dirty="0" err="1"/>
              <a:t>informasjon</a:t>
            </a:r>
            <a:r>
              <a:rPr lang="en-US" sz="2000" dirty="0"/>
              <a:t> om deg </a:t>
            </a:r>
            <a:r>
              <a:rPr lang="en-US" sz="2000" dirty="0" err="1"/>
              <a:t>selv</a:t>
            </a:r>
            <a:r>
              <a:rPr lang="en-US" sz="2000" dirty="0"/>
              <a:t>:</a:t>
            </a:r>
          </a:p>
          <a:p>
            <a:pPr lvl="1"/>
            <a:r>
              <a:rPr lang="en-US" sz="2000" dirty="0" err="1"/>
              <a:t>Navn</a:t>
            </a:r>
            <a:endParaRPr lang="en-US" sz="2000" dirty="0"/>
          </a:p>
          <a:p>
            <a:pPr lvl="1"/>
            <a:r>
              <a:rPr lang="en-US" sz="2000" dirty="0"/>
              <a:t>Alder</a:t>
            </a:r>
          </a:p>
          <a:p>
            <a:pPr lvl="1"/>
            <a:r>
              <a:rPr lang="en-US" sz="2000" dirty="0"/>
              <a:t>Stilling</a:t>
            </a:r>
          </a:p>
          <a:p>
            <a:pPr lvl="1"/>
            <a:r>
              <a:rPr lang="en-US" sz="2000" dirty="0"/>
              <a:t>“</a:t>
            </a:r>
            <a:r>
              <a:rPr lang="en-US" sz="2000" dirty="0" err="1"/>
              <a:t>nåværende</a:t>
            </a:r>
            <a:r>
              <a:rPr lang="en-US" sz="2000" dirty="0"/>
              <a:t> </a:t>
            </a:r>
            <a:r>
              <a:rPr lang="en-US" sz="2000" dirty="0" err="1"/>
              <a:t>lønn</a:t>
            </a:r>
            <a:r>
              <a:rPr lang="en-US" sz="2000" dirty="0"/>
              <a:t>”</a:t>
            </a:r>
          </a:p>
          <a:p>
            <a:pPr lvl="1"/>
            <a:r>
              <a:rPr lang="en-US" sz="2000" dirty="0"/>
              <a:t>“</a:t>
            </a:r>
            <a:r>
              <a:rPr lang="en-US" sz="2000" dirty="0" err="1"/>
              <a:t>ønsket</a:t>
            </a:r>
            <a:r>
              <a:rPr lang="en-US" sz="2000" dirty="0"/>
              <a:t> </a:t>
            </a:r>
            <a:r>
              <a:rPr lang="en-US" sz="2000" dirty="0" err="1"/>
              <a:t>lønn</a:t>
            </a:r>
            <a:r>
              <a:rPr lang="en-US" sz="2000" dirty="0"/>
              <a:t>”</a:t>
            </a:r>
          </a:p>
        </p:txBody>
      </p:sp>
    </p:spTree>
    <p:extLst>
      <p:ext uri="{BB962C8B-B14F-4D97-AF65-F5344CB8AC3E}">
        <p14:creationId xmlns:p14="http://schemas.microsoft.com/office/powerpoint/2010/main" val="382743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7D4C-573A-E0F6-7C55-330880B1BBAC}"/>
              </a:ext>
            </a:extLst>
          </p:cNvPr>
          <p:cNvSpPr>
            <a:spLocks noGrp="1"/>
          </p:cNvSpPr>
          <p:nvPr>
            <p:ph type="title"/>
          </p:nvPr>
        </p:nvSpPr>
        <p:spPr/>
        <p:txBody>
          <a:bodyPr/>
          <a:lstStyle/>
          <a:p>
            <a:r>
              <a:rPr lang="en-US" dirty="0" err="1"/>
              <a:t>Dynamisk</a:t>
            </a:r>
            <a:r>
              <a:rPr lang="en-US" dirty="0"/>
              <a:t> print()</a:t>
            </a:r>
          </a:p>
        </p:txBody>
      </p:sp>
      <p:sp>
        <p:nvSpPr>
          <p:cNvPr id="3" name="Content Placeholder 2">
            <a:extLst>
              <a:ext uri="{FF2B5EF4-FFF2-40B4-BE49-F238E27FC236}">
                <a16:creationId xmlns:a16="http://schemas.microsoft.com/office/drawing/2014/main" id="{0419B363-1DC2-8BDA-C702-A594BD850146}"/>
              </a:ext>
            </a:extLst>
          </p:cNvPr>
          <p:cNvSpPr>
            <a:spLocks noGrp="1"/>
          </p:cNvSpPr>
          <p:nvPr>
            <p:ph idx="1"/>
          </p:nvPr>
        </p:nvSpPr>
        <p:spPr/>
        <p:txBody>
          <a:bodyPr/>
          <a:lstStyle/>
          <a:p>
            <a:r>
              <a:rPr lang="en-US" dirty="0" err="1"/>
              <a:t>Erstatt</a:t>
            </a:r>
            <a:r>
              <a:rPr lang="en-US" dirty="0"/>
              <a:t> det hardcoded </a:t>
            </a:r>
            <a:r>
              <a:rPr lang="en-US" dirty="0" err="1"/>
              <a:t>navnet</a:t>
            </a:r>
            <a:r>
              <a:rPr lang="en-US" dirty="0"/>
              <a:t> </a:t>
            </a:r>
            <a:r>
              <a:rPr lang="en-US" dirty="0" err="1"/>
              <a:t>i</a:t>
            </a:r>
            <a:r>
              <a:rPr lang="en-US" dirty="0"/>
              <a:t> din print </a:t>
            </a:r>
            <a:r>
              <a:rPr lang="en-US" dirty="0" err="1"/>
              <a:t>funksjoner</a:t>
            </a:r>
            <a:r>
              <a:rPr lang="en-US" dirty="0"/>
              <a:t> med </a:t>
            </a:r>
            <a:r>
              <a:rPr lang="en-US" dirty="0" err="1"/>
              <a:t>navn</a:t>
            </a:r>
            <a:r>
              <a:rPr lang="en-US" dirty="0"/>
              <a:t> </a:t>
            </a:r>
            <a:r>
              <a:rPr lang="en-US" dirty="0" err="1"/>
              <a:t>variabelen</a:t>
            </a:r>
            <a:r>
              <a:rPr lang="en-US" dirty="0"/>
              <a:t>!</a:t>
            </a:r>
          </a:p>
          <a:p>
            <a:pPr marL="0" indent="0">
              <a:buNone/>
            </a:pPr>
            <a:endParaRPr lang="en-US" dirty="0"/>
          </a:p>
        </p:txBody>
      </p:sp>
      <p:pic>
        <p:nvPicPr>
          <p:cNvPr id="5" name="Picture 4">
            <a:extLst>
              <a:ext uri="{FF2B5EF4-FFF2-40B4-BE49-F238E27FC236}">
                <a16:creationId xmlns:a16="http://schemas.microsoft.com/office/drawing/2014/main" id="{27BE7581-AA72-33AB-9998-C4B15FE2046B}"/>
              </a:ext>
            </a:extLst>
          </p:cNvPr>
          <p:cNvPicPr>
            <a:picLocks noChangeAspect="1"/>
          </p:cNvPicPr>
          <p:nvPr/>
        </p:nvPicPr>
        <p:blipFill>
          <a:blip r:embed="rId3"/>
          <a:stretch>
            <a:fillRect/>
          </a:stretch>
        </p:blipFill>
        <p:spPr>
          <a:xfrm>
            <a:off x="977418" y="4134454"/>
            <a:ext cx="4858953" cy="904906"/>
          </a:xfrm>
          <a:prstGeom prst="rect">
            <a:avLst/>
          </a:prstGeom>
        </p:spPr>
      </p:pic>
    </p:spTree>
    <p:extLst>
      <p:ext uri="{BB962C8B-B14F-4D97-AF65-F5344CB8AC3E}">
        <p14:creationId xmlns:p14="http://schemas.microsoft.com/office/powerpoint/2010/main" val="1558092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C368-9EDD-9597-8962-12FB7D4C49EC}"/>
              </a:ext>
            </a:extLst>
          </p:cNvPr>
          <p:cNvSpPr>
            <a:spLocks noGrp="1"/>
          </p:cNvSpPr>
          <p:nvPr>
            <p:ph type="title"/>
          </p:nvPr>
        </p:nvSpPr>
        <p:spPr/>
        <p:txBody>
          <a:bodyPr/>
          <a:lstStyle/>
          <a:p>
            <a:r>
              <a:rPr lang="en-US" dirty="0" err="1"/>
              <a:t>Dynamisk</a:t>
            </a:r>
            <a:r>
              <a:rPr lang="en-US" dirty="0"/>
              <a:t> print</a:t>
            </a:r>
          </a:p>
        </p:txBody>
      </p:sp>
      <p:sp>
        <p:nvSpPr>
          <p:cNvPr id="3" name="Content Placeholder 2">
            <a:extLst>
              <a:ext uri="{FF2B5EF4-FFF2-40B4-BE49-F238E27FC236}">
                <a16:creationId xmlns:a16="http://schemas.microsoft.com/office/drawing/2014/main" id="{746DAE08-574E-4490-6BDF-C74034B7256B}"/>
              </a:ext>
            </a:extLst>
          </p:cNvPr>
          <p:cNvSpPr>
            <a:spLocks noGrp="1"/>
          </p:cNvSpPr>
          <p:nvPr>
            <p:ph idx="1"/>
          </p:nvPr>
        </p:nvSpPr>
        <p:spPr/>
        <p:txBody>
          <a:bodyPr>
            <a:normAutofit/>
          </a:bodyPr>
          <a:lstStyle/>
          <a:p>
            <a:r>
              <a:rPr lang="en-US" sz="2400" dirty="0"/>
              <a:t>Lag </a:t>
            </a:r>
            <a:r>
              <a:rPr lang="en-US" sz="2400" dirty="0" err="1"/>
              <a:t>en</a:t>
            </a:r>
            <a:r>
              <a:rPr lang="en-US" sz="2400" dirty="0"/>
              <a:t> print </a:t>
            </a:r>
            <a:r>
              <a:rPr lang="en-US" sz="2400" dirty="0" err="1"/>
              <a:t>som</a:t>
            </a:r>
            <a:r>
              <a:rPr lang="en-US" sz="2400" dirty="0"/>
              <a:t> </a:t>
            </a:r>
            <a:r>
              <a:rPr lang="en-US" sz="2400" dirty="0" err="1"/>
              <a:t>bruker</a:t>
            </a:r>
            <a:r>
              <a:rPr lang="en-US" sz="2400" dirty="0"/>
              <a:t> alle </a:t>
            </a:r>
            <a:r>
              <a:rPr lang="en-US" sz="2400" dirty="0" err="1"/>
              <a:t>variablene</a:t>
            </a:r>
            <a:r>
              <a:rPr lang="en-US" sz="2400" dirty="0"/>
              <a:t> dine I </a:t>
            </a:r>
            <a:r>
              <a:rPr lang="en-US" sz="2400" dirty="0" err="1"/>
              <a:t>en</a:t>
            </a:r>
            <a:r>
              <a:rPr lang="en-US" sz="2400" dirty="0"/>
              <a:t> </a:t>
            </a:r>
            <a:r>
              <a:rPr lang="en-US" sz="2400" dirty="0" err="1"/>
              <a:t>setning</a:t>
            </a:r>
            <a:r>
              <a:rPr lang="en-US" sz="2400" dirty="0"/>
              <a:t>:</a:t>
            </a:r>
          </a:p>
          <a:p>
            <a:r>
              <a:rPr lang="en-US" sz="2400" dirty="0" err="1"/>
              <a:t>F.eks</a:t>
            </a:r>
            <a:r>
              <a:rPr lang="en-US" sz="2400" dirty="0"/>
              <a:t>:  </a:t>
            </a:r>
          </a:p>
          <a:p>
            <a:pPr marL="0" indent="0">
              <a:buNone/>
            </a:pPr>
            <a:r>
              <a:rPr lang="en-US" sz="2400" dirty="0"/>
              <a:t>“</a:t>
            </a:r>
            <a:r>
              <a:rPr lang="nb-NO" sz="2400" dirty="0"/>
              <a:t>Mitt navn er Martin Jeg er 26 år gammel, min stilling i PIT er Utvikler min nåværende lønn er 700000 men, jeg ønsker en lønn på 10000000</a:t>
            </a:r>
            <a:r>
              <a:rPr lang="en-US" sz="2400" dirty="0"/>
              <a:t>”</a:t>
            </a:r>
          </a:p>
        </p:txBody>
      </p:sp>
    </p:spTree>
    <p:extLst>
      <p:ext uri="{BB962C8B-B14F-4D97-AF65-F5344CB8AC3E}">
        <p14:creationId xmlns:p14="http://schemas.microsoft.com/office/powerpoint/2010/main" val="1957394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ACBD-DB06-5A18-5DA2-70AD3E6AC238}"/>
              </a:ext>
            </a:extLst>
          </p:cNvPr>
          <p:cNvSpPr>
            <a:spLocks noGrp="1"/>
          </p:cNvSpPr>
          <p:nvPr>
            <p:ph type="title"/>
          </p:nvPr>
        </p:nvSpPr>
        <p:spPr/>
        <p:txBody>
          <a:bodyPr/>
          <a:lstStyle/>
          <a:p>
            <a:r>
              <a:rPr lang="en-US" dirty="0" err="1"/>
              <a:t>Kontrol</a:t>
            </a:r>
            <a:r>
              <a:rPr lang="en-US" dirty="0"/>
              <a:t> </a:t>
            </a:r>
            <a:r>
              <a:rPr lang="en-US" dirty="0" err="1"/>
              <a:t>logikk</a:t>
            </a:r>
            <a:endParaRPr lang="en-US" dirty="0"/>
          </a:p>
        </p:txBody>
      </p:sp>
      <p:sp>
        <p:nvSpPr>
          <p:cNvPr id="3" name="Content Placeholder 2">
            <a:extLst>
              <a:ext uri="{FF2B5EF4-FFF2-40B4-BE49-F238E27FC236}">
                <a16:creationId xmlns:a16="http://schemas.microsoft.com/office/drawing/2014/main" id="{CABA440B-2BB8-31A9-C38B-1298F8576705}"/>
              </a:ext>
            </a:extLst>
          </p:cNvPr>
          <p:cNvSpPr>
            <a:spLocks noGrp="1"/>
          </p:cNvSpPr>
          <p:nvPr>
            <p:ph idx="1"/>
          </p:nvPr>
        </p:nvSpPr>
        <p:spPr/>
        <p:txBody>
          <a:bodyPr>
            <a:normAutofit/>
          </a:bodyPr>
          <a:lstStyle/>
          <a:p>
            <a:r>
              <a:rPr lang="en-US" sz="2400" dirty="0" err="1"/>
              <a:t>Kontrol</a:t>
            </a:r>
            <a:r>
              <a:rPr lang="en-US" sz="2400" dirty="0"/>
              <a:t> </a:t>
            </a:r>
            <a:r>
              <a:rPr lang="en-US" sz="2400" dirty="0" err="1"/>
              <a:t>logikk</a:t>
            </a:r>
            <a:r>
              <a:rPr lang="en-US" sz="2400" dirty="0"/>
              <a:t>: </a:t>
            </a:r>
            <a:r>
              <a:rPr lang="en-US" sz="2400" dirty="0" err="1"/>
              <a:t>Regler</a:t>
            </a:r>
            <a:r>
              <a:rPr lang="en-US" sz="2400" dirty="0"/>
              <a:t> </a:t>
            </a:r>
            <a:r>
              <a:rPr lang="en-US" sz="2400" dirty="0" err="1"/>
              <a:t>og</a:t>
            </a:r>
            <a:r>
              <a:rPr lang="en-US" sz="2400" dirty="0"/>
              <a:t> </a:t>
            </a:r>
            <a:r>
              <a:rPr lang="en-US" sz="2400" dirty="0" err="1"/>
              <a:t>normer</a:t>
            </a:r>
            <a:r>
              <a:rPr lang="en-US" sz="2400" dirty="0"/>
              <a:t> for </a:t>
            </a:r>
            <a:r>
              <a:rPr lang="en-US" sz="2400" dirty="0" err="1"/>
              <a:t>vårt</a:t>
            </a:r>
            <a:r>
              <a:rPr lang="en-US" sz="2400" dirty="0"/>
              <a:t> program. </a:t>
            </a:r>
          </a:p>
          <a:p>
            <a:r>
              <a:rPr lang="en-US" sz="2400" dirty="0"/>
              <a:t>3 </a:t>
            </a:r>
            <a:r>
              <a:rPr lang="en-US" sz="2400" dirty="0" err="1"/>
              <a:t>nøkkelord</a:t>
            </a:r>
            <a:r>
              <a:rPr lang="en-US" sz="2400" dirty="0"/>
              <a:t>:</a:t>
            </a:r>
          </a:p>
          <a:p>
            <a:pPr lvl="1"/>
            <a:r>
              <a:rPr lang="en-US" sz="2400" dirty="0"/>
              <a:t>if </a:t>
            </a:r>
          </a:p>
          <a:p>
            <a:pPr lvl="1"/>
            <a:r>
              <a:rPr lang="en-US" sz="2400" dirty="0" err="1"/>
              <a:t>elif</a:t>
            </a:r>
            <a:r>
              <a:rPr lang="en-US" sz="2400" dirty="0"/>
              <a:t> (else if)</a:t>
            </a:r>
          </a:p>
          <a:p>
            <a:pPr lvl="1"/>
            <a:r>
              <a:rPr lang="en-US" sz="2400" dirty="0"/>
              <a:t>else</a:t>
            </a:r>
          </a:p>
        </p:txBody>
      </p:sp>
    </p:spTree>
    <p:extLst>
      <p:ext uri="{BB962C8B-B14F-4D97-AF65-F5344CB8AC3E}">
        <p14:creationId xmlns:p14="http://schemas.microsoft.com/office/powerpoint/2010/main" val="241803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B945-499F-6915-B922-7A76C427C042}"/>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509F5A3-EB29-1B76-D634-0A7800E6C274}"/>
              </a:ext>
            </a:extLst>
          </p:cNvPr>
          <p:cNvSpPr>
            <a:spLocks noGrp="1"/>
          </p:cNvSpPr>
          <p:nvPr>
            <p:ph idx="1"/>
          </p:nvPr>
        </p:nvSpPr>
        <p:spPr/>
        <p:txBody>
          <a:bodyPr/>
          <a:lstStyle/>
          <a:p>
            <a:pPr marL="0" indent="0">
              <a:buNone/>
            </a:pPr>
            <a:endParaRPr lang="en-US" dirty="0"/>
          </a:p>
        </p:txBody>
      </p:sp>
      <p:pic>
        <p:nvPicPr>
          <p:cNvPr id="11" name="Picture 10">
            <a:extLst>
              <a:ext uri="{FF2B5EF4-FFF2-40B4-BE49-F238E27FC236}">
                <a16:creationId xmlns:a16="http://schemas.microsoft.com/office/drawing/2014/main" id="{6DB4FEFD-556F-C14E-72CC-CD5C02FBC9CA}"/>
              </a:ext>
            </a:extLst>
          </p:cNvPr>
          <p:cNvPicPr>
            <a:picLocks noChangeAspect="1"/>
          </p:cNvPicPr>
          <p:nvPr/>
        </p:nvPicPr>
        <p:blipFill>
          <a:blip r:embed="rId3"/>
          <a:stretch>
            <a:fillRect/>
          </a:stretch>
        </p:blipFill>
        <p:spPr>
          <a:xfrm>
            <a:off x="2834640" y="2546624"/>
            <a:ext cx="6745653" cy="2665456"/>
          </a:xfrm>
          <a:prstGeom prst="rect">
            <a:avLst/>
          </a:prstGeom>
        </p:spPr>
      </p:pic>
    </p:spTree>
    <p:extLst>
      <p:ext uri="{BB962C8B-B14F-4D97-AF65-F5344CB8AC3E}">
        <p14:creationId xmlns:p14="http://schemas.microsoft.com/office/powerpoint/2010/main" val="2769731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F8C-2F98-F9C9-4B95-266C765280F0}"/>
              </a:ext>
            </a:extLst>
          </p:cNvPr>
          <p:cNvSpPr>
            <a:spLocks noGrp="1"/>
          </p:cNvSpPr>
          <p:nvPr>
            <p:ph type="title"/>
          </p:nvPr>
        </p:nvSpPr>
        <p:spPr/>
        <p:txBody>
          <a:bodyPr/>
          <a:lstStyle/>
          <a:p>
            <a:r>
              <a:rPr lang="en-US" dirty="0" err="1"/>
              <a:t>Elif</a:t>
            </a:r>
            <a:r>
              <a:rPr lang="en-US" dirty="0"/>
              <a:t> (else if)</a:t>
            </a:r>
          </a:p>
        </p:txBody>
      </p:sp>
      <p:sp>
        <p:nvSpPr>
          <p:cNvPr id="6" name="Content Placeholder 5">
            <a:extLst>
              <a:ext uri="{FF2B5EF4-FFF2-40B4-BE49-F238E27FC236}">
                <a16:creationId xmlns:a16="http://schemas.microsoft.com/office/drawing/2014/main" id="{607ECEDF-AE01-6250-C50B-35F790848527}"/>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AB8BC46F-5FBF-54FF-58F8-1AB13C9EF022}"/>
              </a:ext>
            </a:extLst>
          </p:cNvPr>
          <p:cNvPicPr>
            <a:picLocks noChangeAspect="1"/>
          </p:cNvPicPr>
          <p:nvPr/>
        </p:nvPicPr>
        <p:blipFill>
          <a:blip r:embed="rId3"/>
          <a:stretch>
            <a:fillRect/>
          </a:stretch>
        </p:blipFill>
        <p:spPr>
          <a:xfrm>
            <a:off x="2232385" y="2281021"/>
            <a:ext cx="7727227" cy="3477251"/>
          </a:xfrm>
          <a:prstGeom prst="rect">
            <a:avLst/>
          </a:prstGeom>
        </p:spPr>
      </p:pic>
    </p:spTree>
    <p:extLst>
      <p:ext uri="{BB962C8B-B14F-4D97-AF65-F5344CB8AC3E}">
        <p14:creationId xmlns:p14="http://schemas.microsoft.com/office/powerpoint/2010/main" val="142268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77B0-76A3-E5AF-B235-11408018A7A9}"/>
              </a:ext>
            </a:extLst>
          </p:cNvPr>
          <p:cNvSpPr>
            <a:spLocks noGrp="1"/>
          </p:cNvSpPr>
          <p:nvPr>
            <p:ph type="title"/>
          </p:nvPr>
        </p:nvSpPr>
        <p:spPr/>
        <p:txBody>
          <a:bodyPr/>
          <a:lstStyle/>
          <a:p>
            <a:r>
              <a:rPr lang="en-US" dirty="0" err="1"/>
              <a:t>Velkommen</a:t>
            </a:r>
            <a:endParaRPr lang="en-US" dirty="0"/>
          </a:p>
        </p:txBody>
      </p:sp>
      <p:sp>
        <p:nvSpPr>
          <p:cNvPr id="3" name="Content Placeholder 2">
            <a:extLst>
              <a:ext uri="{FF2B5EF4-FFF2-40B4-BE49-F238E27FC236}">
                <a16:creationId xmlns:a16="http://schemas.microsoft.com/office/drawing/2014/main" id="{9D30354E-ED37-7864-70E1-65B3ECA2D54B}"/>
              </a:ext>
            </a:extLst>
          </p:cNvPr>
          <p:cNvSpPr>
            <a:spLocks noGrp="1"/>
          </p:cNvSpPr>
          <p:nvPr>
            <p:ph idx="1"/>
          </p:nvPr>
        </p:nvSpPr>
        <p:spPr/>
        <p:txBody>
          <a:bodyPr/>
          <a:lstStyle/>
          <a:p>
            <a:endParaRPr lang="en-US" dirty="0"/>
          </a:p>
          <a:p>
            <a:r>
              <a:rPr lang="en-US" sz="2400" dirty="0"/>
              <a:t>1) Lage </a:t>
            </a:r>
            <a:r>
              <a:rPr lang="en-US" sz="2400" dirty="0" err="1"/>
              <a:t>ditt</a:t>
            </a:r>
            <a:r>
              <a:rPr lang="en-US" sz="2400" dirty="0"/>
              <a:t> </a:t>
            </a:r>
            <a:r>
              <a:rPr lang="en-US" sz="2400" dirty="0" err="1"/>
              <a:t>eget</a:t>
            </a:r>
            <a:r>
              <a:rPr lang="en-US" sz="2400" dirty="0"/>
              <a:t> program </a:t>
            </a:r>
            <a:r>
              <a:rPr lang="en-US" sz="2400" dirty="0" err="1"/>
              <a:t>i</a:t>
            </a:r>
            <a:r>
              <a:rPr lang="en-US" sz="2400" dirty="0"/>
              <a:t> Python </a:t>
            </a:r>
          </a:p>
          <a:p>
            <a:r>
              <a:rPr lang="en-US" sz="2400" dirty="0"/>
              <a:t>2) </a:t>
            </a:r>
            <a:r>
              <a:rPr lang="en-US" sz="2400" dirty="0" err="1"/>
              <a:t>Forstå</a:t>
            </a:r>
            <a:r>
              <a:rPr lang="en-US" sz="2400" dirty="0"/>
              <a:t> </a:t>
            </a:r>
            <a:r>
              <a:rPr lang="en-US" sz="2400" dirty="0" err="1"/>
              <a:t>hvordan</a:t>
            </a:r>
            <a:r>
              <a:rPr lang="en-US" sz="2400" dirty="0"/>
              <a:t> </a:t>
            </a:r>
            <a:r>
              <a:rPr lang="en-US" sz="2400" dirty="0" err="1"/>
              <a:t>utviklere</a:t>
            </a:r>
            <a:r>
              <a:rPr lang="en-US" sz="2400" dirty="0"/>
              <a:t> </a:t>
            </a:r>
            <a:r>
              <a:rPr lang="en-US" sz="2400" dirty="0" err="1"/>
              <a:t>tenker</a:t>
            </a:r>
            <a:endParaRPr lang="en-US" sz="2400" dirty="0"/>
          </a:p>
          <a:p>
            <a:r>
              <a:rPr lang="en-US" sz="2400" dirty="0"/>
              <a:t>3) </a:t>
            </a:r>
            <a:r>
              <a:rPr lang="en-US" sz="2400" dirty="0" err="1"/>
              <a:t>Forstå</a:t>
            </a:r>
            <a:r>
              <a:rPr lang="en-US" sz="2400" dirty="0"/>
              <a:t> </a:t>
            </a:r>
            <a:r>
              <a:rPr lang="en-US" sz="2400" dirty="0" err="1"/>
              <a:t>hvor</a:t>
            </a:r>
            <a:r>
              <a:rPr lang="en-US" sz="2400" dirty="0"/>
              <a:t> </a:t>
            </a:r>
            <a:r>
              <a:rPr lang="en-US" sz="2400" dirty="0" err="1"/>
              <a:t>lett</a:t>
            </a:r>
            <a:r>
              <a:rPr lang="en-US" sz="2400" dirty="0"/>
              <a:t> </a:t>
            </a:r>
            <a:r>
              <a:rPr lang="en-US" sz="2400" dirty="0" err="1"/>
              <a:t>og</a:t>
            </a:r>
            <a:r>
              <a:rPr lang="en-US" sz="2400" dirty="0"/>
              <a:t> </a:t>
            </a:r>
            <a:r>
              <a:rPr lang="en-US" sz="2400" dirty="0" err="1"/>
              <a:t>vanskelig</a:t>
            </a:r>
            <a:r>
              <a:rPr lang="en-US" sz="2400" dirty="0"/>
              <a:t> </a:t>
            </a:r>
            <a:r>
              <a:rPr lang="en-US" sz="2400" dirty="0" err="1"/>
              <a:t>programmering</a:t>
            </a:r>
            <a:r>
              <a:rPr lang="en-US" sz="2400" dirty="0"/>
              <a:t> er</a:t>
            </a:r>
          </a:p>
          <a:p>
            <a:endParaRPr lang="en-US" dirty="0"/>
          </a:p>
        </p:txBody>
      </p:sp>
    </p:spTree>
    <p:extLst>
      <p:ext uri="{BB962C8B-B14F-4D97-AF65-F5344CB8AC3E}">
        <p14:creationId xmlns:p14="http://schemas.microsoft.com/office/powerpoint/2010/main" val="734347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957F-7723-058F-5BDB-219120A58FDB}"/>
              </a:ext>
            </a:extLst>
          </p:cNvPr>
          <p:cNvSpPr>
            <a:spLocks noGrp="1"/>
          </p:cNvSpPr>
          <p:nvPr>
            <p:ph type="title"/>
          </p:nvPr>
        </p:nvSpPr>
        <p:spPr/>
        <p:txBody>
          <a:bodyPr/>
          <a:lstStyle/>
          <a:p>
            <a:r>
              <a:rPr lang="en-US" dirty="0"/>
              <a:t>Else</a:t>
            </a:r>
          </a:p>
        </p:txBody>
      </p:sp>
      <p:sp>
        <p:nvSpPr>
          <p:cNvPr id="3" name="Content Placeholder 2">
            <a:extLst>
              <a:ext uri="{FF2B5EF4-FFF2-40B4-BE49-F238E27FC236}">
                <a16:creationId xmlns:a16="http://schemas.microsoft.com/office/drawing/2014/main" id="{DADDCB92-E460-3FE5-C3A0-A17835BE1FE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222A28C-2AC8-268D-E6FE-5B29AC107C1F}"/>
              </a:ext>
            </a:extLst>
          </p:cNvPr>
          <p:cNvPicPr>
            <a:picLocks noChangeAspect="1"/>
          </p:cNvPicPr>
          <p:nvPr/>
        </p:nvPicPr>
        <p:blipFill>
          <a:blip r:embed="rId2"/>
          <a:stretch>
            <a:fillRect/>
          </a:stretch>
        </p:blipFill>
        <p:spPr>
          <a:xfrm>
            <a:off x="2846184" y="2180496"/>
            <a:ext cx="6913079" cy="4128864"/>
          </a:xfrm>
          <a:prstGeom prst="rect">
            <a:avLst/>
          </a:prstGeom>
        </p:spPr>
      </p:pic>
    </p:spTree>
    <p:extLst>
      <p:ext uri="{BB962C8B-B14F-4D97-AF65-F5344CB8AC3E}">
        <p14:creationId xmlns:p14="http://schemas.microsoft.com/office/powerpoint/2010/main" val="796344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1E77-183C-5CB3-EFAC-687A26E05A8E}"/>
              </a:ext>
            </a:extLst>
          </p:cNvPr>
          <p:cNvSpPr>
            <a:spLocks noGrp="1"/>
          </p:cNvSpPr>
          <p:nvPr>
            <p:ph type="title"/>
          </p:nvPr>
        </p:nvSpPr>
        <p:spPr/>
        <p:txBody>
          <a:bodyPr/>
          <a:lstStyle/>
          <a:p>
            <a:r>
              <a:rPr lang="en-US" dirty="0"/>
              <a:t>Du </a:t>
            </a:r>
            <a:r>
              <a:rPr lang="en-US" dirty="0" err="1"/>
              <a:t>trenger</a:t>
            </a:r>
            <a:r>
              <a:rPr lang="en-US" dirty="0"/>
              <a:t> </a:t>
            </a:r>
            <a:r>
              <a:rPr lang="en-US" dirty="0" err="1"/>
              <a:t>ikke</a:t>
            </a:r>
            <a:r>
              <a:rPr lang="en-US" dirty="0"/>
              <a:t> </a:t>
            </a:r>
            <a:r>
              <a:rPr lang="en-US" dirty="0" err="1"/>
              <a:t>altid</a:t>
            </a:r>
            <a:r>
              <a:rPr lang="en-US" dirty="0"/>
              <a:t> </a:t>
            </a:r>
            <a:r>
              <a:rPr lang="en-US" dirty="0" err="1"/>
              <a:t>elif</a:t>
            </a:r>
            <a:r>
              <a:rPr lang="en-US" dirty="0"/>
              <a:t>!</a:t>
            </a:r>
          </a:p>
        </p:txBody>
      </p:sp>
      <p:pic>
        <p:nvPicPr>
          <p:cNvPr id="5" name="Content Placeholder 4">
            <a:extLst>
              <a:ext uri="{FF2B5EF4-FFF2-40B4-BE49-F238E27FC236}">
                <a16:creationId xmlns:a16="http://schemas.microsoft.com/office/drawing/2014/main" id="{763CB6F1-75FE-D726-9354-29B1A6F3A27C}"/>
              </a:ext>
            </a:extLst>
          </p:cNvPr>
          <p:cNvPicPr>
            <a:picLocks noGrp="1" noChangeAspect="1"/>
          </p:cNvPicPr>
          <p:nvPr>
            <p:ph idx="1"/>
          </p:nvPr>
        </p:nvPicPr>
        <p:blipFill>
          <a:blip r:embed="rId2"/>
          <a:stretch>
            <a:fillRect/>
          </a:stretch>
        </p:blipFill>
        <p:spPr>
          <a:xfrm>
            <a:off x="2011680" y="2022048"/>
            <a:ext cx="8846346" cy="4338112"/>
          </a:xfrm>
        </p:spPr>
      </p:pic>
    </p:spTree>
    <p:extLst>
      <p:ext uri="{BB962C8B-B14F-4D97-AF65-F5344CB8AC3E}">
        <p14:creationId xmlns:p14="http://schemas.microsoft.com/office/powerpoint/2010/main" val="3265046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AA93-BCFE-C953-4160-8610AEE88586}"/>
              </a:ext>
            </a:extLst>
          </p:cNvPr>
          <p:cNvSpPr>
            <a:spLocks noGrp="1"/>
          </p:cNvSpPr>
          <p:nvPr>
            <p:ph type="title"/>
          </p:nvPr>
        </p:nvSpPr>
        <p:spPr/>
        <p:txBody>
          <a:bodyPr/>
          <a:lstStyle/>
          <a:p>
            <a:r>
              <a:rPr lang="en-US" dirty="0" err="1"/>
              <a:t>Kontrol</a:t>
            </a:r>
            <a:r>
              <a:rPr lang="en-US" dirty="0"/>
              <a:t> </a:t>
            </a:r>
            <a:r>
              <a:rPr lang="en-US" dirty="0" err="1"/>
              <a:t>logikk</a:t>
            </a:r>
            <a:endParaRPr lang="en-US" dirty="0"/>
          </a:p>
        </p:txBody>
      </p:sp>
      <p:sp>
        <p:nvSpPr>
          <p:cNvPr id="3" name="Content Placeholder 2">
            <a:extLst>
              <a:ext uri="{FF2B5EF4-FFF2-40B4-BE49-F238E27FC236}">
                <a16:creationId xmlns:a16="http://schemas.microsoft.com/office/drawing/2014/main" id="{D190358B-9AF1-633C-36C1-17533D436BAE}"/>
              </a:ext>
            </a:extLst>
          </p:cNvPr>
          <p:cNvSpPr>
            <a:spLocks noGrp="1"/>
          </p:cNvSpPr>
          <p:nvPr>
            <p:ph idx="1"/>
          </p:nvPr>
        </p:nvSpPr>
        <p:spPr/>
        <p:txBody>
          <a:bodyPr>
            <a:normAutofit/>
          </a:bodyPr>
          <a:lstStyle/>
          <a:p>
            <a:r>
              <a:rPr lang="en-US" sz="2400" dirty="0" err="1"/>
              <a:t>Oppdater</a:t>
            </a:r>
            <a:r>
              <a:rPr lang="en-US" sz="2400" dirty="0"/>
              <a:t> </a:t>
            </a:r>
            <a:r>
              <a:rPr lang="en-US" sz="2400" dirty="0" err="1"/>
              <a:t>ditt</a:t>
            </a:r>
            <a:r>
              <a:rPr lang="en-US" sz="2400" dirty="0"/>
              <a:t> program, </a:t>
            </a:r>
            <a:r>
              <a:rPr lang="en-US" sz="2400" dirty="0" err="1"/>
              <a:t>slik</a:t>
            </a:r>
            <a:r>
              <a:rPr lang="en-US" sz="2400" dirty="0"/>
              <a:t> at du </a:t>
            </a:r>
            <a:r>
              <a:rPr lang="en-US" sz="2400" dirty="0" err="1"/>
              <a:t>kan</a:t>
            </a:r>
            <a:r>
              <a:rPr lang="en-US" sz="2400" dirty="0"/>
              <a:t> </a:t>
            </a:r>
            <a:r>
              <a:rPr lang="en-US" sz="2400" dirty="0" err="1"/>
              <a:t>sjekke</a:t>
            </a:r>
            <a:r>
              <a:rPr lang="en-US" sz="2400" dirty="0"/>
              <a:t> om du er </a:t>
            </a:r>
            <a:r>
              <a:rPr lang="en-US" sz="2400" dirty="0" err="1"/>
              <a:t>fornøyd</a:t>
            </a:r>
            <a:r>
              <a:rPr lang="en-US" sz="2400" dirty="0"/>
              <a:t> med din </a:t>
            </a:r>
            <a:r>
              <a:rPr lang="en-US" sz="2400" dirty="0" err="1"/>
              <a:t>nåværende</a:t>
            </a:r>
            <a:r>
              <a:rPr lang="en-US" sz="2400" dirty="0"/>
              <a:t> </a:t>
            </a:r>
            <a:r>
              <a:rPr lang="en-US" sz="2400" dirty="0" err="1"/>
              <a:t>lønn</a:t>
            </a:r>
            <a:r>
              <a:rPr lang="en-US" sz="2400" dirty="0"/>
              <a:t>!</a:t>
            </a:r>
          </a:p>
          <a:p>
            <a:pPr lvl="1"/>
            <a:r>
              <a:rPr lang="en-US" sz="2400" dirty="0"/>
              <a:t>1. </a:t>
            </a:r>
            <a:r>
              <a:rPr lang="en-US" sz="2400" dirty="0" err="1"/>
              <a:t>Hvis</a:t>
            </a:r>
            <a:r>
              <a:rPr lang="en-US" sz="2400" dirty="0"/>
              <a:t> din </a:t>
            </a:r>
            <a:r>
              <a:rPr lang="en-US" sz="2400" dirty="0" err="1"/>
              <a:t>nåværende</a:t>
            </a:r>
            <a:r>
              <a:rPr lang="en-US" sz="2400" dirty="0"/>
              <a:t> </a:t>
            </a:r>
            <a:r>
              <a:rPr lang="en-US" sz="2400" dirty="0" err="1"/>
              <a:t>lønn</a:t>
            </a:r>
            <a:r>
              <a:rPr lang="en-US" sz="2400" dirty="0"/>
              <a:t> er </a:t>
            </a:r>
            <a:r>
              <a:rPr lang="en-US" sz="2400" dirty="0" err="1"/>
              <a:t>større</a:t>
            </a:r>
            <a:r>
              <a:rPr lang="en-US" sz="2400" dirty="0"/>
              <a:t> </a:t>
            </a:r>
            <a:r>
              <a:rPr lang="en-US" sz="2400" dirty="0" err="1"/>
              <a:t>enn</a:t>
            </a:r>
            <a:r>
              <a:rPr lang="en-US" sz="2400" dirty="0"/>
              <a:t> din </a:t>
            </a:r>
            <a:r>
              <a:rPr lang="en-US" sz="2400" dirty="0" err="1"/>
              <a:t>ønsket</a:t>
            </a:r>
            <a:r>
              <a:rPr lang="en-US" sz="2400" dirty="0"/>
              <a:t> </a:t>
            </a:r>
            <a:r>
              <a:rPr lang="en-US" sz="2400" dirty="0" err="1"/>
              <a:t>lønn</a:t>
            </a:r>
            <a:r>
              <a:rPr lang="en-US" sz="2400" dirty="0"/>
              <a:t>, print </a:t>
            </a:r>
            <a:r>
              <a:rPr lang="en-US" sz="2400" dirty="0" err="1"/>
              <a:t>ut</a:t>
            </a:r>
            <a:r>
              <a:rPr lang="en-US" sz="2400" dirty="0"/>
              <a:t> </a:t>
            </a:r>
            <a:r>
              <a:rPr lang="en-US" sz="2400" dirty="0" err="1"/>
              <a:t>meldingen</a:t>
            </a:r>
            <a:r>
              <a:rPr lang="en-US" sz="2400" dirty="0"/>
              <a:t> “</a:t>
            </a:r>
            <a:r>
              <a:rPr lang="en-US" sz="2400" dirty="0" err="1"/>
              <a:t>Veldig</a:t>
            </a:r>
            <a:r>
              <a:rPr lang="en-US" sz="2400" dirty="0"/>
              <a:t> </a:t>
            </a:r>
            <a:r>
              <a:rPr lang="en-US" sz="2400" dirty="0" err="1"/>
              <a:t>fornøyd</a:t>
            </a:r>
            <a:r>
              <a:rPr lang="en-US" sz="2400" dirty="0"/>
              <a:t>!”</a:t>
            </a:r>
          </a:p>
          <a:p>
            <a:pPr lvl="1"/>
            <a:r>
              <a:rPr lang="en-US" sz="2400" dirty="0"/>
              <a:t>2. </a:t>
            </a:r>
            <a:r>
              <a:rPr lang="en-US" sz="2400" dirty="0" err="1"/>
              <a:t>Hvis</a:t>
            </a:r>
            <a:r>
              <a:rPr lang="en-US" sz="2400" dirty="0"/>
              <a:t> din </a:t>
            </a:r>
            <a:r>
              <a:rPr lang="en-US" sz="2400" dirty="0" err="1"/>
              <a:t>nåværende</a:t>
            </a:r>
            <a:r>
              <a:rPr lang="en-US" sz="2400" dirty="0"/>
              <a:t> er </a:t>
            </a:r>
            <a:r>
              <a:rPr lang="en-US" sz="2400" dirty="0" err="1"/>
              <a:t>lik</a:t>
            </a:r>
            <a:r>
              <a:rPr lang="en-US" sz="2400" dirty="0"/>
              <a:t> din </a:t>
            </a:r>
            <a:r>
              <a:rPr lang="en-US" sz="2400" dirty="0" err="1"/>
              <a:t>ønsket</a:t>
            </a:r>
            <a:r>
              <a:rPr lang="en-US" sz="2400" dirty="0"/>
              <a:t> </a:t>
            </a:r>
            <a:r>
              <a:rPr lang="en-US" sz="2400" dirty="0" err="1"/>
              <a:t>lønn</a:t>
            </a:r>
            <a:r>
              <a:rPr lang="en-US" sz="2400" dirty="0"/>
              <a:t>, print </a:t>
            </a:r>
            <a:r>
              <a:rPr lang="en-US" sz="2400" dirty="0" err="1"/>
              <a:t>ut</a:t>
            </a:r>
            <a:r>
              <a:rPr lang="en-US" sz="2400" dirty="0"/>
              <a:t> </a:t>
            </a:r>
            <a:r>
              <a:rPr lang="en-US" sz="2400" dirty="0" err="1"/>
              <a:t>meldingen</a:t>
            </a:r>
            <a:r>
              <a:rPr lang="en-US" sz="2400" dirty="0"/>
              <a:t> “</a:t>
            </a:r>
            <a:r>
              <a:rPr lang="en-US" sz="2400" dirty="0" err="1"/>
              <a:t>fornøyd</a:t>
            </a:r>
            <a:r>
              <a:rPr lang="en-US" sz="2400" dirty="0"/>
              <a:t>!”</a:t>
            </a:r>
          </a:p>
          <a:p>
            <a:pPr lvl="1"/>
            <a:r>
              <a:rPr lang="en-US" sz="2400" dirty="0"/>
              <a:t>3. </a:t>
            </a:r>
            <a:r>
              <a:rPr lang="en-US" sz="2400" dirty="0" err="1"/>
              <a:t>Hvis</a:t>
            </a:r>
            <a:r>
              <a:rPr lang="en-US" sz="2400" dirty="0"/>
              <a:t> din </a:t>
            </a:r>
            <a:r>
              <a:rPr lang="en-US" sz="2400" dirty="0" err="1"/>
              <a:t>lønn</a:t>
            </a:r>
            <a:r>
              <a:rPr lang="en-US" sz="2400" dirty="0"/>
              <a:t>, er </a:t>
            </a:r>
            <a:r>
              <a:rPr lang="en-US" sz="2400" dirty="0" err="1"/>
              <a:t>lavere</a:t>
            </a:r>
            <a:r>
              <a:rPr lang="en-US" sz="2400" dirty="0"/>
              <a:t> </a:t>
            </a:r>
            <a:r>
              <a:rPr lang="en-US" sz="2400" dirty="0" err="1"/>
              <a:t>enn</a:t>
            </a:r>
            <a:r>
              <a:rPr lang="en-US" sz="2400" dirty="0"/>
              <a:t> det du </a:t>
            </a:r>
            <a:r>
              <a:rPr lang="en-US" sz="2400" dirty="0" err="1"/>
              <a:t>ønsker</a:t>
            </a:r>
            <a:r>
              <a:rPr lang="en-US" sz="2400" dirty="0"/>
              <a:t>, print </a:t>
            </a:r>
            <a:r>
              <a:rPr lang="en-US" sz="2400" dirty="0" err="1"/>
              <a:t>ut</a:t>
            </a:r>
            <a:r>
              <a:rPr lang="en-US" sz="2400" dirty="0"/>
              <a:t> </a:t>
            </a:r>
            <a:r>
              <a:rPr lang="en-US" sz="2400" dirty="0" err="1"/>
              <a:t>en</a:t>
            </a:r>
            <a:r>
              <a:rPr lang="en-US" sz="2400" dirty="0"/>
              <a:t> sur melding!</a:t>
            </a:r>
          </a:p>
        </p:txBody>
      </p:sp>
    </p:spTree>
    <p:extLst>
      <p:ext uri="{BB962C8B-B14F-4D97-AF65-F5344CB8AC3E}">
        <p14:creationId xmlns:p14="http://schemas.microsoft.com/office/powerpoint/2010/main" val="2802691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6DE9-2FB6-5BE7-2189-6BF35345BF2E}"/>
              </a:ext>
            </a:extLst>
          </p:cNvPr>
          <p:cNvSpPr>
            <a:spLocks noGrp="1"/>
          </p:cNvSpPr>
          <p:nvPr>
            <p:ph type="title"/>
          </p:nvPr>
        </p:nvSpPr>
        <p:spPr/>
        <p:txBody>
          <a:bodyPr/>
          <a:lstStyle/>
          <a:p>
            <a:r>
              <a:rPr lang="en-US" dirty="0" err="1"/>
              <a:t>Kontrol</a:t>
            </a:r>
            <a:r>
              <a:rPr lang="en-US" dirty="0"/>
              <a:t> </a:t>
            </a:r>
            <a:r>
              <a:rPr lang="en-US" dirty="0" err="1"/>
              <a:t>logikk</a:t>
            </a:r>
            <a:endParaRPr lang="en-US" dirty="0"/>
          </a:p>
        </p:txBody>
      </p:sp>
      <p:sp>
        <p:nvSpPr>
          <p:cNvPr id="3" name="Content Placeholder 2">
            <a:extLst>
              <a:ext uri="{FF2B5EF4-FFF2-40B4-BE49-F238E27FC236}">
                <a16:creationId xmlns:a16="http://schemas.microsoft.com/office/drawing/2014/main" id="{2DF39232-83E7-50A0-05A2-5F0453FE1BE1}"/>
              </a:ext>
            </a:extLst>
          </p:cNvPr>
          <p:cNvSpPr>
            <a:spLocks noGrp="1"/>
          </p:cNvSpPr>
          <p:nvPr>
            <p:ph idx="1"/>
          </p:nvPr>
        </p:nvSpPr>
        <p:spPr/>
        <p:txBody>
          <a:bodyPr>
            <a:normAutofit/>
          </a:bodyPr>
          <a:lstStyle/>
          <a:p>
            <a:r>
              <a:rPr lang="en-US" sz="2400" dirty="0" err="1"/>
              <a:t>Oppdater</a:t>
            </a:r>
            <a:r>
              <a:rPr lang="en-US" sz="2400" dirty="0"/>
              <a:t> din </a:t>
            </a:r>
            <a:r>
              <a:rPr lang="en-US" sz="2400" dirty="0" err="1"/>
              <a:t>lønnsjekking</a:t>
            </a:r>
            <a:r>
              <a:rPr lang="en-US" sz="2400" dirty="0"/>
              <a:t> </a:t>
            </a:r>
            <a:r>
              <a:rPr lang="en-US" sz="2400" dirty="0" err="1"/>
              <a:t>funksjon</a:t>
            </a:r>
            <a:r>
              <a:rPr lang="en-US" sz="2400" dirty="0"/>
              <a:t>, </a:t>
            </a:r>
            <a:r>
              <a:rPr lang="en-US" sz="2400" dirty="0" err="1"/>
              <a:t>slik</a:t>
            </a:r>
            <a:r>
              <a:rPr lang="en-US" sz="2400" dirty="0"/>
              <a:t> at den </a:t>
            </a:r>
            <a:r>
              <a:rPr lang="en-US" sz="2400" dirty="0" err="1"/>
              <a:t>kun</a:t>
            </a:r>
            <a:r>
              <a:rPr lang="en-US" sz="2400" dirty="0"/>
              <a:t> </a:t>
            </a:r>
            <a:r>
              <a:rPr lang="en-US" sz="2400" dirty="0" err="1"/>
              <a:t>sjekker</a:t>
            </a:r>
            <a:r>
              <a:rPr lang="en-US" sz="2400" dirty="0"/>
              <a:t> folk </a:t>
            </a:r>
            <a:r>
              <a:rPr lang="en-US" sz="2400" dirty="0" err="1"/>
              <a:t>som</a:t>
            </a:r>
            <a:r>
              <a:rPr lang="en-US" sz="2400" dirty="0"/>
              <a:t> er 18 </a:t>
            </a:r>
            <a:r>
              <a:rPr lang="en-US" sz="2400" dirty="0" err="1"/>
              <a:t>år</a:t>
            </a:r>
            <a:r>
              <a:rPr lang="en-US" sz="2400" dirty="0"/>
              <a:t> </a:t>
            </a:r>
            <a:r>
              <a:rPr lang="en-US" sz="2400" dirty="0" err="1"/>
              <a:t>eller</a:t>
            </a:r>
            <a:r>
              <a:rPr lang="en-US" sz="2400" dirty="0"/>
              <a:t> </a:t>
            </a:r>
            <a:r>
              <a:rPr lang="en-US" sz="2400" dirty="0" err="1"/>
              <a:t>eldre</a:t>
            </a:r>
            <a:endParaRPr lang="en-US" sz="2400" dirty="0"/>
          </a:p>
        </p:txBody>
      </p:sp>
    </p:spTree>
    <p:extLst>
      <p:ext uri="{BB962C8B-B14F-4D97-AF65-F5344CB8AC3E}">
        <p14:creationId xmlns:p14="http://schemas.microsoft.com/office/powerpoint/2010/main" val="1391934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BF39-3400-48EA-F0E7-48E7B9FC9789}"/>
              </a:ext>
            </a:extLst>
          </p:cNvPr>
          <p:cNvSpPr>
            <a:spLocks noGrp="1"/>
          </p:cNvSpPr>
          <p:nvPr>
            <p:ph type="title"/>
          </p:nvPr>
        </p:nvSpPr>
        <p:spPr/>
        <p:txBody>
          <a:bodyPr/>
          <a:lstStyle/>
          <a:p>
            <a:r>
              <a:rPr lang="en-US" dirty="0" err="1"/>
              <a:t>Oppsumering</a:t>
            </a:r>
            <a:r>
              <a:rPr lang="en-US" dirty="0"/>
              <a:t> av </a:t>
            </a:r>
            <a:r>
              <a:rPr lang="en-US" dirty="0" err="1"/>
              <a:t>vårt</a:t>
            </a:r>
            <a:r>
              <a:rPr lang="en-US" dirty="0"/>
              <a:t> </a:t>
            </a:r>
            <a:r>
              <a:rPr lang="en-US" dirty="0" err="1"/>
              <a:t>nåværende</a:t>
            </a:r>
            <a:r>
              <a:rPr lang="en-US" dirty="0"/>
              <a:t> program</a:t>
            </a:r>
          </a:p>
        </p:txBody>
      </p:sp>
      <p:sp>
        <p:nvSpPr>
          <p:cNvPr id="3" name="Content Placeholder 2">
            <a:extLst>
              <a:ext uri="{FF2B5EF4-FFF2-40B4-BE49-F238E27FC236}">
                <a16:creationId xmlns:a16="http://schemas.microsoft.com/office/drawing/2014/main" id="{15C7F59B-8EB9-F31A-9ABF-46980A77D09C}"/>
              </a:ext>
            </a:extLst>
          </p:cNvPr>
          <p:cNvSpPr>
            <a:spLocks noGrp="1"/>
          </p:cNvSpPr>
          <p:nvPr>
            <p:ph idx="1"/>
          </p:nvPr>
        </p:nvSpPr>
        <p:spPr/>
        <p:txBody>
          <a:bodyPr>
            <a:normAutofit/>
          </a:bodyPr>
          <a:lstStyle/>
          <a:p>
            <a:r>
              <a:rPr lang="en-US" sz="2400" dirty="0" err="1"/>
              <a:t>Vårt</a:t>
            </a:r>
            <a:r>
              <a:rPr lang="en-US" sz="2400" dirty="0"/>
              <a:t> program </a:t>
            </a:r>
            <a:r>
              <a:rPr lang="en-US" sz="2400" dirty="0" err="1"/>
              <a:t>gjør</a:t>
            </a:r>
            <a:r>
              <a:rPr lang="en-US" sz="2400" dirty="0"/>
              <a:t> 2 ting:</a:t>
            </a:r>
          </a:p>
          <a:p>
            <a:pPr lvl="1"/>
            <a:r>
              <a:rPr lang="en-US" sz="2400" dirty="0"/>
              <a:t>Printer </a:t>
            </a:r>
            <a:r>
              <a:rPr lang="en-US" sz="2400" dirty="0" err="1"/>
              <a:t>informasjon</a:t>
            </a:r>
            <a:r>
              <a:rPr lang="en-US" sz="2400" dirty="0"/>
              <a:t> om deg</a:t>
            </a:r>
          </a:p>
          <a:p>
            <a:pPr lvl="1"/>
            <a:r>
              <a:rPr lang="en-US" sz="2400" dirty="0" err="1"/>
              <a:t>Sjekker</a:t>
            </a:r>
            <a:r>
              <a:rPr lang="en-US" sz="2400" dirty="0"/>
              <a:t> om du er </a:t>
            </a:r>
            <a:r>
              <a:rPr lang="en-US" sz="2400" dirty="0" err="1"/>
              <a:t>fornøyd</a:t>
            </a:r>
            <a:r>
              <a:rPr lang="en-US" sz="2400" dirty="0"/>
              <a:t> med din </a:t>
            </a:r>
            <a:r>
              <a:rPr lang="en-US" sz="2400" dirty="0" err="1"/>
              <a:t>lønn</a:t>
            </a:r>
            <a:endParaRPr lang="en-US" sz="2400" dirty="0"/>
          </a:p>
        </p:txBody>
      </p:sp>
    </p:spTree>
    <p:extLst>
      <p:ext uri="{BB962C8B-B14F-4D97-AF65-F5344CB8AC3E}">
        <p14:creationId xmlns:p14="http://schemas.microsoft.com/office/powerpoint/2010/main" val="2510393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9F77-1DD0-7211-5A4C-F2FF335A8D05}"/>
              </a:ext>
            </a:extLst>
          </p:cNvPr>
          <p:cNvSpPr>
            <a:spLocks noGrp="1"/>
          </p:cNvSpPr>
          <p:nvPr>
            <p:ph type="title"/>
          </p:nvPr>
        </p:nvSpPr>
        <p:spPr/>
        <p:txBody>
          <a:bodyPr/>
          <a:lstStyle/>
          <a:p>
            <a:r>
              <a:rPr lang="en-US" dirty="0"/>
              <a:t>Ny </a:t>
            </a:r>
            <a:r>
              <a:rPr lang="en-US" dirty="0" err="1"/>
              <a:t>problemstilling</a:t>
            </a:r>
            <a:endParaRPr lang="en-US" dirty="0"/>
          </a:p>
        </p:txBody>
      </p:sp>
      <p:sp>
        <p:nvSpPr>
          <p:cNvPr id="3" name="Content Placeholder 2">
            <a:extLst>
              <a:ext uri="{FF2B5EF4-FFF2-40B4-BE49-F238E27FC236}">
                <a16:creationId xmlns:a16="http://schemas.microsoft.com/office/drawing/2014/main" id="{A3A493DE-AEB1-D184-7746-2FA32D13B7CC}"/>
              </a:ext>
            </a:extLst>
          </p:cNvPr>
          <p:cNvSpPr>
            <a:spLocks noGrp="1"/>
          </p:cNvSpPr>
          <p:nvPr>
            <p:ph idx="1"/>
          </p:nvPr>
        </p:nvSpPr>
        <p:spPr/>
        <p:txBody>
          <a:bodyPr>
            <a:normAutofit/>
          </a:bodyPr>
          <a:lstStyle/>
          <a:p>
            <a:r>
              <a:rPr lang="en-US" sz="2400" dirty="0" err="1"/>
              <a:t>Istedenfor</a:t>
            </a:r>
            <a:r>
              <a:rPr lang="en-US" sz="2400" dirty="0"/>
              <a:t> å </a:t>
            </a:r>
            <a:r>
              <a:rPr lang="en-US" sz="2400" dirty="0" err="1"/>
              <a:t>kun</a:t>
            </a:r>
            <a:r>
              <a:rPr lang="en-US" sz="2400" dirty="0"/>
              <a:t> </a:t>
            </a:r>
            <a:r>
              <a:rPr lang="en-US" sz="2400" dirty="0" err="1"/>
              <a:t>sjekke</a:t>
            </a:r>
            <a:r>
              <a:rPr lang="en-US" sz="2400" dirty="0"/>
              <a:t> </a:t>
            </a:r>
            <a:r>
              <a:rPr lang="en-US" sz="2400" dirty="0" err="1"/>
              <a:t>lønnenstilfredehente</a:t>
            </a:r>
            <a:r>
              <a:rPr lang="en-US" sz="2400" dirty="0"/>
              <a:t> </a:t>
            </a:r>
            <a:r>
              <a:rPr lang="en-US" sz="2400" dirty="0" err="1"/>
              <a:t>til</a:t>
            </a:r>
            <a:r>
              <a:rPr lang="en-US" sz="2400" dirty="0"/>
              <a:t> </a:t>
            </a:r>
            <a:r>
              <a:rPr lang="en-US" sz="2400" dirty="0" err="1"/>
              <a:t>kun</a:t>
            </a:r>
            <a:r>
              <a:rPr lang="en-US" sz="2400" dirty="0"/>
              <a:t> deg, </a:t>
            </a:r>
            <a:r>
              <a:rPr lang="en-US" sz="2400" dirty="0" err="1"/>
              <a:t>så</a:t>
            </a:r>
            <a:r>
              <a:rPr lang="en-US" sz="2400" dirty="0"/>
              <a:t> </a:t>
            </a:r>
            <a:r>
              <a:rPr lang="en-US" sz="2400" dirty="0" err="1"/>
              <a:t>vil</a:t>
            </a:r>
            <a:r>
              <a:rPr lang="en-US" sz="2400" dirty="0"/>
              <a:t> at du </a:t>
            </a:r>
            <a:r>
              <a:rPr lang="en-US" sz="2400" dirty="0" err="1"/>
              <a:t>skal</a:t>
            </a:r>
            <a:r>
              <a:rPr lang="en-US" sz="2400" dirty="0"/>
              <a:t> </a:t>
            </a:r>
            <a:r>
              <a:rPr lang="en-US" sz="2400" dirty="0" err="1"/>
              <a:t>sjekke</a:t>
            </a:r>
            <a:r>
              <a:rPr lang="en-US" sz="2400" dirty="0"/>
              <a:t> for mange </a:t>
            </a:r>
            <a:r>
              <a:rPr lang="en-US" sz="2400" dirty="0" err="1"/>
              <a:t>forskjellige</a:t>
            </a:r>
            <a:r>
              <a:rPr lang="en-US" sz="2400" dirty="0"/>
              <a:t> folk. </a:t>
            </a:r>
          </a:p>
          <a:p>
            <a:r>
              <a:rPr lang="en-US" sz="2400" dirty="0" err="1"/>
              <a:t>Jeg</a:t>
            </a:r>
            <a:r>
              <a:rPr lang="en-US" sz="2400" dirty="0"/>
              <a:t> </a:t>
            </a:r>
            <a:r>
              <a:rPr lang="en-US" sz="2400" dirty="0" err="1"/>
              <a:t>vil</a:t>
            </a:r>
            <a:r>
              <a:rPr lang="en-US" sz="2400" dirty="0"/>
              <a:t> </a:t>
            </a:r>
            <a:r>
              <a:rPr lang="en-US" sz="2400" dirty="0" err="1"/>
              <a:t>også</a:t>
            </a:r>
            <a:r>
              <a:rPr lang="en-US" sz="2400" dirty="0"/>
              <a:t> at du </a:t>
            </a:r>
            <a:r>
              <a:rPr lang="en-US" sz="2400" dirty="0" err="1"/>
              <a:t>skal</a:t>
            </a:r>
            <a:r>
              <a:rPr lang="en-US" sz="2400" dirty="0"/>
              <a:t> </a:t>
            </a:r>
            <a:r>
              <a:rPr lang="en-US" sz="2400" dirty="0" err="1"/>
              <a:t>printe</a:t>
            </a:r>
            <a:r>
              <a:rPr lang="en-US" sz="2400" dirty="0"/>
              <a:t> </a:t>
            </a:r>
            <a:r>
              <a:rPr lang="en-US" sz="2400" dirty="0" err="1"/>
              <a:t>ut</a:t>
            </a:r>
            <a:r>
              <a:rPr lang="en-US" sz="2400" dirty="0"/>
              <a:t> </a:t>
            </a:r>
            <a:r>
              <a:rPr lang="en-US" sz="2400" dirty="0" err="1"/>
              <a:t>faktaen</a:t>
            </a:r>
            <a:r>
              <a:rPr lang="en-US" sz="2400" dirty="0"/>
              <a:t> om deg </a:t>
            </a:r>
            <a:r>
              <a:rPr lang="en-US" sz="2400" dirty="0" err="1"/>
              <a:t>selv</a:t>
            </a:r>
            <a:r>
              <a:rPr lang="en-US" sz="2400" dirty="0"/>
              <a:t>, 10 ganger. </a:t>
            </a:r>
          </a:p>
        </p:txBody>
      </p:sp>
    </p:spTree>
    <p:extLst>
      <p:ext uri="{BB962C8B-B14F-4D97-AF65-F5344CB8AC3E}">
        <p14:creationId xmlns:p14="http://schemas.microsoft.com/office/powerpoint/2010/main" val="4074006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53EC-A0C3-978A-D6ED-0468698E0C12}"/>
              </a:ext>
            </a:extLst>
          </p:cNvPr>
          <p:cNvSpPr>
            <a:spLocks noGrp="1"/>
          </p:cNvSpPr>
          <p:nvPr>
            <p:ph type="title"/>
          </p:nvPr>
        </p:nvSpPr>
        <p:spPr/>
        <p:txBody>
          <a:bodyPr/>
          <a:lstStyle/>
          <a:p>
            <a:r>
              <a:rPr lang="en-US" dirty="0" err="1"/>
              <a:t>Tilbake</a:t>
            </a:r>
            <a:r>
              <a:rPr lang="en-US" dirty="0"/>
              <a:t> </a:t>
            </a:r>
            <a:r>
              <a:rPr lang="en-US" dirty="0" err="1"/>
              <a:t>til</a:t>
            </a:r>
            <a:r>
              <a:rPr lang="en-US" dirty="0"/>
              <a:t> </a:t>
            </a:r>
            <a:r>
              <a:rPr lang="en-US" dirty="0" err="1"/>
              <a:t>funksjoner</a:t>
            </a:r>
            <a:endParaRPr lang="en-US" dirty="0"/>
          </a:p>
        </p:txBody>
      </p:sp>
      <p:sp>
        <p:nvSpPr>
          <p:cNvPr id="3" name="Content Placeholder 2">
            <a:extLst>
              <a:ext uri="{FF2B5EF4-FFF2-40B4-BE49-F238E27FC236}">
                <a16:creationId xmlns:a16="http://schemas.microsoft.com/office/drawing/2014/main" id="{9B82FEF4-3CE8-CB03-B141-151D5671751E}"/>
              </a:ext>
            </a:extLst>
          </p:cNvPr>
          <p:cNvSpPr>
            <a:spLocks noGrp="1"/>
          </p:cNvSpPr>
          <p:nvPr>
            <p:ph idx="1"/>
          </p:nvPr>
        </p:nvSpPr>
        <p:spPr/>
        <p:txBody>
          <a:bodyPr>
            <a:normAutofit/>
          </a:bodyPr>
          <a:lstStyle/>
          <a:p>
            <a:r>
              <a:rPr lang="en-US" sz="2400" dirty="0"/>
              <a:t>Vi </a:t>
            </a:r>
            <a:r>
              <a:rPr lang="en-US" sz="2400" dirty="0" err="1"/>
              <a:t>har</a:t>
            </a:r>
            <a:r>
              <a:rPr lang="en-US" sz="2400" dirty="0"/>
              <a:t> </a:t>
            </a:r>
            <a:r>
              <a:rPr lang="en-US" sz="2400" dirty="0" err="1"/>
              <a:t>brukt</a:t>
            </a:r>
            <a:r>
              <a:rPr lang="en-US" sz="2400" dirty="0"/>
              <a:t> python sine </a:t>
            </a:r>
            <a:r>
              <a:rPr lang="en-US" sz="2400" dirty="0" err="1"/>
              <a:t>ferdiglagte</a:t>
            </a:r>
            <a:r>
              <a:rPr lang="en-US" sz="2400" dirty="0"/>
              <a:t> </a:t>
            </a:r>
            <a:r>
              <a:rPr lang="en-US" sz="2400" dirty="0" err="1"/>
              <a:t>funksjoner</a:t>
            </a:r>
            <a:r>
              <a:rPr lang="en-US" sz="2400" dirty="0"/>
              <a:t>.</a:t>
            </a:r>
          </a:p>
          <a:p>
            <a:r>
              <a:rPr lang="en-US" sz="2400" dirty="0" err="1"/>
              <a:t>Nå</a:t>
            </a:r>
            <a:r>
              <a:rPr lang="en-US" sz="2400" dirty="0"/>
              <a:t> </a:t>
            </a:r>
            <a:r>
              <a:rPr lang="en-US" sz="2400" dirty="0" err="1"/>
              <a:t>skal</a:t>
            </a:r>
            <a:r>
              <a:rPr lang="en-US" sz="2400" dirty="0"/>
              <a:t> vi </a:t>
            </a:r>
            <a:r>
              <a:rPr lang="en-US" sz="2400" dirty="0" err="1"/>
              <a:t>lage</a:t>
            </a:r>
            <a:r>
              <a:rPr lang="en-US" sz="2400" dirty="0"/>
              <a:t> </a:t>
            </a:r>
            <a:r>
              <a:rPr lang="en-US" sz="2400" dirty="0" err="1"/>
              <a:t>våre</a:t>
            </a:r>
            <a:r>
              <a:rPr lang="en-US" sz="2400" dirty="0"/>
              <a:t> </a:t>
            </a:r>
            <a:r>
              <a:rPr lang="en-US" sz="2400" dirty="0" err="1"/>
              <a:t>egne</a:t>
            </a:r>
            <a:r>
              <a:rPr lang="en-US" sz="2400" dirty="0"/>
              <a:t>!</a:t>
            </a:r>
          </a:p>
          <a:p>
            <a:r>
              <a:rPr lang="en-US" sz="2400" dirty="0" err="1"/>
              <a:t>Gjør</a:t>
            </a:r>
            <a:r>
              <a:rPr lang="en-US" sz="2400" dirty="0"/>
              <a:t> </a:t>
            </a:r>
            <a:r>
              <a:rPr lang="en-US" sz="2400" dirty="0" err="1"/>
              <a:t>kode</a:t>
            </a:r>
            <a:r>
              <a:rPr lang="en-US" sz="2400" dirty="0"/>
              <a:t> </a:t>
            </a:r>
            <a:r>
              <a:rPr lang="en-US" sz="2400" dirty="0" err="1"/>
              <a:t>gjenbrukbar</a:t>
            </a:r>
            <a:r>
              <a:rPr lang="en-US" sz="2400" dirty="0"/>
              <a:t> </a:t>
            </a:r>
            <a:r>
              <a:rPr lang="en-US" sz="2400" dirty="0" err="1"/>
              <a:t>og</a:t>
            </a:r>
            <a:r>
              <a:rPr lang="en-US" sz="2400" dirty="0"/>
              <a:t> </a:t>
            </a:r>
            <a:r>
              <a:rPr lang="en-US" sz="2400" dirty="0" err="1"/>
              <a:t>dynamisk</a:t>
            </a:r>
            <a:endParaRPr lang="en-US" sz="2400" dirty="0"/>
          </a:p>
          <a:p>
            <a:r>
              <a:rPr lang="en-US" sz="2400" dirty="0"/>
              <a:t>But how?! (╯°□°）╯︵ ┻━┻</a:t>
            </a:r>
          </a:p>
        </p:txBody>
      </p:sp>
    </p:spTree>
    <p:extLst>
      <p:ext uri="{BB962C8B-B14F-4D97-AF65-F5344CB8AC3E}">
        <p14:creationId xmlns:p14="http://schemas.microsoft.com/office/powerpoint/2010/main" val="3803287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8E9F-B86C-D8C1-279A-46E681BC38B2}"/>
              </a:ext>
            </a:extLst>
          </p:cNvPr>
          <p:cNvSpPr>
            <a:spLocks noGrp="1"/>
          </p:cNvSpPr>
          <p:nvPr>
            <p:ph type="title"/>
          </p:nvPr>
        </p:nvSpPr>
        <p:spPr/>
        <p:txBody>
          <a:bodyPr/>
          <a:lstStyle/>
          <a:p>
            <a:r>
              <a:rPr lang="en-US" dirty="0" err="1"/>
              <a:t>Egendefinerte</a:t>
            </a:r>
            <a:r>
              <a:rPr lang="en-US" dirty="0"/>
              <a:t> </a:t>
            </a:r>
            <a:r>
              <a:rPr lang="en-US" dirty="0" err="1"/>
              <a:t>funksjoner</a:t>
            </a:r>
            <a:endParaRPr lang="en-US" dirty="0"/>
          </a:p>
        </p:txBody>
      </p:sp>
      <p:sp>
        <p:nvSpPr>
          <p:cNvPr id="3" name="Content Placeholder 2">
            <a:extLst>
              <a:ext uri="{FF2B5EF4-FFF2-40B4-BE49-F238E27FC236}">
                <a16:creationId xmlns:a16="http://schemas.microsoft.com/office/drawing/2014/main" id="{DFA79D33-C724-78D9-EE20-77D469B9CC31}"/>
              </a:ext>
            </a:extLst>
          </p:cNvPr>
          <p:cNvSpPr>
            <a:spLocks noGrp="1"/>
          </p:cNvSpPr>
          <p:nvPr>
            <p:ph idx="1"/>
          </p:nvPr>
        </p:nvSpPr>
        <p:spPr/>
        <p:txBody>
          <a:bodyPr/>
          <a:lstStyle/>
          <a:p>
            <a:r>
              <a:rPr lang="en-US" dirty="0"/>
              <a:t>---------------------------------------------------------------------------------------------------------------------------------------------</a:t>
            </a:r>
          </a:p>
        </p:txBody>
      </p:sp>
      <p:pic>
        <p:nvPicPr>
          <p:cNvPr id="7" name="Picture 6">
            <a:extLst>
              <a:ext uri="{FF2B5EF4-FFF2-40B4-BE49-F238E27FC236}">
                <a16:creationId xmlns:a16="http://schemas.microsoft.com/office/drawing/2014/main" id="{CD7A0939-8EE6-1C1A-346E-37B56B7580E4}"/>
              </a:ext>
            </a:extLst>
          </p:cNvPr>
          <p:cNvPicPr>
            <a:picLocks noChangeAspect="1"/>
          </p:cNvPicPr>
          <p:nvPr/>
        </p:nvPicPr>
        <p:blipFill>
          <a:blip r:embed="rId3"/>
          <a:stretch>
            <a:fillRect/>
          </a:stretch>
        </p:blipFill>
        <p:spPr>
          <a:xfrm>
            <a:off x="3761415" y="2180496"/>
            <a:ext cx="4669167" cy="1556389"/>
          </a:xfrm>
          <a:prstGeom prst="rect">
            <a:avLst/>
          </a:prstGeom>
        </p:spPr>
      </p:pic>
      <p:pic>
        <p:nvPicPr>
          <p:cNvPr id="9" name="Picture 8">
            <a:extLst>
              <a:ext uri="{FF2B5EF4-FFF2-40B4-BE49-F238E27FC236}">
                <a16:creationId xmlns:a16="http://schemas.microsoft.com/office/drawing/2014/main" id="{5B464617-78B7-E707-818D-0B5DF5FECF71}"/>
              </a:ext>
            </a:extLst>
          </p:cNvPr>
          <p:cNvPicPr>
            <a:picLocks noChangeAspect="1"/>
          </p:cNvPicPr>
          <p:nvPr/>
        </p:nvPicPr>
        <p:blipFill>
          <a:blip r:embed="rId4"/>
          <a:stretch>
            <a:fillRect/>
          </a:stretch>
        </p:blipFill>
        <p:spPr>
          <a:xfrm>
            <a:off x="3777953" y="4302410"/>
            <a:ext cx="4652629" cy="1556389"/>
          </a:xfrm>
          <a:prstGeom prst="rect">
            <a:avLst/>
          </a:prstGeom>
        </p:spPr>
      </p:pic>
    </p:spTree>
    <p:extLst>
      <p:ext uri="{BB962C8B-B14F-4D97-AF65-F5344CB8AC3E}">
        <p14:creationId xmlns:p14="http://schemas.microsoft.com/office/powerpoint/2010/main" val="2090638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3EAF-EA1A-6F01-27F1-13F704D2F1A7}"/>
              </a:ext>
            </a:extLst>
          </p:cNvPr>
          <p:cNvSpPr>
            <a:spLocks noGrp="1"/>
          </p:cNvSpPr>
          <p:nvPr>
            <p:ph type="title"/>
          </p:nvPr>
        </p:nvSpPr>
        <p:spPr/>
        <p:txBody>
          <a:bodyPr/>
          <a:lstStyle/>
          <a:p>
            <a:r>
              <a:rPr lang="en-US" dirty="0" err="1"/>
              <a:t>Egendefinerte</a:t>
            </a:r>
            <a:r>
              <a:rPr lang="en-US" dirty="0"/>
              <a:t> </a:t>
            </a:r>
            <a:r>
              <a:rPr lang="en-US" dirty="0" err="1"/>
              <a:t>Funksjoner</a:t>
            </a:r>
            <a:r>
              <a:rPr lang="en-US" dirty="0"/>
              <a:t> </a:t>
            </a:r>
          </a:p>
        </p:txBody>
      </p:sp>
      <p:sp>
        <p:nvSpPr>
          <p:cNvPr id="3" name="Content Placeholder 2">
            <a:extLst>
              <a:ext uri="{FF2B5EF4-FFF2-40B4-BE49-F238E27FC236}">
                <a16:creationId xmlns:a16="http://schemas.microsoft.com/office/drawing/2014/main" id="{D7150E91-E22F-235D-20B2-7EE8E0F754A8}"/>
              </a:ext>
            </a:extLst>
          </p:cNvPr>
          <p:cNvSpPr>
            <a:spLocks noGrp="1"/>
          </p:cNvSpPr>
          <p:nvPr>
            <p:ph idx="1"/>
          </p:nvPr>
        </p:nvSpPr>
        <p:spPr/>
        <p:txBody>
          <a:bodyPr/>
          <a:lstStyle/>
          <a:p>
            <a:r>
              <a:rPr lang="en-US" sz="2400" dirty="0"/>
              <a:t>Legg din “</a:t>
            </a:r>
            <a:r>
              <a:rPr lang="en-US" sz="2400" dirty="0" err="1"/>
              <a:t>lønns</a:t>
            </a:r>
            <a:r>
              <a:rPr lang="en-US" sz="2400" dirty="0"/>
              <a:t> </a:t>
            </a:r>
            <a:r>
              <a:rPr lang="en-US" sz="2400" dirty="0" err="1"/>
              <a:t>sjekk</a:t>
            </a:r>
            <a:r>
              <a:rPr lang="en-US" sz="2400" dirty="0"/>
              <a:t>” feature, inn </a:t>
            </a:r>
            <a:r>
              <a:rPr lang="en-US" sz="2400" dirty="0" err="1"/>
              <a:t>i</a:t>
            </a:r>
            <a:r>
              <a:rPr lang="en-US" sz="2400" dirty="0"/>
              <a:t> </a:t>
            </a:r>
            <a:r>
              <a:rPr lang="en-US" sz="2400" dirty="0" err="1"/>
              <a:t>en</a:t>
            </a:r>
            <a:r>
              <a:rPr lang="en-US" sz="2400" dirty="0"/>
              <a:t> </a:t>
            </a:r>
            <a:r>
              <a:rPr lang="en-US" sz="2400" dirty="0" err="1"/>
              <a:t>funksjon</a:t>
            </a:r>
            <a:r>
              <a:rPr lang="en-US" sz="2400" dirty="0"/>
              <a:t>, du </a:t>
            </a:r>
            <a:r>
              <a:rPr lang="en-US" sz="2400" dirty="0" err="1"/>
              <a:t>velger</a:t>
            </a:r>
            <a:r>
              <a:rPr lang="en-US" sz="2400" dirty="0"/>
              <a:t> </a:t>
            </a:r>
            <a:r>
              <a:rPr lang="en-US" sz="2400" dirty="0" err="1"/>
              <a:t>navnet</a:t>
            </a:r>
            <a:r>
              <a:rPr lang="en-US" sz="2400" dirty="0"/>
              <a:t> </a:t>
            </a:r>
            <a:r>
              <a:rPr lang="en-US" sz="2400" dirty="0" err="1"/>
              <a:t>på</a:t>
            </a:r>
            <a:r>
              <a:rPr lang="en-US" sz="2400" dirty="0"/>
              <a:t> </a:t>
            </a:r>
            <a:r>
              <a:rPr lang="en-US" sz="2400" dirty="0" err="1"/>
              <a:t>funksjonen</a:t>
            </a:r>
            <a:r>
              <a:rPr lang="en-US" sz="2400" dirty="0"/>
              <a:t> </a:t>
            </a:r>
            <a:r>
              <a:rPr lang="en-US" sz="2400" dirty="0" err="1"/>
              <a:t>selv</a:t>
            </a:r>
            <a:r>
              <a:rPr lang="en-US" sz="2400" dirty="0"/>
              <a:t>😁</a:t>
            </a:r>
          </a:p>
          <a:p>
            <a:r>
              <a:rPr lang="en-US" sz="2400" dirty="0" err="1"/>
              <a:t>Kall</a:t>
            </a:r>
            <a:r>
              <a:rPr lang="en-US" sz="2400" dirty="0"/>
              <a:t> </a:t>
            </a:r>
            <a:r>
              <a:rPr lang="en-US" sz="2400" dirty="0" err="1"/>
              <a:t>funksjonen</a:t>
            </a:r>
            <a:r>
              <a:rPr lang="en-US" sz="2400" dirty="0"/>
              <a:t> 2-3 ganger </a:t>
            </a:r>
            <a:r>
              <a:rPr lang="en-US" sz="2400" dirty="0" err="1"/>
              <a:t>får</a:t>
            </a:r>
            <a:r>
              <a:rPr lang="en-US" sz="2400" dirty="0"/>
              <a:t> å teste!</a:t>
            </a:r>
          </a:p>
          <a:p>
            <a:endParaRPr lang="en-US" dirty="0"/>
          </a:p>
          <a:p>
            <a:pPr marL="0" indent="0">
              <a:buNone/>
            </a:pPr>
            <a:endParaRPr lang="en-US" dirty="0"/>
          </a:p>
        </p:txBody>
      </p:sp>
    </p:spTree>
    <p:extLst>
      <p:ext uri="{BB962C8B-B14F-4D97-AF65-F5344CB8AC3E}">
        <p14:creationId xmlns:p14="http://schemas.microsoft.com/office/powerpoint/2010/main" val="800385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2289-5740-5EFF-DBFD-1EF03AACD5F9}"/>
              </a:ext>
            </a:extLst>
          </p:cNvPr>
          <p:cNvSpPr>
            <a:spLocks noGrp="1"/>
          </p:cNvSpPr>
          <p:nvPr>
            <p:ph type="title"/>
          </p:nvPr>
        </p:nvSpPr>
        <p:spPr/>
        <p:txBody>
          <a:bodyPr/>
          <a:lstStyle/>
          <a:p>
            <a:r>
              <a:rPr lang="en-US" dirty="0" err="1"/>
              <a:t>Egendefinerte</a:t>
            </a:r>
            <a:r>
              <a:rPr lang="en-US" dirty="0"/>
              <a:t> </a:t>
            </a:r>
            <a:r>
              <a:rPr lang="en-US" dirty="0" err="1"/>
              <a:t>Funksjoner</a:t>
            </a:r>
            <a:r>
              <a:rPr lang="en-US" dirty="0"/>
              <a:t> </a:t>
            </a:r>
          </a:p>
        </p:txBody>
      </p:sp>
      <p:sp>
        <p:nvSpPr>
          <p:cNvPr id="3" name="Content Placeholder 2">
            <a:extLst>
              <a:ext uri="{FF2B5EF4-FFF2-40B4-BE49-F238E27FC236}">
                <a16:creationId xmlns:a16="http://schemas.microsoft.com/office/drawing/2014/main" id="{D261C4CA-DD96-DE25-8ABF-61F402DFA9CA}"/>
              </a:ext>
            </a:extLst>
          </p:cNvPr>
          <p:cNvSpPr>
            <a:spLocks noGrp="1"/>
          </p:cNvSpPr>
          <p:nvPr>
            <p:ph idx="1"/>
          </p:nvPr>
        </p:nvSpPr>
        <p:spPr/>
        <p:txBody>
          <a:bodyPr>
            <a:normAutofit/>
          </a:bodyPr>
          <a:lstStyle/>
          <a:p>
            <a:r>
              <a:rPr lang="en-US" sz="2400" dirty="0"/>
              <a:t>Legg din “print </a:t>
            </a:r>
            <a:r>
              <a:rPr lang="en-US" sz="2400" dirty="0" err="1"/>
              <a:t>fakta</a:t>
            </a:r>
            <a:r>
              <a:rPr lang="en-US" sz="2400" dirty="0"/>
              <a:t>” del av </a:t>
            </a:r>
            <a:r>
              <a:rPr lang="en-US" sz="2400" dirty="0" err="1"/>
              <a:t>ditt</a:t>
            </a:r>
            <a:r>
              <a:rPr lang="en-US" sz="2400" dirty="0"/>
              <a:t> program, inn I </a:t>
            </a:r>
            <a:r>
              <a:rPr lang="en-US" sz="2400" dirty="0" err="1"/>
              <a:t>en</a:t>
            </a:r>
            <a:r>
              <a:rPr lang="en-US" sz="2400" dirty="0"/>
              <a:t> </a:t>
            </a:r>
            <a:r>
              <a:rPr lang="en-US" sz="2400" dirty="0" err="1"/>
              <a:t>egen</a:t>
            </a:r>
            <a:r>
              <a:rPr lang="en-US" sz="2400" dirty="0"/>
              <a:t> </a:t>
            </a:r>
            <a:r>
              <a:rPr lang="en-US" sz="2400" dirty="0" err="1"/>
              <a:t>funksjon</a:t>
            </a:r>
            <a:r>
              <a:rPr lang="en-US" sz="2400" dirty="0"/>
              <a:t>’</a:t>
            </a:r>
          </a:p>
          <a:p>
            <a:r>
              <a:rPr lang="en-US" sz="2400" dirty="0" err="1"/>
              <a:t>Kall</a:t>
            </a:r>
            <a:r>
              <a:rPr lang="en-US" sz="2400" dirty="0"/>
              <a:t> </a:t>
            </a:r>
            <a:r>
              <a:rPr lang="en-US" sz="2400" dirty="0" err="1"/>
              <a:t>funksjonen</a:t>
            </a:r>
            <a:r>
              <a:rPr lang="en-US" sz="2400" dirty="0"/>
              <a:t> din 2-3 ganger </a:t>
            </a:r>
            <a:r>
              <a:rPr lang="en-US" sz="2400" dirty="0" err="1"/>
              <a:t>får</a:t>
            </a:r>
            <a:r>
              <a:rPr lang="en-US" sz="2400" dirty="0"/>
              <a:t> å teste!</a:t>
            </a:r>
          </a:p>
        </p:txBody>
      </p:sp>
    </p:spTree>
    <p:extLst>
      <p:ext uri="{BB962C8B-B14F-4D97-AF65-F5344CB8AC3E}">
        <p14:creationId xmlns:p14="http://schemas.microsoft.com/office/powerpoint/2010/main" val="352905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A637-7350-AA65-3B30-8CD343DDA08F}"/>
              </a:ext>
            </a:extLst>
          </p:cNvPr>
          <p:cNvSpPr>
            <a:spLocks noGrp="1"/>
          </p:cNvSpPr>
          <p:nvPr>
            <p:ph type="title"/>
          </p:nvPr>
        </p:nvSpPr>
        <p:spPr/>
        <p:txBody>
          <a:bodyPr/>
          <a:lstStyle/>
          <a:p>
            <a:r>
              <a:rPr lang="en-US" dirty="0" err="1"/>
              <a:t>Hvem</a:t>
            </a:r>
            <a:r>
              <a:rPr lang="en-US" dirty="0"/>
              <a:t> er </a:t>
            </a:r>
            <a:r>
              <a:rPr lang="en-US" dirty="0" err="1"/>
              <a:t>jeg</a:t>
            </a:r>
            <a:r>
              <a:rPr lang="en-US" dirty="0"/>
              <a:t>?</a:t>
            </a:r>
          </a:p>
        </p:txBody>
      </p:sp>
      <p:sp>
        <p:nvSpPr>
          <p:cNvPr id="3" name="Content Placeholder 2">
            <a:extLst>
              <a:ext uri="{FF2B5EF4-FFF2-40B4-BE49-F238E27FC236}">
                <a16:creationId xmlns:a16="http://schemas.microsoft.com/office/drawing/2014/main" id="{A6407B05-BFB2-A050-DAE3-50A80E460210}"/>
              </a:ext>
            </a:extLst>
          </p:cNvPr>
          <p:cNvSpPr>
            <a:spLocks noGrp="1"/>
          </p:cNvSpPr>
          <p:nvPr>
            <p:ph idx="1"/>
          </p:nvPr>
        </p:nvSpPr>
        <p:spPr/>
        <p:txBody>
          <a:bodyPr>
            <a:normAutofit/>
          </a:bodyPr>
          <a:lstStyle/>
          <a:p>
            <a:r>
              <a:rPr lang="en-US" sz="2400" dirty="0"/>
              <a:t>Martin Londal, 26 </a:t>
            </a:r>
            <a:r>
              <a:rPr lang="en-US" sz="2400" dirty="0" err="1"/>
              <a:t>år</a:t>
            </a:r>
            <a:endParaRPr lang="en-US" sz="2400" dirty="0"/>
          </a:p>
          <a:p>
            <a:r>
              <a:rPr lang="en-US" sz="2400" dirty="0" err="1"/>
              <a:t>Utvikler</a:t>
            </a:r>
            <a:r>
              <a:rPr lang="en-US" sz="2400" dirty="0"/>
              <a:t> </a:t>
            </a:r>
            <a:r>
              <a:rPr lang="en-US" sz="2400" dirty="0" err="1"/>
              <a:t>i</a:t>
            </a:r>
            <a:r>
              <a:rPr lang="en-US" sz="2400" dirty="0"/>
              <a:t> PIT, team metamorphose</a:t>
            </a:r>
          </a:p>
          <a:p>
            <a:r>
              <a:rPr lang="en-US" sz="2400" dirty="0" err="1"/>
              <a:t>Bachlor</a:t>
            </a:r>
            <a:r>
              <a:rPr lang="en-US" sz="2400" dirty="0"/>
              <a:t> </a:t>
            </a:r>
            <a:r>
              <a:rPr lang="en-US" sz="2400" dirty="0" err="1"/>
              <a:t>fra</a:t>
            </a:r>
            <a:r>
              <a:rPr lang="en-US" sz="2400" dirty="0"/>
              <a:t> </a:t>
            </a:r>
            <a:r>
              <a:rPr lang="en-US" sz="2400" dirty="0" err="1"/>
              <a:t>UiO</a:t>
            </a:r>
            <a:endParaRPr lang="en-US" sz="2400" dirty="0"/>
          </a:p>
          <a:p>
            <a:r>
              <a:rPr lang="en-US" sz="2400" dirty="0" err="1"/>
              <a:t>Leder</a:t>
            </a:r>
            <a:r>
              <a:rPr lang="en-US" sz="2400" dirty="0"/>
              <a:t> SC </a:t>
            </a:r>
            <a:r>
              <a:rPr lang="en-US" sz="2400" dirty="0" err="1"/>
              <a:t>i</a:t>
            </a:r>
            <a:r>
              <a:rPr lang="en-US" sz="2400" dirty="0"/>
              <a:t> PIT, </a:t>
            </a:r>
            <a:r>
              <a:rPr lang="en-US" sz="2400" dirty="0" err="1"/>
              <a:t>styrer</a:t>
            </a:r>
            <a:r>
              <a:rPr lang="en-US" sz="2400" dirty="0"/>
              <a:t> hands-on hacking workshops</a:t>
            </a:r>
          </a:p>
          <a:p>
            <a:r>
              <a:rPr lang="en-US" sz="2400" dirty="0" err="1"/>
              <a:t>Leder</a:t>
            </a:r>
            <a:r>
              <a:rPr lang="en-US" sz="2400" dirty="0"/>
              <a:t> PIT </a:t>
            </a:r>
            <a:r>
              <a:rPr lang="en-US" sz="2400" dirty="0" err="1"/>
              <a:t>sitt</a:t>
            </a:r>
            <a:r>
              <a:rPr lang="en-US" sz="2400" dirty="0"/>
              <a:t> hacking team, Abyss</a:t>
            </a:r>
          </a:p>
          <a:p>
            <a:r>
              <a:rPr lang="en-US" sz="2400" dirty="0"/>
              <a:t>Driver med </a:t>
            </a:r>
            <a:r>
              <a:rPr lang="en-US" sz="2400" dirty="0" err="1"/>
              <a:t>mye</a:t>
            </a:r>
            <a:r>
              <a:rPr lang="en-US" sz="2400" dirty="0"/>
              <a:t> hacking </a:t>
            </a:r>
            <a:r>
              <a:rPr lang="en-US" sz="2400" dirty="0" err="1"/>
              <a:t>og</a:t>
            </a:r>
            <a:r>
              <a:rPr lang="en-US" sz="2400" dirty="0"/>
              <a:t> </a:t>
            </a:r>
            <a:r>
              <a:rPr lang="en-US" sz="2400" dirty="0" err="1"/>
              <a:t>koding</a:t>
            </a:r>
            <a:r>
              <a:rPr lang="en-US" sz="2400" dirty="0"/>
              <a:t> </a:t>
            </a:r>
            <a:r>
              <a:rPr lang="en-US" sz="2400" dirty="0" err="1"/>
              <a:t>på</a:t>
            </a:r>
            <a:r>
              <a:rPr lang="en-US" sz="2400" dirty="0"/>
              <a:t> </a:t>
            </a:r>
            <a:r>
              <a:rPr lang="en-US" sz="2400" dirty="0" err="1"/>
              <a:t>fritiden</a:t>
            </a:r>
            <a:endParaRPr lang="en-US" sz="2400" dirty="0"/>
          </a:p>
          <a:p>
            <a:r>
              <a:rPr lang="en-US" sz="2400" dirty="0" err="1"/>
              <a:t>Mye</a:t>
            </a:r>
            <a:r>
              <a:rPr lang="en-US" sz="2400" dirty="0"/>
              <a:t> </a:t>
            </a:r>
            <a:r>
              <a:rPr lang="en-US" sz="2400" dirty="0" err="1"/>
              <a:t>undervisning</a:t>
            </a:r>
            <a:r>
              <a:rPr lang="en-US" sz="2400" dirty="0"/>
              <a:t> / coaching </a:t>
            </a:r>
            <a:r>
              <a:rPr lang="en-US" sz="2400" dirty="0" err="1"/>
              <a:t>erfaring</a:t>
            </a:r>
            <a:r>
              <a:rPr lang="en-US" sz="2400" dirty="0"/>
              <a:t>. </a:t>
            </a:r>
          </a:p>
        </p:txBody>
      </p:sp>
    </p:spTree>
    <p:extLst>
      <p:ext uri="{BB962C8B-B14F-4D97-AF65-F5344CB8AC3E}">
        <p14:creationId xmlns:p14="http://schemas.microsoft.com/office/powerpoint/2010/main" val="4208128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243E-A3CB-B261-9A39-6136C045C869}"/>
              </a:ext>
            </a:extLst>
          </p:cNvPr>
          <p:cNvSpPr>
            <a:spLocks noGrp="1"/>
          </p:cNvSpPr>
          <p:nvPr>
            <p:ph type="title"/>
          </p:nvPr>
        </p:nvSpPr>
        <p:spPr>
          <a:xfrm>
            <a:off x="575894" y="729658"/>
            <a:ext cx="11029616" cy="988332"/>
          </a:xfrm>
        </p:spPr>
        <p:txBody>
          <a:bodyPr anchor="b">
            <a:normAutofit/>
          </a:bodyPr>
          <a:lstStyle/>
          <a:p>
            <a:r>
              <a:rPr lang="en-US" dirty="0" err="1"/>
              <a:t>Dynamiske</a:t>
            </a:r>
            <a:r>
              <a:rPr lang="en-US" dirty="0"/>
              <a:t> </a:t>
            </a:r>
            <a:r>
              <a:rPr lang="en-US" dirty="0" err="1"/>
              <a:t>funksjoner</a:t>
            </a:r>
            <a:r>
              <a:rPr lang="en-US" dirty="0"/>
              <a:t> med </a:t>
            </a:r>
            <a:r>
              <a:rPr lang="en-US" dirty="0" err="1"/>
              <a:t>argumenter</a:t>
            </a:r>
            <a:endParaRPr lang="en-US" dirty="0"/>
          </a:p>
        </p:txBody>
      </p:sp>
      <p:pic>
        <p:nvPicPr>
          <p:cNvPr id="7" name="Picture 6">
            <a:extLst>
              <a:ext uri="{FF2B5EF4-FFF2-40B4-BE49-F238E27FC236}">
                <a16:creationId xmlns:a16="http://schemas.microsoft.com/office/drawing/2014/main" id="{80563858-EDA9-060D-7836-0E9F1ABB7C55}"/>
              </a:ext>
            </a:extLst>
          </p:cNvPr>
          <p:cNvPicPr>
            <a:picLocks noChangeAspect="1"/>
          </p:cNvPicPr>
          <p:nvPr/>
        </p:nvPicPr>
        <p:blipFill>
          <a:blip r:embed="rId3"/>
          <a:stretch>
            <a:fillRect/>
          </a:stretch>
        </p:blipFill>
        <p:spPr>
          <a:xfrm>
            <a:off x="2267411" y="1995039"/>
            <a:ext cx="7657177" cy="4597413"/>
          </a:xfrm>
          <a:prstGeom prst="rect">
            <a:avLst/>
          </a:prstGeom>
        </p:spPr>
      </p:pic>
    </p:spTree>
    <p:extLst>
      <p:ext uri="{BB962C8B-B14F-4D97-AF65-F5344CB8AC3E}">
        <p14:creationId xmlns:p14="http://schemas.microsoft.com/office/powerpoint/2010/main" val="1718310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F5D1-DED8-44DE-A89F-508A4FA92B15}"/>
              </a:ext>
            </a:extLst>
          </p:cNvPr>
          <p:cNvSpPr>
            <a:spLocks noGrp="1"/>
          </p:cNvSpPr>
          <p:nvPr>
            <p:ph type="title"/>
          </p:nvPr>
        </p:nvSpPr>
        <p:spPr/>
        <p:txBody>
          <a:bodyPr/>
          <a:lstStyle/>
          <a:p>
            <a:r>
              <a:rPr lang="en-US" dirty="0" err="1"/>
              <a:t>Dynamiske</a:t>
            </a:r>
            <a:r>
              <a:rPr lang="en-US" dirty="0"/>
              <a:t> </a:t>
            </a:r>
            <a:r>
              <a:rPr lang="en-US" dirty="0" err="1"/>
              <a:t>funksjoner</a:t>
            </a:r>
            <a:r>
              <a:rPr lang="en-US" dirty="0"/>
              <a:t> med </a:t>
            </a:r>
            <a:r>
              <a:rPr lang="en-US" dirty="0" err="1"/>
              <a:t>argumenter</a:t>
            </a:r>
            <a:endParaRPr lang="en-US" dirty="0"/>
          </a:p>
        </p:txBody>
      </p:sp>
      <p:pic>
        <p:nvPicPr>
          <p:cNvPr id="4" name="Picture 3">
            <a:extLst>
              <a:ext uri="{FF2B5EF4-FFF2-40B4-BE49-F238E27FC236}">
                <a16:creationId xmlns:a16="http://schemas.microsoft.com/office/drawing/2014/main" id="{AEFB75B8-0FBB-59C4-246B-1ADA24DAB9B5}"/>
              </a:ext>
            </a:extLst>
          </p:cNvPr>
          <p:cNvPicPr>
            <a:picLocks noChangeAspect="1"/>
          </p:cNvPicPr>
          <p:nvPr/>
        </p:nvPicPr>
        <p:blipFill>
          <a:blip r:embed="rId3"/>
          <a:stretch>
            <a:fillRect/>
          </a:stretch>
        </p:blipFill>
        <p:spPr>
          <a:xfrm>
            <a:off x="2279460" y="2305020"/>
            <a:ext cx="7785309" cy="3823322"/>
          </a:xfrm>
          <a:prstGeom prst="rect">
            <a:avLst/>
          </a:prstGeom>
        </p:spPr>
      </p:pic>
    </p:spTree>
    <p:extLst>
      <p:ext uri="{BB962C8B-B14F-4D97-AF65-F5344CB8AC3E}">
        <p14:creationId xmlns:p14="http://schemas.microsoft.com/office/powerpoint/2010/main" val="883817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B17CB7-5612-BD98-EC74-0E166FA9A9B8}"/>
              </a:ext>
            </a:extLst>
          </p:cNvPr>
          <p:cNvPicPr>
            <a:picLocks noChangeAspect="1"/>
          </p:cNvPicPr>
          <p:nvPr/>
        </p:nvPicPr>
        <p:blipFill>
          <a:blip r:embed="rId3"/>
          <a:stretch>
            <a:fillRect/>
          </a:stretch>
        </p:blipFill>
        <p:spPr>
          <a:xfrm>
            <a:off x="2610675" y="620713"/>
            <a:ext cx="6970649" cy="6169025"/>
          </a:xfrm>
          <a:prstGeom prst="rect">
            <a:avLst/>
          </a:prstGeom>
          <a:noFill/>
        </p:spPr>
      </p:pic>
    </p:spTree>
    <p:extLst>
      <p:ext uri="{BB962C8B-B14F-4D97-AF65-F5344CB8AC3E}">
        <p14:creationId xmlns:p14="http://schemas.microsoft.com/office/powerpoint/2010/main" val="4191127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4A6B-65EF-1A5B-6873-A4372AECD06C}"/>
              </a:ext>
            </a:extLst>
          </p:cNvPr>
          <p:cNvSpPr>
            <a:spLocks noGrp="1"/>
          </p:cNvSpPr>
          <p:nvPr>
            <p:ph type="title"/>
          </p:nvPr>
        </p:nvSpPr>
        <p:spPr/>
        <p:txBody>
          <a:bodyPr/>
          <a:lstStyle/>
          <a:p>
            <a:r>
              <a:rPr lang="en-US" dirty="0" err="1"/>
              <a:t>Kassesystem</a:t>
            </a:r>
            <a:r>
              <a:rPr lang="en-US" dirty="0"/>
              <a:t> </a:t>
            </a:r>
            <a:r>
              <a:rPr lang="en-US" dirty="0" err="1"/>
              <a:t>eksempel</a:t>
            </a:r>
            <a:endParaRPr lang="en-US" dirty="0"/>
          </a:p>
        </p:txBody>
      </p:sp>
      <p:pic>
        <p:nvPicPr>
          <p:cNvPr id="5" name="Content Placeholder 4">
            <a:extLst>
              <a:ext uri="{FF2B5EF4-FFF2-40B4-BE49-F238E27FC236}">
                <a16:creationId xmlns:a16="http://schemas.microsoft.com/office/drawing/2014/main" id="{E355F298-D88F-DEF4-6CAD-41AA62B20E47}"/>
              </a:ext>
            </a:extLst>
          </p:cNvPr>
          <p:cNvPicPr>
            <a:picLocks noGrp="1" noChangeAspect="1"/>
          </p:cNvPicPr>
          <p:nvPr>
            <p:ph idx="1"/>
          </p:nvPr>
        </p:nvPicPr>
        <p:blipFill>
          <a:blip r:embed="rId3"/>
          <a:stretch>
            <a:fillRect/>
          </a:stretch>
        </p:blipFill>
        <p:spPr>
          <a:xfrm>
            <a:off x="581192" y="2450329"/>
            <a:ext cx="11029950" cy="3140029"/>
          </a:xfrm>
        </p:spPr>
      </p:pic>
    </p:spTree>
    <p:extLst>
      <p:ext uri="{BB962C8B-B14F-4D97-AF65-F5344CB8AC3E}">
        <p14:creationId xmlns:p14="http://schemas.microsoft.com/office/powerpoint/2010/main" val="1785526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4DA1-4AD0-2B05-E32A-55D0B362216B}"/>
              </a:ext>
            </a:extLst>
          </p:cNvPr>
          <p:cNvSpPr>
            <a:spLocks noGrp="1"/>
          </p:cNvSpPr>
          <p:nvPr>
            <p:ph type="title"/>
          </p:nvPr>
        </p:nvSpPr>
        <p:spPr/>
        <p:txBody>
          <a:bodyPr/>
          <a:lstStyle/>
          <a:p>
            <a:r>
              <a:rPr lang="en-US" dirty="0" err="1"/>
              <a:t>Gjør</a:t>
            </a:r>
            <a:r>
              <a:rPr lang="en-US" dirty="0"/>
              <a:t> </a:t>
            </a:r>
            <a:r>
              <a:rPr lang="en-US" dirty="0" err="1"/>
              <a:t>funksjonen</a:t>
            </a:r>
            <a:r>
              <a:rPr lang="en-US" dirty="0"/>
              <a:t> dine </a:t>
            </a:r>
            <a:r>
              <a:rPr lang="en-US" dirty="0" err="1"/>
              <a:t>dynamiske</a:t>
            </a:r>
            <a:endParaRPr lang="en-US" dirty="0"/>
          </a:p>
        </p:txBody>
      </p:sp>
      <p:sp>
        <p:nvSpPr>
          <p:cNvPr id="3" name="Content Placeholder 2">
            <a:extLst>
              <a:ext uri="{FF2B5EF4-FFF2-40B4-BE49-F238E27FC236}">
                <a16:creationId xmlns:a16="http://schemas.microsoft.com/office/drawing/2014/main" id="{A3F945F4-A4AA-CB71-7F60-3FBBE9D0D3BB}"/>
              </a:ext>
            </a:extLst>
          </p:cNvPr>
          <p:cNvSpPr>
            <a:spLocks noGrp="1"/>
          </p:cNvSpPr>
          <p:nvPr>
            <p:ph idx="1"/>
          </p:nvPr>
        </p:nvSpPr>
        <p:spPr/>
        <p:txBody>
          <a:bodyPr>
            <a:normAutofit/>
          </a:bodyPr>
          <a:lstStyle/>
          <a:p>
            <a:r>
              <a:rPr lang="en-US" sz="2400" dirty="0" err="1"/>
              <a:t>Oppdater</a:t>
            </a:r>
            <a:r>
              <a:rPr lang="en-US" sz="2400" dirty="0"/>
              <a:t> din “</a:t>
            </a:r>
            <a:r>
              <a:rPr lang="en-US" sz="2400" dirty="0" err="1"/>
              <a:t>lønns_sjekk</a:t>
            </a:r>
            <a:r>
              <a:rPr lang="en-US" sz="2400" dirty="0"/>
              <a:t>” </a:t>
            </a:r>
            <a:r>
              <a:rPr lang="en-US" sz="2400" dirty="0" err="1"/>
              <a:t>funksjon</a:t>
            </a:r>
            <a:r>
              <a:rPr lang="en-US" sz="2400" dirty="0"/>
              <a:t> </a:t>
            </a:r>
            <a:r>
              <a:rPr lang="en-US" sz="2400" dirty="0" err="1"/>
              <a:t>til</a:t>
            </a:r>
            <a:r>
              <a:rPr lang="en-US" sz="2400" dirty="0"/>
              <a:t> å ta inn 3 </a:t>
            </a:r>
            <a:r>
              <a:rPr lang="en-US" sz="2400" dirty="0" err="1"/>
              <a:t>argumenter</a:t>
            </a:r>
            <a:r>
              <a:rPr lang="en-US" sz="2400" dirty="0"/>
              <a:t> argument:</a:t>
            </a:r>
          </a:p>
          <a:p>
            <a:r>
              <a:rPr lang="en-US" sz="2400" dirty="0"/>
              <a:t>Alder</a:t>
            </a:r>
          </a:p>
          <a:p>
            <a:r>
              <a:rPr lang="en-US" sz="2400" dirty="0" err="1"/>
              <a:t>Nåværende_lønn</a:t>
            </a:r>
            <a:endParaRPr lang="en-US" sz="2400" dirty="0"/>
          </a:p>
          <a:p>
            <a:r>
              <a:rPr lang="en-US" sz="2400" dirty="0" err="1"/>
              <a:t>Ønsket_lønn</a:t>
            </a:r>
            <a:endParaRPr lang="en-US" sz="2400" dirty="0"/>
          </a:p>
        </p:txBody>
      </p:sp>
    </p:spTree>
    <p:extLst>
      <p:ext uri="{BB962C8B-B14F-4D97-AF65-F5344CB8AC3E}">
        <p14:creationId xmlns:p14="http://schemas.microsoft.com/office/powerpoint/2010/main" val="3345427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3C1D-A635-B8E4-846E-4F036D006DAF}"/>
              </a:ext>
            </a:extLst>
          </p:cNvPr>
          <p:cNvSpPr>
            <a:spLocks noGrp="1"/>
          </p:cNvSpPr>
          <p:nvPr>
            <p:ph type="title"/>
          </p:nvPr>
        </p:nvSpPr>
        <p:spPr/>
        <p:txBody>
          <a:bodyPr/>
          <a:lstStyle/>
          <a:p>
            <a:r>
              <a:rPr lang="en-US" dirty="0" err="1"/>
              <a:t>Gjør</a:t>
            </a:r>
            <a:r>
              <a:rPr lang="en-US" dirty="0"/>
              <a:t> </a:t>
            </a:r>
            <a:r>
              <a:rPr lang="en-US" dirty="0" err="1"/>
              <a:t>funksjonen</a:t>
            </a:r>
            <a:r>
              <a:rPr lang="en-US" dirty="0"/>
              <a:t> dine </a:t>
            </a:r>
            <a:r>
              <a:rPr lang="en-US" dirty="0" err="1"/>
              <a:t>dynamiske</a:t>
            </a:r>
            <a:endParaRPr lang="en-US" dirty="0"/>
          </a:p>
        </p:txBody>
      </p:sp>
      <p:sp>
        <p:nvSpPr>
          <p:cNvPr id="3" name="Content Placeholder 2">
            <a:extLst>
              <a:ext uri="{FF2B5EF4-FFF2-40B4-BE49-F238E27FC236}">
                <a16:creationId xmlns:a16="http://schemas.microsoft.com/office/drawing/2014/main" id="{2B5A6888-BC17-58AB-8D95-B90D06CE3875}"/>
              </a:ext>
            </a:extLst>
          </p:cNvPr>
          <p:cNvSpPr>
            <a:spLocks noGrp="1"/>
          </p:cNvSpPr>
          <p:nvPr>
            <p:ph idx="1"/>
          </p:nvPr>
        </p:nvSpPr>
        <p:spPr/>
        <p:txBody>
          <a:bodyPr>
            <a:normAutofit/>
          </a:bodyPr>
          <a:lstStyle/>
          <a:p>
            <a:r>
              <a:rPr lang="en-US" sz="2400" dirty="0" err="1"/>
              <a:t>Oppdater</a:t>
            </a:r>
            <a:r>
              <a:rPr lang="en-US" sz="2400" dirty="0"/>
              <a:t> din “</a:t>
            </a:r>
            <a:r>
              <a:rPr lang="en-US" sz="2400" dirty="0" err="1"/>
              <a:t>print_fakta</a:t>
            </a:r>
            <a:r>
              <a:rPr lang="en-US" sz="2400" dirty="0"/>
              <a:t>()” </a:t>
            </a:r>
            <a:r>
              <a:rPr lang="en-US" sz="2400" dirty="0" err="1"/>
              <a:t>funksjon</a:t>
            </a:r>
            <a:r>
              <a:rPr lang="en-US" sz="2400" dirty="0"/>
              <a:t>, </a:t>
            </a:r>
            <a:r>
              <a:rPr lang="en-US" sz="2400" dirty="0" err="1"/>
              <a:t>slik</a:t>
            </a:r>
            <a:r>
              <a:rPr lang="en-US" sz="2400" dirty="0"/>
              <a:t> at den tar inn alle </a:t>
            </a:r>
            <a:r>
              <a:rPr lang="en-US" sz="2400" dirty="0" err="1"/>
              <a:t>argumenter</a:t>
            </a:r>
            <a:r>
              <a:rPr lang="en-US" sz="2400" dirty="0"/>
              <a:t> den </a:t>
            </a:r>
            <a:r>
              <a:rPr lang="en-US" sz="2400" dirty="0" err="1"/>
              <a:t>trenger</a:t>
            </a:r>
            <a:r>
              <a:rPr lang="en-US" sz="2400" dirty="0"/>
              <a:t>.</a:t>
            </a:r>
          </a:p>
        </p:txBody>
      </p:sp>
    </p:spTree>
    <p:extLst>
      <p:ext uri="{BB962C8B-B14F-4D97-AF65-F5344CB8AC3E}">
        <p14:creationId xmlns:p14="http://schemas.microsoft.com/office/powerpoint/2010/main" val="2558222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B2EC-95B9-2CD5-E8D3-018AB65481CB}"/>
              </a:ext>
            </a:extLst>
          </p:cNvPr>
          <p:cNvSpPr>
            <a:spLocks noGrp="1"/>
          </p:cNvSpPr>
          <p:nvPr>
            <p:ph type="title"/>
          </p:nvPr>
        </p:nvSpPr>
        <p:spPr/>
        <p:txBody>
          <a:bodyPr/>
          <a:lstStyle/>
          <a:p>
            <a:r>
              <a:rPr lang="en-US" dirty="0" err="1"/>
              <a:t>Oppsummering</a:t>
            </a:r>
            <a:endParaRPr lang="en-US" dirty="0"/>
          </a:p>
        </p:txBody>
      </p:sp>
      <p:sp>
        <p:nvSpPr>
          <p:cNvPr id="3" name="Content Placeholder 2">
            <a:extLst>
              <a:ext uri="{FF2B5EF4-FFF2-40B4-BE49-F238E27FC236}">
                <a16:creationId xmlns:a16="http://schemas.microsoft.com/office/drawing/2014/main" id="{71F967BE-8E5B-E8BB-3733-DAD2C98F521B}"/>
              </a:ext>
            </a:extLst>
          </p:cNvPr>
          <p:cNvSpPr>
            <a:spLocks noGrp="1"/>
          </p:cNvSpPr>
          <p:nvPr>
            <p:ph idx="1"/>
          </p:nvPr>
        </p:nvSpPr>
        <p:spPr/>
        <p:txBody>
          <a:bodyPr>
            <a:normAutofit/>
          </a:bodyPr>
          <a:lstStyle/>
          <a:p>
            <a:r>
              <a:rPr lang="en-US" sz="2400" dirty="0" err="1"/>
              <a:t>Hva</a:t>
            </a:r>
            <a:r>
              <a:rPr lang="en-US" sz="2400" dirty="0"/>
              <a:t> er </a:t>
            </a:r>
            <a:r>
              <a:rPr lang="en-US" sz="2400" dirty="0" err="1"/>
              <a:t>en</a:t>
            </a:r>
            <a:r>
              <a:rPr lang="en-US" sz="2400" dirty="0"/>
              <a:t> variable? </a:t>
            </a:r>
          </a:p>
          <a:p>
            <a:r>
              <a:rPr lang="en-US" sz="2400" dirty="0" err="1"/>
              <a:t>Hva</a:t>
            </a:r>
            <a:r>
              <a:rPr lang="en-US" sz="2400" dirty="0"/>
              <a:t> er </a:t>
            </a:r>
            <a:r>
              <a:rPr lang="en-US" sz="2400" dirty="0" err="1"/>
              <a:t>kontroll</a:t>
            </a:r>
            <a:r>
              <a:rPr lang="en-US" sz="2400" dirty="0"/>
              <a:t> </a:t>
            </a:r>
            <a:r>
              <a:rPr lang="en-US" sz="2400" dirty="0" err="1"/>
              <a:t>logikk</a:t>
            </a:r>
            <a:r>
              <a:rPr lang="en-US" sz="2400" dirty="0"/>
              <a:t> (if, else etc.)</a:t>
            </a:r>
          </a:p>
          <a:p>
            <a:r>
              <a:rPr lang="en-US" sz="2400" dirty="0" err="1"/>
              <a:t>Hva</a:t>
            </a:r>
            <a:r>
              <a:rPr lang="en-US" sz="2400" dirty="0"/>
              <a:t> er </a:t>
            </a:r>
            <a:r>
              <a:rPr lang="en-US" sz="2400" dirty="0" err="1"/>
              <a:t>en</a:t>
            </a:r>
            <a:r>
              <a:rPr lang="en-US" sz="2400" dirty="0"/>
              <a:t> </a:t>
            </a:r>
            <a:r>
              <a:rPr lang="en-US" sz="2400" dirty="0" err="1"/>
              <a:t>funksjon</a:t>
            </a:r>
            <a:r>
              <a:rPr lang="en-US" sz="2400" dirty="0"/>
              <a:t>?</a:t>
            </a:r>
          </a:p>
          <a:p>
            <a:r>
              <a:rPr lang="en-US" sz="2400" dirty="0" err="1"/>
              <a:t>Hva</a:t>
            </a:r>
            <a:r>
              <a:rPr lang="en-US" sz="2400" dirty="0"/>
              <a:t> er et argument I </a:t>
            </a:r>
            <a:r>
              <a:rPr lang="en-US" sz="2400" dirty="0" err="1"/>
              <a:t>en</a:t>
            </a:r>
            <a:r>
              <a:rPr lang="en-US" sz="2400" dirty="0"/>
              <a:t> </a:t>
            </a:r>
            <a:r>
              <a:rPr lang="en-US" sz="2400" dirty="0" err="1"/>
              <a:t>funksjon</a:t>
            </a:r>
            <a:r>
              <a:rPr lang="en-US" sz="2400" dirty="0"/>
              <a:t>?</a:t>
            </a:r>
          </a:p>
        </p:txBody>
      </p:sp>
    </p:spTree>
    <p:extLst>
      <p:ext uri="{BB962C8B-B14F-4D97-AF65-F5344CB8AC3E}">
        <p14:creationId xmlns:p14="http://schemas.microsoft.com/office/powerpoint/2010/main" val="3030744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3CAE-D968-CFC0-5CE7-62A753330F55}"/>
              </a:ext>
            </a:extLst>
          </p:cNvPr>
          <p:cNvSpPr>
            <a:spLocks noGrp="1"/>
          </p:cNvSpPr>
          <p:nvPr>
            <p:ph type="title"/>
          </p:nvPr>
        </p:nvSpPr>
        <p:spPr/>
        <p:txBody>
          <a:bodyPr/>
          <a:lstStyle/>
          <a:p>
            <a:r>
              <a:rPr lang="en-US" dirty="0"/>
              <a:t>Ta inn data </a:t>
            </a:r>
            <a:r>
              <a:rPr lang="en-US" dirty="0" err="1"/>
              <a:t>dynamisk</a:t>
            </a:r>
            <a:endParaRPr lang="en-US" dirty="0"/>
          </a:p>
        </p:txBody>
      </p:sp>
      <p:sp>
        <p:nvSpPr>
          <p:cNvPr id="3" name="Content Placeholder 2">
            <a:extLst>
              <a:ext uri="{FF2B5EF4-FFF2-40B4-BE49-F238E27FC236}">
                <a16:creationId xmlns:a16="http://schemas.microsoft.com/office/drawing/2014/main" id="{1F8B147B-7375-ACE9-39F8-E811C33A84A2}"/>
              </a:ext>
            </a:extLst>
          </p:cNvPr>
          <p:cNvSpPr>
            <a:spLocks noGrp="1"/>
          </p:cNvSpPr>
          <p:nvPr>
            <p:ph idx="1"/>
          </p:nvPr>
        </p:nvSpPr>
        <p:spPr/>
        <p:txBody>
          <a:bodyPr>
            <a:normAutofit/>
          </a:bodyPr>
          <a:lstStyle/>
          <a:p>
            <a:r>
              <a:rPr lang="nb-NO" sz="2400" dirty="0"/>
              <a:t>Vårt program har </a:t>
            </a:r>
            <a:r>
              <a:rPr lang="nb-NO" sz="2400" dirty="0" err="1"/>
              <a:t>hardkoded</a:t>
            </a:r>
            <a:r>
              <a:rPr lang="nb-NO" sz="2400" dirty="0"/>
              <a:t> variabler. La oss gjøre dette dynamisk!</a:t>
            </a:r>
          </a:p>
          <a:p>
            <a:r>
              <a:rPr lang="nb-NO" sz="2400" dirty="0"/>
              <a:t>Ditt program skal nå ta inn dynamisk data fra bruker!</a:t>
            </a:r>
          </a:p>
          <a:p>
            <a:r>
              <a:rPr lang="nb-NO" sz="2400" dirty="0"/>
              <a:t>Dette gjør vi ved å bruke input() funksjonene, som kommer med Python</a:t>
            </a:r>
          </a:p>
          <a:p>
            <a:r>
              <a:rPr lang="nb-NO" sz="2400" dirty="0"/>
              <a:t>Demo time!</a:t>
            </a:r>
          </a:p>
        </p:txBody>
      </p:sp>
    </p:spTree>
    <p:extLst>
      <p:ext uri="{BB962C8B-B14F-4D97-AF65-F5344CB8AC3E}">
        <p14:creationId xmlns:p14="http://schemas.microsoft.com/office/powerpoint/2010/main" val="1253452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9643DE-C486-270A-8934-3E32BE541076}"/>
              </a:ext>
            </a:extLst>
          </p:cNvPr>
          <p:cNvSpPr>
            <a:spLocks noGrp="1"/>
          </p:cNvSpPr>
          <p:nvPr>
            <p:ph type="title"/>
          </p:nvPr>
        </p:nvSpPr>
        <p:spPr/>
        <p:txBody>
          <a:bodyPr/>
          <a:lstStyle/>
          <a:p>
            <a:r>
              <a:rPr lang="nb-NO" dirty="0"/>
              <a:t>Ta inn data fra bruker med input()</a:t>
            </a:r>
          </a:p>
        </p:txBody>
      </p:sp>
      <p:pic>
        <p:nvPicPr>
          <p:cNvPr id="5" name="Plassholder for innhold 4">
            <a:extLst>
              <a:ext uri="{FF2B5EF4-FFF2-40B4-BE49-F238E27FC236}">
                <a16:creationId xmlns:a16="http://schemas.microsoft.com/office/drawing/2014/main" id="{D3BD9E80-5ACF-19EA-8192-A4A1703B7FAE}"/>
              </a:ext>
            </a:extLst>
          </p:cNvPr>
          <p:cNvPicPr>
            <a:picLocks noGrp="1" noChangeAspect="1"/>
          </p:cNvPicPr>
          <p:nvPr>
            <p:ph idx="1"/>
          </p:nvPr>
        </p:nvPicPr>
        <p:blipFill>
          <a:blip r:embed="rId2"/>
          <a:stretch>
            <a:fillRect/>
          </a:stretch>
        </p:blipFill>
        <p:spPr>
          <a:xfrm>
            <a:off x="1266151" y="2590683"/>
            <a:ext cx="9659698" cy="838317"/>
          </a:xfrm>
        </p:spPr>
      </p:pic>
    </p:spTree>
    <p:extLst>
      <p:ext uri="{BB962C8B-B14F-4D97-AF65-F5344CB8AC3E}">
        <p14:creationId xmlns:p14="http://schemas.microsoft.com/office/powerpoint/2010/main" val="1992511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9643DE-C486-270A-8934-3E32BE541076}"/>
              </a:ext>
            </a:extLst>
          </p:cNvPr>
          <p:cNvSpPr>
            <a:spLocks noGrp="1"/>
          </p:cNvSpPr>
          <p:nvPr>
            <p:ph type="title"/>
          </p:nvPr>
        </p:nvSpPr>
        <p:spPr>
          <a:xfrm>
            <a:off x="581193" y="729658"/>
            <a:ext cx="11029616" cy="988332"/>
          </a:xfrm>
        </p:spPr>
        <p:txBody>
          <a:bodyPr anchor="b">
            <a:normAutofit/>
          </a:bodyPr>
          <a:lstStyle/>
          <a:p>
            <a:r>
              <a:rPr lang="nb-NO" dirty="0"/>
              <a:t>Ta inn data fra bruker med input()</a:t>
            </a:r>
          </a:p>
        </p:txBody>
      </p:sp>
      <p:pic>
        <p:nvPicPr>
          <p:cNvPr id="7" name="Bilde 6">
            <a:extLst>
              <a:ext uri="{FF2B5EF4-FFF2-40B4-BE49-F238E27FC236}">
                <a16:creationId xmlns:a16="http://schemas.microsoft.com/office/drawing/2014/main" id="{74EAD505-94B0-CF8A-0A81-8848573DD104}"/>
              </a:ext>
            </a:extLst>
          </p:cNvPr>
          <p:cNvPicPr>
            <a:picLocks noChangeAspect="1"/>
          </p:cNvPicPr>
          <p:nvPr/>
        </p:nvPicPr>
        <p:blipFill>
          <a:blip r:embed="rId3"/>
          <a:stretch>
            <a:fillRect/>
          </a:stretch>
        </p:blipFill>
        <p:spPr>
          <a:xfrm>
            <a:off x="581193" y="2913925"/>
            <a:ext cx="5422390" cy="2261203"/>
          </a:xfrm>
          <a:prstGeom prst="rect">
            <a:avLst/>
          </a:prstGeom>
          <a:noFill/>
        </p:spPr>
      </p:pic>
      <p:sp>
        <p:nvSpPr>
          <p:cNvPr id="4" name="Plassholder for innhold 3">
            <a:extLst>
              <a:ext uri="{FF2B5EF4-FFF2-40B4-BE49-F238E27FC236}">
                <a16:creationId xmlns:a16="http://schemas.microsoft.com/office/drawing/2014/main" id="{FC93A7B7-D0C0-2DC0-FF5E-B696AFE13766}"/>
              </a:ext>
            </a:extLst>
          </p:cNvPr>
          <p:cNvSpPr>
            <a:spLocks noGrp="1"/>
          </p:cNvSpPr>
          <p:nvPr>
            <p:ph sz="half" idx="2"/>
          </p:nvPr>
        </p:nvSpPr>
        <p:spPr>
          <a:xfrm>
            <a:off x="6188417" y="2228003"/>
            <a:ext cx="5422392" cy="3633047"/>
          </a:xfrm>
        </p:spPr>
        <p:txBody>
          <a:bodyPr anchor="ctr">
            <a:normAutofit/>
          </a:bodyPr>
          <a:lstStyle/>
          <a:p>
            <a:endParaRPr lang="nb-NO" dirty="0"/>
          </a:p>
          <a:p>
            <a:pPr marL="0" indent="0">
              <a:buNone/>
            </a:pPr>
            <a:endParaRPr lang="nb-NO" dirty="0"/>
          </a:p>
        </p:txBody>
      </p:sp>
      <p:pic>
        <p:nvPicPr>
          <p:cNvPr id="9" name="Bilde 8">
            <a:extLst>
              <a:ext uri="{FF2B5EF4-FFF2-40B4-BE49-F238E27FC236}">
                <a16:creationId xmlns:a16="http://schemas.microsoft.com/office/drawing/2014/main" id="{35FD2C0A-B007-EF8B-8EA8-AF9A48A847FB}"/>
              </a:ext>
            </a:extLst>
          </p:cNvPr>
          <p:cNvPicPr>
            <a:picLocks noChangeAspect="1"/>
          </p:cNvPicPr>
          <p:nvPr/>
        </p:nvPicPr>
        <p:blipFill>
          <a:blip r:embed="rId4"/>
          <a:stretch>
            <a:fillRect/>
          </a:stretch>
        </p:blipFill>
        <p:spPr>
          <a:xfrm>
            <a:off x="6353164" y="2653682"/>
            <a:ext cx="7354326" cy="2781688"/>
          </a:xfrm>
          <a:prstGeom prst="rect">
            <a:avLst/>
          </a:prstGeom>
        </p:spPr>
      </p:pic>
    </p:spTree>
    <p:extLst>
      <p:ext uri="{BB962C8B-B14F-4D97-AF65-F5344CB8AC3E}">
        <p14:creationId xmlns:p14="http://schemas.microsoft.com/office/powerpoint/2010/main" val="39688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D4E5-F78A-6FA7-3201-E8DF9E6A5C29}"/>
              </a:ext>
            </a:extLst>
          </p:cNvPr>
          <p:cNvSpPr>
            <a:spLocks noGrp="1"/>
          </p:cNvSpPr>
          <p:nvPr>
            <p:ph type="title"/>
          </p:nvPr>
        </p:nvSpPr>
        <p:spPr>
          <a:xfrm>
            <a:off x="581193" y="729658"/>
            <a:ext cx="11029616" cy="988332"/>
          </a:xfrm>
        </p:spPr>
        <p:txBody>
          <a:bodyPr anchor="b">
            <a:normAutofit/>
          </a:bodyPr>
          <a:lstStyle/>
          <a:p>
            <a:r>
              <a:rPr lang="en-US" dirty="0" err="1"/>
              <a:t>Problemet</a:t>
            </a:r>
            <a:r>
              <a:rPr lang="en-US" dirty="0"/>
              <a:t> med å </a:t>
            </a:r>
            <a:r>
              <a:rPr lang="en-US" dirty="0" err="1"/>
              <a:t>lære</a:t>
            </a:r>
            <a:r>
              <a:rPr lang="en-US" dirty="0"/>
              <a:t> </a:t>
            </a:r>
            <a:r>
              <a:rPr lang="en-US" dirty="0" err="1"/>
              <a:t>programmering</a:t>
            </a:r>
            <a:endParaRPr lang="en-US" dirty="0"/>
          </a:p>
        </p:txBody>
      </p:sp>
      <p:sp>
        <p:nvSpPr>
          <p:cNvPr id="3" name="Content Placeholder 2">
            <a:extLst>
              <a:ext uri="{FF2B5EF4-FFF2-40B4-BE49-F238E27FC236}">
                <a16:creationId xmlns:a16="http://schemas.microsoft.com/office/drawing/2014/main" id="{8155D858-1071-D909-6FC1-3B635C695866}"/>
              </a:ext>
            </a:extLst>
          </p:cNvPr>
          <p:cNvSpPr>
            <a:spLocks noGrp="1"/>
          </p:cNvSpPr>
          <p:nvPr>
            <p:ph sz="half" idx="1"/>
          </p:nvPr>
        </p:nvSpPr>
        <p:spPr>
          <a:xfrm>
            <a:off x="581193" y="2228003"/>
            <a:ext cx="5422390" cy="3633047"/>
          </a:xfrm>
        </p:spPr>
        <p:txBody>
          <a:bodyPr anchor="ctr">
            <a:normAutofit/>
          </a:bodyPr>
          <a:lstStyle/>
          <a:p>
            <a:r>
              <a:rPr lang="en-US" sz="2400" dirty="0" err="1"/>
              <a:t>Programmering</a:t>
            </a:r>
            <a:r>
              <a:rPr lang="en-US" sz="2400" dirty="0"/>
              <a:t> </a:t>
            </a:r>
            <a:r>
              <a:rPr lang="en-US" sz="2400" dirty="0" err="1"/>
              <a:t>læringskurven</a:t>
            </a:r>
            <a:r>
              <a:rPr lang="en-US" sz="2400" dirty="0"/>
              <a:t> </a:t>
            </a:r>
          </a:p>
          <a:p>
            <a:r>
              <a:rPr lang="en-US" sz="2400" dirty="0" err="1"/>
              <a:t>Programmering</a:t>
            </a:r>
            <a:r>
              <a:rPr lang="en-US" sz="2400" dirty="0"/>
              <a:t> tar </a:t>
            </a:r>
            <a:r>
              <a:rPr lang="en-US" sz="2400" dirty="0" err="1"/>
              <a:t>tid</a:t>
            </a:r>
            <a:endParaRPr lang="en-US" sz="2400" dirty="0"/>
          </a:p>
          <a:p>
            <a:r>
              <a:rPr lang="en-US" sz="2400" dirty="0"/>
              <a:t>Learning by doing, no other way</a:t>
            </a:r>
          </a:p>
        </p:txBody>
      </p:sp>
      <p:pic>
        <p:nvPicPr>
          <p:cNvPr id="5" name="Picture 4">
            <a:extLst>
              <a:ext uri="{FF2B5EF4-FFF2-40B4-BE49-F238E27FC236}">
                <a16:creationId xmlns:a16="http://schemas.microsoft.com/office/drawing/2014/main" id="{AE5263D0-6BF1-76DE-84E0-939078C4CA90}"/>
              </a:ext>
            </a:extLst>
          </p:cNvPr>
          <p:cNvPicPr>
            <a:picLocks noChangeAspect="1"/>
          </p:cNvPicPr>
          <p:nvPr/>
        </p:nvPicPr>
        <p:blipFill>
          <a:blip r:embed="rId2"/>
          <a:stretch>
            <a:fillRect/>
          </a:stretch>
        </p:blipFill>
        <p:spPr>
          <a:xfrm>
            <a:off x="6981875" y="2228003"/>
            <a:ext cx="3835475" cy="3633047"/>
          </a:xfrm>
          <a:prstGeom prst="rect">
            <a:avLst/>
          </a:prstGeom>
          <a:noFill/>
        </p:spPr>
      </p:pic>
    </p:spTree>
    <p:extLst>
      <p:ext uri="{BB962C8B-B14F-4D97-AF65-F5344CB8AC3E}">
        <p14:creationId xmlns:p14="http://schemas.microsoft.com/office/powerpoint/2010/main" val="4135191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44970BE-CE7D-2C7C-35AB-43781DF1E34B}"/>
              </a:ext>
            </a:extLst>
          </p:cNvPr>
          <p:cNvSpPr>
            <a:spLocks noGrp="1"/>
          </p:cNvSpPr>
          <p:nvPr>
            <p:ph type="title"/>
          </p:nvPr>
        </p:nvSpPr>
        <p:spPr/>
        <p:txBody>
          <a:bodyPr/>
          <a:lstStyle/>
          <a:p>
            <a:r>
              <a:rPr lang="nb-NO" dirty="0"/>
              <a:t>Ta inn data fra bruker</a:t>
            </a:r>
          </a:p>
        </p:txBody>
      </p:sp>
      <p:sp>
        <p:nvSpPr>
          <p:cNvPr id="3" name="Plassholder for innhold 2">
            <a:extLst>
              <a:ext uri="{FF2B5EF4-FFF2-40B4-BE49-F238E27FC236}">
                <a16:creationId xmlns:a16="http://schemas.microsoft.com/office/drawing/2014/main" id="{9FC1A349-6825-99E0-9B65-357B10807233}"/>
              </a:ext>
            </a:extLst>
          </p:cNvPr>
          <p:cNvSpPr>
            <a:spLocks noGrp="1"/>
          </p:cNvSpPr>
          <p:nvPr>
            <p:ph idx="1"/>
          </p:nvPr>
        </p:nvSpPr>
        <p:spPr/>
        <p:txBody>
          <a:bodyPr>
            <a:normAutofit/>
          </a:bodyPr>
          <a:lstStyle/>
          <a:p>
            <a:r>
              <a:rPr lang="nb-NO" sz="2400" dirty="0"/>
              <a:t>Oppgave:</a:t>
            </a:r>
          </a:p>
          <a:p>
            <a:pPr lvl="1"/>
            <a:r>
              <a:rPr lang="nb-NO" sz="2400" dirty="0"/>
              <a:t>Lag en funksjon som tar inn følgene data fra brukeren:</a:t>
            </a:r>
          </a:p>
          <a:p>
            <a:pPr lvl="1"/>
            <a:r>
              <a:rPr lang="nb-NO" sz="2400" dirty="0"/>
              <a:t>Navn</a:t>
            </a:r>
          </a:p>
          <a:p>
            <a:pPr lvl="1"/>
            <a:r>
              <a:rPr lang="nb-NO" sz="2400" dirty="0"/>
              <a:t>Alder</a:t>
            </a:r>
          </a:p>
          <a:p>
            <a:pPr lvl="1"/>
            <a:r>
              <a:rPr lang="nb-NO" sz="2400" dirty="0"/>
              <a:t>Stilling</a:t>
            </a:r>
          </a:p>
          <a:p>
            <a:pPr lvl="1"/>
            <a:r>
              <a:rPr lang="nb-NO" sz="2400" dirty="0"/>
              <a:t>Nåværende lønn</a:t>
            </a:r>
          </a:p>
          <a:p>
            <a:pPr lvl="1"/>
            <a:r>
              <a:rPr lang="nb-NO" sz="2400" dirty="0"/>
              <a:t>Ønsket lønn</a:t>
            </a:r>
          </a:p>
        </p:txBody>
      </p:sp>
    </p:spTree>
    <p:extLst>
      <p:ext uri="{BB962C8B-B14F-4D97-AF65-F5344CB8AC3E}">
        <p14:creationId xmlns:p14="http://schemas.microsoft.com/office/powerpoint/2010/main" val="2622576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F6B1AC5-8258-2C39-0C1D-88BC73095BB6}"/>
              </a:ext>
            </a:extLst>
          </p:cNvPr>
          <p:cNvSpPr>
            <a:spLocks noGrp="1"/>
          </p:cNvSpPr>
          <p:nvPr>
            <p:ph type="title"/>
          </p:nvPr>
        </p:nvSpPr>
        <p:spPr/>
        <p:txBody>
          <a:bodyPr/>
          <a:lstStyle/>
          <a:p>
            <a:r>
              <a:rPr lang="nb-NO" dirty="0"/>
              <a:t>Bruk brukere data</a:t>
            </a:r>
          </a:p>
        </p:txBody>
      </p:sp>
      <p:sp>
        <p:nvSpPr>
          <p:cNvPr id="3" name="Plassholder for innhold 2">
            <a:extLst>
              <a:ext uri="{FF2B5EF4-FFF2-40B4-BE49-F238E27FC236}">
                <a16:creationId xmlns:a16="http://schemas.microsoft.com/office/drawing/2014/main" id="{885C0CE6-D176-2172-8C18-CC7B468810A5}"/>
              </a:ext>
            </a:extLst>
          </p:cNvPr>
          <p:cNvSpPr>
            <a:spLocks noGrp="1"/>
          </p:cNvSpPr>
          <p:nvPr>
            <p:ph idx="1"/>
          </p:nvPr>
        </p:nvSpPr>
        <p:spPr/>
        <p:txBody>
          <a:bodyPr>
            <a:normAutofit/>
          </a:bodyPr>
          <a:lstStyle/>
          <a:p>
            <a:r>
              <a:rPr lang="nb-NO" sz="2400" dirty="0"/>
              <a:t>Bruk dataen dere får fra brukeren, til å kalle </a:t>
            </a:r>
            <a:r>
              <a:rPr lang="nb-NO" sz="2400" dirty="0" err="1"/>
              <a:t>sjekk_lønn</a:t>
            </a:r>
            <a:r>
              <a:rPr lang="nb-NO" sz="2400" dirty="0"/>
              <a:t> og </a:t>
            </a:r>
            <a:r>
              <a:rPr lang="nb-NO" sz="2400" dirty="0" err="1"/>
              <a:t>print_fakta</a:t>
            </a:r>
            <a:r>
              <a:rPr lang="nb-NO" sz="2400" dirty="0"/>
              <a:t> funksjonene</a:t>
            </a:r>
          </a:p>
          <a:p>
            <a:r>
              <a:rPr lang="nb-NO" sz="2400" dirty="0"/>
              <a:t>Hvis koden deres </a:t>
            </a:r>
            <a:r>
              <a:rPr lang="nb-NO" sz="2400" dirty="0" err="1"/>
              <a:t>kræsjer</a:t>
            </a:r>
            <a:r>
              <a:rPr lang="nb-NO" sz="2400" dirty="0"/>
              <a:t>, er dette </a:t>
            </a:r>
            <a:r>
              <a:rPr lang="nb-NO" sz="2400" dirty="0" err="1"/>
              <a:t>forventent</a:t>
            </a:r>
            <a:r>
              <a:rPr lang="nb-NO" sz="2400" dirty="0"/>
              <a:t>!</a:t>
            </a:r>
          </a:p>
        </p:txBody>
      </p:sp>
    </p:spTree>
    <p:extLst>
      <p:ext uri="{BB962C8B-B14F-4D97-AF65-F5344CB8AC3E}">
        <p14:creationId xmlns:p14="http://schemas.microsoft.com/office/powerpoint/2010/main" val="999813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5F03466-F082-B1D2-413E-06386A163FEA}"/>
              </a:ext>
            </a:extLst>
          </p:cNvPr>
          <p:cNvSpPr>
            <a:spLocks noGrp="1"/>
          </p:cNvSpPr>
          <p:nvPr>
            <p:ph type="title"/>
          </p:nvPr>
        </p:nvSpPr>
        <p:spPr/>
        <p:txBody>
          <a:bodyPr/>
          <a:lstStyle/>
          <a:p>
            <a:r>
              <a:rPr lang="nb-NO" dirty="0"/>
              <a:t>Fiks </a:t>
            </a:r>
            <a:r>
              <a:rPr lang="nb-NO" dirty="0" err="1"/>
              <a:t>kræsjen</a:t>
            </a:r>
            <a:endParaRPr lang="nb-NO" dirty="0"/>
          </a:p>
        </p:txBody>
      </p:sp>
      <p:pic>
        <p:nvPicPr>
          <p:cNvPr id="5" name="Plassholder for innhold 4">
            <a:extLst>
              <a:ext uri="{FF2B5EF4-FFF2-40B4-BE49-F238E27FC236}">
                <a16:creationId xmlns:a16="http://schemas.microsoft.com/office/drawing/2014/main" id="{80C736D5-B65C-6E04-AE6A-76DD05DCDA48}"/>
              </a:ext>
            </a:extLst>
          </p:cNvPr>
          <p:cNvPicPr>
            <a:picLocks noGrp="1" noChangeAspect="1"/>
          </p:cNvPicPr>
          <p:nvPr>
            <p:ph idx="1"/>
          </p:nvPr>
        </p:nvPicPr>
        <p:blipFill>
          <a:blip r:embed="rId3"/>
          <a:stretch>
            <a:fillRect/>
          </a:stretch>
        </p:blipFill>
        <p:spPr>
          <a:xfrm>
            <a:off x="2189690" y="1905000"/>
            <a:ext cx="7796348" cy="4250844"/>
          </a:xfrm>
        </p:spPr>
      </p:pic>
    </p:spTree>
    <p:extLst>
      <p:ext uri="{BB962C8B-B14F-4D97-AF65-F5344CB8AC3E}">
        <p14:creationId xmlns:p14="http://schemas.microsoft.com/office/powerpoint/2010/main" val="1081108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F6D52C7-916A-0364-471A-D8F1911CDDC7}"/>
              </a:ext>
            </a:extLst>
          </p:cNvPr>
          <p:cNvSpPr>
            <a:spLocks noGrp="1"/>
          </p:cNvSpPr>
          <p:nvPr>
            <p:ph type="title"/>
          </p:nvPr>
        </p:nvSpPr>
        <p:spPr/>
        <p:txBody>
          <a:bodyPr/>
          <a:lstStyle/>
          <a:p>
            <a:r>
              <a:rPr lang="nb-NO" dirty="0"/>
              <a:t>Hvordan fikse type </a:t>
            </a:r>
            <a:r>
              <a:rPr lang="nb-NO" dirty="0" err="1"/>
              <a:t>error</a:t>
            </a:r>
            <a:endParaRPr lang="nb-NO" dirty="0"/>
          </a:p>
        </p:txBody>
      </p:sp>
      <p:sp>
        <p:nvSpPr>
          <p:cNvPr id="3" name="Plassholder for innhold 2">
            <a:extLst>
              <a:ext uri="{FF2B5EF4-FFF2-40B4-BE49-F238E27FC236}">
                <a16:creationId xmlns:a16="http://schemas.microsoft.com/office/drawing/2014/main" id="{C6236BFB-C9AF-3A74-9588-C1077ACF9C91}"/>
              </a:ext>
            </a:extLst>
          </p:cNvPr>
          <p:cNvSpPr>
            <a:spLocks noGrp="1"/>
          </p:cNvSpPr>
          <p:nvPr>
            <p:ph idx="1"/>
          </p:nvPr>
        </p:nvSpPr>
        <p:spPr/>
        <p:txBody>
          <a:bodyPr/>
          <a:lstStyle/>
          <a:p>
            <a:r>
              <a:rPr lang="nb-NO" dirty="0"/>
              <a:t>Du må fortelle </a:t>
            </a:r>
            <a:r>
              <a:rPr lang="nb-NO" dirty="0" err="1"/>
              <a:t>python</a:t>
            </a:r>
            <a:r>
              <a:rPr lang="nb-NO" dirty="0"/>
              <a:t> at det er et tall den får.</a:t>
            </a:r>
          </a:p>
          <a:p>
            <a:endParaRPr lang="nb-NO" dirty="0"/>
          </a:p>
        </p:txBody>
      </p:sp>
      <p:pic>
        <p:nvPicPr>
          <p:cNvPr id="5" name="Bilde 4">
            <a:extLst>
              <a:ext uri="{FF2B5EF4-FFF2-40B4-BE49-F238E27FC236}">
                <a16:creationId xmlns:a16="http://schemas.microsoft.com/office/drawing/2014/main" id="{B0D60CA7-4E66-F025-45BB-4A1C4362BC43}"/>
              </a:ext>
            </a:extLst>
          </p:cNvPr>
          <p:cNvPicPr>
            <a:picLocks noChangeAspect="1"/>
          </p:cNvPicPr>
          <p:nvPr/>
        </p:nvPicPr>
        <p:blipFill>
          <a:blip r:embed="rId3"/>
          <a:stretch>
            <a:fillRect/>
          </a:stretch>
        </p:blipFill>
        <p:spPr>
          <a:xfrm>
            <a:off x="929959" y="4057747"/>
            <a:ext cx="6051331" cy="1200053"/>
          </a:xfrm>
          <a:prstGeom prst="rect">
            <a:avLst/>
          </a:prstGeom>
        </p:spPr>
      </p:pic>
    </p:spTree>
    <p:extLst>
      <p:ext uri="{BB962C8B-B14F-4D97-AF65-F5344CB8AC3E}">
        <p14:creationId xmlns:p14="http://schemas.microsoft.com/office/powerpoint/2010/main" val="293867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DED249B-CFF0-483C-04D0-A8480B973625}"/>
              </a:ext>
            </a:extLst>
          </p:cNvPr>
          <p:cNvSpPr>
            <a:spLocks noGrp="1"/>
          </p:cNvSpPr>
          <p:nvPr>
            <p:ph type="title"/>
          </p:nvPr>
        </p:nvSpPr>
        <p:spPr/>
        <p:txBody>
          <a:bodyPr/>
          <a:lstStyle/>
          <a:p>
            <a:r>
              <a:rPr lang="nb-NO" dirty="0"/>
              <a:t>Gratulerer</a:t>
            </a:r>
            <a:r>
              <a:rPr lang="en-US" dirty="0"/>
              <a:t>🎊🥳</a:t>
            </a:r>
            <a:endParaRPr lang="nb-NO" dirty="0"/>
          </a:p>
        </p:txBody>
      </p:sp>
      <p:sp>
        <p:nvSpPr>
          <p:cNvPr id="3" name="Plassholder for innhold 2">
            <a:extLst>
              <a:ext uri="{FF2B5EF4-FFF2-40B4-BE49-F238E27FC236}">
                <a16:creationId xmlns:a16="http://schemas.microsoft.com/office/drawing/2014/main" id="{39DE6EDB-746D-398B-CC19-6998359A9E2E}"/>
              </a:ext>
            </a:extLst>
          </p:cNvPr>
          <p:cNvSpPr>
            <a:spLocks noGrp="1"/>
          </p:cNvSpPr>
          <p:nvPr>
            <p:ph idx="1"/>
          </p:nvPr>
        </p:nvSpPr>
        <p:spPr/>
        <p:txBody>
          <a:bodyPr>
            <a:normAutofit/>
          </a:bodyPr>
          <a:lstStyle/>
          <a:p>
            <a:r>
              <a:rPr lang="nb-NO" sz="2400" dirty="0"/>
              <a:t>Dere har kommet igjennom introduksjon til koding!</a:t>
            </a:r>
          </a:p>
          <a:p>
            <a:r>
              <a:rPr lang="nb-NO" sz="2400" dirty="0"/>
              <a:t>Nå skal dere lage deres eget HR program!</a:t>
            </a:r>
          </a:p>
          <a:p>
            <a:r>
              <a:rPr lang="nb-NO" sz="2400" dirty="0"/>
              <a:t>Hvis vi får tid, er det bonus materiale! </a:t>
            </a:r>
          </a:p>
        </p:txBody>
      </p:sp>
    </p:spTree>
    <p:extLst>
      <p:ext uri="{BB962C8B-B14F-4D97-AF65-F5344CB8AC3E}">
        <p14:creationId xmlns:p14="http://schemas.microsoft.com/office/powerpoint/2010/main" val="2958761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206479-DEE0-8BFE-CA5A-6F767A59BB25}"/>
              </a:ext>
            </a:extLst>
          </p:cNvPr>
          <p:cNvSpPr>
            <a:spLocks noGrp="1"/>
          </p:cNvSpPr>
          <p:nvPr>
            <p:ph type="title"/>
          </p:nvPr>
        </p:nvSpPr>
        <p:spPr/>
        <p:txBody>
          <a:bodyPr/>
          <a:lstStyle/>
          <a:p>
            <a:r>
              <a:rPr lang="nb-NO" dirty="0"/>
              <a:t>HR program</a:t>
            </a:r>
          </a:p>
        </p:txBody>
      </p:sp>
      <p:sp>
        <p:nvSpPr>
          <p:cNvPr id="3" name="Plassholder for innhold 2">
            <a:extLst>
              <a:ext uri="{FF2B5EF4-FFF2-40B4-BE49-F238E27FC236}">
                <a16:creationId xmlns:a16="http://schemas.microsoft.com/office/drawing/2014/main" id="{2EABD2F5-82B5-34CA-7058-0FA3CA64DA0F}"/>
              </a:ext>
            </a:extLst>
          </p:cNvPr>
          <p:cNvSpPr>
            <a:spLocks noGrp="1"/>
          </p:cNvSpPr>
          <p:nvPr>
            <p:ph idx="1"/>
          </p:nvPr>
        </p:nvSpPr>
        <p:spPr/>
        <p:txBody>
          <a:bodyPr>
            <a:normAutofit/>
          </a:bodyPr>
          <a:lstStyle/>
          <a:p>
            <a:r>
              <a:rPr lang="nb-NO" sz="2400" dirty="0"/>
              <a:t>Du skal lage et program for å holde styr over ansatte og deres lønn.</a:t>
            </a:r>
          </a:p>
          <a:p>
            <a:r>
              <a:rPr lang="nb-NO" sz="2400" dirty="0"/>
              <a:t>Gå til http://xx5.no/koding/oppgave.md</a:t>
            </a:r>
          </a:p>
        </p:txBody>
      </p:sp>
    </p:spTree>
    <p:extLst>
      <p:ext uri="{BB962C8B-B14F-4D97-AF65-F5344CB8AC3E}">
        <p14:creationId xmlns:p14="http://schemas.microsoft.com/office/powerpoint/2010/main" val="3188968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ssholder for innhold 4" descr="Et bilde som inneholder tekst, innendørs, person&#10;&#10;Automatisk generert beskrivelse">
            <a:extLst>
              <a:ext uri="{FF2B5EF4-FFF2-40B4-BE49-F238E27FC236}">
                <a16:creationId xmlns:a16="http://schemas.microsoft.com/office/drawing/2014/main" id="{8E1A9EA9-AA38-06F3-5E69-39F32CF0EA43}"/>
              </a:ext>
            </a:extLst>
          </p:cNvPr>
          <p:cNvPicPr>
            <a:picLocks noGrp="1" noChangeAspect="1"/>
          </p:cNvPicPr>
          <p:nvPr>
            <p:ph type="pic" idx="1"/>
          </p:nvPr>
        </p:nvPicPr>
        <p:blipFill rotWithShape="1">
          <a:blip r:embed="rId3"/>
          <a:srcRect t="13013" b="7200"/>
          <a:stretch/>
        </p:blipFill>
        <p:spPr>
          <a:xfrm>
            <a:off x="20" y="10"/>
            <a:ext cx="12191980" cy="6857990"/>
          </a:xfrm>
          <a:noFill/>
        </p:spPr>
      </p:pic>
      <p:pic>
        <p:nvPicPr>
          <p:cNvPr id="7" name="Bilde 6">
            <a:extLst>
              <a:ext uri="{FF2B5EF4-FFF2-40B4-BE49-F238E27FC236}">
                <a16:creationId xmlns:a16="http://schemas.microsoft.com/office/drawing/2014/main" id="{5C7BB5C8-6663-6E36-4F00-F0B3A84CDC1C}"/>
              </a:ext>
            </a:extLst>
          </p:cNvPr>
          <p:cNvPicPr>
            <a:picLocks noChangeAspect="1"/>
          </p:cNvPicPr>
          <p:nvPr/>
        </p:nvPicPr>
        <p:blipFill>
          <a:blip r:embed="rId4"/>
          <a:stretch>
            <a:fillRect/>
          </a:stretch>
        </p:blipFill>
        <p:spPr>
          <a:xfrm>
            <a:off x="-20" y="-632319"/>
            <a:ext cx="12192000" cy="8122638"/>
          </a:xfrm>
          <a:prstGeom prst="rect">
            <a:avLst/>
          </a:prstGeom>
        </p:spPr>
      </p:pic>
    </p:spTree>
    <p:extLst>
      <p:ext uri="{BB962C8B-B14F-4D97-AF65-F5344CB8AC3E}">
        <p14:creationId xmlns:p14="http://schemas.microsoft.com/office/powerpoint/2010/main" val="320157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04F9-66A4-2F90-D61C-4028F44953CF}"/>
              </a:ext>
            </a:extLst>
          </p:cNvPr>
          <p:cNvSpPr>
            <a:spLocks noGrp="1"/>
          </p:cNvSpPr>
          <p:nvPr>
            <p:ph type="title"/>
          </p:nvPr>
        </p:nvSpPr>
        <p:spPr/>
        <p:txBody>
          <a:bodyPr/>
          <a:lstStyle/>
          <a:p>
            <a:r>
              <a:rPr lang="en-US" dirty="0" err="1"/>
              <a:t>Problemet</a:t>
            </a:r>
            <a:r>
              <a:rPr lang="en-US" dirty="0"/>
              <a:t> med å </a:t>
            </a:r>
            <a:r>
              <a:rPr lang="en-US" dirty="0" err="1"/>
              <a:t>lære</a:t>
            </a:r>
            <a:r>
              <a:rPr lang="en-US" dirty="0"/>
              <a:t> </a:t>
            </a:r>
            <a:r>
              <a:rPr lang="en-US" dirty="0" err="1"/>
              <a:t>programmering</a:t>
            </a:r>
            <a:endParaRPr lang="en-US" dirty="0"/>
          </a:p>
        </p:txBody>
      </p:sp>
      <p:sp>
        <p:nvSpPr>
          <p:cNvPr id="3" name="Content Placeholder 2">
            <a:extLst>
              <a:ext uri="{FF2B5EF4-FFF2-40B4-BE49-F238E27FC236}">
                <a16:creationId xmlns:a16="http://schemas.microsoft.com/office/drawing/2014/main" id="{4A86E659-1FA0-C28F-6999-B3E2E6302F06}"/>
              </a:ext>
            </a:extLst>
          </p:cNvPr>
          <p:cNvSpPr>
            <a:spLocks noGrp="1"/>
          </p:cNvSpPr>
          <p:nvPr>
            <p:ph idx="1"/>
          </p:nvPr>
        </p:nvSpPr>
        <p:spPr/>
        <p:txBody>
          <a:bodyPr>
            <a:normAutofit/>
          </a:bodyPr>
          <a:lstStyle/>
          <a:p>
            <a:r>
              <a:rPr lang="en-US" sz="2400" u="sng" dirty="0" err="1"/>
              <a:t>Grunner</a:t>
            </a:r>
            <a:r>
              <a:rPr lang="en-US" sz="2400" u="sng" dirty="0"/>
              <a:t> </a:t>
            </a:r>
            <a:r>
              <a:rPr lang="en-US" sz="2400" u="sng" dirty="0" err="1"/>
              <a:t>til</a:t>
            </a:r>
            <a:r>
              <a:rPr lang="en-US" sz="2400" u="sng" dirty="0"/>
              <a:t> at </a:t>
            </a:r>
            <a:r>
              <a:rPr lang="en-US" sz="2400" u="sng" dirty="0" err="1"/>
              <a:t>programmering</a:t>
            </a:r>
            <a:r>
              <a:rPr lang="en-US" sz="2400" u="sng" dirty="0"/>
              <a:t> er </a:t>
            </a:r>
            <a:r>
              <a:rPr lang="en-US" sz="2400" u="sng" dirty="0" err="1"/>
              <a:t>vanskelig</a:t>
            </a:r>
            <a:r>
              <a:rPr lang="en-US" sz="2400" u="sng" dirty="0"/>
              <a:t> </a:t>
            </a:r>
            <a:r>
              <a:rPr lang="en-US" sz="2400" u="sng" dirty="0" err="1"/>
              <a:t>i</a:t>
            </a:r>
            <a:r>
              <a:rPr lang="en-US" sz="2400" u="sng" dirty="0"/>
              <a:t> </a:t>
            </a:r>
            <a:r>
              <a:rPr lang="en-US" sz="2400" u="sng" dirty="0" err="1"/>
              <a:t>starten</a:t>
            </a:r>
            <a:r>
              <a:rPr lang="en-US" sz="2400" u="sng" dirty="0"/>
              <a:t>:</a:t>
            </a:r>
          </a:p>
          <a:p>
            <a:r>
              <a:rPr lang="en-US" sz="2400" dirty="0"/>
              <a:t>1. </a:t>
            </a:r>
            <a:r>
              <a:rPr lang="en-US" sz="2400" dirty="0" err="1"/>
              <a:t>Tankemåten</a:t>
            </a:r>
            <a:r>
              <a:rPr lang="en-US" sz="2400" dirty="0"/>
              <a:t> </a:t>
            </a:r>
            <a:r>
              <a:rPr lang="en-US" sz="2400" dirty="0" err="1"/>
              <a:t>til</a:t>
            </a:r>
            <a:r>
              <a:rPr lang="en-US" sz="2400" dirty="0"/>
              <a:t> </a:t>
            </a:r>
            <a:r>
              <a:rPr lang="en-US" sz="2400" dirty="0" err="1"/>
              <a:t>en</a:t>
            </a:r>
            <a:r>
              <a:rPr lang="en-US" sz="2400" dirty="0"/>
              <a:t> </a:t>
            </a:r>
            <a:r>
              <a:rPr lang="en-US" sz="2400" dirty="0" err="1"/>
              <a:t>programmør</a:t>
            </a:r>
            <a:r>
              <a:rPr lang="en-US" sz="2400" dirty="0"/>
              <a:t> er </a:t>
            </a:r>
            <a:r>
              <a:rPr lang="en-US" sz="2400" dirty="0" err="1"/>
              <a:t>anderledes</a:t>
            </a:r>
            <a:r>
              <a:rPr lang="en-US" sz="2400" dirty="0"/>
              <a:t> </a:t>
            </a:r>
            <a:r>
              <a:rPr lang="en-US" sz="2400" dirty="0" err="1"/>
              <a:t>enn</a:t>
            </a:r>
            <a:r>
              <a:rPr lang="en-US" sz="2400" dirty="0"/>
              <a:t> </a:t>
            </a:r>
            <a:r>
              <a:rPr lang="en-US" sz="2400" dirty="0" err="1"/>
              <a:t>en</a:t>
            </a:r>
            <a:r>
              <a:rPr lang="en-US" sz="2400" dirty="0"/>
              <a:t> </a:t>
            </a:r>
            <a:r>
              <a:rPr lang="en-US" sz="2400" dirty="0" err="1"/>
              <a:t>ikke-programør</a:t>
            </a:r>
            <a:endParaRPr lang="en-US" sz="2400" dirty="0"/>
          </a:p>
          <a:p>
            <a:r>
              <a:rPr lang="en-US" sz="2400" dirty="0"/>
              <a:t>2. </a:t>
            </a:r>
            <a:r>
              <a:rPr lang="en-US" sz="2400" dirty="0" err="1"/>
              <a:t>Veldig</a:t>
            </a:r>
            <a:r>
              <a:rPr lang="en-US" sz="2400" dirty="0"/>
              <a:t> </a:t>
            </a:r>
            <a:r>
              <a:rPr lang="en-US" sz="2400" dirty="0" err="1"/>
              <a:t>mye</a:t>
            </a:r>
            <a:r>
              <a:rPr lang="en-US" sz="2400" dirty="0"/>
              <a:t> </a:t>
            </a:r>
            <a:r>
              <a:rPr lang="en-US" sz="2400" dirty="0" err="1"/>
              <a:t>informasjon</a:t>
            </a:r>
            <a:endParaRPr lang="en-US" sz="2400" dirty="0"/>
          </a:p>
          <a:p>
            <a:r>
              <a:rPr lang="en-US" sz="2400" dirty="0"/>
              <a:t>3. Folk over-</a:t>
            </a:r>
            <a:r>
              <a:rPr lang="en-US" sz="2400" dirty="0" err="1"/>
              <a:t>kompliserer</a:t>
            </a:r>
            <a:r>
              <a:rPr lang="en-US" sz="2400" dirty="0"/>
              <a:t> </a:t>
            </a:r>
            <a:r>
              <a:rPr lang="en-US" sz="2400" dirty="0" err="1"/>
              <a:t>problemer</a:t>
            </a:r>
            <a:endParaRPr lang="en-US" sz="2400" dirty="0"/>
          </a:p>
          <a:p>
            <a:r>
              <a:rPr lang="en-US" sz="2400" dirty="0"/>
              <a:t>4. Folk er </a:t>
            </a:r>
            <a:r>
              <a:rPr lang="en-US" sz="2400" dirty="0" err="1"/>
              <a:t>redde</a:t>
            </a:r>
            <a:r>
              <a:rPr lang="en-US" sz="2400" dirty="0"/>
              <a:t> for å </a:t>
            </a:r>
            <a:r>
              <a:rPr lang="en-US" sz="2400" dirty="0" err="1"/>
              <a:t>gjøre</a:t>
            </a:r>
            <a:r>
              <a:rPr lang="en-US" sz="2400" dirty="0"/>
              <a:t> </a:t>
            </a:r>
            <a:r>
              <a:rPr lang="en-US" sz="2400" dirty="0" err="1"/>
              <a:t>feil</a:t>
            </a:r>
            <a:endParaRPr lang="en-US" sz="2400" dirty="0"/>
          </a:p>
        </p:txBody>
      </p:sp>
    </p:spTree>
    <p:extLst>
      <p:ext uri="{BB962C8B-B14F-4D97-AF65-F5344CB8AC3E}">
        <p14:creationId xmlns:p14="http://schemas.microsoft.com/office/powerpoint/2010/main" val="317883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597C-10C6-C0D3-264F-8F036D2331A7}"/>
              </a:ext>
            </a:extLst>
          </p:cNvPr>
          <p:cNvSpPr>
            <a:spLocks noGrp="1"/>
          </p:cNvSpPr>
          <p:nvPr>
            <p:ph type="title"/>
          </p:nvPr>
        </p:nvSpPr>
        <p:spPr/>
        <p:txBody>
          <a:bodyPr/>
          <a:lstStyle/>
          <a:p>
            <a:r>
              <a:rPr lang="en-US" dirty="0"/>
              <a:t>Tips </a:t>
            </a:r>
            <a:r>
              <a:rPr lang="en-US" dirty="0" err="1"/>
              <a:t>før</a:t>
            </a:r>
            <a:r>
              <a:rPr lang="en-US" dirty="0"/>
              <a:t> vi starter</a:t>
            </a:r>
          </a:p>
        </p:txBody>
      </p:sp>
      <p:sp>
        <p:nvSpPr>
          <p:cNvPr id="3" name="Content Placeholder 2">
            <a:extLst>
              <a:ext uri="{FF2B5EF4-FFF2-40B4-BE49-F238E27FC236}">
                <a16:creationId xmlns:a16="http://schemas.microsoft.com/office/drawing/2014/main" id="{6DC340BB-DE8A-1D89-62DD-99B002124BFE}"/>
              </a:ext>
            </a:extLst>
          </p:cNvPr>
          <p:cNvSpPr>
            <a:spLocks noGrp="1"/>
          </p:cNvSpPr>
          <p:nvPr>
            <p:ph idx="1"/>
          </p:nvPr>
        </p:nvSpPr>
        <p:spPr/>
        <p:txBody>
          <a:bodyPr>
            <a:normAutofit/>
          </a:bodyPr>
          <a:lstStyle/>
          <a:p>
            <a:r>
              <a:rPr lang="en-US" sz="2400" dirty="0" err="1"/>
              <a:t>Spør</a:t>
            </a:r>
            <a:r>
              <a:rPr lang="en-US" sz="2400" dirty="0"/>
              <a:t> om </a:t>
            </a:r>
            <a:r>
              <a:rPr lang="en-US" sz="2400" dirty="0" err="1"/>
              <a:t>hjelp</a:t>
            </a:r>
            <a:r>
              <a:rPr lang="en-US" sz="2400" dirty="0"/>
              <a:t>! </a:t>
            </a:r>
          </a:p>
          <a:p>
            <a:r>
              <a:rPr lang="en-US" sz="2400" dirty="0" err="1"/>
              <a:t>spør</a:t>
            </a:r>
            <a:r>
              <a:rPr lang="en-US" sz="2400" dirty="0"/>
              <a:t> om </a:t>
            </a:r>
            <a:r>
              <a:rPr lang="en-US" sz="2400" dirty="0" err="1"/>
              <a:t>klarifikasjon</a:t>
            </a:r>
            <a:r>
              <a:rPr lang="en-US" sz="2400"/>
              <a:t>!</a:t>
            </a:r>
            <a:endParaRPr lang="en-US" sz="2400" dirty="0"/>
          </a:p>
          <a:p>
            <a:r>
              <a:rPr lang="en-US" sz="2400" dirty="0" err="1"/>
              <a:t>skrik</a:t>
            </a:r>
            <a:r>
              <a:rPr lang="en-US" sz="2400" dirty="0"/>
              <a:t> </a:t>
            </a:r>
            <a:r>
              <a:rPr lang="en-US" sz="2400" dirty="0" err="1"/>
              <a:t>ut</a:t>
            </a:r>
            <a:r>
              <a:rPr lang="en-US" sz="2400" dirty="0"/>
              <a:t> </a:t>
            </a:r>
            <a:r>
              <a:rPr lang="en-US" sz="2400" dirty="0" err="1"/>
              <a:t>spørsmål</a:t>
            </a:r>
            <a:r>
              <a:rPr lang="en-US" sz="2400" dirty="0"/>
              <a:t> med </a:t>
            </a:r>
            <a:r>
              <a:rPr lang="en-US" sz="2400" dirty="0" err="1"/>
              <a:t>en</a:t>
            </a:r>
            <a:r>
              <a:rPr lang="en-US" sz="2400" dirty="0"/>
              <a:t> gang!</a:t>
            </a:r>
          </a:p>
          <a:p>
            <a:r>
              <a:rPr lang="en-US" sz="2400" dirty="0"/>
              <a:t>-----------------------------</a:t>
            </a:r>
          </a:p>
          <a:p>
            <a:r>
              <a:rPr lang="en-US" sz="2400" dirty="0" err="1"/>
              <a:t>En</a:t>
            </a:r>
            <a:r>
              <a:rPr lang="en-US" sz="2400" dirty="0"/>
              <a:t> </a:t>
            </a:r>
            <a:r>
              <a:rPr lang="en-US" sz="2400" dirty="0" err="1"/>
              <a:t>dag</a:t>
            </a:r>
            <a:r>
              <a:rPr lang="en-US" sz="2400" dirty="0"/>
              <a:t> for å </a:t>
            </a:r>
            <a:r>
              <a:rPr lang="en-US" sz="2400" dirty="0" err="1"/>
              <a:t>lære</a:t>
            </a:r>
            <a:r>
              <a:rPr lang="en-US" sz="2400" dirty="0"/>
              <a:t> seg </a:t>
            </a:r>
            <a:r>
              <a:rPr lang="en-US" sz="2400" dirty="0" err="1"/>
              <a:t>programmering</a:t>
            </a:r>
            <a:r>
              <a:rPr lang="en-US" sz="2400" dirty="0"/>
              <a:t> er CRAZY</a:t>
            </a:r>
          </a:p>
          <a:p>
            <a:r>
              <a:rPr lang="en-US" sz="2400" dirty="0"/>
              <a:t>Du </a:t>
            </a:r>
            <a:r>
              <a:rPr lang="en-US" sz="2400" dirty="0" err="1"/>
              <a:t>kommer</a:t>
            </a:r>
            <a:r>
              <a:rPr lang="en-US" sz="2400" dirty="0"/>
              <a:t> </a:t>
            </a:r>
            <a:r>
              <a:rPr lang="en-US" sz="2400" dirty="0" err="1"/>
              <a:t>til</a:t>
            </a:r>
            <a:r>
              <a:rPr lang="en-US" sz="2400" dirty="0"/>
              <a:t> å </a:t>
            </a:r>
            <a:r>
              <a:rPr lang="en-US" sz="2400" dirty="0" err="1"/>
              <a:t>bli</a:t>
            </a:r>
            <a:r>
              <a:rPr lang="en-US" sz="2400" dirty="0"/>
              <a:t> </a:t>
            </a:r>
            <a:r>
              <a:rPr lang="en-US" sz="2400" dirty="0" err="1"/>
              <a:t>forvirret</a:t>
            </a:r>
            <a:r>
              <a:rPr lang="en-US" sz="2400" dirty="0"/>
              <a:t>, </a:t>
            </a:r>
            <a:r>
              <a:rPr lang="en-US" sz="2400" dirty="0" err="1"/>
              <a:t>fordi</a:t>
            </a:r>
            <a:r>
              <a:rPr lang="en-US" sz="2400" dirty="0"/>
              <a:t> du er et </a:t>
            </a:r>
            <a:r>
              <a:rPr lang="en-US" sz="2400" dirty="0" err="1"/>
              <a:t>menneske</a:t>
            </a:r>
            <a:r>
              <a:rPr lang="en-US" sz="2400" dirty="0"/>
              <a:t>.</a:t>
            </a:r>
          </a:p>
          <a:p>
            <a:r>
              <a:rPr lang="en-US" sz="2400" dirty="0"/>
              <a:t>Det er </a:t>
            </a:r>
            <a:r>
              <a:rPr lang="en-US" sz="2400" dirty="0" err="1"/>
              <a:t>ikke</a:t>
            </a:r>
            <a:r>
              <a:rPr lang="en-US" sz="2400" dirty="0"/>
              <a:t> </a:t>
            </a:r>
            <a:r>
              <a:rPr lang="en-US" sz="2400" dirty="0" err="1"/>
              <a:t>noe</a:t>
            </a:r>
            <a:r>
              <a:rPr lang="en-US" sz="2400" dirty="0"/>
              <a:t> </a:t>
            </a:r>
            <a:r>
              <a:rPr lang="en-US" sz="2400" dirty="0" err="1"/>
              <a:t>riktig</a:t>
            </a:r>
            <a:r>
              <a:rPr lang="en-US" sz="2400" dirty="0"/>
              <a:t> </a:t>
            </a:r>
            <a:r>
              <a:rPr lang="en-US" sz="2400" dirty="0" err="1"/>
              <a:t>svar</a:t>
            </a:r>
            <a:r>
              <a:rPr lang="en-US" sz="2400" dirty="0"/>
              <a:t> </a:t>
            </a:r>
            <a:r>
              <a:rPr lang="en-US" sz="2400" dirty="0" err="1"/>
              <a:t>på</a:t>
            </a:r>
            <a:r>
              <a:rPr lang="en-US" sz="2400" dirty="0"/>
              <a:t> </a:t>
            </a:r>
            <a:r>
              <a:rPr lang="en-US" sz="2400" dirty="0" err="1"/>
              <a:t>oppgavene</a:t>
            </a:r>
            <a:endParaRPr lang="en-US" sz="2400" dirty="0"/>
          </a:p>
        </p:txBody>
      </p:sp>
    </p:spTree>
    <p:extLst>
      <p:ext uri="{BB962C8B-B14F-4D97-AF65-F5344CB8AC3E}">
        <p14:creationId xmlns:p14="http://schemas.microsoft.com/office/powerpoint/2010/main" val="363189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4074-2C64-CF0D-48CB-22BF990564B6}"/>
              </a:ext>
            </a:extLst>
          </p:cNvPr>
          <p:cNvSpPr>
            <a:spLocks noGrp="1"/>
          </p:cNvSpPr>
          <p:nvPr>
            <p:ph type="title"/>
          </p:nvPr>
        </p:nvSpPr>
        <p:spPr/>
        <p:txBody>
          <a:bodyPr/>
          <a:lstStyle/>
          <a:p>
            <a:r>
              <a:rPr lang="en-US" dirty="0" err="1"/>
              <a:t>Utvikling</a:t>
            </a:r>
            <a:r>
              <a:rPr lang="en-US" dirty="0"/>
              <a:t> vs </a:t>
            </a:r>
            <a:r>
              <a:rPr lang="en-US" dirty="0" err="1"/>
              <a:t>programmering</a:t>
            </a:r>
            <a:endParaRPr lang="en-US" dirty="0"/>
          </a:p>
        </p:txBody>
      </p:sp>
      <p:sp>
        <p:nvSpPr>
          <p:cNvPr id="3" name="Content Placeholder 2">
            <a:extLst>
              <a:ext uri="{FF2B5EF4-FFF2-40B4-BE49-F238E27FC236}">
                <a16:creationId xmlns:a16="http://schemas.microsoft.com/office/drawing/2014/main" id="{74481CF3-DF78-A36A-5ABD-AC1B0BF7F8B3}"/>
              </a:ext>
            </a:extLst>
          </p:cNvPr>
          <p:cNvSpPr>
            <a:spLocks noGrp="1"/>
          </p:cNvSpPr>
          <p:nvPr>
            <p:ph idx="1"/>
          </p:nvPr>
        </p:nvSpPr>
        <p:spPr/>
        <p:txBody>
          <a:bodyPr>
            <a:normAutofit/>
          </a:bodyPr>
          <a:lstStyle/>
          <a:p>
            <a:r>
              <a:rPr lang="en-US" sz="2400" dirty="0"/>
              <a:t>Dette er </a:t>
            </a:r>
            <a:r>
              <a:rPr lang="en-US" sz="2400" dirty="0" err="1"/>
              <a:t>veldig</a:t>
            </a:r>
            <a:r>
              <a:rPr lang="en-US" sz="2400" dirty="0"/>
              <a:t> </a:t>
            </a:r>
            <a:r>
              <a:rPr lang="en-US" sz="2400" dirty="0" err="1"/>
              <a:t>overflatisk</a:t>
            </a:r>
            <a:r>
              <a:rPr lang="en-US" sz="2400" dirty="0"/>
              <a:t> </a:t>
            </a:r>
            <a:r>
              <a:rPr lang="en-US" sz="2400" dirty="0" err="1"/>
              <a:t>introduksjon</a:t>
            </a:r>
            <a:r>
              <a:rPr lang="en-US" sz="2400" dirty="0"/>
              <a:t> </a:t>
            </a:r>
            <a:r>
              <a:rPr lang="en-US" sz="2400" dirty="0" err="1"/>
              <a:t>til</a:t>
            </a:r>
            <a:r>
              <a:rPr lang="en-US" sz="2400" dirty="0"/>
              <a:t> </a:t>
            </a:r>
            <a:r>
              <a:rPr lang="en-US" sz="2400" dirty="0" err="1"/>
              <a:t>programmering</a:t>
            </a:r>
            <a:r>
              <a:rPr lang="en-US" sz="2400" dirty="0"/>
              <a:t>.</a:t>
            </a:r>
          </a:p>
          <a:p>
            <a:r>
              <a:rPr lang="en-US" sz="2400" dirty="0" err="1"/>
              <a:t>Utvikling</a:t>
            </a:r>
            <a:r>
              <a:rPr lang="en-US" sz="2400" dirty="0"/>
              <a:t> vs </a:t>
            </a:r>
            <a:r>
              <a:rPr lang="en-US" sz="2400" dirty="0" err="1"/>
              <a:t>Programmering</a:t>
            </a:r>
            <a:endParaRPr lang="en-US" sz="2400" dirty="0"/>
          </a:p>
          <a:p>
            <a:r>
              <a:rPr lang="en-US" sz="2400" dirty="0" err="1"/>
              <a:t>Virkelige</a:t>
            </a:r>
            <a:r>
              <a:rPr lang="en-US" sz="2400" dirty="0"/>
              <a:t> programmer er store </a:t>
            </a:r>
            <a:r>
              <a:rPr lang="en-US" sz="2400" dirty="0" err="1"/>
              <a:t>og</a:t>
            </a:r>
            <a:r>
              <a:rPr lang="en-US" sz="2400" dirty="0"/>
              <a:t> </a:t>
            </a:r>
            <a:r>
              <a:rPr lang="en-US" sz="2400" dirty="0" err="1"/>
              <a:t>komplekse</a:t>
            </a:r>
            <a:r>
              <a:rPr lang="en-US" sz="2400" dirty="0"/>
              <a:t>.</a:t>
            </a:r>
          </a:p>
        </p:txBody>
      </p:sp>
    </p:spTree>
    <p:extLst>
      <p:ext uri="{BB962C8B-B14F-4D97-AF65-F5344CB8AC3E}">
        <p14:creationId xmlns:p14="http://schemas.microsoft.com/office/powerpoint/2010/main" val="389770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337C-77D6-1A6B-7CC4-35D1513FD193}"/>
              </a:ext>
            </a:extLst>
          </p:cNvPr>
          <p:cNvSpPr>
            <a:spLocks noGrp="1"/>
          </p:cNvSpPr>
          <p:nvPr>
            <p:ph type="title"/>
          </p:nvPr>
        </p:nvSpPr>
        <p:spPr/>
        <p:txBody>
          <a:bodyPr/>
          <a:lstStyle/>
          <a:p>
            <a:r>
              <a:rPr lang="en-US" dirty="0" err="1"/>
              <a:t>Introduksjon</a:t>
            </a:r>
            <a:r>
              <a:rPr lang="en-US" dirty="0"/>
              <a:t> </a:t>
            </a:r>
            <a:r>
              <a:rPr lang="en-US" dirty="0" err="1"/>
              <a:t>til</a:t>
            </a:r>
            <a:r>
              <a:rPr lang="en-US" dirty="0"/>
              <a:t> </a:t>
            </a:r>
            <a:r>
              <a:rPr lang="en-US" dirty="0" err="1"/>
              <a:t>programmering</a:t>
            </a:r>
            <a:endParaRPr lang="en-US" dirty="0"/>
          </a:p>
        </p:txBody>
      </p:sp>
      <p:sp>
        <p:nvSpPr>
          <p:cNvPr id="3" name="Content Placeholder 2">
            <a:extLst>
              <a:ext uri="{FF2B5EF4-FFF2-40B4-BE49-F238E27FC236}">
                <a16:creationId xmlns:a16="http://schemas.microsoft.com/office/drawing/2014/main" id="{F7F65A22-33BE-BD35-EBE6-5CDAD16C8713}"/>
              </a:ext>
            </a:extLst>
          </p:cNvPr>
          <p:cNvSpPr>
            <a:spLocks noGrp="1"/>
          </p:cNvSpPr>
          <p:nvPr>
            <p:ph idx="1"/>
          </p:nvPr>
        </p:nvSpPr>
        <p:spPr/>
        <p:txBody>
          <a:bodyPr>
            <a:normAutofit/>
          </a:bodyPr>
          <a:lstStyle/>
          <a:p>
            <a:r>
              <a:rPr lang="en-US" sz="2400" dirty="0"/>
              <a:t>Er </a:t>
            </a:r>
            <a:r>
              <a:rPr lang="en-US" sz="2400" dirty="0" err="1"/>
              <a:t>datamaskiner</a:t>
            </a:r>
            <a:r>
              <a:rPr lang="en-US" sz="2400" dirty="0"/>
              <a:t> </a:t>
            </a:r>
            <a:r>
              <a:rPr lang="en-US" sz="2400" dirty="0" err="1"/>
              <a:t>smarte</a:t>
            </a:r>
            <a:r>
              <a:rPr lang="en-US" sz="2400" dirty="0"/>
              <a:t>?</a:t>
            </a:r>
          </a:p>
          <a:p>
            <a:r>
              <a:rPr lang="en-US" sz="2400" dirty="0"/>
              <a:t>Er </a:t>
            </a:r>
            <a:r>
              <a:rPr lang="en-US" sz="2400" dirty="0" err="1"/>
              <a:t>en</a:t>
            </a:r>
            <a:r>
              <a:rPr lang="en-US" sz="2400" dirty="0"/>
              <a:t> </a:t>
            </a:r>
            <a:r>
              <a:rPr lang="en-US" sz="2400" dirty="0" err="1"/>
              <a:t>datamskin</a:t>
            </a:r>
            <a:r>
              <a:rPr lang="en-US" sz="2400" dirty="0"/>
              <a:t> </a:t>
            </a:r>
            <a:r>
              <a:rPr lang="en-US" sz="2400" dirty="0" err="1"/>
              <a:t>smartere</a:t>
            </a:r>
            <a:r>
              <a:rPr lang="en-US" sz="2400" dirty="0"/>
              <a:t> </a:t>
            </a:r>
            <a:r>
              <a:rPr lang="en-US" sz="2400" dirty="0" err="1"/>
              <a:t>enn</a:t>
            </a:r>
            <a:r>
              <a:rPr lang="en-US" sz="2400" dirty="0"/>
              <a:t> et </a:t>
            </a:r>
            <a:r>
              <a:rPr lang="en-US" sz="2400" dirty="0" err="1"/>
              <a:t>menneske</a:t>
            </a:r>
            <a:r>
              <a:rPr lang="en-US" sz="2400" dirty="0"/>
              <a:t>?</a:t>
            </a:r>
          </a:p>
          <a:p>
            <a:r>
              <a:rPr lang="en-US" sz="2400" dirty="0" err="1"/>
              <a:t>Nei</a:t>
            </a:r>
            <a:endParaRPr lang="en-US" sz="2400" dirty="0"/>
          </a:p>
          <a:p>
            <a:r>
              <a:rPr lang="en-US" sz="2400" dirty="0"/>
              <a:t>Vi tar for </a:t>
            </a:r>
            <a:r>
              <a:rPr lang="en-US" sz="2400" dirty="0" err="1"/>
              <a:t>gitt</a:t>
            </a:r>
            <a:r>
              <a:rPr lang="en-US" sz="2400" dirty="0"/>
              <a:t> </a:t>
            </a:r>
            <a:r>
              <a:rPr lang="en-US" sz="2400" dirty="0" err="1"/>
              <a:t>hvor</a:t>
            </a:r>
            <a:r>
              <a:rPr lang="en-US" sz="2400" dirty="0"/>
              <a:t> </a:t>
            </a:r>
            <a:r>
              <a:rPr lang="en-US" sz="2400" dirty="0" err="1"/>
              <a:t>smarte</a:t>
            </a:r>
            <a:r>
              <a:rPr lang="en-US" sz="2400" dirty="0"/>
              <a:t> vi er</a:t>
            </a:r>
          </a:p>
        </p:txBody>
      </p:sp>
    </p:spTree>
    <p:extLst>
      <p:ext uri="{BB962C8B-B14F-4D97-AF65-F5344CB8AC3E}">
        <p14:creationId xmlns:p14="http://schemas.microsoft.com/office/powerpoint/2010/main" val="173307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{2EBEA5E7-3972-474A-8F84-6B1D3B9999BC}tf56390039_win32</Template>
  <TotalTime>7426</TotalTime>
  <Words>2309</Words>
  <Application>Microsoft Office PowerPoint</Application>
  <PresentationFormat>Widescreen</PresentationFormat>
  <Paragraphs>291</Paragraphs>
  <Slides>56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Calibri</vt:lpstr>
      <vt:lpstr>Gill Sans MT</vt:lpstr>
      <vt:lpstr>Helvetica</vt:lpstr>
      <vt:lpstr>JetBrains Mono</vt:lpstr>
      <vt:lpstr>Wingdings 2</vt:lpstr>
      <vt:lpstr>Dividend</vt:lpstr>
      <vt:lpstr>koding workshop</vt:lpstr>
      <vt:lpstr>Forventninger og tanker</vt:lpstr>
      <vt:lpstr>Velkommen</vt:lpstr>
      <vt:lpstr>Hvem er jeg?</vt:lpstr>
      <vt:lpstr>Problemet med å lære programmering</vt:lpstr>
      <vt:lpstr>Problemet med å lære programmering</vt:lpstr>
      <vt:lpstr>Tips før vi starter</vt:lpstr>
      <vt:lpstr>Utvikling vs programmering</vt:lpstr>
      <vt:lpstr>Introduksjon til programmering</vt:lpstr>
      <vt:lpstr>Spørsmål</vt:lpstr>
      <vt:lpstr>Min løsning</vt:lpstr>
      <vt:lpstr>Spørsmål</vt:lpstr>
      <vt:lpstr>Introduksjon til programmering</vt:lpstr>
      <vt:lpstr>Introduksjon til programmering</vt:lpstr>
      <vt:lpstr>Before we start</vt:lpstr>
      <vt:lpstr>Programmerings konsepter</vt:lpstr>
      <vt:lpstr>Funksjoner</vt:lpstr>
      <vt:lpstr>Funksjoner</vt:lpstr>
      <vt:lpstr>Variabler</vt:lpstr>
      <vt:lpstr>Data typer – Typer av data</vt:lpstr>
      <vt:lpstr>Tall - integer</vt:lpstr>
      <vt:lpstr>Tekst - string</vt:lpstr>
      <vt:lpstr>Dynamisk vs statisk</vt:lpstr>
      <vt:lpstr>Dynamisk vs statisk</vt:lpstr>
      <vt:lpstr>Dynamisk print()</vt:lpstr>
      <vt:lpstr>Dynamisk print</vt:lpstr>
      <vt:lpstr>Kontrol logikk</vt:lpstr>
      <vt:lpstr>If statement</vt:lpstr>
      <vt:lpstr>Elif (else if)</vt:lpstr>
      <vt:lpstr>Else</vt:lpstr>
      <vt:lpstr>Du trenger ikke altid elif!</vt:lpstr>
      <vt:lpstr>Kontrol logikk</vt:lpstr>
      <vt:lpstr>Kontrol logikk</vt:lpstr>
      <vt:lpstr>Oppsumering av vårt nåværende program</vt:lpstr>
      <vt:lpstr>Ny problemstilling</vt:lpstr>
      <vt:lpstr>Tilbake til funksjoner</vt:lpstr>
      <vt:lpstr>Egendefinerte funksjoner</vt:lpstr>
      <vt:lpstr>Egendefinerte Funksjoner </vt:lpstr>
      <vt:lpstr>Egendefinerte Funksjoner </vt:lpstr>
      <vt:lpstr>Dynamiske funksjoner med argumenter</vt:lpstr>
      <vt:lpstr>Dynamiske funksjoner med argumenter</vt:lpstr>
      <vt:lpstr>PowerPoint Presentation</vt:lpstr>
      <vt:lpstr>Kassesystem eksempel</vt:lpstr>
      <vt:lpstr>Gjør funksjonen dine dynamiske</vt:lpstr>
      <vt:lpstr>Gjør funksjonen dine dynamiske</vt:lpstr>
      <vt:lpstr>Oppsummering</vt:lpstr>
      <vt:lpstr>Ta inn data dynamisk</vt:lpstr>
      <vt:lpstr>Ta inn data fra bruker med input()</vt:lpstr>
      <vt:lpstr>Ta inn data fra bruker med input()</vt:lpstr>
      <vt:lpstr>Ta inn data fra bruker</vt:lpstr>
      <vt:lpstr>Bruk brukere data</vt:lpstr>
      <vt:lpstr>Fiks kræsjen</vt:lpstr>
      <vt:lpstr>Hvordan fikse type error</vt:lpstr>
      <vt:lpstr>Gratulerer🎊🥳</vt:lpstr>
      <vt:lpstr>HR 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koding workshop</dc:title>
  <dc:creator>Martin Londal</dc:creator>
  <cp:lastModifiedBy>Martin Londal</cp:lastModifiedBy>
  <cp:revision>25</cp:revision>
  <dcterms:created xsi:type="dcterms:W3CDTF">2023-02-03T08:38:33Z</dcterms:created>
  <dcterms:modified xsi:type="dcterms:W3CDTF">2023-02-22T12:06:05Z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2d168d-d670-4add-a8d0-a1b93607f0cd_Enabled">
    <vt:lpwstr>true</vt:lpwstr>
  </property>
  <property fmtid="{D5CDD505-2E9C-101B-9397-08002B2CF9AE}" pid="3" name="MSIP_Label_8f2d168d-d670-4add-a8d0-a1b93607f0cd_SetDate">
    <vt:lpwstr>2023-02-06T08:45:16Z</vt:lpwstr>
  </property>
  <property fmtid="{D5CDD505-2E9C-101B-9397-08002B2CF9AE}" pid="4" name="MSIP_Label_8f2d168d-d670-4add-a8d0-a1b93607f0cd_Method">
    <vt:lpwstr>Standard</vt:lpwstr>
  </property>
  <property fmtid="{D5CDD505-2E9C-101B-9397-08002B2CF9AE}" pid="5" name="MSIP_Label_8f2d168d-d670-4add-a8d0-a1b93607f0cd_Name">
    <vt:lpwstr>8f2d168d-d670-4add-a8d0-a1b93607f0cd</vt:lpwstr>
  </property>
  <property fmtid="{D5CDD505-2E9C-101B-9397-08002B2CF9AE}" pid="6" name="MSIP_Label_8f2d168d-d670-4add-a8d0-a1b93607f0cd_SiteId">
    <vt:lpwstr>bcd8254a-5029-4a8c-a07a-e0beffe7375f</vt:lpwstr>
  </property>
  <property fmtid="{D5CDD505-2E9C-101B-9397-08002B2CF9AE}" pid="7" name="MSIP_Label_8f2d168d-d670-4add-a8d0-a1b93607f0cd_ActionId">
    <vt:lpwstr>dd6da84a-29d6-4959-8367-99c9429cbfde</vt:lpwstr>
  </property>
  <property fmtid="{D5CDD505-2E9C-101B-9397-08002B2CF9AE}" pid="8" name="MSIP_Label_8f2d168d-d670-4add-a8d0-a1b93607f0cd_ContentBits">
    <vt:lpwstr>0</vt:lpwstr>
  </property>
</Properties>
</file>