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8" r:id="rId5"/>
    <p:sldId id="270" r:id="rId6"/>
    <p:sldId id="267" r:id="rId7"/>
    <p:sldId id="271" r:id="rId8"/>
    <p:sldId id="272" r:id="rId9"/>
    <p:sldId id="273" r:id="rId10"/>
    <p:sldId id="266" r:id="rId11"/>
    <p:sldId id="268" r:id="rId12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0"/>
    <p:restoredTop sz="94687"/>
  </p:normalViewPr>
  <p:slideViewPr>
    <p:cSldViewPr snapToGrid="0" snapToObjects="1">
      <p:cViewPr varScale="1">
        <p:scale>
          <a:sx n="110" d="100"/>
          <a:sy n="110" d="100"/>
        </p:scale>
        <p:origin x="208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;p4"/>
          <p:cNvSpPr/>
          <p:nvPr/>
        </p:nvSpPr>
        <p:spPr>
          <a:xfrm>
            <a:off x="0" y="-5040"/>
            <a:ext cx="12188520" cy="6859440"/>
          </a:xfrm>
          <a:prstGeom prst="rect">
            <a:avLst/>
          </a:prstGeom>
          <a:solidFill>
            <a:srgbClr val="DCE9F8"/>
          </a:solidFill>
          <a:ln w="9360">
            <a:solidFill>
              <a:srgbClr val="DCE9F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CH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9;p4"/>
          <p:cNvSpPr/>
          <p:nvPr/>
        </p:nvSpPr>
        <p:spPr>
          <a:xfrm>
            <a:off x="0" y="-5040"/>
            <a:ext cx="12188520" cy="6859440"/>
          </a:xfrm>
          <a:prstGeom prst="rect">
            <a:avLst/>
          </a:prstGeom>
          <a:solidFill>
            <a:srgbClr val="DCE9F8"/>
          </a:solidFill>
          <a:ln w="9360">
            <a:solidFill>
              <a:srgbClr val="DCE9F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0" name="Google Shape;20;p4"/>
          <p:cNvPicPr/>
          <p:nvPr/>
        </p:nvPicPr>
        <p:blipFill>
          <a:blip r:embed="rId14">
            <a:alphaModFix amt="50000"/>
          </a:blip>
          <a:stretch/>
        </p:blipFill>
        <p:spPr>
          <a:xfrm>
            <a:off x="508320" y="131400"/>
            <a:ext cx="1005120" cy="39528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CH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19;p4"/>
          <p:cNvSpPr/>
          <p:nvPr/>
        </p:nvSpPr>
        <p:spPr>
          <a:xfrm>
            <a:off x="0" y="-5040"/>
            <a:ext cx="12188520" cy="6859440"/>
          </a:xfrm>
          <a:prstGeom prst="rect">
            <a:avLst/>
          </a:prstGeom>
          <a:solidFill>
            <a:srgbClr val="DCE9F8"/>
          </a:solidFill>
          <a:ln w="9360">
            <a:solidFill>
              <a:srgbClr val="DCE9F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0" name="Google Shape;20;p4"/>
          <p:cNvPicPr/>
          <p:nvPr/>
        </p:nvPicPr>
        <p:blipFill>
          <a:blip r:embed="rId14">
            <a:alphaModFix amt="50000"/>
          </a:blip>
          <a:stretch/>
        </p:blipFill>
        <p:spPr>
          <a:xfrm>
            <a:off x="508320" y="131400"/>
            <a:ext cx="1005120" cy="395280"/>
          </a:xfrm>
          <a:prstGeom prst="rect">
            <a:avLst/>
          </a:prstGeom>
          <a:ln w="0"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CH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el 1"/>
          <p:cNvSpPr/>
          <p:nvPr/>
        </p:nvSpPr>
        <p:spPr>
          <a:xfrm>
            <a:off x="1523880" y="2235240"/>
            <a:ext cx="9140400" cy="238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MedCodeSearch 2.0</a:t>
            </a:r>
            <a:br/>
            <a:r>
              <a:rPr lang="de-DE" sz="6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PSE 2021</a:t>
            </a:r>
            <a:endParaRPr lang="de-CH" sz="6000" b="0" strike="noStrike" spc="-1">
              <a:latin typeface="Arial"/>
            </a:endParaRPr>
          </a:p>
        </p:txBody>
      </p:sp>
      <p:pic>
        <p:nvPicPr>
          <p:cNvPr id="160" name="Google Shape;60;p13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4218120" y="1418760"/>
            <a:ext cx="3752640" cy="1199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el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Traktanden</a:t>
            </a:r>
            <a:endParaRPr lang="de-CH" sz="4400" b="0" strike="noStrike" spc="-1" dirty="0">
              <a:latin typeface="Arial"/>
            </a:endParaRPr>
          </a:p>
        </p:txBody>
      </p:sp>
      <p:sp>
        <p:nvSpPr>
          <p:cNvPr id="169" name="Rectangle 20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567720" indent="-4561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800" b="0" strike="noStrike" spc="-1" dirty="0">
                <a:latin typeface="Arial"/>
              </a:rPr>
              <a:t>Demo KLV</a:t>
            </a:r>
          </a:p>
          <a:p>
            <a:pPr marL="567720" indent="-4561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800" spc="-1" dirty="0">
                <a:latin typeface="Arial"/>
              </a:rPr>
              <a:t>Demo </a:t>
            </a:r>
            <a:r>
              <a:rPr lang="de-CH" sz="2800" spc="-1" dirty="0" err="1">
                <a:latin typeface="Arial"/>
              </a:rPr>
              <a:t>PoC</a:t>
            </a:r>
            <a:endParaRPr lang="de-CH" sz="2800" spc="-1" dirty="0">
              <a:latin typeface="Arial"/>
            </a:endParaRPr>
          </a:p>
          <a:p>
            <a:pPr marL="567720" indent="-4561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800" spc="-1" dirty="0" err="1"/>
              <a:t>PoC</a:t>
            </a:r>
            <a:r>
              <a:rPr lang="de-CH" sz="2800" spc="-1" dirty="0"/>
              <a:t> Report</a:t>
            </a:r>
            <a:endParaRPr lang="de-CH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el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Parsen der Daten </a:t>
            </a:r>
            <a:endParaRPr lang="de-CH" sz="4400" b="0" strike="noStrike" spc="-1" dirty="0">
              <a:latin typeface="Arial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5E977B8-59A9-1B4C-AAA2-A160E9D9555A}"/>
              </a:ext>
            </a:extLst>
          </p:cNvPr>
          <p:cNvSpPr txBox="1"/>
          <p:nvPr/>
        </p:nvSpPr>
        <p:spPr>
          <a:xfrm>
            <a:off x="838080" y="1770928"/>
            <a:ext cx="785343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Pdf</a:t>
            </a:r>
            <a:r>
              <a:rPr lang="de-DE" dirty="0"/>
              <a:t> wird in einzelne Seiten gesplittet</a:t>
            </a:r>
          </a:p>
          <a:p>
            <a:r>
              <a:rPr lang="de-DE" dirty="0"/>
              <a:t>Text wird extrahiert</a:t>
            </a:r>
          </a:p>
          <a:p>
            <a:r>
              <a:rPr lang="de-DE" dirty="0"/>
              <a:t>Seite wird zu base64 codiert</a:t>
            </a:r>
          </a:p>
          <a:p>
            <a:r>
              <a:rPr lang="de-DE" dirty="0"/>
              <a:t>Als Eintrag in DB speichern</a:t>
            </a:r>
          </a:p>
          <a:p>
            <a:endParaRPr lang="de-DE" dirty="0"/>
          </a:p>
          <a:p>
            <a:r>
              <a:rPr lang="de-DE" dirty="0"/>
              <a:t>Splitting:</a:t>
            </a:r>
            <a:br>
              <a:rPr lang="de-DE" dirty="0"/>
            </a:br>
            <a:r>
              <a:rPr lang="de-DE" dirty="0"/>
              <a:t>Jemand muss wissen wo im Dokument etwas gefunden wurde (Seitenzahl)</a:t>
            </a:r>
          </a:p>
          <a:p>
            <a:endParaRPr lang="de-DE" dirty="0"/>
          </a:p>
          <a:p>
            <a:r>
              <a:rPr lang="de-DE" dirty="0"/>
              <a:t>Textextraktion:</a:t>
            </a:r>
          </a:p>
          <a:p>
            <a:r>
              <a:rPr lang="de-DE" dirty="0" err="1"/>
              <a:t>Elasticsearch</a:t>
            </a:r>
            <a:r>
              <a:rPr lang="de-DE" dirty="0"/>
              <a:t> Index</a:t>
            </a:r>
          </a:p>
          <a:p>
            <a:endParaRPr lang="de-DE" dirty="0"/>
          </a:p>
          <a:p>
            <a:r>
              <a:rPr lang="de-DE" dirty="0"/>
              <a:t>Base64:</a:t>
            </a:r>
          </a:p>
          <a:p>
            <a:r>
              <a:rPr lang="de-DE" dirty="0"/>
              <a:t>Original </a:t>
            </a:r>
            <a:r>
              <a:rPr lang="de-DE" dirty="0" err="1"/>
              <a:t>pdf</a:t>
            </a:r>
            <a:r>
              <a:rPr lang="de-DE" dirty="0"/>
              <a:t> kann so zurückgegeben werden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522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el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Philosophie</a:t>
            </a:r>
            <a:endParaRPr lang="de-CH" sz="4400" b="0" strike="noStrike" spc="-1" dirty="0">
              <a:latin typeface="Arial"/>
            </a:endParaRPr>
          </a:p>
        </p:txBody>
      </p:sp>
      <p:sp>
        <p:nvSpPr>
          <p:cNvPr id="169" name="Rectangle 202"/>
          <p:cNvSpPr/>
          <p:nvPr/>
        </p:nvSpPr>
        <p:spPr>
          <a:xfrm>
            <a:off x="838080" y="1825560"/>
            <a:ext cx="10512000" cy="201071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11600" algn="ctr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</a:pPr>
            <a:endParaRPr lang="de-CH" sz="2800" spc="-1" dirty="0"/>
          </a:p>
          <a:p>
            <a:pPr marL="111600" algn="ctr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</a:pPr>
            <a:endParaRPr lang="de-CH" sz="2800" spc="-1" dirty="0"/>
          </a:p>
          <a:p>
            <a:pPr marL="1116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</a:pPr>
            <a:r>
              <a:rPr lang="de-CH" sz="2800" spc="-1" dirty="0" err="1"/>
              <a:t>one</a:t>
            </a:r>
            <a:r>
              <a:rPr lang="de-CH" sz="2800" spc="-1" dirty="0"/>
              <a:t> </a:t>
            </a:r>
            <a:r>
              <a:rPr lang="de-CH" sz="2800" spc="-1" dirty="0" err="1"/>
              <a:t>table</a:t>
            </a:r>
            <a:r>
              <a:rPr lang="de-CH" sz="2800" spc="-1" dirty="0"/>
              <a:t> </a:t>
            </a:r>
            <a:r>
              <a:rPr lang="de-CH" sz="2800" spc="-1" dirty="0" err="1"/>
              <a:t>to</a:t>
            </a:r>
            <a:r>
              <a:rPr lang="de-CH" sz="2800" spc="-1" dirty="0"/>
              <a:t> </a:t>
            </a:r>
            <a:r>
              <a:rPr lang="de-CH" sz="2800" spc="-1" dirty="0" err="1"/>
              <a:t>rule</a:t>
            </a:r>
            <a:r>
              <a:rPr lang="de-CH" sz="2800" spc="-1" dirty="0"/>
              <a:t> </a:t>
            </a:r>
            <a:r>
              <a:rPr lang="de-CH" sz="2800" spc="-1" dirty="0" err="1"/>
              <a:t>them</a:t>
            </a:r>
            <a:r>
              <a:rPr lang="de-CH" sz="2800" spc="-1" dirty="0"/>
              <a:t> all	 vs.	 </a:t>
            </a:r>
            <a:r>
              <a:rPr lang="de-CH" sz="2800" spc="-1" dirty="0" err="1"/>
              <a:t>divide</a:t>
            </a:r>
            <a:r>
              <a:rPr lang="de-CH" sz="2800" spc="-1" dirty="0"/>
              <a:t> </a:t>
            </a:r>
            <a:r>
              <a:rPr lang="de-CH" sz="2800" spc="-1" dirty="0" err="1"/>
              <a:t>and</a:t>
            </a:r>
            <a:r>
              <a:rPr lang="de-CH" sz="2800" spc="-1" dirty="0"/>
              <a:t> </a:t>
            </a:r>
            <a:r>
              <a:rPr lang="de-CH" sz="2800" spc="-1" dirty="0" err="1"/>
              <a:t>conquer</a:t>
            </a:r>
            <a:endParaRPr lang="de-CH" sz="2800" spc="-1" dirty="0"/>
          </a:p>
          <a:p>
            <a:pPr marL="111600" algn="ctr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</a:pPr>
            <a:endParaRPr lang="de-CH" sz="2800" b="0" strike="noStrike" spc="-1" dirty="0">
              <a:latin typeface="Arial"/>
            </a:endParaRPr>
          </a:p>
        </p:txBody>
      </p:sp>
      <p:sp>
        <p:nvSpPr>
          <p:cNvPr id="4" name="Rectangle 202">
            <a:extLst>
              <a:ext uri="{FF2B5EF4-FFF2-40B4-BE49-F238E27FC236}">
                <a16:creationId xmlns:a16="http://schemas.microsoft.com/office/drawing/2014/main" id="{FEAA9FCA-3B2A-C24B-A2F6-D953D41ECC23}"/>
              </a:ext>
            </a:extLst>
          </p:cNvPr>
          <p:cNvSpPr/>
          <p:nvPr/>
        </p:nvSpPr>
        <p:spPr>
          <a:xfrm>
            <a:off x="2109319" y="3748904"/>
            <a:ext cx="3681368" cy="124849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47500" lnSpcReduction="20000"/>
          </a:bodyPr>
          <a:lstStyle/>
          <a:p>
            <a:r>
              <a:rPr lang="de-CH" sz="2800" b="1" dirty="0"/>
              <a:t>Pro: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/>
              <a:t>Nur 1 Model, nur 1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/>
              <a:t>Einfacher</a:t>
            </a:r>
          </a:p>
          <a:p>
            <a:endParaRPr lang="de-CH" sz="2800" dirty="0"/>
          </a:p>
          <a:p>
            <a:r>
              <a:rPr lang="de-CH" sz="2800" b="1" dirty="0" err="1"/>
              <a:t>Con</a:t>
            </a:r>
            <a:r>
              <a:rPr lang="de-CH" sz="2800" b="1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/>
              <a:t>Grosser Index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/>
              <a:t>Grosse DB-Tabelle</a:t>
            </a:r>
          </a:p>
        </p:txBody>
      </p:sp>
      <p:sp>
        <p:nvSpPr>
          <p:cNvPr id="6" name="Rectangle 202">
            <a:extLst>
              <a:ext uri="{FF2B5EF4-FFF2-40B4-BE49-F238E27FC236}">
                <a16:creationId xmlns:a16="http://schemas.microsoft.com/office/drawing/2014/main" id="{9CAA6431-533C-5249-AE17-45A05C48C7DE}"/>
              </a:ext>
            </a:extLst>
          </p:cNvPr>
          <p:cNvSpPr/>
          <p:nvPr/>
        </p:nvSpPr>
        <p:spPr>
          <a:xfrm>
            <a:off x="6729699" y="3748904"/>
            <a:ext cx="3681368" cy="124849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r>
              <a:rPr lang="de-CH" sz="1300" b="1" dirty="0"/>
              <a:t>Pro: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1300" dirty="0"/>
              <a:t>Objekt orientiert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1300" dirty="0"/>
              <a:t>Mehr Optionen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1300" dirty="0"/>
              <a:t>Optimierungen möglich</a:t>
            </a:r>
          </a:p>
          <a:p>
            <a:endParaRPr lang="de-CH" sz="1300" dirty="0"/>
          </a:p>
          <a:p>
            <a:r>
              <a:rPr lang="de-CH" sz="1300" b="1" dirty="0" err="1"/>
              <a:t>Con</a:t>
            </a:r>
            <a:r>
              <a:rPr lang="de-CH" sz="1300" b="1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1300" dirty="0"/>
              <a:t>Mehr Aufwand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1300" dirty="0"/>
              <a:t>DB-Inkonsistenzen möglich</a:t>
            </a:r>
          </a:p>
        </p:txBody>
      </p:sp>
      <p:sp>
        <p:nvSpPr>
          <p:cNvPr id="3" name="Rahmen 2">
            <a:extLst>
              <a:ext uri="{FF2B5EF4-FFF2-40B4-BE49-F238E27FC236}">
                <a16:creationId xmlns:a16="http://schemas.microsoft.com/office/drawing/2014/main" id="{2336FFA5-8E39-F046-9976-9FC635500A3E}"/>
              </a:ext>
            </a:extLst>
          </p:cNvPr>
          <p:cNvSpPr/>
          <p:nvPr/>
        </p:nvSpPr>
        <p:spPr>
          <a:xfrm>
            <a:off x="6096000" y="2575932"/>
            <a:ext cx="3639015" cy="3267307"/>
          </a:xfrm>
          <a:prstGeom prst="frame">
            <a:avLst>
              <a:gd name="adj1" fmla="val 3968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87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el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BE</a:t>
            </a:r>
            <a:endParaRPr lang="de-CH" sz="4400" b="0" strike="noStrike" spc="-1" dirty="0">
              <a:latin typeface="Arial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5E977B8-59A9-1B4C-AAA2-A160E9D9555A}"/>
              </a:ext>
            </a:extLst>
          </p:cNvPr>
          <p:cNvSpPr txBox="1"/>
          <p:nvPr/>
        </p:nvSpPr>
        <p:spPr>
          <a:xfrm>
            <a:off x="838080" y="1770928"/>
            <a:ext cx="855875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Model: erstellt Index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Controller: Hier könnten Suchen über verschiedene Quellen implementiert werden</a:t>
            </a:r>
          </a:p>
          <a:p>
            <a:r>
              <a:rPr lang="de-DE" dirty="0"/>
              <a:t>	Hat 2 Endpunkte: </a:t>
            </a:r>
            <a:r>
              <a:rPr lang="de-DE" dirty="0" err="1"/>
              <a:t>show_page</a:t>
            </a:r>
            <a:endParaRPr lang="de-DE" dirty="0"/>
          </a:p>
          <a:p>
            <a:r>
              <a:rPr lang="de-DE" dirty="0"/>
              <a:t>			</a:t>
            </a:r>
            <a:r>
              <a:rPr lang="de-DE" dirty="0" err="1"/>
              <a:t>search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Searchable.rb</a:t>
            </a:r>
            <a:r>
              <a:rPr lang="de-DE" dirty="0"/>
              <a:t>: Funktionen wurden hinzugefügt um </a:t>
            </a:r>
            <a:r>
              <a:rPr lang="de-DE" dirty="0" err="1"/>
              <a:t>PoC</a:t>
            </a:r>
            <a:r>
              <a:rPr lang="de-DE" dirty="0"/>
              <a:t> zu ermöglichen </a:t>
            </a:r>
            <a:br>
              <a:rPr lang="de-DE" dirty="0"/>
            </a:br>
            <a:r>
              <a:rPr lang="de-DE" dirty="0"/>
              <a:t>	und bestehenden Code nicht zu beeinflussen</a:t>
            </a:r>
          </a:p>
          <a:p>
            <a:r>
              <a:rPr lang="de-DE" dirty="0"/>
              <a:t>	</a:t>
            </a:r>
          </a:p>
          <a:p>
            <a:r>
              <a:rPr lang="de-DE" dirty="0" err="1"/>
              <a:t>Search_helper.rb</a:t>
            </a:r>
            <a:r>
              <a:rPr lang="de-DE" dirty="0"/>
              <a:t>: Funktionen wurden hinzugefügt um </a:t>
            </a:r>
            <a:r>
              <a:rPr lang="de-DE" dirty="0" err="1"/>
              <a:t>PoC</a:t>
            </a:r>
            <a:r>
              <a:rPr lang="de-DE" dirty="0"/>
              <a:t> zu ermöglichen </a:t>
            </a:r>
            <a:br>
              <a:rPr lang="de-DE" dirty="0"/>
            </a:br>
            <a:r>
              <a:rPr lang="de-DE" dirty="0"/>
              <a:t>	 und bestehenden Code nicht zu beeinflussen</a:t>
            </a:r>
            <a:br>
              <a:rPr lang="de-DE" dirty="0"/>
            </a:b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69472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el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spc="-1" dirty="0">
                <a:solidFill>
                  <a:srgbClr val="000000"/>
                </a:solidFill>
                <a:latin typeface="Calibri Light"/>
              </a:rPr>
              <a:t>FE</a:t>
            </a:r>
            <a:endParaRPr lang="de-CH" sz="4400" b="0" strike="noStrike" spc="-1" dirty="0">
              <a:latin typeface="Arial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5E977B8-59A9-1B4C-AAA2-A160E9D9555A}"/>
              </a:ext>
            </a:extLst>
          </p:cNvPr>
          <p:cNvSpPr txBox="1"/>
          <p:nvPr/>
        </p:nvSpPr>
        <p:spPr>
          <a:xfrm>
            <a:off x="838080" y="1770928"/>
            <a:ext cx="6930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Pdf</a:t>
            </a:r>
            <a:r>
              <a:rPr lang="de-DE" dirty="0"/>
              <a:t> kann sehr einfach mit ng2-pdf-viewer im FE angezeigt werden</a:t>
            </a:r>
          </a:p>
          <a:p>
            <a:endParaRPr lang="de-DE" dirty="0"/>
          </a:p>
          <a:p>
            <a:r>
              <a:rPr lang="de-DE" dirty="0"/>
              <a:t>Suche über </a:t>
            </a:r>
            <a:r>
              <a:rPr lang="de-DE" dirty="0" err="1"/>
              <a:t>Elasticsearchindex</a:t>
            </a:r>
            <a:r>
              <a:rPr lang="de-DE" dirty="0"/>
              <a:t> funktioniert</a:t>
            </a:r>
            <a:br>
              <a:rPr lang="de-DE" dirty="0"/>
            </a:br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4497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el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 dirty="0" err="1">
                <a:solidFill>
                  <a:srgbClr val="000000"/>
                </a:solidFill>
                <a:latin typeface="Calibri Light"/>
              </a:rPr>
              <a:t>Scalability</a:t>
            </a:r>
            <a:endParaRPr lang="de-CH" sz="4400" b="0" strike="noStrike" spc="-1" dirty="0">
              <a:latin typeface="Arial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5E977B8-59A9-1B4C-AAA2-A160E9D9555A}"/>
              </a:ext>
            </a:extLst>
          </p:cNvPr>
          <p:cNvSpPr txBox="1"/>
          <p:nvPr/>
        </p:nvSpPr>
        <p:spPr>
          <a:xfrm>
            <a:off x="838080" y="1770928"/>
            <a:ext cx="852028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DB Inkonsistenzen </a:t>
            </a:r>
          </a:p>
          <a:p>
            <a:r>
              <a:rPr lang="de-DE" dirty="0"/>
              <a:t>	Seite 10 MKHB deutsch muss nicht unbedingt die gleiche Seite sein wie </a:t>
            </a:r>
          </a:p>
          <a:p>
            <a:r>
              <a:rPr lang="de-DE" dirty="0"/>
              <a:t>	Seite 10 MKHB französisch</a:t>
            </a:r>
          </a:p>
          <a:p>
            <a:endParaRPr lang="de-DE" dirty="0"/>
          </a:p>
          <a:p>
            <a:r>
              <a:rPr lang="de-DE" dirty="0"/>
              <a:t>-&gt; Dies muss beachtet werden, wenn Inhalte verknüpft werden sollten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Sonst </a:t>
            </a:r>
            <a:r>
              <a:rPr lang="de-DE" dirty="0" err="1"/>
              <a:t>PoC</a:t>
            </a:r>
            <a:r>
              <a:rPr lang="de-DE" dirty="0"/>
              <a:t> sehr skalierbar. </a:t>
            </a:r>
          </a:p>
          <a:p>
            <a:endParaRPr lang="de-DE" dirty="0"/>
          </a:p>
          <a:p>
            <a:r>
              <a:rPr lang="de-DE" dirty="0"/>
              <a:t>Pro neue Quelle muss eigentlich nur ein neues Model hinzugefügt werden</a:t>
            </a:r>
          </a:p>
          <a:p>
            <a:r>
              <a:rPr lang="de-DE" dirty="0"/>
              <a:t>Der Controller kann so angepasst werden,  dass verschiedene Kombinationen </a:t>
            </a:r>
          </a:p>
          <a:p>
            <a:r>
              <a:rPr lang="de-DE" dirty="0"/>
              <a:t>von Models gezielt durchsucht werden können.</a:t>
            </a:r>
          </a:p>
          <a:p>
            <a:r>
              <a:rPr lang="de-DE" dirty="0"/>
              <a:t>Rake Task müsste für neue Quelle erweitert werden</a:t>
            </a:r>
          </a:p>
        </p:txBody>
      </p:sp>
    </p:spTree>
    <p:extLst>
      <p:ext uri="{BB962C8B-B14F-4D97-AF65-F5344CB8AC3E}">
        <p14:creationId xmlns:p14="http://schemas.microsoft.com/office/powerpoint/2010/main" val="4293224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el 1"/>
          <p:cNvSpPr/>
          <p:nvPr/>
        </p:nvSpPr>
        <p:spPr>
          <a:xfrm>
            <a:off x="4320" y="2765880"/>
            <a:ext cx="1217988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Fragen</a:t>
            </a:r>
            <a:endParaRPr lang="de-CH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8331FDD1-01AB-674B-9B1F-3508953C510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780" y="2856600"/>
            <a:ext cx="10972440" cy="1144800"/>
          </a:xfrm>
        </p:spPr>
        <p:txBody>
          <a:bodyPr/>
          <a:lstStyle/>
          <a:p>
            <a:pPr marL="0" indent="0" algn="ctr">
              <a:buNone/>
            </a:pPr>
            <a:r>
              <a:rPr lang="de-DE" sz="6600" dirty="0"/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200830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272</Words>
  <Application>Microsoft Macintosh PowerPoint</Application>
  <PresentationFormat>Breitbild</PresentationFormat>
  <Paragraphs>68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Calibri Light</vt:lpstr>
      <vt:lpstr>Symbol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Brunner, Tobias</dc:creator>
  <dc:description/>
  <cp:lastModifiedBy>Brunner, Tobias</cp:lastModifiedBy>
  <cp:revision>206</cp:revision>
  <dcterms:created xsi:type="dcterms:W3CDTF">2021-03-08T13:24:33Z</dcterms:created>
  <dcterms:modified xsi:type="dcterms:W3CDTF">2021-05-24T09:07:45Z</dcterms:modified>
  <dc:language>de-CH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