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12.png" ContentType="image/png"/>
  <Override PartName="/ppt/media/image13.png" ContentType="image/png"/>
  <Override PartName="/ppt/media/image11.png" ContentType="image/png"/>
  <Override PartName="/ppt/media/image9.png" ContentType="image/png"/>
  <Override PartName="/ppt/media/image10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Click </a:t>
            </a:r>
            <a:r>
              <a:rPr b="0" lang="de-CH" sz="4400" spc="-1" strike="noStrike">
                <a:latin typeface="Arial"/>
              </a:rPr>
              <a:t>to </a:t>
            </a:r>
            <a:r>
              <a:rPr b="0" lang="de-CH" sz="4400" spc="-1" strike="noStrike">
                <a:latin typeface="Arial"/>
              </a:rPr>
              <a:t>edit </a:t>
            </a:r>
            <a:r>
              <a:rPr b="0" lang="de-CH" sz="4400" spc="-1" strike="noStrike">
                <a:latin typeface="Arial"/>
              </a:rPr>
              <a:t>the </a:t>
            </a:r>
            <a:r>
              <a:rPr b="0" lang="de-CH" sz="4400" spc="-1" strike="noStrike">
                <a:latin typeface="Arial"/>
              </a:rPr>
              <a:t>title </a:t>
            </a:r>
            <a:r>
              <a:rPr b="0" lang="de-CH" sz="4400" spc="-1" strike="noStrike">
                <a:latin typeface="Arial"/>
              </a:rPr>
              <a:t>text </a:t>
            </a:r>
            <a:r>
              <a:rPr b="0" lang="de-CH" sz="4400" spc="-1" strike="noStrike">
                <a:latin typeface="Arial"/>
              </a:rPr>
              <a:t>forma</a:t>
            </a:r>
            <a:r>
              <a:rPr b="0" lang="de-CH" sz="4400" spc="-1" strike="noStrike">
                <a:latin typeface="Arial"/>
              </a:rPr>
              <a:t>t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Click to edit the outline text format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Second Outline Level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Third Outline Level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Fourth Outline Level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Fifth Outline Level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Sixth Outline Level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Seventh Outline Level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20;p4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08320" y="131400"/>
            <a:ext cx="1005120" cy="3952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Click </a:t>
            </a:r>
            <a:r>
              <a:rPr b="0" lang="de-CH" sz="4400" spc="-1" strike="noStrike">
                <a:latin typeface="Arial"/>
              </a:rPr>
              <a:t>to </a:t>
            </a:r>
            <a:r>
              <a:rPr b="0" lang="de-CH" sz="4400" spc="-1" strike="noStrike">
                <a:latin typeface="Arial"/>
              </a:rPr>
              <a:t>edit </a:t>
            </a:r>
            <a:r>
              <a:rPr b="0" lang="de-CH" sz="4400" spc="-1" strike="noStrike">
                <a:latin typeface="Arial"/>
              </a:rPr>
              <a:t>the </a:t>
            </a:r>
            <a:r>
              <a:rPr b="0" lang="de-CH" sz="4400" spc="-1" strike="noStrike">
                <a:latin typeface="Arial"/>
              </a:rPr>
              <a:t>title </a:t>
            </a:r>
            <a:r>
              <a:rPr b="0" lang="de-CH" sz="4400" spc="-1" strike="noStrike">
                <a:latin typeface="Arial"/>
              </a:rPr>
              <a:t>text </a:t>
            </a:r>
            <a:r>
              <a:rPr b="0" lang="de-CH" sz="4400" spc="-1" strike="noStrike">
                <a:latin typeface="Arial"/>
              </a:rPr>
              <a:t>forma</a:t>
            </a:r>
            <a:r>
              <a:rPr b="0" lang="de-CH" sz="4400" spc="-1" strike="noStrike">
                <a:latin typeface="Arial"/>
              </a:rPr>
              <a:t>t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Click to edit the outline text format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Second Outline Level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Third Outline Level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Fourth Outline Level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Fifth Outline Level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Sixth Outline Level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Seventh Outline Level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20;p4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08320" y="131400"/>
            <a:ext cx="1005120" cy="39528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Click to edit the title text format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Click to edit the outline text format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Second Outline Level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Third Outline Level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Fourth Outline Level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Fifth Outline Level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Sixth Outline Level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Seventh Outline Level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Google Shape;20;p4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08320" y="131400"/>
            <a:ext cx="1005120" cy="3952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Click to edit the title text format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Click to edit the outline text format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Second Outline Level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Third Outline Level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Fourth Outline Level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Fifth Outline Level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Sixth Outline Level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Seventh Outline Level</a:t>
            </a:r>
            <a:endParaRPr b="0" lang="de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el 1"/>
          <p:cNvSpPr/>
          <p:nvPr/>
        </p:nvSpPr>
        <p:spPr>
          <a:xfrm>
            <a:off x="1523880" y="2235240"/>
            <a:ext cx="9140400" cy="23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MedCodeSearch 2.0</a:t>
            </a:r>
            <a:br/>
            <a:r>
              <a:rPr b="0" lang="de-DE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PSE 2021</a:t>
            </a:r>
            <a:endParaRPr b="0" lang="de-CH" sz="6000" spc="-1" strike="noStrike">
              <a:latin typeface="Arial"/>
            </a:endParaRPr>
          </a:p>
        </p:txBody>
      </p:sp>
      <p:pic>
        <p:nvPicPr>
          <p:cNvPr id="160" name="Google Shape;60;p13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4218120" y="1418760"/>
            <a:ext cx="3752640" cy="11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Ausblick 2. Iteration 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90" name="Inhaltsplatzhalter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Ziel:</a:t>
            </a:r>
            <a:endParaRPr b="0" lang="de-CH" sz="2800" spc="-1" strike="noStrike">
              <a:latin typeface="Arial"/>
            </a:endParaRPr>
          </a:p>
          <a:p>
            <a:pPr marL="228600" indent="-225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Durchstich Daten KLV Anhang 1</a:t>
            </a:r>
            <a:endParaRPr b="0" lang="de-CH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Parsen KLV Anhang 1 (Stretch)</a:t>
            </a:r>
            <a:endParaRPr b="0" lang="de-CH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endParaRPr b="0" lang="de-CH" sz="2400" spc="-1" strike="noStrike">
              <a:latin typeface="Arial"/>
            </a:endParaRPr>
          </a:p>
        </p:txBody>
      </p:sp>
      <p:pic>
        <p:nvPicPr>
          <p:cNvPr id="191" name="Picture 233" descr=""/>
          <p:cNvPicPr/>
          <p:nvPr/>
        </p:nvPicPr>
        <p:blipFill>
          <a:blip r:embed="rId1"/>
          <a:stretch/>
        </p:blipFill>
        <p:spPr>
          <a:xfrm>
            <a:off x="837360" y="4364640"/>
            <a:ext cx="6480000" cy="179892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234" descr=""/>
          <p:cNvPicPr/>
          <p:nvPr/>
        </p:nvPicPr>
        <p:blipFill>
          <a:blip r:embed="rId2"/>
          <a:stretch/>
        </p:blipFill>
        <p:spPr>
          <a:xfrm>
            <a:off x="6353280" y="1501560"/>
            <a:ext cx="5497200" cy="26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 1"/>
          <p:cNvSpPr/>
          <p:nvPr/>
        </p:nvSpPr>
        <p:spPr>
          <a:xfrm>
            <a:off x="4320" y="2765880"/>
            <a:ext cx="1217988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Fragen</a:t>
            </a:r>
            <a:endParaRPr b="0" lang="de-CH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MedCodeSearch 2.0</a:t>
            </a:r>
            <a:endParaRPr b="0" lang="de-CH" sz="4400" spc="-1" strike="noStrike">
              <a:latin typeface="Arial"/>
            </a:endParaRPr>
          </a:p>
        </p:txBody>
      </p:sp>
      <p:pic>
        <p:nvPicPr>
          <p:cNvPr id="162" name="Picture 3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4619520" y="4500000"/>
            <a:ext cx="1351440" cy="139068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6572160" y="4635360"/>
            <a:ext cx="2742120" cy="103464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5" descr=""/>
          <p:cNvPicPr/>
          <p:nvPr/>
        </p:nvPicPr>
        <p:blipFill>
          <a:blip r:embed="rId3"/>
          <a:stretch/>
        </p:blipFill>
        <p:spPr>
          <a:xfrm>
            <a:off x="1143000" y="4823280"/>
            <a:ext cx="2951640" cy="64872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6" descr="Graphical user interface, application&#10;&#10;Description automatically generated"/>
          <p:cNvPicPr/>
          <p:nvPr/>
        </p:nvPicPr>
        <p:blipFill>
          <a:blip r:embed="rId4"/>
          <a:stretch/>
        </p:blipFill>
        <p:spPr>
          <a:xfrm>
            <a:off x="933480" y="2129040"/>
            <a:ext cx="10076400" cy="18270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4_0" descr=""/>
          <p:cNvPicPr/>
          <p:nvPr/>
        </p:nvPicPr>
        <p:blipFill>
          <a:blip r:embed="rId5"/>
          <a:stretch/>
        </p:blipFill>
        <p:spPr>
          <a:xfrm>
            <a:off x="9909360" y="4680000"/>
            <a:ext cx="1079280" cy="10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Inhalt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68" name="Textfeld 8"/>
          <p:cNvSpPr/>
          <p:nvPr/>
        </p:nvSpPr>
        <p:spPr>
          <a:xfrm>
            <a:off x="900360" y="2013480"/>
            <a:ext cx="2192400" cy="36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Rectangle 20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Gruppenorganisation</a:t>
            </a:r>
            <a:endParaRPr b="0" lang="de-CH" sz="2800" spc="-1" strike="noStrike">
              <a:latin typeface="Arial"/>
            </a:endParaRPr>
          </a:p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Risikoanalyse</a:t>
            </a:r>
            <a:endParaRPr b="0" lang="de-CH" sz="2800" spc="-1" strike="noStrike">
              <a:latin typeface="Arial"/>
            </a:endParaRPr>
          </a:p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Analyse 1. Iteration</a:t>
            </a:r>
            <a:endParaRPr b="0" lang="de-CH" sz="2800" spc="-1" strike="noStrike">
              <a:latin typeface="Arial"/>
            </a:endParaRPr>
          </a:p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Ausblick 2. Iteration</a:t>
            </a:r>
            <a:endParaRPr b="0" lang="de-CH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 Iteration – 25.03.11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71" name="Inhaltsplatzhalter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Aufsetzen des Projekts</a:t>
            </a:r>
            <a:endParaRPr b="0" lang="de-CH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Einarbeiten in Thema und Technologien</a:t>
            </a:r>
            <a:endParaRPr b="0" lang="de-CH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Erarbeiten erster Lösungsansätze </a:t>
            </a:r>
            <a:endParaRPr b="0" lang="de-CH" sz="2800" spc="-1" strike="noStrike">
              <a:latin typeface="Arial"/>
            </a:endParaRPr>
          </a:p>
          <a:p>
            <a:pPr lvl="2" marL="1352520" indent="-342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DB Schema</a:t>
            </a:r>
            <a:endParaRPr b="0" lang="de-CH" sz="2400" spc="-1" strike="noStrike">
              <a:latin typeface="Arial"/>
            </a:endParaRPr>
          </a:p>
          <a:p>
            <a:pPr lvl="2" marL="1352520" indent="-342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Webcrawler (Datenabholung)</a:t>
            </a:r>
            <a:endParaRPr b="0" lang="de-CH" sz="2400" spc="-1" strike="noStrike">
              <a:latin typeface="Arial"/>
            </a:endParaRPr>
          </a:p>
          <a:p>
            <a:pPr lvl="2" marL="1352520" indent="-342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Frontend Mockups</a:t>
            </a:r>
            <a:endParaRPr b="0" lang="de-CH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CH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el 1_3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Gruppenorganisation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73" name="Rectangle 21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6772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Projekt in Teilbereiche aufgeteilt und Lead definiert</a:t>
            </a:r>
            <a:endParaRPr b="0" lang="de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de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CH" sz="2800" spc="-1" strike="noStrike">
              <a:latin typeface="Arial"/>
            </a:endParaRPr>
          </a:p>
          <a:p>
            <a:pPr marL="567720" indent="-456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Austausch unserer Erkenntnisse </a:t>
            </a:r>
            <a:endParaRPr b="0" lang="de-CH" sz="2800" spc="-1" strike="noStrike">
              <a:latin typeface="Arial"/>
            </a:endParaRPr>
          </a:p>
        </p:txBody>
      </p:sp>
      <p:sp>
        <p:nvSpPr>
          <p:cNvPr id="174" name="Freeform: Shape 213"/>
          <p:cNvSpPr/>
          <p:nvPr/>
        </p:nvSpPr>
        <p:spPr>
          <a:xfrm>
            <a:off x="1260000" y="2700000"/>
            <a:ext cx="2158200" cy="1978200"/>
          </a:xfrm>
          <a:custGeom>
            <a:avLst/>
            <a:gdLst/>
            <a:ahLst/>
            <a:rect l="l" t="t" r="r" b="b"/>
            <a:pathLst>
              <a:path w="6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5084" y="5501"/>
                </a:lnTo>
                <a:lnTo>
                  <a:pt x="5084" y="5501"/>
                </a:lnTo>
                <a:cubicBezTo>
                  <a:pt x="5245" y="5501"/>
                  <a:pt x="5403" y="5459"/>
                  <a:pt x="5543" y="5378"/>
                </a:cubicBezTo>
                <a:cubicBezTo>
                  <a:pt x="5682" y="5298"/>
                  <a:pt x="5798" y="5182"/>
                  <a:pt x="5878" y="5043"/>
                </a:cubicBezTo>
                <a:cubicBezTo>
                  <a:pt x="5959" y="4903"/>
                  <a:pt x="6001" y="4745"/>
                  <a:pt x="6001" y="4584"/>
                </a:cubicBezTo>
                <a:lnTo>
                  <a:pt x="6001" y="916"/>
                </a:lnTo>
                <a:lnTo>
                  <a:pt x="6001" y="917"/>
                </a:lnTo>
                <a:lnTo>
                  <a:pt x="6001" y="917"/>
                </a:lnTo>
                <a:cubicBezTo>
                  <a:pt x="6001" y="756"/>
                  <a:pt x="5959" y="598"/>
                  <a:pt x="5878" y="458"/>
                </a:cubicBezTo>
                <a:cubicBezTo>
                  <a:pt x="5798" y="319"/>
                  <a:pt x="5682" y="203"/>
                  <a:pt x="5543" y="123"/>
                </a:cubicBezTo>
                <a:cubicBezTo>
                  <a:pt x="5403" y="42"/>
                  <a:pt x="5245" y="0"/>
                  <a:pt x="5084" y="0"/>
                </a:cubicBezTo>
                <a:lnTo>
                  <a:pt x="9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Webcrawler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Parser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Jan</a:t>
            </a:r>
            <a:endParaRPr b="0" lang="de-CH" sz="2400" spc="-1" strike="noStrike">
              <a:latin typeface="Arial"/>
            </a:endParaRPr>
          </a:p>
        </p:txBody>
      </p:sp>
      <p:sp>
        <p:nvSpPr>
          <p:cNvPr id="175" name="Freeform: Shape 214"/>
          <p:cNvSpPr/>
          <p:nvPr/>
        </p:nvSpPr>
        <p:spPr>
          <a:xfrm>
            <a:off x="6660000" y="2700000"/>
            <a:ext cx="2158200" cy="1978200"/>
          </a:xfrm>
          <a:custGeom>
            <a:avLst/>
            <a:gdLst/>
            <a:ahLst/>
            <a:rect l="l" t="t" r="r" b="b"/>
            <a:pathLst>
              <a:path w="6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5084" y="5501"/>
                </a:lnTo>
                <a:lnTo>
                  <a:pt x="5084" y="5501"/>
                </a:lnTo>
                <a:cubicBezTo>
                  <a:pt x="5245" y="5501"/>
                  <a:pt x="5403" y="5459"/>
                  <a:pt x="5543" y="5378"/>
                </a:cubicBezTo>
                <a:cubicBezTo>
                  <a:pt x="5682" y="5298"/>
                  <a:pt x="5798" y="5182"/>
                  <a:pt x="5878" y="5043"/>
                </a:cubicBezTo>
                <a:cubicBezTo>
                  <a:pt x="5959" y="4903"/>
                  <a:pt x="6001" y="4745"/>
                  <a:pt x="6001" y="4584"/>
                </a:cubicBezTo>
                <a:lnTo>
                  <a:pt x="6001" y="916"/>
                </a:lnTo>
                <a:lnTo>
                  <a:pt x="6001" y="917"/>
                </a:lnTo>
                <a:lnTo>
                  <a:pt x="6001" y="917"/>
                </a:lnTo>
                <a:cubicBezTo>
                  <a:pt x="6001" y="756"/>
                  <a:pt x="5959" y="598"/>
                  <a:pt x="5878" y="458"/>
                </a:cubicBezTo>
                <a:cubicBezTo>
                  <a:pt x="5798" y="319"/>
                  <a:pt x="5682" y="203"/>
                  <a:pt x="5543" y="123"/>
                </a:cubicBezTo>
                <a:cubicBezTo>
                  <a:pt x="5403" y="42"/>
                  <a:pt x="5245" y="0"/>
                  <a:pt x="5084" y="0"/>
                </a:cubicBezTo>
                <a:lnTo>
                  <a:pt x="9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Backend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Sascha</a:t>
            </a:r>
            <a:endParaRPr b="0" lang="de-CH" sz="2400" spc="-1" strike="noStrike">
              <a:latin typeface="Arial"/>
            </a:endParaRPr>
          </a:p>
        </p:txBody>
      </p:sp>
      <p:sp>
        <p:nvSpPr>
          <p:cNvPr id="176" name="Freeform: Shape 215"/>
          <p:cNvSpPr/>
          <p:nvPr/>
        </p:nvSpPr>
        <p:spPr>
          <a:xfrm>
            <a:off x="9360000" y="2700000"/>
            <a:ext cx="2158200" cy="1978200"/>
          </a:xfrm>
          <a:custGeom>
            <a:avLst/>
            <a:gdLst/>
            <a:ahLst/>
            <a:rect l="l" t="t" r="r" b="b"/>
            <a:pathLst>
              <a:path w="6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5084" y="5501"/>
                </a:lnTo>
                <a:lnTo>
                  <a:pt x="5084" y="5501"/>
                </a:lnTo>
                <a:cubicBezTo>
                  <a:pt x="5245" y="5501"/>
                  <a:pt x="5403" y="5459"/>
                  <a:pt x="5543" y="5378"/>
                </a:cubicBezTo>
                <a:cubicBezTo>
                  <a:pt x="5682" y="5298"/>
                  <a:pt x="5798" y="5182"/>
                  <a:pt x="5878" y="5043"/>
                </a:cubicBezTo>
                <a:cubicBezTo>
                  <a:pt x="5959" y="4903"/>
                  <a:pt x="6001" y="4745"/>
                  <a:pt x="6001" y="4584"/>
                </a:cubicBezTo>
                <a:lnTo>
                  <a:pt x="6001" y="916"/>
                </a:lnTo>
                <a:lnTo>
                  <a:pt x="6001" y="917"/>
                </a:lnTo>
                <a:lnTo>
                  <a:pt x="6001" y="917"/>
                </a:lnTo>
                <a:cubicBezTo>
                  <a:pt x="6001" y="756"/>
                  <a:pt x="5959" y="598"/>
                  <a:pt x="5878" y="458"/>
                </a:cubicBezTo>
                <a:cubicBezTo>
                  <a:pt x="5798" y="319"/>
                  <a:pt x="5682" y="203"/>
                  <a:pt x="5543" y="123"/>
                </a:cubicBezTo>
                <a:cubicBezTo>
                  <a:pt x="5403" y="42"/>
                  <a:pt x="5245" y="0"/>
                  <a:pt x="5084" y="0"/>
                </a:cubicBezTo>
                <a:lnTo>
                  <a:pt x="9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Frontend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Thea</a:t>
            </a:r>
            <a:endParaRPr b="0" lang="de-CH" sz="2400" spc="-1" strike="noStrike">
              <a:latin typeface="Arial"/>
            </a:endParaRPr>
          </a:p>
        </p:txBody>
      </p:sp>
      <p:sp>
        <p:nvSpPr>
          <p:cNvPr id="177" name="Freeform: Shape 216"/>
          <p:cNvSpPr/>
          <p:nvPr/>
        </p:nvSpPr>
        <p:spPr>
          <a:xfrm>
            <a:off x="3976920" y="2700000"/>
            <a:ext cx="2158200" cy="1978200"/>
          </a:xfrm>
          <a:custGeom>
            <a:avLst/>
            <a:gdLst/>
            <a:ahLst/>
            <a:rect l="l" t="t" r="r" b="b"/>
            <a:pathLst>
              <a:path w="6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5084" y="5501"/>
                </a:lnTo>
                <a:lnTo>
                  <a:pt x="5084" y="5501"/>
                </a:lnTo>
                <a:cubicBezTo>
                  <a:pt x="5245" y="5501"/>
                  <a:pt x="5403" y="5459"/>
                  <a:pt x="5543" y="5378"/>
                </a:cubicBezTo>
                <a:cubicBezTo>
                  <a:pt x="5682" y="5298"/>
                  <a:pt x="5798" y="5182"/>
                  <a:pt x="5878" y="5043"/>
                </a:cubicBezTo>
                <a:cubicBezTo>
                  <a:pt x="5959" y="4903"/>
                  <a:pt x="6001" y="4745"/>
                  <a:pt x="6001" y="4584"/>
                </a:cubicBezTo>
                <a:lnTo>
                  <a:pt x="6001" y="916"/>
                </a:lnTo>
                <a:lnTo>
                  <a:pt x="6001" y="917"/>
                </a:lnTo>
                <a:lnTo>
                  <a:pt x="6001" y="917"/>
                </a:lnTo>
                <a:cubicBezTo>
                  <a:pt x="6001" y="756"/>
                  <a:pt x="5959" y="598"/>
                  <a:pt x="5878" y="458"/>
                </a:cubicBezTo>
                <a:cubicBezTo>
                  <a:pt x="5798" y="319"/>
                  <a:pt x="5682" y="203"/>
                  <a:pt x="5543" y="123"/>
                </a:cubicBezTo>
                <a:cubicBezTo>
                  <a:pt x="5403" y="42"/>
                  <a:pt x="5245" y="0"/>
                  <a:pt x="5084" y="0"/>
                </a:cubicBezTo>
                <a:lnTo>
                  <a:pt x="9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Datenbank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Elasticsearch</a:t>
            </a: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CH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CH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Janni, Tobias</a:t>
            </a:r>
            <a:endParaRPr b="0" lang="de-CH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Risikoanalyse</a:t>
            </a:r>
            <a:endParaRPr b="0" lang="de-CH" sz="4400" spc="-1" strike="noStrike">
              <a:latin typeface="Arial"/>
            </a:endParaRPr>
          </a:p>
        </p:txBody>
      </p:sp>
      <p:graphicFrame>
        <p:nvGraphicFramePr>
          <p:cNvPr id="179" name="Table 219"/>
          <p:cNvGraphicFramePr/>
          <p:nvPr/>
        </p:nvGraphicFramePr>
        <p:xfrm>
          <a:off x="710640" y="1841760"/>
          <a:ext cx="10979280" cy="4328640"/>
        </p:xfrm>
        <a:graphic>
          <a:graphicData uri="http://schemas.openxmlformats.org/drawingml/2006/table">
            <a:tbl>
              <a:tblPr/>
              <a:tblGrid>
                <a:gridCol w="1639440"/>
                <a:gridCol w="9340200"/>
              </a:tblGrid>
              <a:tr h="1032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Woche 3</a:t>
                      </a:r>
                      <a:endParaRPr b="0" lang="de-CH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344880" indent="-342000" algn="just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8000"/>
                          </a:solidFill>
                          <a:latin typeface="Calibri"/>
                          <a:ea typeface="DejaVu Sans"/>
                        </a:rPr>
                        <a:t>Komplexität unterschätzen</a:t>
                      </a:r>
                      <a:endParaRPr b="0" lang="de-CH" sz="2400" spc="-1" strike="noStrike">
                        <a:latin typeface="Arial"/>
                      </a:endParaRPr>
                    </a:p>
                    <a:p>
                      <a:pPr marL="344880" indent="-342000" algn="just">
                        <a:lnSpc>
                          <a:spcPct val="90000"/>
                        </a:lnSpc>
                        <a:spcBef>
                          <a:spcPts val="782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8000"/>
                          </a:solidFill>
                          <a:latin typeface="Calibri"/>
                          <a:ea typeface="DejaVu Sans"/>
                        </a:rPr>
                        <a:t>Einarbeitungsaufwand unterschätzen</a:t>
                      </a:r>
                      <a:endParaRPr b="0" lang="de-CH" sz="2400" spc="-1" strike="noStrike"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82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Woche 4</a:t>
                      </a:r>
                      <a:endParaRPr b="0" lang="de-CH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344880" indent="-342000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8000"/>
                          </a:solidFill>
                          <a:latin typeface="Calibri"/>
                          <a:ea typeface="DejaVu Sans"/>
                        </a:rPr>
                        <a:t>Komplexität unterschätzen  </a:t>
                      </a:r>
                      <a:endParaRPr b="0" lang="de-CH" sz="2400" spc="-1" strike="noStrike">
                        <a:latin typeface="Arial"/>
                      </a:endParaRPr>
                    </a:p>
                    <a:p>
                      <a:pPr marL="344880" indent="-342000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8000"/>
                          </a:solidFill>
                          <a:latin typeface="Calibri"/>
                          <a:ea typeface="DejaVu Sans"/>
                        </a:rPr>
                        <a:t>Erwartungen von Kunde nicht erfüllt (Lösungsvorschläge)</a:t>
                      </a:r>
                      <a:endParaRPr b="0" lang="de-CH" sz="2400" spc="-1" strike="noStrike">
                        <a:latin typeface="Arial"/>
                      </a:endParaRPr>
                    </a:p>
                    <a:p>
                      <a:pPr marL="344880" indent="-342000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PDF Quellen lassen sich nicht parsen</a:t>
                      </a:r>
                      <a:endParaRPr b="0" lang="de-CH" sz="2400" spc="-1" strike="noStrike">
                        <a:latin typeface="Arial"/>
                      </a:endParaRPr>
                    </a:p>
                    <a:p>
                      <a:pPr marL="344880" indent="-342000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8000"/>
                          </a:solidFill>
                          <a:latin typeface="Calibri"/>
                          <a:ea typeface="DejaVu Sans"/>
                        </a:rPr>
                        <a:t>Erarbeitetes Datenbank Schema für Ziel 2 nicht geeignet</a:t>
                      </a:r>
                      <a:endParaRPr b="0" lang="de-CH" sz="2400" spc="-1" strike="noStrike"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14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CH" sz="2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Woche 5</a:t>
                      </a:r>
                      <a:endParaRPr b="0" lang="de-CH" sz="24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343440" indent="-342000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8000"/>
                          </a:solidFill>
                          <a:latin typeface="Calibri"/>
                          <a:ea typeface="DejaVu Sans"/>
                        </a:rPr>
                        <a:t>Zielsetzung der 2. Iteration überschätzt</a:t>
                      </a:r>
                      <a:endParaRPr b="0" lang="de-CH" sz="2400" spc="-1" strike="noStrike">
                        <a:latin typeface="Arial"/>
                      </a:endParaRPr>
                    </a:p>
                    <a:p>
                      <a:pPr marL="343440" indent="-342000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ff0000"/>
                          </a:solidFill>
                          <a:latin typeface="Calibri"/>
                          <a:ea typeface="DejaVu Sans"/>
                        </a:rPr>
                        <a:t>PDF Quellen lassen sich nicht parsen</a:t>
                      </a:r>
                      <a:endParaRPr b="0" lang="de-CH" sz="2400" spc="-1" strike="noStrike">
                        <a:latin typeface="Arial"/>
                      </a:endParaRPr>
                    </a:p>
                    <a:p>
                      <a:pPr marL="343440" indent="-342000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Clr>
                          <a:srgbClr val="000000"/>
                        </a:buClr>
                        <a:buSzPct val="45000"/>
                        <a:buFont typeface="Arial"/>
                        <a:buChar char="•"/>
                      </a:pPr>
                      <a:r>
                        <a:rPr b="0" lang="de-DE" sz="2400" spc="-1" strike="noStrike">
                          <a:solidFill>
                            <a:srgbClr val="81d41a"/>
                          </a:solidFill>
                          <a:latin typeface="Calibri"/>
                          <a:ea typeface="DejaVu Sans"/>
                        </a:rPr>
                        <a:t>Erarbeitetes Datenbank Schema für Ziel 2 nicht geeignet</a:t>
                      </a:r>
                      <a:endParaRPr b="0" lang="de-CH" sz="2400" spc="-1" strike="noStrike">
                        <a:latin typeface="Arial"/>
                      </a:endParaRPr>
                    </a:p>
                  </a:txBody>
                  <a:tcPr marL="90000" marR="90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Analyse 1. Iteration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81" name="Inhaltsplatzhalter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Was war unser Hindernis?</a:t>
            </a:r>
            <a:endParaRPr b="0" lang="de-CH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Aufsetzen Backend</a:t>
            </a:r>
            <a:endParaRPr b="0" lang="de-CH" sz="2400" spc="-1" strike="noStrike">
              <a:latin typeface="Arial"/>
            </a:endParaRPr>
          </a:p>
        </p:txBody>
      </p:sp>
      <p:sp>
        <p:nvSpPr>
          <p:cNvPr id="182" name="Textfeld 6"/>
          <p:cNvSpPr/>
          <p:nvPr/>
        </p:nvSpPr>
        <p:spPr>
          <a:xfrm>
            <a:off x="10534320" y="6311880"/>
            <a:ext cx="17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</p:txBody>
      </p:sp>
      <p:pic>
        <p:nvPicPr>
          <p:cNvPr id="183" name="Picture 225" descr=""/>
          <p:cNvPicPr/>
          <p:nvPr/>
        </p:nvPicPr>
        <p:blipFill>
          <a:blip r:embed="rId1"/>
          <a:stretch/>
        </p:blipFill>
        <p:spPr>
          <a:xfrm>
            <a:off x="911160" y="5040000"/>
            <a:ext cx="7368120" cy="11588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226" descr=""/>
          <p:cNvPicPr/>
          <p:nvPr/>
        </p:nvPicPr>
        <p:blipFill>
          <a:blip r:embed="rId2"/>
          <a:stretch/>
        </p:blipFill>
        <p:spPr>
          <a:xfrm>
            <a:off x="6095880" y="2700000"/>
            <a:ext cx="5155560" cy="28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el 1_0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Analyse 1. Iteration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86" name="Inhaltsplatzhalter 2_1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5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Wie war unser Arbeitsprozess im Allgemeinen?</a:t>
            </a:r>
            <a:endParaRPr b="0" lang="de-CH" sz="2800" spc="-1" strike="noStrike">
              <a:latin typeface="Arial"/>
            </a:endParaRPr>
          </a:p>
          <a:p>
            <a:pPr lvl="1" marL="88524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zufriedene Arbeitsweise und Kommunikation</a:t>
            </a:r>
            <a:endParaRPr b="0" lang="de-CH" sz="2400" spc="-1" strike="noStrike">
              <a:latin typeface="Arial"/>
            </a:endParaRPr>
          </a:p>
          <a:p>
            <a:pPr lvl="1" marL="88524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Arbeitsbelastung der Teammitglieder  9 h / Arbeitswoche</a:t>
            </a:r>
            <a:endParaRPr b="0" lang="de-CH" sz="2400" spc="-1" strike="noStrike">
              <a:latin typeface="Arial"/>
            </a:endParaRPr>
          </a:p>
          <a:p>
            <a:pPr lvl="1" marL="88524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Zeitaufwand &amp; Grösse der Tasks wurde realistisch geschätzt</a:t>
            </a:r>
            <a:endParaRPr b="0" lang="de-CH" sz="2400" spc="-1" strike="noStrike">
              <a:latin typeface="Arial"/>
            </a:endParaRPr>
          </a:p>
          <a:p>
            <a:pPr lvl="1" marL="88524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Trello Board mit Abschätzung der Storypoints beibehalten</a:t>
            </a:r>
            <a:endParaRPr b="0" lang="de-CH" sz="2400" spc="-1" strike="noStrike">
              <a:latin typeface="Arial"/>
            </a:endParaRPr>
          </a:p>
          <a:p>
            <a:pPr lvl="1" marL="88524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Zeitplan der Traktanden wurde meistens nicht eingehalten</a:t>
            </a:r>
            <a:endParaRPr b="0" lang="de-CH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Analyse 1. Iteration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88" name="Inhaltsplatzhalter 2_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Was können wir besser machen?</a:t>
            </a:r>
            <a:endParaRPr b="0" lang="de-CH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Traktanden vorbereiten um Zeitplan einzuhalten</a:t>
            </a:r>
            <a:endParaRPr b="0" lang="de-CH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Bei Problemen Hilfe von eonum annehmen</a:t>
            </a:r>
            <a:endParaRPr b="0" lang="de-CH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endParaRPr b="0" lang="de-CH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Was haben wir gelernt?</a:t>
            </a:r>
            <a:endParaRPr b="0" lang="de-CH" sz="28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Erfahrung mit Kundenkontakt</a:t>
            </a:r>
            <a:endParaRPr b="0" lang="de-CH" sz="2400" spc="-1" strike="noStrike">
              <a:latin typeface="Arial"/>
            </a:endParaRPr>
          </a:p>
          <a:p>
            <a:pPr marL="228600" indent="-2250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Kommunikation über technische Inhalte mit Kunden</a:t>
            </a:r>
            <a:endParaRPr b="0" lang="de-CH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endParaRPr b="0" lang="de-CH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LibreOffice/7.1.1.2$Linux_X86_64 LibreOffice_project/dd797d330b34196606d0870aaa694e9504402ca1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2021-03-08T13:24:33Z</dcterms:created>
  <dc:creator>Brunner, Tobias</dc:creator>
  <dc:description/>
  <dc:language>de-CH</dc:language>
  <cp:lastModifiedBy/>
  <dcterms:modified xsi:type="dcterms:W3CDTF">2021-03-25T12:38:06Z</dcterms:modified>
  <cp:revision>191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