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7315200" cy="9601200"/>
  <p:embeddedFontLst>
    <p:embeddedFont>
      <p:font typeface="Open Sans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3024" orient="horz"/>
        <p:guide pos="2304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penSans-regular.fntdata"/><Relationship Id="rId14" Type="http://schemas.openxmlformats.org/officeDocument/2006/relationships/slide" Target="slides/slide9.xml"/><Relationship Id="rId17" Type="http://schemas.openxmlformats.org/officeDocument/2006/relationships/font" Target="fonts/OpenSans-italic.fntdata"/><Relationship Id="rId16" Type="http://schemas.openxmlformats.org/officeDocument/2006/relationships/font" Target="fonts/OpenSans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OpenSans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7575" lIns="95125" spcFirstLastPara="1" rIns="95125" wrap="square" tIns="475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144963" y="0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7575" lIns="95125" spcFirstLastPara="1" rIns="95125" wrap="square" tIns="4757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457200" y="720725"/>
            <a:ext cx="64008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76313" y="4559300"/>
            <a:ext cx="5362575" cy="432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7575" lIns="95125" spcFirstLastPara="1" rIns="95125" wrap="square" tIns="47575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121775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7575" lIns="95125" spcFirstLastPara="1" rIns="95125" wrap="square" tIns="475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144963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7575" lIns="95125" spcFirstLastPara="1" rIns="95125" wrap="square" tIns="475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:notes"/>
          <p:cNvSpPr/>
          <p:nvPr>
            <p:ph idx="2" type="sldImg"/>
          </p:nvPr>
        </p:nvSpPr>
        <p:spPr>
          <a:xfrm>
            <a:off x="457200" y="720725"/>
            <a:ext cx="64008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7" name="Google Shape;67;p1:notes"/>
          <p:cNvSpPr txBox="1"/>
          <p:nvPr>
            <p:ph idx="1" type="body"/>
          </p:nvPr>
        </p:nvSpPr>
        <p:spPr>
          <a:xfrm>
            <a:off x="976313" y="4559300"/>
            <a:ext cx="5362575" cy="432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7575" lIns="95125" spcFirstLastPara="1" rIns="95125" wrap="square" tIns="47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:notes"/>
          <p:cNvSpPr txBox="1"/>
          <p:nvPr>
            <p:ph idx="12" type="sldNum"/>
          </p:nvPr>
        </p:nvSpPr>
        <p:spPr>
          <a:xfrm>
            <a:off x="4144963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7575" lIns="95125" spcFirstLastPara="1" rIns="95125" wrap="square" tIns="47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:notes"/>
          <p:cNvSpPr txBox="1"/>
          <p:nvPr>
            <p:ph idx="1" type="body"/>
          </p:nvPr>
        </p:nvSpPr>
        <p:spPr>
          <a:xfrm>
            <a:off x="976313" y="4559300"/>
            <a:ext cx="5362575" cy="4321175"/>
          </a:xfrm>
          <a:prstGeom prst="rect">
            <a:avLst/>
          </a:prstGeom>
        </p:spPr>
        <p:txBody>
          <a:bodyPr anchorCtr="0" anchor="t" bIns="47575" lIns="95125" spcFirstLastPara="1" rIns="95125" wrap="square" tIns="47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2:notes"/>
          <p:cNvSpPr/>
          <p:nvPr>
            <p:ph idx="2" type="sldImg"/>
          </p:nvPr>
        </p:nvSpPr>
        <p:spPr>
          <a:xfrm>
            <a:off x="457200" y="720725"/>
            <a:ext cx="64008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6:notes"/>
          <p:cNvSpPr txBox="1"/>
          <p:nvPr>
            <p:ph idx="1" type="body"/>
          </p:nvPr>
        </p:nvSpPr>
        <p:spPr>
          <a:xfrm>
            <a:off x="976313" y="4559300"/>
            <a:ext cx="5362575" cy="4321175"/>
          </a:xfrm>
          <a:prstGeom prst="rect">
            <a:avLst/>
          </a:prstGeom>
        </p:spPr>
        <p:txBody>
          <a:bodyPr anchorCtr="0" anchor="t" bIns="47575" lIns="95125" spcFirstLastPara="1" rIns="95125" wrap="square" tIns="47575">
            <a:noAutofit/>
          </a:bodyPr>
          <a:lstStyle/>
          <a:p>
            <a:pPr indent="-317500" lvl="0" marL="18859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Functional </a:t>
            </a:r>
            <a:r>
              <a:rPr b="1" lang="en-US" sz="2400">
                <a:latin typeface="Calibri"/>
                <a:ea typeface="Calibri"/>
                <a:cs typeface="Calibri"/>
                <a:sym typeface="Calibri"/>
              </a:rPr>
              <a:t>Physics Solver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18859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Interaction of </a:t>
            </a:r>
            <a:r>
              <a:rPr b="1" lang="en-US" sz="2400">
                <a:latin typeface="Calibri"/>
                <a:ea typeface="Calibri"/>
                <a:cs typeface="Calibri"/>
                <a:sym typeface="Calibri"/>
              </a:rPr>
              <a:t>Multiple RBs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18859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</a:pPr>
            <a:r>
              <a:rPr b="1" lang="en-US" sz="2400">
                <a:latin typeface="Calibri"/>
                <a:ea typeface="Calibri"/>
                <a:cs typeface="Calibri"/>
                <a:sym typeface="Calibri"/>
              </a:rPr>
              <a:t>Gameplay 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Mechanics</a:t>
            </a:r>
            <a:endParaRPr/>
          </a:p>
        </p:txBody>
      </p:sp>
      <p:sp>
        <p:nvSpPr>
          <p:cNvPr id="84" name="Google Shape;84;p6:notes"/>
          <p:cNvSpPr/>
          <p:nvPr>
            <p:ph idx="2" type="sldImg"/>
          </p:nvPr>
        </p:nvSpPr>
        <p:spPr>
          <a:xfrm>
            <a:off x="457200" y="720725"/>
            <a:ext cx="64008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9f97337a8f_0_12:notes"/>
          <p:cNvSpPr/>
          <p:nvPr>
            <p:ph idx="2" type="sldImg"/>
          </p:nvPr>
        </p:nvSpPr>
        <p:spPr>
          <a:xfrm>
            <a:off x="457200" y="720725"/>
            <a:ext cx="64008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9f97337a8f_0_12:notes"/>
          <p:cNvSpPr txBox="1"/>
          <p:nvPr>
            <p:ph idx="1" type="body"/>
          </p:nvPr>
        </p:nvSpPr>
        <p:spPr>
          <a:xfrm>
            <a:off x="976313" y="4559300"/>
            <a:ext cx="5362500" cy="4321200"/>
          </a:xfrm>
          <a:prstGeom prst="rect">
            <a:avLst/>
          </a:prstGeom>
        </p:spPr>
        <p:txBody>
          <a:bodyPr anchorCtr="0" anchor="t" bIns="47575" lIns="95125" spcFirstLastPara="1" rIns="95125" wrap="square" tIns="47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g29f97337a8f_0_12:notes"/>
          <p:cNvSpPr txBox="1"/>
          <p:nvPr>
            <p:ph idx="12" type="sldNum"/>
          </p:nvPr>
        </p:nvSpPr>
        <p:spPr>
          <a:xfrm>
            <a:off x="4144963" y="9121775"/>
            <a:ext cx="3170100" cy="479400"/>
          </a:xfrm>
          <a:prstGeom prst="rect">
            <a:avLst/>
          </a:prstGeom>
        </p:spPr>
        <p:txBody>
          <a:bodyPr anchorCtr="0" anchor="b" bIns="47575" lIns="95125" spcFirstLastPara="1" rIns="95125" wrap="square" tIns="47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642afe948f_0_0:notes"/>
          <p:cNvSpPr/>
          <p:nvPr>
            <p:ph idx="2" type="sldImg"/>
          </p:nvPr>
        </p:nvSpPr>
        <p:spPr>
          <a:xfrm>
            <a:off x="457200" y="720725"/>
            <a:ext cx="64008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642afe948f_0_0:notes"/>
          <p:cNvSpPr txBox="1"/>
          <p:nvPr>
            <p:ph idx="1" type="body"/>
          </p:nvPr>
        </p:nvSpPr>
        <p:spPr>
          <a:xfrm>
            <a:off x="976313" y="4559300"/>
            <a:ext cx="5362500" cy="4321200"/>
          </a:xfrm>
          <a:prstGeom prst="rect">
            <a:avLst/>
          </a:prstGeom>
        </p:spPr>
        <p:txBody>
          <a:bodyPr anchorCtr="0" anchor="t" bIns="47575" lIns="95125" spcFirstLastPara="1" rIns="95125" wrap="square" tIns="47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g2642afe948f_0_0:notes"/>
          <p:cNvSpPr txBox="1"/>
          <p:nvPr>
            <p:ph idx="12" type="sldNum"/>
          </p:nvPr>
        </p:nvSpPr>
        <p:spPr>
          <a:xfrm>
            <a:off x="4144963" y="9121775"/>
            <a:ext cx="3170100" cy="479400"/>
          </a:xfrm>
          <a:prstGeom prst="rect">
            <a:avLst/>
          </a:prstGeom>
        </p:spPr>
        <p:txBody>
          <a:bodyPr anchorCtr="0" anchor="b" bIns="47575" lIns="95125" spcFirstLastPara="1" rIns="95125" wrap="square" tIns="47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a803f16075_0_33:notes"/>
          <p:cNvSpPr txBox="1"/>
          <p:nvPr>
            <p:ph idx="1" type="body"/>
          </p:nvPr>
        </p:nvSpPr>
        <p:spPr>
          <a:xfrm>
            <a:off x="976313" y="4559300"/>
            <a:ext cx="5362500" cy="4321200"/>
          </a:xfrm>
          <a:prstGeom prst="rect">
            <a:avLst/>
          </a:prstGeom>
        </p:spPr>
        <p:txBody>
          <a:bodyPr anchorCtr="0" anchor="t" bIns="47575" lIns="95125" spcFirstLastPara="1" rIns="95125" wrap="square" tIns="47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g2a803f16075_0_33:notes"/>
          <p:cNvSpPr/>
          <p:nvPr>
            <p:ph idx="2" type="sldImg"/>
          </p:nvPr>
        </p:nvSpPr>
        <p:spPr>
          <a:xfrm>
            <a:off x="457200" y="720725"/>
            <a:ext cx="64008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a803f16075_0_6:notes"/>
          <p:cNvSpPr txBox="1"/>
          <p:nvPr>
            <p:ph idx="1" type="body"/>
          </p:nvPr>
        </p:nvSpPr>
        <p:spPr>
          <a:xfrm>
            <a:off x="976313" y="4559300"/>
            <a:ext cx="5362500" cy="4321200"/>
          </a:xfrm>
          <a:prstGeom prst="rect">
            <a:avLst/>
          </a:prstGeom>
        </p:spPr>
        <p:txBody>
          <a:bodyPr anchorCtr="0" anchor="t" bIns="47575" lIns="95125" spcFirstLastPara="1" rIns="95125" wrap="square" tIns="47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g2a803f16075_0_6:notes"/>
          <p:cNvSpPr/>
          <p:nvPr>
            <p:ph idx="2" type="sldImg"/>
          </p:nvPr>
        </p:nvSpPr>
        <p:spPr>
          <a:xfrm>
            <a:off x="457200" y="720725"/>
            <a:ext cx="64008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a803f16075_0_12:notes"/>
          <p:cNvSpPr txBox="1"/>
          <p:nvPr>
            <p:ph idx="1" type="body"/>
          </p:nvPr>
        </p:nvSpPr>
        <p:spPr>
          <a:xfrm>
            <a:off x="976313" y="4559300"/>
            <a:ext cx="5362500" cy="4321200"/>
          </a:xfrm>
          <a:prstGeom prst="rect">
            <a:avLst/>
          </a:prstGeom>
        </p:spPr>
        <p:txBody>
          <a:bodyPr anchorCtr="0" anchor="t" bIns="47575" lIns="95125" spcFirstLastPara="1" rIns="95125" wrap="square" tIns="47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g2a803f16075_0_12:notes"/>
          <p:cNvSpPr/>
          <p:nvPr>
            <p:ph idx="2" type="sldImg"/>
          </p:nvPr>
        </p:nvSpPr>
        <p:spPr>
          <a:xfrm>
            <a:off x="457200" y="720725"/>
            <a:ext cx="64008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9f97337a8f_0_107:notes"/>
          <p:cNvSpPr txBox="1"/>
          <p:nvPr>
            <p:ph idx="1" type="body"/>
          </p:nvPr>
        </p:nvSpPr>
        <p:spPr>
          <a:xfrm>
            <a:off x="976313" y="4559300"/>
            <a:ext cx="5362500" cy="4321200"/>
          </a:xfrm>
          <a:prstGeom prst="rect">
            <a:avLst/>
          </a:prstGeom>
        </p:spPr>
        <p:txBody>
          <a:bodyPr anchorCtr="0" anchor="t" bIns="47575" lIns="95125" spcFirstLastPara="1" rIns="95125" wrap="square" tIns="47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g29f97337a8f_0_107:notes"/>
          <p:cNvSpPr/>
          <p:nvPr>
            <p:ph idx="2" type="sldImg"/>
          </p:nvPr>
        </p:nvSpPr>
        <p:spPr>
          <a:xfrm>
            <a:off x="457200" y="720725"/>
            <a:ext cx="64008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o de Título">
  <p:cSld name="Diapositivo de Título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/>
          <p:nvPr>
            <p:ph idx="2" type="pic"/>
          </p:nvPr>
        </p:nvSpPr>
        <p:spPr>
          <a:xfrm>
            <a:off x="0" y="1739189"/>
            <a:ext cx="9144000" cy="2891333"/>
          </a:xfrm>
          <a:prstGeom prst="rect">
            <a:avLst/>
          </a:prstGeom>
          <a:noFill/>
          <a:ln>
            <a:noFill/>
          </a:ln>
        </p:spPr>
      </p:sp>
      <p:sp>
        <p:nvSpPr>
          <p:cNvPr id="18" name="Google Shape;18;p2"/>
          <p:cNvSpPr/>
          <p:nvPr/>
        </p:nvSpPr>
        <p:spPr>
          <a:xfrm>
            <a:off x="320040" y="-1"/>
            <a:ext cx="8503920" cy="224393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566B7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2"/>
          <p:cNvSpPr txBox="1"/>
          <p:nvPr>
            <p:ph type="ctrTitle"/>
          </p:nvPr>
        </p:nvSpPr>
        <p:spPr>
          <a:xfrm>
            <a:off x="320040" y="1483415"/>
            <a:ext cx="8503920" cy="75257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b" bIns="0" lIns="0" spcFirstLastPara="1" rIns="0" wrap="square" tIns="2743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" type="subTitle"/>
          </p:nvPr>
        </p:nvSpPr>
        <p:spPr>
          <a:xfrm>
            <a:off x="320040" y="2383649"/>
            <a:ext cx="8503920" cy="563842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75" lIns="182875" spcFirstLastPara="1" rIns="182875" wrap="square" tIns="182875">
            <a:noAutofit/>
          </a:bodyPr>
          <a:lstStyle>
            <a:lvl1pPr lvl="0" algn="ctr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None/>
              <a:defRPr sz="2600"/>
            </a:lvl1pPr>
            <a:lvl2pPr lvl="1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pic>
        <p:nvPicPr>
          <p:cNvPr descr="D:\Work\Markus\CGL Logo\ETH_300px.png" id="21" name="Google Shape;21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20040" y="4858776"/>
            <a:ext cx="1201441" cy="1870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type="title"/>
          </p:nvPr>
        </p:nvSpPr>
        <p:spPr>
          <a:xfrm>
            <a:off x="320040" y="0"/>
            <a:ext cx="8509406" cy="70226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0" lIns="0" spcFirstLastPara="1" rIns="0" wrap="square" tIns="2743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 rot="5400000">
            <a:off x="2713005" y="-1515140"/>
            <a:ext cx="3717989" cy="850392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75" lIns="182875" spcFirstLastPara="1" rIns="182875" wrap="square" tIns="182875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320041" y="4882051"/>
            <a:ext cx="503237" cy="14049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ABB7B7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ABB7B7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ABB7B7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ABB7B7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ABB7B7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ABB7B7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ABB7B7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ABB7B7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ABB7B7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e Texto" type="vertTitleAndTx">
  <p:cSld name="VERTICAL_TITLE_AND_VERTICAL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type="title"/>
          </p:nvPr>
        </p:nvSpPr>
        <p:spPr>
          <a:xfrm rot="5400000">
            <a:off x="5754361" y="1487687"/>
            <a:ext cx="4557285" cy="15819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0" lIns="0" spcFirstLastPara="1" rIns="0" wrap="square" tIns="4572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2"/>
          <p:cNvSpPr txBox="1"/>
          <p:nvPr>
            <p:ph idx="1" type="body"/>
          </p:nvPr>
        </p:nvSpPr>
        <p:spPr>
          <a:xfrm rot="5400000">
            <a:off x="1447537" y="-1127498"/>
            <a:ext cx="4557285" cy="681228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75" lIns="182875" spcFirstLastPara="1" rIns="182875" wrap="square" tIns="4572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64" name="Google Shape;64;p12"/>
          <p:cNvSpPr txBox="1"/>
          <p:nvPr>
            <p:ph idx="12" type="sldNum"/>
          </p:nvPr>
        </p:nvSpPr>
        <p:spPr>
          <a:xfrm>
            <a:off x="320041" y="4882051"/>
            <a:ext cx="503237" cy="14049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ABB7B7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ABB7B7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ABB7B7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ABB7B7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ABB7B7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ABB7B7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ABB7B7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ABB7B7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ABB7B7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Objeto">
  <p:cSld name="Título e Objeto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/>
          <p:nvPr>
            <p:ph idx="1" type="body"/>
          </p:nvPr>
        </p:nvSpPr>
        <p:spPr>
          <a:xfrm>
            <a:off x="320040" y="877825"/>
            <a:ext cx="8503920" cy="3717989"/>
          </a:xfrm>
          <a:prstGeom prst="rect">
            <a:avLst/>
          </a:prstGeom>
          <a:noFill/>
          <a:ln>
            <a:noFill/>
          </a:ln>
        </p:spPr>
        <p:txBody>
          <a:bodyPr anchorCtr="0" anchor="t" bIns="182875" lIns="182875" spcFirstLastPara="1" rIns="182875" wrap="square" tIns="182875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320041" y="4882051"/>
            <a:ext cx="503237" cy="14049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ABB7B7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ABB7B7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ABB7B7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ABB7B7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ABB7B7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ABB7B7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ABB7B7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ABB7B7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ABB7B7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" name="Google Shape;25;p3"/>
          <p:cNvSpPr txBox="1"/>
          <p:nvPr>
            <p:ph type="title"/>
          </p:nvPr>
        </p:nvSpPr>
        <p:spPr>
          <a:xfrm>
            <a:off x="320040" y="0"/>
            <a:ext cx="8509406" cy="70226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0" lIns="0" spcFirstLastPara="1" rIns="0" wrap="square" tIns="2743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er section" type="secHead">
  <p:cSld name="SECTION_HEADER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/>
          <p:nvPr>
            <p:ph type="title"/>
          </p:nvPr>
        </p:nvSpPr>
        <p:spPr>
          <a:xfrm>
            <a:off x="320041" y="3305176"/>
            <a:ext cx="8503919" cy="10215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82875" spcFirstLastPara="1" rIns="182875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20040" y="1"/>
            <a:ext cx="8503920" cy="3305175"/>
          </a:xfrm>
          <a:prstGeom prst="rect">
            <a:avLst/>
          </a:prstGeom>
          <a:noFill/>
          <a:ln>
            <a:noFill/>
          </a:ln>
        </p:spPr>
        <p:txBody>
          <a:bodyPr anchorCtr="0" anchor="b" bIns="182875" lIns="182875" spcFirstLastPara="1" rIns="182875" wrap="square" tIns="182875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320041" y="4882051"/>
            <a:ext cx="503237" cy="14049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ABB7B7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ABB7B7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ABB7B7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ABB7B7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ABB7B7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ABB7B7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ABB7B7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ABB7B7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ABB7B7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Duplo">
  <p:cSld name="Conteúdo Duplo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idx="1" type="body"/>
          </p:nvPr>
        </p:nvSpPr>
        <p:spPr>
          <a:xfrm>
            <a:off x="320041" y="871834"/>
            <a:ext cx="4175760" cy="370332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75" lIns="182875" spcFirstLastPara="1" rIns="182875" wrap="square" tIns="182875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»"/>
              <a:defRPr sz="16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»"/>
              <a:defRPr sz="1800"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4648200" y="877824"/>
            <a:ext cx="4175760" cy="370332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75" lIns="182875" spcFirstLastPara="1" rIns="182875" wrap="square" tIns="182875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»"/>
              <a:defRPr sz="16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»"/>
              <a:defRPr sz="1800"/>
            </a:lvl9pPr>
          </a:lstStyle>
          <a:p/>
        </p:txBody>
      </p:sp>
      <p:sp>
        <p:nvSpPr>
          <p:cNvPr id="33" name="Google Shape;33;p5"/>
          <p:cNvSpPr txBox="1"/>
          <p:nvPr>
            <p:ph idx="12" type="sldNum"/>
          </p:nvPr>
        </p:nvSpPr>
        <p:spPr>
          <a:xfrm>
            <a:off x="320041" y="4882051"/>
            <a:ext cx="503237" cy="14049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ABB7B7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ABB7B7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ABB7B7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ABB7B7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ABB7B7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ABB7B7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ABB7B7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ABB7B7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ABB7B7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" name="Google Shape;34;p5"/>
          <p:cNvSpPr txBox="1"/>
          <p:nvPr>
            <p:ph type="title"/>
          </p:nvPr>
        </p:nvSpPr>
        <p:spPr>
          <a:xfrm>
            <a:off x="320040" y="0"/>
            <a:ext cx="8509406" cy="70226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0" lIns="0" spcFirstLastPara="1" rIns="0" wrap="square" tIns="2743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gleich">
  <p:cSld name="Vergleich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idx="12" type="sldNum"/>
          </p:nvPr>
        </p:nvSpPr>
        <p:spPr>
          <a:xfrm>
            <a:off x="320041" y="4882051"/>
            <a:ext cx="503237" cy="14049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ABB7B7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ABB7B7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ABB7B7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ABB7B7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ABB7B7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ABB7B7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ABB7B7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ABB7B7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ABB7B7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7" name="Google Shape;37;p6"/>
          <p:cNvSpPr txBox="1"/>
          <p:nvPr>
            <p:ph idx="1" type="body"/>
          </p:nvPr>
        </p:nvSpPr>
        <p:spPr>
          <a:xfrm>
            <a:off x="320041" y="1566062"/>
            <a:ext cx="4178808" cy="3009092"/>
          </a:xfrm>
          <a:prstGeom prst="rect">
            <a:avLst/>
          </a:prstGeom>
          <a:noFill/>
          <a:ln>
            <a:noFill/>
          </a:ln>
        </p:spPr>
        <p:txBody>
          <a:bodyPr anchorCtr="0" anchor="t" bIns="182875" lIns="182875" spcFirstLastPara="1" rIns="182875" wrap="square" tIns="182875">
            <a:noAutofit/>
          </a:bodyPr>
          <a:lstStyle>
            <a:lvl1pPr indent="-355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sz="20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»"/>
              <a:defRPr sz="16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»"/>
              <a:defRPr sz="1800"/>
            </a:lvl9pPr>
          </a:lstStyle>
          <a:p/>
        </p:txBody>
      </p:sp>
      <p:sp>
        <p:nvSpPr>
          <p:cNvPr id="38" name="Google Shape;38;p6"/>
          <p:cNvSpPr txBox="1"/>
          <p:nvPr>
            <p:ph idx="2" type="body"/>
          </p:nvPr>
        </p:nvSpPr>
        <p:spPr>
          <a:xfrm>
            <a:off x="4648200" y="1570903"/>
            <a:ext cx="4175760" cy="3004251"/>
          </a:xfrm>
          <a:prstGeom prst="rect">
            <a:avLst/>
          </a:prstGeom>
          <a:noFill/>
          <a:ln>
            <a:noFill/>
          </a:ln>
        </p:spPr>
        <p:txBody>
          <a:bodyPr anchorCtr="0" anchor="t" bIns="182875" lIns="182875" spcFirstLastPara="1" rIns="182875" wrap="square" tIns="182875">
            <a:noAutofit/>
          </a:bodyPr>
          <a:lstStyle>
            <a:lvl1pPr indent="-355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sz="20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–"/>
              <a:defRPr sz="1800"/>
            </a:lvl2pPr>
            <a:lvl3pPr indent="-3302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•"/>
              <a:defRPr sz="16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»"/>
              <a:defRPr sz="1800"/>
            </a:lvl9pPr>
          </a:lstStyle>
          <a:p/>
        </p:txBody>
      </p:sp>
      <p:sp>
        <p:nvSpPr>
          <p:cNvPr id="39" name="Google Shape;39;p6"/>
          <p:cNvSpPr txBox="1"/>
          <p:nvPr>
            <p:ph idx="3" type="body"/>
          </p:nvPr>
        </p:nvSpPr>
        <p:spPr>
          <a:xfrm>
            <a:off x="4648200" y="871834"/>
            <a:ext cx="4177106" cy="71922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82875" spcFirstLastPara="1" rIns="182875" wrap="square" tIns="91425">
            <a:noAutofit/>
          </a:bodyPr>
          <a:lstStyle>
            <a:lvl1pPr indent="-2286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b="1" sz="28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b="1" sz="1600"/>
            </a:lvl9pPr>
          </a:lstStyle>
          <a:p/>
        </p:txBody>
      </p:sp>
      <p:sp>
        <p:nvSpPr>
          <p:cNvPr id="40" name="Google Shape;40;p6"/>
          <p:cNvSpPr txBox="1"/>
          <p:nvPr>
            <p:ph idx="4" type="body"/>
          </p:nvPr>
        </p:nvSpPr>
        <p:spPr>
          <a:xfrm>
            <a:off x="320041" y="871834"/>
            <a:ext cx="4178808" cy="71922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82875" spcFirstLastPara="1" rIns="182875" wrap="square" tIns="91425">
            <a:noAutofit/>
          </a:bodyPr>
          <a:lstStyle>
            <a:lvl1pPr indent="-2286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b="1" sz="28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type="title"/>
          </p:nvPr>
        </p:nvSpPr>
        <p:spPr>
          <a:xfrm>
            <a:off x="320040" y="0"/>
            <a:ext cx="8509406" cy="70226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0" lIns="0" spcFirstLastPara="1" rIns="0" wrap="square" tIns="2743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ó Título">
  <p:cSld name="Só Título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320041" y="4882051"/>
            <a:ext cx="503237" cy="14049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ABB7B7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ABB7B7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ABB7B7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ABB7B7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ABB7B7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ABB7B7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ABB7B7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ABB7B7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ABB7B7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4" name="Google Shape;44;p7"/>
          <p:cNvSpPr txBox="1"/>
          <p:nvPr>
            <p:ph type="title"/>
          </p:nvPr>
        </p:nvSpPr>
        <p:spPr>
          <a:xfrm>
            <a:off x="320040" y="0"/>
            <a:ext cx="8509406" cy="70226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0" lIns="0" spcFirstLastPara="1" rIns="0" wrap="square" tIns="2743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pty" type="blank">
  <p:cSld name="BLANK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/>
          <p:nvPr>
            <p:ph idx="12" type="sldNum"/>
          </p:nvPr>
        </p:nvSpPr>
        <p:spPr>
          <a:xfrm>
            <a:off x="320041" y="4882051"/>
            <a:ext cx="503237" cy="14049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ABB7B7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ABB7B7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ABB7B7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ABB7B7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ABB7B7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ABB7B7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ABB7B7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ABB7B7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ABB7B7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>
  <p:cSld name="Conteúdo com Legenda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9"/>
          <p:cNvSpPr txBox="1"/>
          <p:nvPr>
            <p:ph idx="1" type="body"/>
          </p:nvPr>
        </p:nvSpPr>
        <p:spPr>
          <a:xfrm>
            <a:off x="3575050" y="1"/>
            <a:ext cx="5248910" cy="4594622"/>
          </a:xfrm>
          <a:prstGeom prst="rect">
            <a:avLst/>
          </a:prstGeom>
          <a:noFill/>
          <a:ln>
            <a:noFill/>
          </a:ln>
        </p:spPr>
        <p:txBody>
          <a:bodyPr anchorCtr="0" anchor="t" bIns="182875" lIns="182875" spcFirstLastPara="1" rIns="182875" wrap="square" tIns="4572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»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»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»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»"/>
              <a:defRPr sz="2000"/>
            </a:lvl9pPr>
          </a:lstStyle>
          <a:p/>
        </p:txBody>
      </p:sp>
      <p:sp>
        <p:nvSpPr>
          <p:cNvPr id="49" name="Google Shape;49;p9"/>
          <p:cNvSpPr txBox="1"/>
          <p:nvPr>
            <p:ph idx="2" type="body"/>
          </p:nvPr>
        </p:nvSpPr>
        <p:spPr>
          <a:xfrm>
            <a:off x="320041" y="1379306"/>
            <a:ext cx="3145473" cy="3215317"/>
          </a:xfrm>
          <a:prstGeom prst="rect">
            <a:avLst/>
          </a:prstGeom>
          <a:noFill/>
          <a:ln>
            <a:noFill/>
          </a:ln>
        </p:spPr>
        <p:txBody>
          <a:bodyPr anchorCtr="0" anchor="t" bIns="182875" lIns="182875" spcFirstLastPara="1" rIns="182875" wrap="square" tIns="182875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  <a:defRPr sz="900"/>
            </a:lvl9pPr>
          </a:lstStyle>
          <a:p/>
        </p:txBody>
      </p:sp>
      <p:sp>
        <p:nvSpPr>
          <p:cNvPr id="50" name="Google Shape;50;p9"/>
          <p:cNvSpPr txBox="1"/>
          <p:nvPr>
            <p:ph idx="12" type="sldNum"/>
          </p:nvPr>
        </p:nvSpPr>
        <p:spPr>
          <a:xfrm>
            <a:off x="320041" y="4882051"/>
            <a:ext cx="503237" cy="14049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ABB7B7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ABB7B7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ABB7B7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ABB7B7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ABB7B7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ABB7B7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ABB7B7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ABB7B7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ABB7B7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1" name="Google Shape;51;p9"/>
          <p:cNvSpPr txBox="1"/>
          <p:nvPr>
            <p:ph idx="3" type="body"/>
          </p:nvPr>
        </p:nvSpPr>
        <p:spPr>
          <a:xfrm>
            <a:off x="320040" y="1"/>
            <a:ext cx="3145536" cy="141012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82875" spcFirstLastPara="1" rIns="182875" wrap="square" tIns="457200">
            <a:noAutofit/>
          </a:bodyPr>
          <a:lstStyle>
            <a:lvl1pPr indent="-2286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b="1" sz="28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b="1" sz="16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with caption" type="picTx">
  <p:cSld name="PICTURE_WITH_CAPTION_TEX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type="title"/>
          </p:nvPr>
        </p:nvSpPr>
        <p:spPr>
          <a:xfrm>
            <a:off x="320040" y="3667875"/>
            <a:ext cx="8503920" cy="35762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0" wrap="square" tIns="2743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0"/>
          <p:cNvSpPr/>
          <p:nvPr>
            <p:ph idx="2" type="pic"/>
          </p:nvPr>
        </p:nvSpPr>
        <p:spPr>
          <a:xfrm>
            <a:off x="320040" y="223631"/>
            <a:ext cx="8503920" cy="3322051"/>
          </a:xfrm>
          <a:prstGeom prst="rect">
            <a:avLst/>
          </a:prstGeom>
          <a:noFill/>
          <a:ln>
            <a:noFill/>
          </a:ln>
        </p:spPr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320040" y="4025503"/>
            <a:ext cx="8503920" cy="603647"/>
          </a:xfrm>
          <a:prstGeom prst="rect">
            <a:avLst/>
          </a:prstGeom>
          <a:noFill/>
          <a:ln>
            <a:noFill/>
          </a:ln>
        </p:spPr>
        <p:txBody>
          <a:bodyPr anchorCtr="0" anchor="t" bIns="182875" lIns="182875" spcFirstLastPara="1" rIns="182875" wrap="square" tIns="182875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  <a:defRPr sz="900"/>
            </a:lvl9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320041" y="4882051"/>
            <a:ext cx="503237" cy="14049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ABB7B7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ABB7B7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ABB7B7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ABB7B7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ABB7B7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ABB7B7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ABB7B7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ABB7B7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ABB7B7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4.png"/><Relationship Id="rId2" Type="http://schemas.openxmlformats.org/officeDocument/2006/relationships/image" Target="../media/image3.jp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accent3"/>
            </a:gs>
            <a:gs pos="75000">
              <a:schemeClr val="accent3"/>
            </a:gs>
            <a:gs pos="100000">
              <a:srgbClr val="AAB6B6">
                <a:alpha val="29803"/>
              </a:srgbClr>
            </a:gs>
          </a:gsLst>
          <a:lin ang="5400000" scaled="0"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320040" y="0"/>
            <a:ext cx="8509406" cy="70226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0" lIns="0" spcFirstLastPara="1" rIns="0" wrap="square" tIns="2743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3395D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/>
          <p:nvPr/>
        </p:nvSpPr>
        <p:spPr>
          <a:xfrm>
            <a:off x="0" y="4761900"/>
            <a:ext cx="9144000" cy="38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1"/>
          <p:cNvSpPr txBox="1"/>
          <p:nvPr>
            <p:ph idx="1" type="body"/>
          </p:nvPr>
        </p:nvSpPr>
        <p:spPr>
          <a:xfrm>
            <a:off x="320040" y="877825"/>
            <a:ext cx="8503920" cy="3717989"/>
          </a:xfrm>
          <a:prstGeom prst="rect">
            <a:avLst/>
          </a:prstGeom>
          <a:noFill/>
          <a:ln>
            <a:noFill/>
          </a:ln>
        </p:spPr>
        <p:txBody>
          <a:bodyPr anchorCtr="0" anchor="t" bIns="182875" lIns="182875" spcFirstLastPara="1" rIns="182875" wrap="square" tIns="182875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»"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»"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»"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»"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2" type="sldNum"/>
          </p:nvPr>
        </p:nvSpPr>
        <p:spPr>
          <a:xfrm>
            <a:off x="320041" y="4882051"/>
            <a:ext cx="503237" cy="14049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sz="1000" u="none">
                <a:solidFill>
                  <a:srgbClr val="ABB7B7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sz="1000" u="none">
                <a:solidFill>
                  <a:srgbClr val="ABB7B7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sz="1000" u="none">
                <a:solidFill>
                  <a:srgbClr val="ABB7B7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sz="1000" u="none">
                <a:solidFill>
                  <a:srgbClr val="ABB7B7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sz="1000" u="none">
                <a:solidFill>
                  <a:srgbClr val="ABB7B7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0" sz="1000" u="none">
                <a:solidFill>
                  <a:srgbClr val="ABB7B7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0" sz="1000" u="none">
                <a:solidFill>
                  <a:srgbClr val="ABB7B7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0" sz="1000" u="none">
                <a:solidFill>
                  <a:srgbClr val="ABB7B7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0" sz="1000" u="none">
                <a:solidFill>
                  <a:srgbClr val="ABB7B7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D:\Work\Markus\CGL Logo\CGL_Logo-Text_300px.png" id="14" name="Google Shape;14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126834" y="4761096"/>
            <a:ext cx="1701119" cy="38240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Work\Markus\CGL Logo\CGL_ColorsBar.jpg" id="15" name="Google Shape;15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734426"/>
            <a:ext cx="9144000" cy="2667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Relationship Id="rId4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5.png"/><Relationship Id="rId4" Type="http://schemas.openxmlformats.org/officeDocument/2006/relationships/image" Target="../media/image9.png"/><Relationship Id="rId5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drive.google.com/file/d/1m5Yv5LzQAb2wQuSnvLJyqfxubzB3Vi9I/view" TargetMode="External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www.youtube.com/watch?v=htlNxAuN-CY" TargetMode="External"/><Relationship Id="rId4" Type="http://schemas.openxmlformats.org/officeDocument/2006/relationships/image" Target="../media/image6.jpg"/><Relationship Id="rId5" Type="http://schemas.openxmlformats.org/officeDocument/2006/relationships/hyperlink" Target="http://www.youtube.com/watch?v=eyynlRB4ykg" TargetMode="External"/><Relationship Id="rId6" Type="http://schemas.openxmlformats.org/officeDocument/2006/relationships/image" Target="../media/image5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www.youtube.com/watch?v=JHlNTauBUUk" TargetMode="External"/><Relationship Id="rId4" Type="http://schemas.openxmlformats.org/officeDocument/2006/relationships/image" Target="../media/image7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png"/><Relationship Id="rId4" Type="http://schemas.openxmlformats.org/officeDocument/2006/relationships/image" Target="../media/image14.png"/><Relationship Id="rId5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3"/>
          <p:cNvSpPr txBox="1"/>
          <p:nvPr>
            <p:ph type="ctrTitle"/>
          </p:nvPr>
        </p:nvSpPr>
        <p:spPr>
          <a:xfrm>
            <a:off x="48601" y="1483425"/>
            <a:ext cx="9046800" cy="752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b" bIns="0" lIns="0" spcFirstLastPara="1" rIns="0" wrap="square" tIns="2743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Rigidbody Pinball Simulation</a:t>
            </a:r>
            <a:endParaRPr/>
          </a:p>
        </p:txBody>
      </p:sp>
      <p:sp>
        <p:nvSpPr>
          <p:cNvPr id="71" name="Google Shape;71;p13"/>
          <p:cNvSpPr txBox="1"/>
          <p:nvPr>
            <p:ph idx="1" type="subTitle"/>
          </p:nvPr>
        </p:nvSpPr>
        <p:spPr>
          <a:xfrm>
            <a:off x="320040" y="2683605"/>
            <a:ext cx="8503920" cy="995392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75" lIns="182875" spcFirstLastPara="1" rIns="182875" wrap="square" tIns="1828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None/>
            </a:pPr>
            <a:r>
              <a:rPr lang="en-US"/>
              <a:t>Group 3 - Rigid Buddies</a:t>
            </a:r>
            <a:endParaRPr/>
          </a:p>
          <a:p>
            <a:pPr indent="0" lvl="0" marL="0" rtl="0" algn="ctr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None/>
            </a:pPr>
            <a:r>
              <a:rPr i="1" lang="en-US"/>
              <a:t>Timo Loher</a:t>
            </a:r>
            <a:r>
              <a:rPr i="1" lang="en-US"/>
              <a:t>, Blanca Gutiez, Tiziano Rutsch</a:t>
            </a:r>
            <a:endParaRPr i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 txBox="1"/>
          <p:nvPr>
            <p:ph idx="1" type="body"/>
          </p:nvPr>
        </p:nvSpPr>
        <p:spPr>
          <a:xfrm>
            <a:off x="320040" y="877825"/>
            <a:ext cx="8503920" cy="3717989"/>
          </a:xfrm>
          <a:prstGeom prst="rect">
            <a:avLst/>
          </a:prstGeom>
          <a:noFill/>
          <a:ln>
            <a:noFill/>
          </a:ln>
        </p:spPr>
        <p:txBody>
          <a:bodyPr anchorCtr="0" anchor="t" bIns="182875" lIns="182875" spcFirstLastPara="1" rIns="182875" wrap="square" tIns="182875">
            <a:noAutofit/>
          </a:bodyPr>
          <a:lstStyle/>
          <a:p>
            <a:pPr indent="-298450" lvl="0" marL="342900" rtl="0" algn="l">
              <a:spcBef>
                <a:spcPts val="560"/>
              </a:spcBef>
              <a:spcAft>
                <a:spcPts val="0"/>
              </a:spcAft>
              <a:buSzPts val="1100"/>
              <a:buChar char="•"/>
            </a:pPr>
            <a:r>
              <a:rPr lang="en-US" sz="2100"/>
              <a:t>Pinball-type Interactive Game</a:t>
            </a:r>
            <a:endParaRPr sz="2100"/>
          </a:p>
          <a:p>
            <a:pPr indent="-298450" lvl="0" marL="342900" rtl="0" algn="l">
              <a:spcBef>
                <a:spcPts val="0"/>
              </a:spcBef>
              <a:spcAft>
                <a:spcPts val="0"/>
              </a:spcAft>
              <a:buSzPts val="1100"/>
              <a:buChar char="•"/>
            </a:pPr>
            <a:r>
              <a:rPr lang="en-US" sz="2100"/>
              <a:t>Destroys bricks</a:t>
            </a:r>
            <a:endParaRPr sz="2100"/>
          </a:p>
          <a:p>
            <a:pPr indent="0" lvl="0" marL="34290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100"/>
              <a:t>Inspiration:</a:t>
            </a:r>
            <a:endParaRPr sz="2100"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77" name="Google Shape;77;p14"/>
          <p:cNvSpPr txBox="1"/>
          <p:nvPr>
            <p:ph idx="12" type="sldNum"/>
          </p:nvPr>
        </p:nvSpPr>
        <p:spPr>
          <a:xfrm>
            <a:off x="320041" y="4882051"/>
            <a:ext cx="503237" cy="14049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8" name="Google Shape;78;p14"/>
          <p:cNvSpPr txBox="1"/>
          <p:nvPr>
            <p:ph type="title"/>
          </p:nvPr>
        </p:nvSpPr>
        <p:spPr>
          <a:xfrm>
            <a:off x="320040" y="0"/>
            <a:ext cx="8509406" cy="70226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0" lIns="0" spcFirstLastPara="1" rIns="0" wrap="square" tIns="2743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Simulation Scenario</a:t>
            </a:r>
            <a:endParaRPr/>
          </a:p>
        </p:txBody>
      </p:sp>
      <p:pic>
        <p:nvPicPr>
          <p:cNvPr id="79" name="Google Shape;79;p14"/>
          <p:cNvPicPr preferRelativeResize="0"/>
          <p:nvPr/>
        </p:nvPicPr>
        <p:blipFill rotWithShape="1">
          <a:blip r:embed="rId3">
            <a:alphaModFix/>
          </a:blip>
          <a:srcRect b="7494" l="0" r="73448" t="18006"/>
          <a:stretch/>
        </p:blipFill>
        <p:spPr>
          <a:xfrm>
            <a:off x="2956500" y="2393700"/>
            <a:ext cx="1135675" cy="1792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4"/>
          <p:cNvPicPr preferRelativeResize="0"/>
          <p:nvPr/>
        </p:nvPicPr>
        <p:blipFill rotWithShape="1">
          <a:blip r:embed="rId4">
            <a:alphaModFix/>
          </a:blip>
          <a:srcRect b="7995" l="66884" r="17029" t="0"/>
          <a:stretch/>
        </p:blipFill>
        <p:spPr>
          <a:xfrm>
            <a:off x="5051813" y="2376501"/>
            <a:ext cx="1135677" cy="182695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4"/>
          <p:cNvSpPr txBox="1"/>
          <p:nvPr/>
        </p:nvSpPr>
        <p:spPr>
          <a:xfrm>
            <a:off x="1710725" y="4203450"/>
            <a:ext cx="3341100" cy="4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https://github.com/matthias-research/pages/blob/master/tenMinutePhysics/04-pinball.html#L224</a:t>
            </a: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5"/>
          <p:cNvSpPr txBox="1"/>
          <p:nvPr>
            <p:ph idx="12" type="sldNum"/>
          </p:nvPr>
        </p:nvSpPr>
        <p:spPr>
          <a:xfrm>
            <a:off x="320041" y="4882051"/>
            <a:ext cx="503237" cy="14049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7" name="Google Shape;87;p15"/>
          <p:cNvSpPr txBox="1"/>
          <p:nvPr>
            <p:ph type="title"/>
          </p:nvPr>
        </p:nvSpPr>
        <p:spPr>
          <a:xfrm>
            <a:off x="320040" y="0"/>
            <a:ext cx="8509406" cy="70226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0" lIns="0" spcFirstLastPara="1" rIns="0" wrap="square" tIns="2743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Milestone presentation: Minimal Target</a:t>
            </a:r>
            <a:endParaRPr/>
          </a:p>
        </p:txBody>
      </p:sp>
      <p:pic>
        <p:nvPicPr>
          <p:cNvPr id="88" name="Google Shape;8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9251" y="1238275"/>
            <a:ext cx="2642250" cy="3159101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5"/>
          <p:cNvSpPr txBox="1"/>
          <p:nvPr/>
        </p:nvSpPr>
        <p:spPr>
          <a:xfrm>
            <a:off x="39125" y="1060225"/>
            <a:ext cx="784200" cy="58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Borders</a:t>
            </a:r>
            <a:endParaRPr b="1"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(static)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5"/>
          <p:cNvSpPr txBox="1"/>
          <p:nvPr/>
        </p:nvSpPr>
        <p:spPr>
          <a:xfrm>
            <a:off x="39125" y="1956775"/>
            <a:ext cx="784200" cy="58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Obstacles 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(static)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5"/>
          <p:cNvSpPr txBox="1"/>
          <p:nvPr/>
        </p:nvSpPr>
        <p:spPr>
          <a:xfrm>
            <a:off x="39125" y="2883975"/>
            <a:ext cx="784200" cy="58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Balls</a:t>
            </a:r>
            <a:endParaRPr b="1"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(movable)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5"/>
          <p:cNvSpPr txBox="1"/>
          <p:nvPr/>
        </p:nvSpPr>
        <p:spPr>
          <a:xfrm>
            <a:off x="39125" y="3737925"/>
            <a:ext cx="784200" cy="58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Flippers</a:t>
            </a:r>
            <a:endParaRPr b="1"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(user input)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3" name="Google Shape;93;p15"/>
          <p:cNvCxnSpPr>
            <a:stCxn id="89" idx="3"/>
          </p:cNvCxnSpPr>
          <p:nvPr/>
        </p:nvCxnSpPr>
        <p:spPr>
          <a:xfrm>
            <a:off x="823325" y="1353325"/>
            <a:ext cx="466200" cy="341700"/>
          </a:xfrm>
          <a:prstGeom prst="straightConnector1">
            <a:avLst/>
          </a:prstGeom>
          <a:noFill/>
          <a:ln cap="flat" cmpd="sng" w="28575">
            <a:solidFill>
              <a:srgbClr val="3C78D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4" name="Google Shape;94;p15"/>
          <p:cNvCxnSpPr>
            <a:stCxn id="90" idx="3"/>
          </p:cNvCxnSpPr>
          <p:nvPr/>
        </p:nvCxnSpPr>
        <p:spPr>
          <a:xfrm flipH="1" rot="10800000">
            <a:off x="823325" y="1990975"/>
            <a:ext cx="1039500" cy="258900"/>
          </a:xfrm>
          <a:prstGeom prst="straightConnector1">
            <a:avLst/>
          </a:prstGeom>
          <a:noFill/>
          <a:ln cap="flat" cmpd="sng" w="28575">
            <a:solidFill>
              <a:srgbClr val="3C78D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5" name="Google Shape;95;p15"/>
          <p:cNvCxnSpPr>
            <a:stCxn id="91" idx="3"/>
          </p:cNvCxnSpPr>
          <p:nvPr/>
        </p:nvCxnSpPr>
        <p:spPr>
          <a:xfrm flipH="1" rot="10800000">
            <a:off x="823325" y="2971275"/>
            <a:ext cx="1326300" cy="205800"/>
          </a:xfrm>
          <a:prstGeom prst="straightConnector1">
            <a:avLst/>
          </a:prstGeom>
          <a:noFill/>
          <a:ln cap="flat" cmpd="sng" w="28575">
            <a:solidFill>
              <a:srgbClr val="3C78D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6" name="Google Shape;96;p15"/>
          <p:cNvCxnSpPr>
            <a:stCxn id="92" idx="3"/>
          </p:cNvCxnSpPr>
          <p:nvPr/>
        </p:nvCxnSpPr>
        <p:spPr>
          <a:xfrm flipH="1" rot="10800000">
            <a:off x="823325" y="3877425"/>
            <a:ext cx="1104300" cy="153600"/>
          </a:xfrm>
          <a:prstGeom prst="straightConnector1">
            <a:avLst/>
          </a:prstGeom>
          <a:noFill/>
          <a:ln cap="flat" cmpd="sng" w="28575">
            <a:solidFill>
              <a:srgbClr val="3C78D8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97" name="Google Shape;97;p15"/>
          <p:cNvGrpSpPr/>
          <p:nvPr/>
        </p:nvGrpSpPr>
        <p:grpSpPr>
          <a:xfrm>
            <a:off x="3975275" y="1011875"/>
            <a:ext cx="5092525" cy="2102100"/>
            <a:chOff x="4051475" y="1011875"/>
            <a:chExt cx="5092525" cy="2102100"/>
          </a:xfrm>
        </p:grpSpPr>
        <p:sp>
          <p:nvSpPr>
            <p:cNvPr id="98" name="Google Shape;98;p15"/>
            <p:cNvSpPr/>
            <p:nvPr/>
          </p:nvSpPr>
          <p:spPr>
            <a:xfrm>
              <a:off x="4051475" y="1061075"/>
              <a:ext cx="4975200" cy="2052900"/>
            </a:xfrm>
            <a:prstGeom prst="roundRect">
              <a:avLst>
                <a:gd fmla="val 6756" name="adj"/>
              </a:avLst>
            </a:prstGeom>
            <a:solidFill>
              <a:srgbClr val="F6EFE1"/>
            </a:solidFill>
            <a:ln cap="flat" cmpd="sng" w="28575">
              <a:solidFill>
                <a:srgbClr val="DBCDB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99" name="Google Shape;99;p1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257714" y="2314289"/>
              <a:ext cx="993873" cy="70225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pic>
        <p:pic>
          <p:nvPicPr>
            <p:cNvPr id="100" name="Google Shape;100;p15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7206573" y="2326862"/>
              <a:ext cx="915550" cy="677125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pic>
        <p:sp>
          <p:nvSpPr>
            <p:cNvPr id="101" name="Google Shape;101;p15"/>
            <p:cNvSpPr txBox="1"/>
            <p:nvPr/>
          </p:nvSpPr>
          <p:spPr>
            <a:xfrm>
              <a:off x="4887646" y="1961357"/>
              <a:ext cx="1734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360"/>
                </a:spcBef>
                <a:spcAft>
                  <a:spcPts val="0"/>
                </a:spcAft>
                <a:buNone/>
              </a:pPr>
              <a:r>
                <a:rPr b="1" lang="en-US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Sphere - sphere</a:t>
              </a:r>
              <a:endParaRPr b="1"/>
            </a:p>
          </p:txBody>
        </p:sp>
        <p:sp>
          <p:nvSpPr>
            <p:cNvPr id="102" name="Google Shape;102;p15"/>
            <p:cNvSpPr txBox="1"/>
            <p:nvPr/>
          </p:nvSpPr>
          <p:spPr>
            <a:xfrm>
              <a:off x="6797350" y="1961348"/>
              <a:ext cx="1734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360"/>
                </a:spcBef>
                <a:spcAft>
                  <a:spcPts val="0"/>
                </a:spcAft>
                <a:buNone/>
              </a:pPr>
              <a:r>
                <a:rPr b="1" lang="en-US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Sphere - border</a:t>
              </a:r>
              <a:endParaRPr b="1"/>
            </a:p>
          </p:txBody>
        </p:sp>
        <p:sp>
          <p:nvSpPr>
            <p:cNvPr id="103" name="Google Shape;103;p15"/>
            <p:cNvSpPr txBox="1"/>
            <p:nvPr/>
          </p:nvSpPr>
          <p:spPr>
            <a:xfrm>
              <a:off x="4325100" y="1011875"/>
              <a:ext cx="4818900" cy="111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560"/>
                </a:spcBef>
                <a:spcAft>
                  <a:spcPts val="0"/>
                </a:spcAft>
                <a:buNone/>
              </a:pPr>
              <a:r>
                <a:rPr lang="en-US" sz="17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3-Phase </a:t>
              </a:r>
              <a:r>
                <a:rPr b="1" lang="en-US" sz="17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Collision Detection</a:t>
              </a:r>
              <a:endParaRPr b="1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73050" lvl="0" marL="457200" rtl="0" algn="l">
                <a:spcBef>
                  <a:spcPts val="560"/>
                </a:spcBef>
                <a:spcAft>
                  <a:spcPts val="0"/>
                </a:spcAft>
                <a:buClr>
                  <a:schemeClr val="dk1"/>
                </a:buClr>
                <a:buSzPts val="700"/>
                <a:buFont typeface="Calibri"/>
                <a:buChar char="•"/>
              </a:pPr>
              <a:r>
                <a:rPr lang="en-US" sz="13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Broad Phase: -</a:t>
              </a:r>
              <a:endParaRPr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7305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700"/>
                <a:buFont typeface="Calibri"/>
                <a:buChar char="•"/>
              </a:pPr>
              <a:r>
                <a:rPr lang="en-US" sz="13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Narrow Phase: Exhaustive (ball - any object)</a:t>
              </a:r>
              <a:endParaRPr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7305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700"/>
                <a:buFont typeface="Calibri"/>
                <a:buChar char="•"/>
              </a:pPr>
              <a:r>
                <a:rPr lang="en-US" sz="13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Contact Modelling: sphere-sphere and sphere-bound</a:t>
              </a:r>
              <a:endParaRPr sz="1300"/>
            </a:p>
          </p:txBody>
        </p:sp>
      </p:grpSp>
      <p:sp>
        <p:nvSpPr>
          <p:cNvPr id="104" name="Google Shape;104;p15"/>
          <p:cNvSpPr/>
          <p:nvPr/>
        </p:nvSpPr>
        <p:spPr>
          <a:xfrm>
            <a:off x="3975275" y="3177063"/>
            <a:ext cx="4975200" cy="628800"/>
          </a:xfrm>
          <a:prstGeom prst="roundRect">
            <a:avLst>
              <a:gd fmla="val 16667" name="adj"/>
            </a:avLst>
          </a:prstGeom>
          <a:solidFill>
            <a:srgbClr val="F6EFE1"/>
          </a:solidFill>
          <a:ln cap="flat" cmpd="sng" w="28575">
            <a:solidFill>
              <a:srgbClr val="DBCDB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Collision response</a:t>
            </a:r>
            <a:endParaRPr b="1"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9400" lvl="0" marL="457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Char char="•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Impulse based response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5"/>
          <p:cNvSpPr/>
          <p:nvPr/>
        </p:nvSpPr>
        <p:spPr>
          <a:xfrm>
            <a:off x="3975275" y="3868971"/>
            <a:ext cx="4975200" cy="628800"/>
          </a:xfrm>
          <a:prstGeom prst="roundRect">
            <a:avLst>
              <a:gd fmla="val 16667" name="adj"/>
            </a:avLst>
          </a:prstGeom>
          <a:solidFill>
            <a:srgbClr val="F6EFE1"/>
          </a:solidFill>
          <a:ln cap="flat" cmpd="sng" w="28575">
            <a:solidFill>
              <a:srgbClr val="DBCDB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b="1" lang="en-US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Numerical integration</a:t>
            </a:r>
            <a:r>
              <a:rPr lang="en-US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54000" lvl="0" marL="457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400"/>
              <a:buFont typeface="Calibri"/>
              <a:buChar char="•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Symplectic Euler</a:t>
            </a:r>
            <a:endParaRPr b="1"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6"/>
          <p:cNvSpPr txBox="1"/>
          <p:nvPr>
            <p:ph idx="12" type="sldNum"/>
          </p:nvPr>
        </p:nvSpPr>
        <p:spPr>
          <a:xfrm>
            <a:off x="320041" y="4882051"/>
            <a:ext cx="503100" cy="140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2" name="Google Shape;112;p16"/>
          <p:cNvSpPr txBox="1"/>
          <p:nvPr>
            <p:ph type="title"/>
          </p:nvPr>
        </p:nvSpPr>
        <p:spPr>
          <a:xfrm>
            <a:off x="320040" y="0"/>
            <a:ext cx="8509500" cy="702300"/>
          </a:xfrm>
          <a:prstGeom prst="rect">
            <a:avLst/>
          </a:prstGeom>
        </p:spPr>
        <p:txBody>
          <a:bodyPr anchorCtr="0" anchor="t" bIns="0" lIns="0" spcFirstLastPara="1" rIns="0" wrap="square" tIns="2743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Rigidbody + Collider</a:t>
            </a:r>
            <a:endParaRPr/>
          </a:p>
        </p:txBody>
      </p:sp>
      <p:sp>
        <p:nvSpPr>
          <p:cNvPr id="113" name="Google Shape;113;p16"/>
          <p:cNvSpPr txBox="1"/>
          <p:nvPr>
            <p:ph idx="1" type="body"/>
          </p:nvPr>
        </p:nvSpPr>
        <p:spPr>
          <a:xfrm>
            <a:off x="320090" y="933225"/>
            <a:ext cx="8503800" cy="37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75" lIns="182875" spcFirstLastPara="1" rIns="182875" wrap="square" tIns="182875">
            <a:noAutofit/>
          </a:bodyPr>
          <a:lstStyle/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Rigidbody + Collider Shapes framework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b="1" lang="en-US"/>
              <a:t>Spheres </a:t>
            </a:r>
            <a:r>
              <a:rPr lang="en-US"/>
              <a:t>and </a:t>
            </a:r>
            <a:r>
              <a:rPr b="1" lang="en-US"/>
              <a:t>Box </a:t>
            </a:r>
            <a:r>
              <a:rPr lang="en-US"/>
              <a:t>Colliders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Fully parameterized objects</a:t>
            </a:r>
            <a:endParaRPr/>
          </a:p>
          <a:p>
            <a:pPr indent="0" lvl="0" marL="342900" rtl="0" algn="l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342900" rtl="0" algn="l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4" name="Google Shape;11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14700" y="1939550"/>
            <a:ext cx="2174950" cy="198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7"/>
          <p:cNvSpPr txBox="1"/>
          <p:nvPr>
            <p:ph idx="12" type="sldNum"/>
          </p:nvPr>
        </p:nvSpPr>
        <p:spPr>
          <a:xfrm>
            <a:off x="320041" y="4882051"/>
            <a:ext cx="503100" cy="140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1" name="Google Shape;121;p17"/>
          <p:cNvSpPr txBox="1"/>
          <p:nvPr>
            <p:ph type="title"/>
          </p:nvPr>
        </p:nvSpPr>
        <p:spPr>
          <a:xfrm>
            <a:off x="317250" y="-190375"/>
            <a:ext cx="8509500" cy="493500"/>
          </a:xfrm>
          <a:prstGeom prst="rect">
            <a:avLst/>
          </a:prstGeom>
        </p:spPr>
        <p:txBody>
          <a:bodyPr anchorCtr="0" anchor="t" bIns="0" lIns="0" spcFirstLastPara="1" rIns="0" wrap="square" tIns="2743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Demo</a:t>
            </a:r>
            <a:endParaRPr/>
          </a:p>
        </p:txBody>
      </p:sp>
      <p:pic>
        <p:nvPicPr>
          <p:cNvPr id="122" name="Google Shape;122;p17" title="Phyics recording.mo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35475" y="707100"/>
            <a:ext cx="5240650" cy="393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8"/>
          <p:cNvSpPr txBox="1"/>
          <p:nvPr>
            <p:ph idx="1" type="body"/>
          </p:nvPr>
        </p:nvSpPr>
        <p:spPr>
          <a:xfrm>
            <a:off x="320046" y="877825"/>
            <a:ext cx="5455800" cy="37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75" lIns="182875" spcFirstLastPara="1" rIns="182875" wrap="square" tIns="18287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The simulation can drive the shattering process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The shatter point is the collision point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The resulting shards could be simulated as well</a:t>
            </a:r>
            <a:endParaRPr/>
          </a:p>
        </p:txBody>
      </p:sp>
      <p:sp>
        <p:nvSpPr>
          <p:cNvPr id="128" name="Google Shape;128;p18"/>
          <p:cNvSpPr txBox="1"/>
          <p:nvPr>
            <p:ph idx="12" type="sldNum"/>
          </p:nvPr>
        </p:nvSpPr>
        <p:spPr>
          <a:xfrm>
            <a:off x="320041" y="4882051"/>
            <a:ext cx="503100" cy="14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9" name="Google Shape;129;p18"/>
          <p:cNvSpPr txBox="1"/>
          <p:nvPr>
            <p:ph type="title"/>
          </p:nvPr>
        </p:nvSpPr>
        <p:spPr>
          <a:xfrm>
            <a:off x="320040" y="0"/>
            <a:ext cx="8509500" cy="702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0" lIns="0" spcFirstLastPara="1" rIns="0" wrap="square" tIns="2743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Procedural Fracturing Integration</a:t>
            </a:r>
            <a:endParaRPr/>
          </a:p>
        </p:txBody>
      </p:sp>
      <p:pic>
        <p:nvPicPr>
          <p:cNvPr id="130" name="Google Shape;130;p18" title="shatterdemo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75850" y="1029825"/>
            <a:ext cx="3048000" cy="171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8" title="Shatter Demo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775850" y="2744318"/>
            <a:ext cx="3048000" cy="17145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9"/>
          <p:cNvSpPr txBox="1"/>
          <p:nvPr>
            <p:ph idx="1" type="body"/>
          </p:nvPr>
        </p:nvSpPr>
        <p:spPr>
          <a:xfrm>
            <a:off x="87746" y="1005600"/>
            <a:ext cx="5455800" cy="37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75" lIns="182875" spcFirstLastPara="1" rIns="182875" wrap="square" tIns="18287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-US" sz="2600"/>
              <a:t>Simple gameplay</a:t>
            </a:r>
            <a:endParaRPr sz="2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–"/>
            </a:pPr>
            <a:r>
              <a:rPr lang="en-US" sz="2200"/>
              <a:t>Break boxes and gain more balls</a:t>
            </a:r>
            <a:endParaRPr sz="22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-US" sz="2600"/>
              <a:t>Basic post processing (bloom)</a:t>
            </a:r>
            <a:endParaRPr sz="2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-US" sz="2600"/>
              <a:t>Screen shakes, particles</a:t>
            </a:r>
            <a:endParaRPr sz="2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-US" sz="2600"/>
              <a:t>Shattering was used as a visual effect</a:t>
            </a:r>
            <a:endParaRPr sz="2600"/>
          </a:p>
        </p:txBody>
      </p:sp>
      <p:sp>
        <p:nvSpPr>
          <p:cNvPr id="137" name="Google Shape;137;p19"/>
          <p:cNvSpPr txBox="1"/>
          <p:nvPr>
            <p:ph idx="12" type="sldNum"/>
          </p:nvPr>
        </p:nvSpPr>
        <p:spPr>
          <a:xfrm>
            <a:off x="320041" y="4882051"/>
            <a:ext cx="503100" cy="14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8" name="Google Shape;138;p19"/>
          <p:cNvSpPr txBox="1"/>
          <p:nvPr>
            <p:ph type="title"/>
          </p:nvPr>
        </p:nvSpPr>
        <p:spPr>
          <a:xfrm>
            <a:off x="320040" y="0"/>
            <a:ext cx="8509500" cy="702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0" lIns="0" spcFirstLastPara="1" rIns="0" wrap="square" tIns="2743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Enhanced Visuals and Gameplay</a:t>
            </a:r>
            <a:endParaRPr/>
          </a:p>
        </p:txBody>
      </p:sp>
      <p:pic>
        <p:nvPicPr>
          <p:cNvPr id="139" name="Google Shape;139;p19" title="pinball demo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68400" y="1276725"/>
            <a:ext cx="3861150" cy="217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0"/>
          <p:cNvSpPr/>
          <p:nvPr/>
        </p:nvSpPr>
        <p:spPr>
          <a:xfrm>
            <a:off x="6450025" y="1179500"/>
            <a:ext cx="2228400" cy="3543300"/>
          </a:xfrm>
          <a:prstGeom prst="roundRect">
            <a:avLst>
              <a:gd fmla="val 9468" name="adj"/>
            </a:avLst>
          </a:prstGeom>
          <a:solidFill>
            <a:srgbClr val="F6EFE1"/>
          </a:solidFill>
          <a:ln cap="flat" cmpd="sng" w="28575">
            <a:solidFill>
              <a:srgbClr val="DBCDB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56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BONUS </a:t>
            </a:r>
            <a:r>
              <a:rPr b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TARGET</a:t>
            </a:r>
            <a:endParaRPr b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41300" lvl="0" marL="2286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"/>
              <a:buFont typeface="Calibri"/>
              <a:buChar char="•"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Improved visuals (3D)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41300" lvl="0" marL="2286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"/>
              <a:buFont typeface="Calibri"/>
              <a:buChar char="•"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Sound Design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41300" lvl="0" marL="2286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"/>
              <a:buFont typeface="Calibri"/>
              <a:buChar char="•"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Parallelism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41300" lvl="0" marL="2286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"/>
              <a:buFont typeface="Calibri"/>
              <a:buChar char="•"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Real time comparison with Unity’s built-in engine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20"/>
          <p:cNvSpPr/>
          <p:nvPr/>
        </p:nvSpPr>
        <p:spPr>
          <a:xfrm>
            <a:off x="243050" y="1128725"/>
            <a:ext cx="2313900" cy="3543300"/>
          </a:xfrm>
          <a:prstGeom prst="roundRect">
            <a:avLst>
              <a:gd fmla="val 9468" name="adj"/>
            </a:avLst>
          </a:prstGeom>
          <a:solidFill>
            <a:srgbClr val="F6EFE1"/>
          </a:solidFill>
          <a:ln cap="flat" cmpd="sng" w="28575">
            <a:solidFill>
              <a:srgbClr val="DBCDB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56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MINIMAL TARGET</a:t>
            </a:r>
            <a:endParaRPr b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41300" lvl="0" marL="2286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"/>
              <a:buFont typeface="Calibri"/>
              <a:buChar char="•"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Functional Rigid Body Solver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41300" lvl="0" marL="2286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"/>
              <a:buFont typeface="Calibri"/>
              <a:buChar char="•"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Interaction of Multiple RBs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41300" lvl="0" marL="2286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"/>
              <a:buFont typeface="Calibri"/>
              <a:buChar char="•"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Pinball Gameplay Mechanics</a:t>
            </a:r>
            <a:endParaRPr b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20"/>
          <p:cNvSpPr/>
          <p:nvPr/>
        </p:nvSpPr>
        <p:spPr>
          <a:xfrm>
            <a:off x="2811711" y="1128725"/>
            <a:ext cx="3378600" cy="3543300"/>
          </a:xfrm>
          <a:prstGeom prst="roundRect">
            <a:avLst>
              <a:gd fmla="val 9468" name="adj"/>
            </a:avLst>
          </a:prstGeom>
          <a:solidFill>
            <a:srgbClr val="F6EFE1"/>
          </a:solidFill>
          <a:ln cap="flat" cmpd="sng" w="28575">
            <a:solidFill>
              <a:srgbClr val="DBCDB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56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DESIRED TARGET</a:t>
            </a:r>
            <a:endParaRPr b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41300" lvl="0" marL="2286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"/>
              <a:buFont typeface="Calibri"/>
              <a:buChar char="•"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More complex shapes of objects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41300" lvl="0" marL="2286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"/>
              <a:buFont typeface="Calibri"/>
              <a:buChar char="•"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Friction/Drag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41300" lvl="0" marL="2286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"/>
              <a:buFont typeface="Calibri"/>
              <a:buChar char="•"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Code Optimizations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41300" lvl="0" marL="2286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"/>
              <a:buFont typeface="Calibri"/>
              <a:buChar char="•"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Interactive pinball + bricks demo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41300" lvl="0" marL="2286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"/>
              <a:buFont typeface="Calibri"/>
              <a:buChar char="•"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Destructible Objects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41300" lvl="0" marL="2286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"/>
              <a:buFont typeface="Calibri"/>
              <a:buChar char="•"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Broad Phase Collision Detection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41300" lvl="0" marL="2286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"/>
              <a:buFont typeface="Calibri"/>
              <a:buChar char="•"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Explore penalty force collision response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41300" lvl="0" marL="2286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"/>
              <a:buFont typeface="Calibri"/>
              <a:buChar char="•"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Include soft bodies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20"/>
          <p:cNvSpPr txBox="1"/>
          <p:nvPr>
            <p:ph idx="12" type="sldNum"/>
          </p:nvPr>
        </p:nvSpPr>
        <p:spPr>
          <a:xfrm>
            <a:off x="320041" y="4882051"/>
            <a:ext cx="503100" cy="14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8" name="Google Shape;148;p20"/>
          <p:cNvSpPr txBox="1"/>
          <p:nvPr>
            <p:ph type="title"/>
          </p:nvPr>
        </p:nvSpPr>
        <p:spPr>
          <a:xfrm>
            <a:off x="320040" y="0"/>
            <a:ext cx="8509500" cy="702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0" lIns="0" spcFirstLastPara="1" rIns="0" wrap="square" tIns="2743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Progress</a:t>
            </a:r>
            <a:endParaRPr/>
          </a:p>
        </p:txBody>
      </p:sp>
      <p:pic>
        <p:nvPicPr>
          <p:cNvPr id="149" name="Google Shape;14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050" y="1675425"/>
            <a:ext cx="270997" cy="2550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050" y="1966731"/>
            <a:ext cx="270997" cy="2550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050" y="2258037"/>
            <a:ext cx="270997" cy="2550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03370" y="1696291"/>
            <a:ext cx="270997" cy="2550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03370" y="1996147"/>
            <a:ext cx="270997" cy="2550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03370" y="2296028"/>
            <a:ext cx="270997" cy="2550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03370" y="2604446"/>
            <a:ext cx="270997" cy="2550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71123" y="3329099"/>
            <a:ext cx="135475" cy="127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0800000">
            <a:off x="2881164" y="2929986"/>
            <a:ext cx="315395" cy="2550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13978" y="1675425"/>
            <a:ext cx="270997" cy="2550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71123" y="3631324"/>
            <a:ext cx="135475" cy="127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71123" y="3945924"/>
            <a:ext cx="135475" cy="127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81735" y="2083711"/>
            <a:ext cx="135475" cy="127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81735" y="2388174"/>
            <a:ext cx="135475" cy="127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81735" y="2692649"/>
            <a:ext cx="135475" cy="12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1"/>
          <p:cNvSpPr txBox="1"/>
          <p:nvPr>
            <p:ph idx="12" type="sldNum"/>
          </p:nvPr>
        </p:nvSpPr>
        <p:spPr>
          <a:xfrm>
            <a:off x="320041" y="4882051"/>
            <a:ext cx="503100" cy="14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9" name="Google Shape;169;p21"/>
          <p:cNvSpPr txBox="1"/>
          <p:nvPr>
            <p:ph type="title"/>
          </p:nvPr>
        </p:nvSpPr>
        <p:spPr>
          <a:xfrm>
            <a:off x="317250" y="1575000"/>
            <a:ext cx="8509500" cy="1383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0" lIns="0" spcFirstLastPara="1" rIns="0" wrap="square" tIns="2743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700"/>
              <a:t>Thanks!</a:t>
            </a:r>
            <a:endParaRPr sz="57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gl_slideset">
  <a:themeElements>
    <a:clrScheme name="NewSlideset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