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57" r:id="rId3"/>
    <p:sldId id="259" r:id="rId4"/>
    <p:sldId id="286" r:id="rId5"/>
    <p:sldId id="284" r:id="rId6"/>
    <p:sldId id="289" r:id="rId7"/>
    <p:sldId id="290" r:id="rId8"/>
    <p:sldId id="291" r:id="rId9"/>
    <p:sldId id="285" r:id="rId10"/>
    <p:sldId id="266" r:id="rId11"/>
    <p:sldId id="292" r:id="rId12"/>
    <p:sldId id="298" r:id="rId13"/>
    <p:sldId id="295" r:id="rId14"/>
    <p:sldId id="287" r:id="rId15"/>
    <p:sldId id="297" r:id="rId16"/>
    <p:sldId id="299" r:id="rId17"/>
    <p:sldId id="300" r:id="rId18"/>
    <p:sldId id="301" r:id="rId19"/>
    <p:sldId id="302" r:id="rId20"/>
    <p:sldId id="294" r:id="rId21"/>
    <p:sldId id="278" r:id="rId22"/>
  </p:sldIdLst>
  <p:sldSz cx="9144000" cy="5143500" type="screen16x9"/>
  <p:notesSz cx="6858000" cy="9144000"/>
  <p:embeddedFontLst>
    <p:embeddedFont>
      <p:font typeface="IBM Plex Sans" panose="020B0604020202020204" charset="0"/>
      <p:regular r:id="rId24"/>
      <p:bold r:id="rId25"/>
      <p:italic r:id="rId26"/>
      <p:boldItalic r:id="rId27"/>
    </p:embeddedFont>
    <p:embeddedFont>
      <p:font typeface="IBM Plex Sans Light" panose="020B0604020202020204" charset="0"/>
      <p:regular r:id="rId28"/>
      <p:bold r:id="rId29"/>
      <p:italic r:id="rId30"/>
      <p:boldItalic r:id="rId31"/>
    </p:embeddedFont>
    <p:embeddedFont>
      <p:font typeface="Merriweather"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31D"/>
    <a:srgbClr val="14ACD3"/>
    <a:srgbClr val="46C6AC"/>
    <a:srgbClr val="3DC4B8"/>
    <a:srgbClr val="85CD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02413-5D17-4740-BE26-6F2F944F932E}">
  <a:tblStyle styleId="{94F02413-5D17-4740-BE26-6F2F944F932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714e99c21f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714e99c21f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12200"/>
            <a:ext cx="6041075" cy="5166925"/>
          </a:xfrm>
          <a:custGeom>
            <a:avLst/>
            <a:gdLst/>
            <a:ahLst/>
            <a:cxnLst/>
            <a:rect l="l" t="t" r="r" b="b"/>
            <a:pathLst>
              <a:path w="241643" h="206677" extrusionOk="0">
                <a:moveTo>
                  <a:pt x="126321" y="206677"/>
                </a:moveTo>
                <a:lnTo>
                  <a:pt x="241643" y="0"/>
                </a:lnTo>
                <a:lnTo>
                  <a:pt x="0" y="0"/>
                </a:lnTo>
                <a:lnTo>
                  <a:pt x="0" y="206677"/>
                </a:lnTo>
                <a:close/>
              </a:path>
            </a:pathLst>
          </a:custGeom>
          <a:solidFill>
            <a:schemeClr val="lt1"/>
          </a:solidFill>
          <a:ln>
            <a:noFill/>
          </a:ln>
        </p:spPr>
      </p:sp>
      <p:sp>
        <p:nvSpPr>
          <p:cNvPr id="11" name="Google Shape;11;p2"/>
          <p:cNvSpPr/>
          <p:nvPr/>
        </p:nvSpPr>
        <p:spPr>
          <a:xfrm>
            <a:off x="2518391" y="1589650"/>
            <a:ext cx="3331800" cy="35538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1476" y="0"/>
            <a:ext cx="3331800" cy="3553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685800" y="696425"/>
            <a:ext cx="4466100" cy="2857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grpSp>
        <p:nvGrpSpPr>
          <p:cNvPr id="15" name="Google Shape;15;p3"/>
          <p:cNvGrpSpPr/>
          <p:nvPr/>
        </p:nvGrpSpPr>
        <p:grpSpPr>
          <a:xfrm>
            <a:off x="-847116" y="534075"/>
            <a:ext cx="10543642" cy="3440047"/>
            <a:chOff x="-847116" y="591225"/>
            <a:chExt cx="10543642" cy="3440047"/>
          </a:xfrm>
        </p:grpSpPr>
        <p:sp>
          <p:nvSpPr>
            <p:cNvPr id="16" name="Google Shape;16;p3"/>
            <p:cNvSpPr/>
            <p:nvPr/>
          </p:nvSpPr>
          <p:spPr>
            <a:xfrm>
              <a:off x="278002" y="1752528"/>
              <a:ext cx="7944569" cy="1803781"/>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47116" y="2227372"/>
              <a:ext cx="1691400" cy="1803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7113129" y="1325881"/>
              <a:ext cx="1691507" cy="1803781"/>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75747" y="1165593"/>
              <a:ext cx="2241448" cy="2390699"/>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84968" y="591225"/>
              <a:ext cx="943237" cy="1006433"/>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42811" y="2959969"/>
              <a:ext cx="559354" cy="59633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354027" y="961274"/>
              <a:ext cx="1342500" cy="1431600"/>
            </a:xfrm>
            <a:prstGeom prst="parallelogram">
              <a:avLst>
                <a:gd name="adj" fmla="val 59001"/>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ctrTitle"/>
          </p:nvPr>
        </p:nvSpPr>
        <p:spPr>
          <a:xfrm>
            <a:off x="1790700" y="2099613"/>
            <a:ext cx="5562600" cy="5823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4" name="Google Shape;24;p3"/>
          <p:cNvSpPr txBox="1">
            <a:spLocks noGrp="1"/>
          </p:cNvSpPr>
          <p:nvPr>
            <p:ph type="subTitle" idx="1"/>
          </p:nvPr>
        </p:nvSpPr>
        <p:spPr>
          <a:xfrm>
            <a:off x="1790700" y="2778688"/>
            <a:ext cx="5562600" cy="2652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313691" y="-18375"/>
            <a:ext cx="7510983" cy="1637005"/>
            <a:chOff x="-313691" y="-18375"/>
            <a:chExt cx="7510983" cy="1637005"/>
          </a:xfrm>
        </p:grpSpPr>
        <p:sp>
          <p:nvSpPr>
            <p:cNvPr id="39" name="Google Shape;39;p5"/>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7485392" y="1755351"/>
            <a:ext cx="2830800" cy="3388272"/>
            <a:chOff x="7485392" y="1755351"/>
            <a:chExt cx="2830800" cy="3388272"/>
          </a:xfrm>
        </p:grpSpPr>
        <p:sp>
          <p:nvSpPr>
            <p:cNvPr id="46" name="Google Shape;46;p5"/>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313691" y="-18375"/>
            <a:ext cx="7510983" cy="1637005"/>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485392" y="1755351"/>
            <a:ext cx="2830800" cy="3388272"/>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81"/>
        <p:cNvGrpSpPr/>
        <p:nvPr/>
      </p:nvGrpSpPr>
      <p:grpSpPr>
        <a:xfrm>
          <a:off x="0" y="0"/>
          <a:ext cx="0" cy="0"/>
          <a:chOff x="0" y="0"/>
          <a:chExt cx="0" cy="0"/>
        </a:xfrm>
      </p:grpSpPr>
      <p:grpSp>
        <p:nvGrpSpPr>
          <p:cNvPr id="82" name="Google Shape;82;p8"/>
          <p:cNvGrpSpPr/>
          <p:nvPr/>
        </p:nvGrpSpPr>
        <p:grpSpPr>
          <a:xfrm>
            <a:off x="-313691" y="-18375"/>
            <a:ext cx="7510983" cy="1637005"/>
            <a:chOff x="-313691" y="-18375"/>
            <a:chExt cx="7510983" cy="1637005"/>
          </a:xfrm>
        </p:grpSpPr>
        <p:sp>
          <p:nvSpPr>
            <p:cNvPr id="83" name="Google Shape;83;p8"/>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485392" y="1755351"/>
            <a:ext cx="2830800" cy="3388272"/>
            <a:chOff x="7485392" y="1755351"/>
            <a:chExt cx="2830800" cy="3388272"/>
          </a:xfrm>
        </p:grpSpPr>
        <p:sp>
          <p:nvSpPr>
            <p:cNvPr id="90" name="Google Shape;90;p8"/>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93" name="Google Shape;93;p8"/>
          <p:cNvSpPr txBox="1">
            <a:spLocks noGrp="1"/>
          </p:cNvSpPr>
          <p:nvPr>
            <p:ph type="body" idx="1"/>
          </p:nvPr>
        </p:nvSpPr>
        <p:spPr>
          <a:xfrm>
            <a:off x="914575"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4" name="Google Shape;94;p8"/>
          <p:cNvSpPr txBox="1">
            <a:spLocks noGrp="1"/>
          </p:cNvSpPr>
          <p:nvPr>
            <p:ph type="body" idx="2"/>
          </p:nvPr>
        </p:nvSpPr>
        <p:spPr>
          <a:xfrm>
            <a:off x="3325823"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5" name="Google Shape;95;p8"/>
          <p:cNvSpPr txBox="1">
            <a:spLocks noGrp="1"/>
          </p:cNvSpPr>
          <p:nvPr>
            <p:ph type="body" idx="3"/>
          </p:nvPr>
        </p:nvSpPr>
        <p:spPr>
          <a:xfrm>
            <a:off x="5737072"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6" name="Google Shape;96;p8"/>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White" type="blank">
  <p:cSld name="BLANK">
    <p:bg>
      <p:bgPr>
        <a:solidFill>
          <a:schemeClr val="lt1"/>
        </a:solidFill>
        <a:effectLst/>
      </p:bgPr>
    </p:bg>
    <p:spTree>
      <p:nvGrpSpPr>
        <p:cNvPr id="1" name="Shape 133"/>
        <p:cNvGrpSpPr/>
        <p:nvPr/>
      </p:nvGrpSpPr>
      <p:grpSpPr>
        <a:xfrm>
          <a:off x="0" y="0"/>
          <a:ext cx="0" cy="0"/>
          <a:chOff x="0" y="0"/>
          <a:chExt cx="0" cy="0"/>
        </a:xfrm>
      </p:grpSpPr>
      <p:sp>
        <p:nvSpPr>
          <p:cNvPr id="134" name="Google Shape;134;p1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grpSp>
        <p:nvGrpSpPr>
          <p:cNvPr id="135" name="Google Shape;135;p12"/>
          <p:cNvGrpSpPr/>
          <p:nvPr/>
        </p:nvGrpSpPr>
        <p:grpSpPr>
          <a:xfrm>
            <a:off x="-313691" y="-18375"/>
            <a:ext cx="1367790" cy="1637005"/>
            <a:chOff x="-313691" y="-18375"/>
            <a:chExt cx="1367790" cy="1637005"/>
          </a:xfrm>
        </p:grpSpPr>
        <p:sp>
          <p:nvSpPr>
            <p:cNvPr id="136" name="Google Shape;136;p12"/>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2"/>
          <p:cNvGrpSpPr/>
          <p:nvPr/>
        </p:nvGrpSpPr>
        <p:grpSpPr>
          <a:xfrm>
            <a:off x="7485392" y="1755351"/>
            <a:ext cx="2830800" cy="3388272"/>
            <a:chOff x="7485392" y="1755351"/>
            <a:chExt cx="2830800" cy="3388272"/>
          </a:xfrm>
        </p:grpSpPr>
        <p:sp>
          <p:nvSpPr>
            <p:cNvPr id="140" name="Google Shape;140;p12"/>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_1">
    <p:spTree>
      <p:nvGrpSpPr>
        <p:cNvPr id="1" name="Shape 142"/>
        <p:cNvGrpSpPr/>
        <p:nvPr/>
      </p:nvGrpSpPr>
      <p:grpSpPr>
        <a:xfrm>
          <a:off x="0" y="0"/>
          <a:ext cx="0" cy="0"/>
          <a:chOff x="0" y="0"/>
          <a:chExt cx="0" cy="0"/>
        </a:xfrm>
      </p:grpSpPr>
      <p:sp>
        <p:nvSpPr>
          <p:cNvPr id="143" name="Google Shape;143;p1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‹Nº›</a:t>
            </a:fld>
            <a:endParaRPr/>
          </a:p>
        </p:txBody>
      </p:sp>
      <p:grpSp>
        <p:nvGrpSpPr>
          <p:cNvPr id="144" name="Google Shape;144;p13"/>
          <p:cNvGrpSpPr/>
          <p:nvPr/>
        </p:nvGrpSpPr>
        <p:grpSpPr>
          <a:xfrm>
            <a:off x="-313691" y="-18375"/>
            <a:ext cx="1367790" cy="1637005"/>
            <a:chOff x="-313691" y="-18375"/>
            <a:chExt cx="1367790" cy="1637005"/>
          </a:xfrm>
        </p:grpSpPr>
        <p:sp>
          <p:nvSpPr>
            <p:cNvPr id="145" name="Google Shape;145;p13"/>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3"/>
          <p:cNvGrpSpPr/>
          <p:nvPr/>
        </p:nvGrpSpPr>
        <p:grpSpPr>
          <a:xfrm>
            <a:off x="7485392" y="1755351"/>
            <a:ext cx="2830800" cy="3388272"/>
            <a:chOff x="7485392" y="1755351"/>
            <a:chExt cx="2830800" cy="3388272"/>
          </a:xfrm>
        </p:grpSpPr>
        <p:sp>
          <p:nvSpPr>
            <p:cNvPr id="149" name="Google Shape;149;p13"/>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15"/>
          <p:cNvSpPr txBox="1">
            <a:spLocks noGrp="1"/>
          </p:cNvSpPr>
          <p:nvPr>
            <p:ph type="ctrTitle"/>
          </p:nvPr>
        </p:nvSpPr>
        <p:spPr>
          <a:xfrm>
            <a:off x="356190" y="366815"/>
            <a:ext cx="4481624" cy="24933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La interpolaci</a:t>
            </a:r>
            <a:r>
              <a:rPr lang="es-CO" dirty="0" err="1"/>
              <a:t>ón</a:t>
            </a:r>
            <a:r>
              <a:rPr lang="es-CO" dirty="0"/>
              <a:t> y el clima </a:t>
            </a:r>
            <a:endParaRPr dirty="0"/>
          </a:p>
        </p:txBody>
      </p:sp>
      <p:sp>
        <p:nvSpPr>
          <p:cNvPr id="3" name="CuadroTexto 2">
            <a:extLst>
              <a:ext uri="{FF2B5EF4-FFF2-40B4-BE49-F238E27FC236}">
                <a16:creationId xmlns:a16="http://schemas.microsoft.com/office/drawing/2014/main" id="{40236983-6975-4D13-B09E-80C6AF909360}"/>
              </a:ext>
            </a:extLst>
          </p:cNvPr>
          <p:cNvSpPr txBox="1"/>
          <p:nvPr/>
        </p:nvSpPr>
        <p:spPr>
          <a:xfrm>
            <a:off x="356190" y="2571750"/>
            <a:ext cx="2801680" cy="646331"/>
          </a:xfrm>
          <a:prstGeom prst="rect">
            <a:avLst/>
          </a:prstGeom>
          <a:noFill/>
        </p:spPr>
        <p:txBody>
          <a:bodyPr wrap="square" rtlCol="0">
            <a:spAutoFit/>
          </a:bodyPr>
          <a:lstStyle/>
          <a:p>
            <a:r>
              <a:rPr lang="es-CO" sz="1600" dirty="0">
                <a:solidFill>
                  <a:srgbClr val="85CD4C"/>
                </a:solidFill>
                <a:latin typeface="Merriweather" panose="020B0604020202020204" charset="0"/>
              </a:rPr>
              <a:t>P</a:t>
            </a:r>
            <a:r>
              <a:rPr lang="es-CO" sz="1800" dirty="0">
                <a:solidFill>
                  <a:srgbClr val="85CD4C"/>
                </a:solidFill>
                <a:latin typeface="Merriweather" panose="020B0604020202020204" charset="0"/>
              </a:rPr>
              <a:t>or: Gabriela Camacho  y Juan José  Camacho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242" name="Google Shape;242;p25"/>
          <p:cNvSpPr txBox="1">
            <a:spLocks noGrp="1"/>
          </p:cNvSpPr>
          <p:nvPr>
            <p:ph type="title" idx="4294967295"/>
          </p:nvPr>
        </p:nvSpPr>
        <p:spPr>
          <a:xfrm>
            <a:off x="1616149" y="3508745"/>
            <a:ext cx="4971394" cy="92467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O" sz="3200" dirty="0">
                <a:solidFill>
                  <a:schemeClr val="lt1"/>
                </a:solidFill>
              </a:rPr>
              <a:t>2.Proyección de datos a partir de otra estación </a:t>
            </a:r>
            <a:endParaRPr sz="3200" dirty="0">
              <a:solidFill>
                <a:schemeClr val="lt1"/>
              </a:solidFill>
            </a:endParaRPr>
          </a:p>
        </p:txBody>
      </p:sp>
      <p:sp>
        <p:nvSpPr>
          <p:cNvPr id="243" name="Google Shape;243;p2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Lectura y seleccion de datos</a:t>
            </a:r>
            <a:endParaRPr dirty="0"/>
          </a:p>
        </p:txBody>
      </p:sp>
      <p:sp>
        <p:nvSpPr>
          <p:cNvPr id="227" name="Google Shape;227;p23"/>
          <p:cNvSpPr txBox="1">
            <a:spLocks noGrp="1"/>
          </p:cNvSpPr>
          <p:nvPr>
            <p:ph type="body" idx="1"/>
          </p:nvPr>
        </p:nvSpPr>
        <p:spPr>
          <a:xfrm>
            <a:off x="329609" y="1499191"/>
            <a:ext cx="2349796" cy="123202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MX" b="0" i="0" dirty="0">
                <a:effectLst/>
                <a:latin typeface="Arial" panose="020B0604020202020204" pitchFamily="34" charset="0"/>
              </a:rPr>
              <a:t>Al igual que con el punto anterior se tiene la misma información.</a:t>
            </a:r>
            <a:endParaRPr lang="es-MX" dirty="0">
              <a:latin typeface="IBM Plex Sans" panose="020B0604020202020204" charset="0"/>
            </a:endParaRPr>
          </a:p>
        </p:txBody>
      </p:sp>
      <p:sp>
        <p:nvSpPr>
          <p:cNvPr id="230" name="Google Shape;230;p2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CuadroTexto 1">
            <a:extLst>
              <a:ext uri="{FF2B5EF4-FFF2-40B4-BE49-F238E27FC236}">
                <a16:creationId xmlns:a16="http://schemas.microsoft.com/office/drawing/2014/main" id="{132C0455-0698-4D04-80E2-7880E27A5484}"/>
              </a:ext>
            </a:extLst>
          </p:cNvPr>
          <p:cNvSpPr txBox="1"/>
          <p:nvPr/>
        </p:nvSpPr>
        <p:spPr>
          <a:xfrm>
            <a:off x="3064732" y="1616553"/>
            <a:ext cx="4412512" cy="1569660"/>
          </a:xfrm>
          <a:prstGeom prst="rect">
            <a:avLst/>
          </a:prstGeom>
          <a:noFill/>
        </p:spPr>
        <p:txBody>
          <a:bodyPr wrap="square" rtlCol="0">
            <a:spAutoFit/>
          </a:bodyPr>
          <a:lstStyle/>
          <a:p>
            <a:r>
              <a:rPr lang="es-MX" sz="1600" b="0" i="0" dirty="0">
                <a:effectLst/>
                <a:latin typeface="IBM Plex Sans" panose="020B0604020202020204" charset="0"/>
              </a:rPr>
              <a:t>Con el fin de simular aproximadamente los datos de una estación y la otra, se selecciono la estación de </a:t>
            </a:r>
            <a:r>
              <a:rPr lang="es-MX" sz="1600" b="1" i="0" dirty="0">
                <a:solidFill>
                  <a:srgbClr val="14ACD3"/>
                </a:solidFill>
                <a:effectLst/>
                <a:latin typeface="IBM Plex Sans" panose="020B0604020202020204" charset="0"/>
              </a:rPr>
              <a:t>Santa </a:t>
            </a:r>
            <a:r>
              <a:rPr lang="es-MX" sz="1600" b="1" i="0" dirty="0" err="1">
                <a:solidFill>
                  <a:srgbClr val="14ACD3"/>
                </a:solidFill>
                <a:effectLst/>
                <a:latin typeface="IBM Plex Sans" panose="020B0604020202020204" charset="0"/>
              </a:rPr>
              <a:t>Quiteria</a:t>
            </a:r>
            <a:r>
              <a:rPr lang="es-MX" sz="1600" b="0" i="0" dirty="0">
                <a:effectLst/>
                <a:latin typeface="IBM Plex Sans" panose="020B0604020202020204" charset="0"/>
              </a:rPr>
              <a:t>, para generar la simulación a partir de los datos de la estación de </a:t>
            </a:r>
            <a:r>
              <a:rPr lang="es-MX" sz="1600" b="1" i="0" dirty="0" err="1">
                <a:solidFill>
                  <a:srgbClr val="14ACD3"/>
                </a:solidFill>
                <a:effectLst/>
                <a:latin typeface="IBM Plex Sans" panose="020B0604020202020204" charset="0"/>
              </a:rPr>
              <a:t>Itaquira</a:t>
            </a:r>
            <a:r>
              <a:rPr lang="es-MX" sz="1600" b="1" i="0" dirty="0">
                <a:solidFill>
                  <a:srgbClr val="14ACD3"/>
                </a:solidFill>
                <a:effectLst/>
                <a:latin typeface="IBM Plex Sans" panose="020B0604020202020204" charset="0"/>
              </a:rPr>
              <a:t>. </a:t>
            </a:r>
            <a:r>
              <a:rPr lang="es-MX" sz="1600" b="0" i="0" dirty="0">
                <a:effectLst/>
                <a:latin typeface="IBM Plex Sans" panose="020B0604020202020204" charset="0"/>
              </a:rPr>
              <a:t>Debido a la cercanía que hay entre ellas </a:t>
            </a:r>
            <a:endParaRPr lang="es-CO" sz="1600" b="1" dirty="0">
              <a:solidFill>
                <a:srgbClr val="14ACD3"/>
              </a:solidFill>
              <a:latin typeface="IBM Plex Sans" panose="020B0604020202020204" charset="0"/>
            </a:endParaRPr>
          </a:p>
        </p:txBody>
      </p:sp>
      <p:pic>
        <p:nvPicPr>
          <p:cNvPr id="4" name="Imagen 3">
            <a:extLst>
              <a:ext uri="{FF2B5EF4-FFF2-40B4-BE49-F238E27FC236}">
                <a16:creationId xmlns:a16="http://schemas.microsoft.com/office/drawing/2014/main" id="{02E70F33-4C05-4CC1-9EA2-6118DEA498B7}"/>
              </a:ext>
            </a:extLst>
          </p:cNvPr>
          <p:cNvPicPr>
            <a:picLocks noChangeAspect="1"/>
          </p:cNvPicPr>
          <p:nvPr/>
        </p:nvPicPr>
        <p:blipFill rotWithShape="1">
          <a:blip r:embed="rId3"/>
          <a:srcRect l="33944" t="25173" r="23202" b="46559"/>
          <a:stretch/>
        </p:blipFill>
        <p:spPr>
          <a:xfrm>
            <a:off x="4391248" y="3072019"/>
            <a:ext cx="3105272" cy="1353211"/>
          </a:xfrm>
          <a:prstGeom prst="rect">
            <a:avLst/>
          </a:prstGeom>
        </p:spPr>
      </p:pic>
      <p:pic>
        <p:nvPicPr>
          <p:cNvPr id="2054" name="Picture 6" descr="Empresario de dibujos animados que muestra en el calendario y el ...">
            <a:extLst>
              <a:ext uri="{FF2B5EF4-FFF2-40B4-BE49-F238E27FC236}">
                <a16:creationId xmlns:a16="http://schemas.microsoft.com/office/drawing/2014/main" id="{5828C941-7BD5-49D6-97D8-0D724556E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56" y="3357988"/>
            <a:ext cx="1612070" cy="16120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lustraciones, imágenes y vectores de stock sobre Reloj Animado ...">
            <a:extLst>
              <a:ext uri="{FF2B5EF4-FFF2-40B4-BE49-F238E27FC236}">
                <a16:creationId xmlns:a16="http://schemas.microsoft.com/office/drawing/2014/main" id="{0D1C2317-D5C3-4E33-AC01-75A31D5A0C6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025" b="13070"/>
          <a:stretch/>
        </p:blipFill>
        <p:spPr bwMode="auto">
          <a:xfrm>
            <a:off x="1017766" y="2493047"/>
            <a:ext cx="1695379" cy="115794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light Variations in Environmental Temperatures Can Have a ...">
            <a:extLst>
              <a:ext uri="{FF2B5EF4-FFF2-40B4-BE49-F238E27FC236}">
                <a16:creationId xmlns:a16="http://schemas.microsoft.com/office/drawing/2014/main" id="{236B5714-0654-4E81-875A-5259ADAC30D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651" r="16139"/>
          <a:stretch/>
        </p:blipFill>
        <p:spPr bwMode="auto">
          <a:xfrm>
            <a:off x="1831766" y="3493892"/>
            <a:ext cx="1719713" cy="139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3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sz="2000" dirty="0"/>
              <a:t>El procedimiento es utilizado es exactamente el mismo al del primer punto, en este es decir encontrar los índices ideales, solo que en los datos que tiene </a:t>
            </a:r>
            <a:r>
              <a:rPr lang="es-MX" sz="2000" b="1" i="0" dirty="0">
                <a:solidFill>
                  <a:srgbClr val="14ACD3"/>
                </a:solidFill>
                <a:effectLst/>
                <a:latin typeface="IBM Plex Sans" panose="020B0604020202020204" charset="0"/>
              </a:rPr>
              <a:t>Santa </a:t>
            </a:r>
            <a:r>
              <a:rPr lang="es-MX" sz="2000" b="1" i="0" dirty="0" err="1">
                <a:solidFill>
                  <a:srgbClr val="14ACD3"/>
                </a:solidFill>
                <a:effectLst/>
                <a:latin typeface="IBM Plex Sans" panose="020B0604020202020204" charset="0"/>
              </a:rPr>
              <a:t>Quiteria</a:t>
            </a:r>
            <a:r>
              <a:rPr lang="es-MX" sz="2000" b="1" i="0" dirty="0">
                <a:solidFill>
                  <a:srgbClr val="14ACD3"/>
                </a:solidFill>
                <a:effectLst/>
                <a:latin typeface="IBM Plex Sans" panose="020B0604020202020204" charset="0"/>
              </a:rPr>
              <a:t> </a:t>
            </a:r>
            <a:r>
              <a:rPr lang="es-CO" sz="2000" dirty="0"/>
              <a:t>son menos, este solo tiene 297 y sobre ellos encontramos la graficas original.</a:t>
            </a:r>
            <a:endParaRPr sz="2000"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8358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3" name="Imagen 2">
            <a:extLst>
              <a:ext uri="{FF2B5EF4-FFF2-40B4-BE49-F238E27FC236}">
                <a16:creationId xmlns:a16="http://schemas.microsoft.com/office/drawing/2014/main" id="{02F0D81B-B872-4064-A1E3-F3C30D00828A}"/>
              </a:ext>
            </a:extLst>
          </p:cNvPr>
          <p:cNvPicPr>
            <a:picLocks noChangeAspect="1"/>
          </p:cNvPicPr>
          <p:nvPr/>
        </p:nvPicPr>
        <p:blipFill rotWithShape="1">
          <a:blip r:embed="rId3"/>
          <a:srcRect t="3348"/>
          <a:stretch/>
        </p:blipFill>
        <p:spPr>
          <a:xfrm>
            <a:off x="438194" y="1360709"/>
            <a:ext cx="6026700" cy="3682941"/>
          </a:xfrm>
          <a:prstGeom prst="rect">
            <a:avLst/>
          </a:prstGeom>
        </p:spPr>
      </p:pic>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07371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r>
              <a:rPr lang="es-CO" sz="2000" dirty="0"/>
              <a:t>El procedimiento es utilizado es exactamente el mismo al del primer punto, en este es decir encontrar los índices ideales, solo que en los datos que tiene son los de </a:t>
            </a:r>
            <a:r>
              <a:rPr lang="es-MX" sz="2000" b="1" i="0" dirty="0" err="1">
                <a:solidFill>
                  <a:srgbClr val="14ACD3"/>
                </a:solidFill>
                <a:effectLst/>
                <a:latin typeface="IBM Plex Sans" panose="020B0604020202020204" charset="0"/>
              </a:rPr>
              <a:t>Itatira</a:t>
            </a:r>
            <a:r>
              <a:rPr lang="es-MX" sz="2000" b="1" i="0" dirty="0">
                <a:solidFill>
                  <a:srgbClr val="14ACD3"/>
                </a:solidFill>
                <a:effectLst/>
                <a:latin typeface="IBM Plex Sans" panose="020B0604020202020204" charset="0"/>
              </a:rPr>
              <a:t> </a:t>
            </a:r>
            <a:r>
              <a:rPr lang="es-CO" sz="2000" dirty="0"/>
              <a:t>s y coinciden con los de </a:t>
            </a:r>
            <a:r>
              <a:rPr lang="es-MX" sz="2000" b="1" i="0" dirty="0">
                <a:solidFill>
                  <a:srgbClr val="14ACD3"/>
                </a:solidFill>
                <a:effectLst/>
                <a:latin typeface="IBM Plex Sans" panose="020B0604020202020204" charset="0"/>
              </a:rPr>
              <a:t>Santa </a:t>
            </a:r>
            <a:r>
              <a:rPr lang="es-MX" sz="2000" b="1" i="0" dirty="0" err="1">
                <a:solidFill>
                  <a:srgbClr val="14ACD3"/>
                </a:solidFill>
                <a:effectLst/>
                <a:latin typeface="IBM Plex Sans" panose="020B0604020202020204" charset="0"/>
              </a:rPr>
              <a:t>Quiteria</a:t>
            </a:r>
            <a:r>
              <a:rPr lang="es-MX" sz="2000" b="1" i="0" dirty="0">
                <a:solidFill>
                  <a:srgbClr val="14ACD3"/>
                </a:solidFill>
                <a:effectLst/>
                <a:latin typeface="IBM Plex Sans" panose="020B0604020202020204" charset="0"/>
              </a:rPr>
              <a:t>  </a:t>
            </a:r>
            <a:r>
              <a:rPr lang="es-CO" sz="2000" dirty="0"/>
              <a:t>y permiten así generar proyección con la ayuda del  </a:t>
            </a:r>
            <a:r>
              <a:rPr lang="es-CO" sz="2000" b="1" i="0" dirty="0" err="1">
                <a:solidFill>
                  <a:srgbClr val="3DC4B8"/>
                </a:solidFill>
                <a:effectLst/>
                <a:latin typeface="IBM Plex Sans" panose="020B0604020202020204" charset="0"/>
              </a:rPr>
              <a:t>splinefun</a:t>
            </a:r>
            <a:r>
              <a:rPr lang="es-CO" sz="2000" b="1" i="0" dirty="0">
                <a:solidFill>
                  <a:srgbClr val="3DC4B8"/>
                </a:solidFill>
                <a:effectLst/>
                <a:latin typeface="IBM Plex Sans" panose="020B0604020202020204" charset="0"/>
              </a:rPr>
              <a:t>()  </a:t>
            </a:r>
            <a:r>
              <a:rPr lang="es-CO" sz="2000" dirty="0"/>
              <a:t>y se puedo encontrar la siguiente grafica. </a:t>
            </a:r>
          </a:p>
          <a:p>
            <a:pPr marL="457200" lvl="0" indent="-381000" algn="l" rtl="0">
              <a:spcBef>
                <a:spcPts val="600"/>
              </a:spcBef>
              <a:spcAft>
                <a:spcPts val="0"/>
              </a:spcAft>
              <a:buSzPts val="2400"/>
              <a:buChar char="▰"/>
            </a:pP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95388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Imagen 3">
            <a:extLst>
              <a:ext uri="{FF2B5EF4-FFF2-40B4-BE49-F238E27FC236}">
                <a16:creationId xmlns:a16="http://schemas.microsoft.com/office/drawing/2014/main" id="{D4BA64BD-58B3-4A2E-82EC-5381C0A0749C}"/>
              </a:ext>
            </a:extLst>
          </p:cNvPr>
          <p:cNvPicPr>
            <a:picLocks noChangeAspect="1"/>
          </p:cNvPicPr>
          <p:nvPr/>
        </p:nvPicPr>
        <p:blipFill>
          <a:blip r:embed="rId3"/>
          <a:stretch>
            <a:fillRect/>
          </a:stretch>
        </p:blipFill>
        <p:spPr>
          <a:xfrm>
            <a:off x="300369" y="1308875"/>
            <a:ext cx="5596437" cy="3730958"/>
          </a:xfrm>
          <a:prstGeom prst="rect">
            <a:avLst/>
          </a:prstGeom>
        </p:spPr>
      </p:pic>
      <p:sp>
        <p:nvSpPr>
          <p:cNvPr id="7" name="Google Shape;192;p20">
            <a:extLst>
              <a:ext uri="{FF2B5EF4-FFF2-40B4-BE49-F238E27FC236}">
                <a16:creationId xmlns:a16="http://schemas.microsoft.com/office/drawing/2014/main" id="{F1ED5AE9-6059-4FD6-A7C9-CEFD2A007824}"/>
              </a:ext>
            </a:extLst>
          </p:cNvPr>
          <p:cNvSpPr txBox="1">
            <a:spLocks/>
          </p:cNvSpPr>
          <p:nvPr/>
        </p:nvSpPr>
        <p:spPr>
          <a:xfrm>
            <a:off x="5717779" y="2379758"/>
            <a:ext cx="2446992" cy="7261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1pPr>
            <a:lvl2pPr marL="914400" marR="0" lvl="1" indent="-381000" algn="l" rtl="0">
              <a:lnSpc>
                <a:spcPct val="115000"/>
              </a:lnSpc>
              <a:spcBef>
                <a:spcPts val="0"/>
              </a:spcBef>
              <a:spcAft>
                <a:spcPts val="0"/>
              </a:spcAft>
              <a:buClr>
                <a:schemeClr val="accen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2pPr>
            <a:lvl3pPr marL="1371600" marR="0" lvl="2" indent="-381000" algn="l" rtl="0">
              <a:lnSpc>
                <a:spcPct val="115000"/>
              </a:lnSpc>
              <a:spcBef>
                <a:spcPts val="0"/>
              </a:spcBef>
              <a:spcAft>
                <a:spcPts val="0"/>
              </a:spcAft>
              <a:buClr>
                <a:schemeClr val="accent3"/>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3pPr>
            <a:lvl4pPr marL="1828800" marR="0" lvl="3"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4pPr>
            <a:lvl5pPr marL="2286000" marR="0" lvl="4"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5pPr>
            <a:lvl6pPr marL="2743200" marR="0" lvl="5"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6pPr>
            <a:lvl7pPr marL="3200400" marR="0" lvl="6"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7pPr>
            <a:lvl8pPr marL="3657600" marR="0" lvl="7"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8pPr>
            <a:lvl9pPr marL="4114800" marR="0" lvl="8"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9pPr>
          </a:lstStyle>
          <a:p>
            <a:pPr>
              <a:spcBef>
                <a:spcPts val="0"/>
              </a:spcBef>
            </a:pPr>
            <a:r>
              <a:rPr lang="es-CO" sz="1600" dirty="0">
                <a:solidFill>
                  <a:srgbClr val="1EB31D"/>
                </a:solidFill>
                <a:latin typeface="IBM Plex Sans" panose="020B0604020202020204" charset="0"/>
              </a:rPr>
              <a:t>Datos obtenidos</a:t>
            </a:r>
          </a:p>
          <a:p>
            <a:pPr>
              <a:spcBef>
                <a:spcPts val="0"/>
              </a:spcBef>
            </a:pPr>
            <a:r>
              <a:rPr lang="es-CO" sz="1600" dirty="0">
                <a:solidFill>
                  <a:schemeClr val="tx1"/>
                </a:solidFill>
                <a:latin typeface="IBM Plex Sans" panose="020B0604020202020204" charset="0"/>
              </a:rPr>
              <a:t>Datos originales </a:t>
            </a:r>
            <a:endParaRPr lang="es-CO" sz="1600" i="0" dirty="0">
              <a:solidFill>
                <a:schemeClr val="tx1"/>
              </a:solidFill>
              <a:effectLst/>
              <a:latin typeface="IBM Plex Sans" panose="020B0604020202020204" charset="0"/>
            </a:endParaRPr>
          </a:p>
          <a:p>
            <a:pPr marL="76200" indent="0" algn="ctr">
              <a:spcBef>
                <a:spcPts val="0"/>
              </a:spcBef>
              <a:buNone/>
            </a:pPr>
            <a:endParaRPr lang="es-MX" sz="2000" b="1" dirty="0">
              <a:solidFill>
                <a:srgbClr val="3DC4B8"/>
              </a:solidFill>
              <a:latin typeface="IBM Plex Sans" panose="020B0604020202020204" charset="0"/>
            </a:endParaRPr>
          </a:p>
          <a:p>
            <a:pPr marL="76200" indent="0">
              <a:spcBef>
                <a:spcPts val="0"/>
              </a:spcBef>
              <a:buNone/>
            </a:pPr>
            <a:endParaRPr lang="es-MX" sz="2000" dirty="0"/>
          </a:p>
        </p:txBody>
      </p:sp>
    </p:spTree>
    <p:extLst>
      <p:ext uri="{BB962C8B-B14F-4D97-AF65-F5344CB8AC3E}">
        <p14:creationId xmlns:p14="http://schemas.microsoft.com/office/powerpoint/2010/main" val="105756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dirty="0"/>
              <a:t>Para ser mas precisos con los resultados se utilizo la función </a:t>
            </a:r>
            <a:r>
              <a:rPr lang="es-CO" sz="2400" b="1" i="0" dirty="0" err="1">
                <a:solidFill>
                  <a:srgbClr val="3DC4B8"/>
                </a:solidFill>
                <a:effectLst/>
                <a:latin typeface="IBM Plex Sans" panose="020B0604020202020204" charset="0"/>
              </a:rPr>
              <a:t>qqnorm</a:t>
            </a:r>
            <a:r>
              <a:rPr lang="es-CO" sz="2400" b="1" i="0" dirty="0">
                <a:solidFill>
                  <a:srgbClr val="3DC4B8"/>
                </a:solidFill>
                <a:effectLst/>
                <a:latin typeface="IBM Plex Sans" panose="020B0604020202020204" charset="0"/>
              </a:rPr>
              <a:t>() </a:t>
            </a:r>
            <a:r>
              <a:rPr lang="es-CO" dirty="0"/>
              <a:t>esta nos permite analizar que tan precisos  fue nuestro modelo de comparación a la medida real y resultado obtenido , se muestra a continuación.</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6093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Imagen 2" descr="Imagen que contiene mapa&#10;&#10;Descripción generada automáticamente">
            <a:extLst>
              <a:ext uri="{FF2B5EF4-FFF2-40B4-BE49-F238E27FC236}">
                <a16:creationId xmlns:a16="http://schemas.microsoft.com/office/drawing/2014/main" id="{C0A1D748-5048-49DB-8E36-6796B7513E95}"/>
              </a:ext>
            </a:extLst>
          </p:cNvPr>
          <p:cNvPicPr>
            <a:picLocks noChangeAspect="1"/>
          </p:cNvPicPr>
          <p:nvPr/>
        </p:nvPicPr>
        <p:blipFill>
          <a:blip r:embed="rId3"/>
          <a:stretch>
            <a:fillRect/>
          </a:stretch>
        </p:blipFill>
        <p:spPr>
          <a:xfrm>
            <a:off x="914575" y="1466141"/>
            <a:ext cx="5654262" cy="3677359"/>
          </a:xfrm>
          <a:prstGeom prst="rect">
            <a:avLst/>
          </a:prstGeom>
        </p:spPr>
      </p:pic>
    </p:spTree>
    <p:extLst>
      <p:ext uri="{BB962C8B-B14F-4D97-AF65-F5344CB8AC3E}">
        <p14:creationId xmlns:p14="http://schemas.microsoft.com/office/powerpoint/2010/main" val="133943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Error del modelo</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sz="2000" dirty="0"/>
              <a:t>Como en el anterior punto también se encontró el error absoluto,  el máximo ,error medio y el mínimo.</a:t>
            </a:r>
          </a:p>
          <a:p>
            <a:pPr marL="76200" lvl="0" indent="0" algn="l" rtl="0">
              <a:spcBef>
                <a:spcPts val="600"/>
              </a:spcBef>
              <a:spcAft>
                <a:spcPts val="0"/>
              </a:spcAft>
              <a:buSzPts val="2400"/>
              <a:buNone/>
            </a:pPr>
            <a:r>
              <a:rPr lang="es-CO" sz="2000" dirty="0"/>
              <a:t> </a:t>
            </a:r>
            <a:r>
              <a:rPr lang="es-CO" sz="2000" dirty="0">
                <a:solidFill>
                  <a:srgbClr val="46C6AC"/>
                </a:solidFill>
              </a:rPr>
              <a:t>Valores:</a:t>
            </a:r>
          </a:p>
          <a:p>
            <a:pPr lvl="1">
              <a:buFont typeface="Arial" panose="020B0604020202020204" pitchFamily="34" charset="0"/>
              <a:buChar char="•"/>
            </a:pPr>
            <a:r>
              <a:rPr lang="es-CO" sz="1600" dirty="0">
                <a:solidFill>
                  <a:schemeClr val="tx1"/>
                </a:solidFill>
              </a:rPr>
              <a:t>Error Máximo: </a:t>
            </a:r>
            <a:r>
              <a:rPr lang="es-CO" sz="1600" b="0" i="0" dirty="0">
                <a:effectLst/>
                <a:latin typeface="IBM Plex Sans" panose="020B0604020202020204" charset="0"/>
              </a:rPr>
              <a:t>0.3746814</a:t>
            </a:r>
            <a:r>
              <a:rPr lang="es-CO" sz="1200" b="0" i="0" dirty="0">
                <a:effectLst/>
                <a:latin typeface="Arial" panose="020B0604020202020204" pitchFamily="34" charset="0"/>
              </a:rPr>
              <a:t>0.0411477</a:t>
            </a:r>
            <a:endParaRPr lang="es-CO" sz="1600" b="0" i="0" dirty="0">
              <a:effectLst/>
              <a:latin typeface="IBM Plex Sans" panose="020B0604020202020204" charset="0"/>
            </a:endParaRPr>
          </a:p>
          <a:p>
            <a:pPr lvl="1">
              <a:buFont typeface="Arial" panose="020B0604020202020204" pitchFamily="34" charset="0"/>
              <a:buChar char="•"/>
            </a:pPr>
            <a:r>
              <a:rPr lang="es-CO" sz="1600" dirty="0">
                <a:solidFill>
                  <a:schemeClr val="tx1"/>
                </a:solidFill>
              </a:rPr>
              <a:t>Error Mínimo: </a:t>
            </a:r>
            <a:r>
              <a:rPr lang="es-CO" sz="1600" b="0" i="0" dirty="0">
                <a:effectLst/>
                <a:latin typeface="IBM Plex Sans" panose="020B0604020202020204" charset="0"/>
              </a:rPr>
              <a:t>0.000867052</a:t>
            </a:r>
            <a:endParaRPr lang="es-CO" sz="1600" dirty="0">
              <a:solidFill>
                <a:schemeClr val="tx1"/>
              </a:solidFill>
            </a:endParaRPr>
          </a:p>
          <a:p>
            <a:pPr lvl="1">
              <a:buFont typeface="Arial" panose="020B0604020202020204" pitchFamily="34" charset="0"/>
              <a:buChar char="•"/>
            </a:pPr>
            <a:r>
              <a:rPr lang="es-CO" sz="1600" dirty="0">
                <a:solidFill>
                  <a:schemeClr val="tx1"/>
                </a:solidFill>
              </a:rPr>
              <a:t>Error Media:</a:t>
            </a:r>
            <a:r>
              <a:rPr lang="es-CO" sz="1200" b="0" i="0" dirty="0">
                <a:effectLst/>
                <a:latin typeface="Arial" panose="020B0604020202020204" pitchFamily="34" charset="0"/>
              </a:rPr>
              <a:t> </a:t>
            </a:r>
            <a:r>
              <a:rPr lang="es-CO" sz="1600" b="0" i="0" dirty="0">
                <a:effectLst/>
                <a:latin typeface="IBM Plex Sans" panose="020B0604020202020204" charset="0"/>
              </a:rPr>
              <a:t>0.0411477</a:t>
            </a:r>
          </a:p>
          <a:p>
            <a:pPr lvl="1">
              <a:buFont typeface="Arial" panose="020B0604020202020204" pitchFamily="34" charset="0"/>
              <a:buChar char="•"/>
            </a:pPr>
            <a:r>
              <a:rPr lang="es-CO" sz="1600" dirty="0">
                <a:solidFill>
                  <a:schemeClr val="tx1"/>
                </a:solidFill>
              </a:rPr>
              <a:t>Error Absoluto: Siguiente diapositiva </a:t>
            </a:r>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2564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Error del modelo</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lvl="1">
              <a:buFont typeface="Arial" panose="020B0604020202020204" pitchFamily="34" charset="0"/>
              <a:buChar char="•"/>
            </a:pPr>
            <a:r>
              <a:rPr lang="es-CO" sz="1600" dirty="0">
                <a:solidFill>
                  <a:schemeClr val="tx1"/>
                </a:solidFill>
              </a:rPr>
              <a:t>Error Absoluto:</a:t>
            </a:r>
          </a:p>
          <a:p>
            <a:pPr marL="533400" lvl="1" indent="0">
              <a:buNone/>
            </a:pPr>
            <a:endParaRPr lang="es-CO" sz="1600" dirty="0">
              <a:solidFill>
                <a:schemeClr val="tx1"/>
              </a:solidFill>
            </a:endParaRPr>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Imagen 2" descr="Imagen que contiene ventana, mujer, gente, computadora&#10;&#10;Descripción generada automáticamente">
            <a:extLst>
              <a:ext uri="{FF2B5EF4-FFF2-40B4-BE49-F238E27FC236}">
                <a16:creationId xmlns:a16="http://schemas.microsoft.com/office/drawing/2014/main" id="{B8446BF8-FB14-45DC-829D-9E56A3CF9EA1}"/>
              </a:ext>
            </a:extLst>
          </p:cNvPr>
          <p:cNvPicPr>
            <a:picLocks noChangeAspect="1"/>
          </p:cNvPicPr>
          <p:nvPr/>
        </p:nvPicPr>
        <p:blipFill>
          <a:blip r:embed="rId3"/>
          <a:stretch>
            <a:fillRect/>
          </a:stretch>
        </p:blipFill>
        <p:spPr>
          <a:xfrm>
            <a:off x="322351" y="2010149"/>
            <a:ext cx="6911163" cy="2637476"/>
          </a:xfrm>
          <a:prstGeom prst="rect">
            <a:avLst/>
          </a:prstGeom>
        </p:spPr>
      </p:pic>
    </p:spTree>
    <p:extLst>
      <p:ext uri="{BB962C8B-B14F-4D97-AF65-F5344CB8AC3E}">
        <p14:creationId xmlns:p14="http://schemas.microsoft.com/office/powerpoint/2010/main" val="15127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Explicación de los datos</a:t>
            </a:r>
            <a:endParaRPr dirty="0"/>
          </a:p>
        </p:txBody>
      </p:sp>
      <p:sp>
        <p:nvSpPr>
          <p:cNvPr id="163" name="Google Shape;163;p16"/>
          <p:cNvSpPr txBox="1">
            <a:spLocks noGrp="1"/>
          </p:cNvSpPr>
          <p:nvPr>
            <p:ph type="body" idx="2"/>
          </p:nvPr>
        </p:nvSpPr>
        <p:spPr>
          <a:xfrm>
            <a:off x="4259147" y="1747616"/>
            <a:ext cx="2466752" cy="127590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MX" sz="1600" b="1" dirty="0">
                <a:solidFill>
                  <a:srgbClr val="92D050"/>
                </a:solidFill>
                <a:latin typeface="IBM Plex Sans" panose="020B0604020202020204" charset="0"/>
              </a:rPr>
              <a:t>Se Realizará:</a:t>
            </a:r>
          </a:p>
          <a:p>
            <a:pPr marL="0" lvl="0" indent="0" algn="l" rtl="0">
              <a:spcBef>
                <a:spcPts val="600"/>
              </a:spcBef>
              <a:spcAft>
                <a:spcPts val="0"/>
              </a:spcAft>
              <a:buNone/>
            </a:pPr>
            <a:r>
              <a:rPr lang="es-MX" sz="1200" b="1" i="0" dirty="0">
                <a:solidFill>
                  <a:srgbClr val="92D050"/>
                </a:solidFill>
                <a:effectLst/>
                <a:latin typeface="IBM Plex Sans" panose="020B0604020202020204" charset="0"/>
              </a:rPr>
              <a:t>1. </a:t>
            </a:r>
            <a:r>
              <a:rPr lang="es-MX" sz="1200" b="1" i="0" dirty="0">
                <a:effectLst/>
                <a:latin typeface="IBM Plex Sans" panose="020B0604020202020204" charset="0"/>
              </a:rPr>
              <a:t>Proyección de datos para una estación </a:t>
            </a:r>
          </a:p>
          <a:p>
            <a:pPr marL="0" lvl="0" indent="0" algn="l" rtl="0">
              <a:spcBef>
                <a:spcPts val="600"/>
              </a:spcBef>
              <a:spcAft>
                <a:spcPts val="0"/>
              </a:spcAft>
              <a:buNone/>
            </a:pPr>
            <a:r>
              <a:rPr lang="es-MX" sz="1200" b="1" dirty="0">
                <a:solidFill>
                  <a:srgbClr val="92D050"/>
                </a:solidFill>
                <a:latin typeface="IBM Plex Sans" panose="020B0604020202020204" charset="0"/>
              </a:rPr>
              <a:t>2. </a:t>
            </a:r>
            <a:r>
              <a:rPr lang="es-MX" sz="1200" b="1" i="0" dirty="0">
                <a:effectLst/>
                <a:latin typeface="IBM Plex Sans" panose="020B0604020202020204" charset="0"/>
              </a:rPr>
              <a:t>Proyección de datos a raíz de otra estación</a:t>
            </a:r>
          </a:p>
          <a:p>
            <a:pPr marL="0" lvl="0" indent="0" algn="l" rtl="0">
              <a:spcBef>
                <a:spcPts val="600"/>
              </a:spcBef>
              <a:spcAft>
                <a:spcPts val="0"/>
              </a:spcAft>
              <a:buNone/>
            </a:pPr>
            <a:r>
              <a:rPr lang="es-MX" sz="1200" dirty="0">
                <a:latin typeface="IBM Plex Sans" panose="020B0604020202020204" charset="0"/>
              </a:rPr>
              <a:t>Por medio de un programa realizado por los expositores en </a:t>
            </a:r>
            <a:r>
              <a:rPr lang="es-MX" sz="1200" b="1" dirty="0" err="1">
                <a:solidFill>
                  <a:srgbClr val="3DC4B8"/>
                </a:solidFill>
                <a:latin typeface="IBM Plex Sans" panose="020B0604020202020204" charset="0"/>
              </a:rPr>
              <a:t>Rstudio</a:t>
            </a:r>
            <a:endParaRPr lang="es-MX" sz="1200" b="1" dirty="0">
              <a:solidFill>
                <a:srgbClr val="3DC4B8"/>
              </a:solidFill>
              <a:latin typeface="IBM Plex Sans" panose="020B0604020202020204" charset="0"/>
            </a:endParaRPr>
          </a:p>
        </p:txBody>
      </p:sp>
      <p:sp>
        <p:nvSpPr>
          <p:cNvPr id="164" name="Google Shape;164;p16"/>
          <p:cNvSpPr txBox="1">
            <a:spLocks noGrp="1"/>
          </p:cNvSpPr>
          <p:nvPr>
            <p:ph type="body" idx="1"/>
          </p:nvPr>
        </p:nvSpPr>
        <p:spPr>
          <a:xfrm>
            <a:off x="493804" y="1514888"/>
            <a:ext cx="3264000" cy="188311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None/>
            </a:pPr>
            <a:r>
              <a:rPr lang="es-MX" sz="1200" b="0" i="0" dirty="0">
                <a:effectLst/>
                <a:latin typeface="IBM Plex Sans" panose="020B0604020202020204" charset="0"/>
              </a:rPr>
              <a:t>Para la realización de este punto se nos entrego la información de 15 diferentes estaciones climáticas cercanas la zona de Fortaleza en Brasil, este documento contiene el año en que se realizo esta medición, el día juliano, la hora, la temperatura en grados centígrados, entre otros, como presión atmosférica y precipitación meteorológica.</a:t>
            </a:r>
            <a:endParaRPr lang="en-US" sz="1600" b="1" dirty="0">
              <a:latin typeface="IBM Plex Sans" panose="020B0604020202020204" charset="0"/>
            </a:endParaRPr>
          </a:p>
        </p:txBody>
      </p:sp>
      <p:sp>
        <p:nvSpPr>
          <p:cNvPr id="165" name="Google Shape;165;p16"/>
          <p:cNvSpPr txBox="1">
            <a:spLocks noGrp="1"/>
          </p:cNvSpPr>
          <p:nvPr>
            <p:ph type="body" idx="2"/>
          </p:nvPr>
        </p:nvSpPr>
        <p:spPr>
          <a:xfrm>
            <a:off x="493804" y="3510782"/>
            <a:ext cx="2105072" cy="6902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solidFill>
                  <a:schemeClr val="accent2"/>
                </a:solidFill>
              </a:rPr>
              <a:t> </a:t>
            </a:r>
            <a:r>
              <a:rPr lang="en-US" sz="1200" b="1" dirty="0" err="1">
                <a:solidFill>
                  <a:schemeClr val="accent2"/>
                </a:solidFill>
              </a:rPr>
              <a:t>Documentos</a:t>
            </a:r>
            <a:r>
              <a:rPr lang="en-US" sz="1200" b="1" dirty="0">
                <a:solidFill>
                  <a:schemeClr val="accent2"/>
                </a:solidFill>
              </a:rPr>
              <a:t> </a:t>
            </a:r>
            <a:r>
              <a:rPr lang="en-US" sz="1200" b="1" dirty="0" err="1">
                <a:solidFill>
                  <a:schemeClr val="accent2"/>
                </a:solidFill>
              </a:rPr>
              <a:t>utilizados</a:t>
            </a:r>
            <a:r>
              <a:rPr lang="en-US" sz="1200" b="1" dirty="0">
                <a:solidFill>
                  <a:schemeClr val="accent2"/>
                </a:solidFill>
              </a:rPr>
              <a:t>:</a:t>
            </a:r>
          </a:p>
          <a:p>
            <a:pPr marL="171450" lvl="0" indent="-171450" algn="l" rtl="0">
              <a:spcBef>
                <a:spcPts val="0"/>
              </a:spcBef>
              <a:spcAft>
                <a:spcPts val="0"/>
              </a:spcAft>
              <a:buFont typeface="Arial" panose="020B0604020202020204" pitchFamily="34" charset="0"/>
              <a:buChar char="•"/>
            </a:pPr>
            <a:r>
              <a:rPr lang="en-US" sz="1200" dirty="0">
                <a:solidFill>
                  <a:schemeClr val="accent2"/>
                </a:solidFill>
              </a:rPr>
              <a:t>Itatira.csv</a:t>
            </a:r>
          </a:p>
          <a:p>
            <a:pPr marL="171450" lvl="0" indent="-171450" algn="l" rtl="0">
              <a:spcBef>
                <a:spcPts val="0"/>
              </a:spcBef>
              <a:spcAft>
                <a:spcPts val="0"/>
              </a:spcAft>
              <a:buFont typeface="Arial" panose="020B0604020202020204" pitchFamily="34" charset="0"/>
              <a:buChar char="•"/>
            </a:pPr>
            <a:r>
              <a:rPr lang="en-US" sz="1200" dirty="0">
                <a:solidFill>
                  <a:schemeClr val="accent2"/>
                </a:solidFill>
              </a:rPr>
              <a:t>Santa </a:t>
            </a:r>
            <a:r>
              <a:rPr lang="en-US" sz="1200" dirty="0" err="1">
                <a:solidFill>
                  <a:schemeClr val="accent2"/>
                </a:solidFill>
              </a:rPr>
              <a:t>Quiteira.cvs</a:t>
            </a:r>
            <a:endParaRPr lang="en-US" sz="1200" dirty="0">
              <a:solidFill>
                <a:schemeClr val="accent2"/>
              </a:solidFill>
            </a:endParaRPr>
          </a:p>
          <a:p>
            <a:pPr marL="171450" lvl="0" indent="-171450" algn="l" rtl="0">
              <a:spcBef>
                <a:spcPts val="0"/>
              </a:spcBef>
              <a:spcAft>
                <a:spcPts val="0"/>
              </a:spcAft>
              <a:buFont typeface="Arial" panose="020B0604020202020204" pitchFamily="34" charset="0"/>
              <a:buChar char="•"/>
            </a:pPr>
            <a:endParaRPr lang="en-US" sz="1200" dirty="0">
              <a:solidFill>
                <a:schemeClr val="accent2"/>
              </a:solidFill>
            </a:endParaRPr>
          </a:p>
          <a:p>
            <a:pPr marL="0" lvl="0" indent="0" algn="l" rtl="0">
              <a:spcBef>
                <a:spcPts val="0"/>
              </a:spcBef>
              <a:spcAft>
                <a:spcPts val="0"/>
              </a:spcAft>
              <a:buClr>
                <a:schemeClr val="dk1"/>
              </a:buClr>
              <a:buSzPts val="1100"/>
              <a:buFont typeface="Arial"/>
              <a:buNone/>
            </a:pPr>
            <a:endParaRPr sz="1200" dirty="0">
              <a:solidFill>
                <a:schemeClr val="accent2"/>
              </a:solidFill>
            </a:endParaRPr>
          </a:p>
          <a:p>
            <a:pPr marL="0" lvl="0" indent="0" algn="l" rtl="0">
              <a:spcBef>
                <a:spcPts val="0"/>
              </a:spcBef>
              <a:spcAft>
                <a:spcPts val="0"/>
              </a:spcAft>
              <a:buNone/>
            </a:pPr>
            <a:endParaRPr sz="1200" dirty="0">
              <a:solidFill>
                <a:schemeClr val="accent2"/>
              </a:solidFill>
            </a:endParaRPr>
          </a:p>
        </p:txBody>
      </p:sp>
      <p:sp>
        <p:nvSpPr>
          <p:cNvPr id="166" name="Google Shape;166;p16"/>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Conclusiones</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sz="2000" dirty="0"/>
              <a:t>Se eligió el método de interpolación correcto (</a:t>
            </a:r>
            <a:r>
              <a:rPr lang="es-CO" sz="2000" b="1" i="0" dirty="0" err="1">
                <a:solidFill>
                  <a:srgbClr val="3DC4B8"/>
                </a:solidFill>
                <a:effectLst/>
                <a:latin typeface="IBM Plex Sans" panose="020B0604020202020204" charset="0"/>
              </a:rPr>
              <a:t>splinefun</a:t>
            </a:r>
            <a:r>
              <a:rPr lang="es-CO" sz="2000" b="1" dirty="0">
                <a:solidFill>
                  <a:srgbClr val="3DC4B8"/>
                </a:solidFill>
                <a:latin typeface="IBM Plex Sans" panose="020B0604020202020204" charset="0"/>
              </a:rPr>
              <a:t> y </a:t>
            </a:r>
            <a:r>
              <a:rPr lang="es-CO" sz="2000" b="1" dirty="0" err="1">
                <a:solidFill>
                  <a:srgbClr val="3DC4B8"/>
                </a:solidFill>
                <a:latin typeface="IBM Plex Sans" panose="020B0604020202020204" charset="0"/>
              </a:rPr>
              <a:t>spiline</a:t>
            </a:r>
            <a:r>
              <a:rPr lang="es-CO" sz="2000" dirty="0"/>
              <a:t>)</a:t>
            </a:r>
          </a:p>
          <a:p>
            <a:pPr marL="457200" lvl="0" indent="-381000" algn="l" rtl="0">
              <a:spcBef>
                <a:spcPts val="600"/>
              </a:spcBef>
              <a:spcAft>
                <a:spcPts val="0"/>
              </a:spcAft>
              <a:buSzPts val="2400"/>
              <a:buChar char="▰"/>
            </a:pPr>
            <a:r>
              <a:rPr lang="es-CO" sz="2000"/>
              <a:t>Se evidencia mayor </a:t>
            </a:r>
            <a:r>
              <a:rPr lang="es-CO" sz="2000" dirty="0"/>
              <a:t>cantidad error absoluto en el segundo punto, debido a la distancia y cantidad de datos</a:t>
            </a:r>
            <a:endParaRPr sz="2000"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24003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7"/>
          <p:cNvSpPr txBox="1">
            <a:spLocks noGrp="1"/>
          </p:cNvSpPr>
          <p:nvPr>
            <p:ph type="ctrTitle" idx="4294967295"/>
          </p:nvPr>
        </p:nvSpPr>
        <p:spPr>
          <a:xfrm>
            <a:off x="1108799" y="1126149"/>
            <a:ext cx="4845433" cy="1946659"/>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8000" i="1" dirty="0">
                <a:solidFill>
                  <a:schemeClr val="accent1"/>
                </a:solidFill>
              </a:rPr>
              <a:t>Gracias!</a:t>
            </a:r>
            <a:endParaRPr sz="8000" i="1" dirty="0">
              <a:solidFill>
                <a:schemeClr val="accent1"/>
              </a:solidFill>
            </a:endParaRPr>
          </a:p>
        </p:txBody>
      </p:sp>
      <p:sp>
        <p:nvSpPr>
          <p:cNvPr id="405" name="Google Shape;405;p3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ctrTitle"/>
          </p:nvPr>
        </p:nvSpPr>
        <p:spPr>
          <a:xfrm>
            <a:off x="1790700" y="2099613"/>
            <a:ext cx="5562600" cy="582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a:t>
            </a:r>
            <a:r>
              <a:rPr lang="es-CO" dirty="0"/>
              <a:t>Proyección de datos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1032" name="Picture 8" descr="Calor y frío en EM: los efectos de la temperatura en la Esclerosis ...">
            <a:extLst>
              <a:ext uri="{FF2B5EF4-FFF2-40B4-BE49-F238E27FC236}">
                <a16:creationId xmlns:a16="http://schemas.microsoft.com/office/drawing/2014/main" id="{9D7C313C-E742-4AF3-9141-8ACF2C3875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20" r="13475"/>
          <a:stretch/>
        </p:blipFill>
        <p:spPr bwMode="auto">
          <a:xfrm>
            <a:off x="5203400" y="3391341"/>
            <a:ext cx="2307266" cy="1575590"/>
          </a:xfrm>
          <a:prstGeom prst="rect">
            <a:avLst/>
          </a:prstGeom>
          <a:noFill/>
          <a:extLst>
            <a:ext uri="{909E8E84-426E-40DD-AFC4-6F175D3DCCD1}">
              <a14:hiddenFill xmlns:a14="http://schemas.microsoft.com/office/drawing/2010/main">
                <a:solidFill>
                  <a:srgbClr val="FFFFFF"/>
                </a:solidFill>
              </a14:hiddenFill>
            </a:ext>
          </a:extLst>
        </p:spPr>
      </p:pic>
      <p:sp>
        <p:nvSpPr>
          <p:cNvPr id="226" name="Google Shape;226;p23"/>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Lectura y seleccion de datos</a:t>
            </a:r>
            <a:endParaRPr dirty="0"/>
          </a:p>
        </p:txBody>
      </p:sp>
      <p:sp>
        <p:nvSpPr>
          <p:cNvPr id="227" name="Google Shape;227;p23"/>
          <p:cNvSpPr txBox="1">
            <a:spLocks noGrp="1"/>
          </p:cNvSpPr>
          <p:nvPr>
            <p:ph type="body" idx="1"/>
          </p:nvPr>
        </p:nvSpPr>
        <p:spPr>
          <a:xfrm>
            <a:off x="329609" y="1499191"/>
            <a:ext cx="2762066" cy="304233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MX" b="0" i="0" dirty="0">
                <a:effectLst/>
                <a:latin typeface="IBM Plex Sans" panose="020B0604020202020204" charset="0"/>
              </a:rPr>
              <a:t>Se selecciono a la estación del </a:t>
            </a:r>
            <a:r>
              <a:rPr lang="es-MX" b="1" i="0" dirty="0" err="1">
                <a:solidFill>
                  <a:srgbClr val="14ACD3"/>
                </a:solidFill>
                <a:effectLst/>
                <a:latin typeface="IBM Plex Sans" panose="020B0604020202020204" charset="0"/>
              </a:rPr>
              <a:t>Itatira</a:t>
            </a:r>
            <a:r>
              <a:rPr lang="es-MX" b="0" i="0" dirty="0">
                <a:effectLst/>
                <a:latin typeface="IBM Plex Sans" panose="020B0604020202020204" charset="0"/>
              </a:rPr>
              <a:t>, un municipio de Brasil, este contiene 720 datos todos tomados en el 2013, se selecciono este debido a que es la estación con los datos mas completos</a:t>
            </a:r>
            <a:endParaRPr dirty="0">
              <a:latin typeface="IBM Plex Sans" panose="020B0604020202020204" charset="0"/>
            </a:endParaRPr>
          </a:p>
        </p:txBody>
      </p:sp>
      <p:sp>
        <p:nvSpPr>
          <p:cNvPr id="230" name="Google Shape;230;p2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30" name="Picture 6" descr="Gestión del Tiempo y Productividad - EALDE Business School">
            <a:extLst>
              <a:ext uri="{FF2B5EF4-FFF2-40B4-BE49-F238E27FC236}">
                <a16:creationId xmlns:a16="http://schemas.microsoft.com/office/drawing/2014/main" id="{B1C91909-5A5F-4E3C-AECE-FD48C3BC5A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74" t="10310" r="14193" b="14801"/>
          <a:stretch/>
        </p:blipFill>
        <p:spPr bwMode="auto">
          <a:xfrm>
            <a:off x="3306725" y="2338266"/>
            <a:ext cx="2530549" cy="14689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as mejores aplicaciones de calendario para Android">
            <a:extLst>
              <a:ext uri="{FF2B5EF4-FFF2-40B4-BE49-F238E27FC236}">
                <a16:creationId xmlns:a16="http://schemas.microsoft.com/office/drawing/2014/main" id="{577BF6A2-3BED-4EEF-89B6-3BB8B759B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588" y="1499191"/>
            <a:ext cx="2640372" cy="138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32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2" name="Google Shape;192;p20"/>
          <p:cNvSpPr txBox="1">
            <a:spLocks noGrp="1"/>
          </p:cNvSpPr>
          <p:nvPr>
            <p:ph type="body" idx="1"/>
          </p:nvPr>
        </p:nvSpPr>
        <p:spPr>
          <a:xfrm>
            <a:off x="914575" y="1552527"/>
            <a:ext cx="6347462" cy="2668599"/>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CO" sz="2000" dirty="0"/>
              <a:t>Para realizar correctamente este punto lo primero que se llevo a cabo fue la identificación de lo de los índices ideales, con el fin de poder encontrar los índices correctos y obtener la grafica a continuación, a partir de los datos originales </a:t>
            </a:r>
          </a:p>
          <a:p>
            <a:pPr marL="457200" lvl="0" indent="-381000" algn="l" rtl="0">
              <a:spcBef>
                <a:spcPts val="0"/>
              </a:spcBef>
              <a:spcAft>
                <a:spcPts val="0"/>
              </a:spcAft>
              <a:buSzPts val="2400"/>
              <a:buChar char="▰"/>
            </a:pP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5817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Imagen 2">
            <a:extLst>
              <a:ext uri="{FF2B5EF4-FFF2-40B4-BE49-F238E27FC236}">
                <a16:creationId xmlns:a16="http://schemas.microsoft.com/office/drawing/2014/main" id="{1D6C874D-263B-4B4A-B356-F01C734E7D11}"/>
              </a:ext>
            </a:extLst>
          </p:cNvPr>
          <p:cNvPicPr>
            <a:picLocks noChangeAspect="1"/>
          </p:cNvPicPr>
          <p:nvPr/>
        </p:nvPicPr>
        <p:blipFill>
          <a:blip r:embed="rId3"/>
          <a:stretch>
            <a:fillRect/>
          </a:stretch>
        </p:blipFill>
        <p:spPr>
          <a:xfrm>
            <a:off x="1010093" y="1308875"/>
            <a:ext cx="5261330" cy="3507554"/>
          </a:xfrm>
          <a:prstGeom prst="rect">
            <a:avLst/>
          </a:prstGeom>
        </p:spPr>
      </p:pic>
    </p:spTree>
    <p:extLst>
      <p:ext uri="{BB962C8B-B14F-4D97-AF65-F5344CB8AC3E}">
        <p14:creationId xmlns:p14="http://schemas.microsoft.com/office/powerpoint/2010/main" val="211149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2" name="Google Shape;192;p20"/>
          <p:cNvSpPr txBox="1">
            <a:spLocks noGrp="1"/>
          </p:cNvSpPr>
          <p:nvPr>
            <p:ph type="body" idx="1"/>
          </p:nvPr>
        </p:nvSpPr>
        <p:spPr>
          <a:xfrm>
            <a:off x="319150" y="1516902"/>
            <a:ext cx="5358635" cy="156654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CO" sz="1600" dirty="0"/>
              <a:t>El siguiente paso que realizamos es remover el 20%  de estos, dejando así una muestra del 80% de las temperaturas originales.</a:t>
            </a:r>
          </a:p>
          <a:p>
            <a:pPr marL="457200" lvl="0" indent="-381000" algn="l" rtl="0">
              <a:spcBef>
                <a:spcPts val="0"/>
              </a:spcBef>
              <a:spcAft>
                <a:spcPts val="0"/>
              </a:spcAft>
              <a:buSzPts val="2400"/>
              <a:buChar char="▰"/>
            </a:pPr>
            <a:endParaRPr lang="es-CO" sz="2000" dirty="0"/>
          </a:p>
          <a:p>
            <a:pPr marL="76200" lvl="0" indent="0" algn="l" rtl="0">
              <a:spcBef>
                <a:spcPts val="0"/>
              </a:spcBef>
              <a:spcAft>
                <a:spcPts val="0"/>
              </a:spcAft>
              <a:buSzPts val="2400"/>
              <a:buNone/>
            </a:pPr>
            <a:endParaRPr lang="es-CO" sz="2000" dirty="0"/>
          </a:p>
          <a:p>
            <a:pPr marL="457200" lvl="0" indent="-381000" algn="l" rtl="0">
              <a:spcBef>
                <a:spcPts val="0"/>
              </a:spcBef>
              <a:spcAft>
                <a:spcPts val="0"/>
              </a:spcAft>
              <a:buSzPts val="2400"/>
              <a:buChar char="▰"/>
            </a:pPr>
            <a:endParaRPr sz="2000"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192;p20">
            <a:extLst>
              <a:ext uri="{FF2B5EF4-FFF2-40B4-BE49-F238E27FC236}">
                <a16:creationId xmlns:a16="http://schemas.microsoft.com/office/drawing/2014/main" id="{81213585-2D79-4812-9F32-1FE6F5DAB209}"/>
              </a:ext>
            </a:extLst>
          </p:cNvPr>
          <p:cNvSpPr txBox="1">
            <a:spLocks/>
          </p:cNvSpPr>
          <p:nvPr/>
        </p:nvSpPr>
        <p:spPr>
          <a:xfrm>
            <a:off x="2881597" y="2360688"/>
            <a:ext cx="2966310" cy="18073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1pPr>
            <a:lvl2pPr marL="914400" marR="0" lvl="1" indent="-381000" algn="l" rtl="0">
              <a:lnSpc>
                <a:spcPct val="115000"/>
              </a:lnSpc>
              <a:spcBef>
                <a:spcPts val="0"/>
              </a:spcBef>
              <a:spcAft>
                <a:spcPts val="0"/>
              </a:spcAft>
              <a:buClr>
                <a:schemeClr val="accen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2pPr>
            <a:lvl3pPr marL="1371600" marR="0" lvl="2" indent="-381000" algn="l" rtl="0">
              <a:lnSpc>
                <a:spcPct val="115000"/>
              </a:lnSpc>
              <a:spcBef>
                <a:spcPts val="0"/>
              </a:spcBef>
              <a:spcAft>
                <a:spcPts val="0"/>
              </a:spcAft>
              <a:buClr>
                <a:schemeClr val="accent3"/>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3pPr>
            <a:lvl4pPr marL="1828800" marR="0" lvl="3"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4pPr>
            <a:lvl5pPr marL="2286000" marR="0" lvl="4"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5pPr>
            <a:lvl6pPr marL="2743200" marR="0" lvl="5"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6pPr>
            <a:lvl7pPr marL="3200400" marR="0" lvl="6"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7pPr>
            <a:lvl8pPr marL="3657600" marR="0" lvl="7"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8pPr>
            <a:lvl9pPr marL="4114800" marR="0" lvl="8"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9pPr>
          </a:lstStyle>
          <a:p>
            <a:pPr>
              <a:spcBef>
                <a:spcPts val="0"/>
              </a:spcBef>
            </a:pPr>
            <a:r>
              <a:rPr lang="es-MX" sz="1600" dirty="0"/>
              <a:t>Para encontrar el modelo o función a utilizar en R se  utilizo </a:t>
            </a:r>
          </a:p>
          <a:p>
            <a:pPr marL="76200" indent="0" algn="ctr">
              <a:spcBef>
                <a:spcPts val="0"/>
              </a:spcBef>
              <a:buNone/>
            </a:pPr>
            <a:r>
              <a:rPr lang="es-CO" sz="1600" b="1" i="0" dirty="0" err="1">
                <a:solidFill>
                  <a:srgbClr val="3DC4B8"/>
                </a:solidFill>
                <a:effectLst/>
                <a:latin typeface="IBM Plex Sans" panose="020B0604020202020204" charset="0"/>
              </a:rPr>
              <a:t>splinefun</a:t>
            </a:r>
            <a:r>
              <a:rPr lang="es-CO" sz="1600" b="1" i="0" dirty="0">
                <a:solidFill>
                  <a:srgbClr val="3DC4B8"/>
                </a:solidFill>
                <a:effectLst/>
                <a:latin typeface="IBM Plex Sans" panose="020B0604020202020204" charset="0"/>
              </a:rPr>
              <a:t>()</a:t>
            </a:r>
          </a:p>
          <a:p>
            <a:pPr marL="76200" indent="0" algn="ctr">
              <a:spcBef>
                <a:spcPts val="0"/>
              </a:spcBef>
              <a:buNone/>
            </a:pPr>
            <a:endParaRPr lang="es-MX" sz="2000" b="1" dirty="0">
              <a:solidFill>
                <a:srgbClr val="3DC4B8"/>
              </a:solidFill>
              <a:latin typeface="IBM Plex Sans" panose="020B0604020202020204" charset="0"/>
            </a:endParaRPr>
          </a:p>
          <a:p>
            <a:pPr>
              <a:spcBef>
                <a:spcPts val="0"/>
              </a:spcBef>
            </a:pPr>
            <a:endParaRPr lang="es-MX" sz="2000" dirty="0"/>
          </a:p>
        </p:txBody>
      </p:sp>
      <p:sp>
        <p:nvSpPr>
          <p:cNvPr id="7" name="Google Shape;192;p20">
            <a:extLst>
              <a:ext uri="{FF2B5EF4-FFF2-40B4-BE49-F238E27FC236}">
                <a16:creationId xmlns:a16="http://schemas.microsoft.com/office/drawing/2014/main" id="{DA3AA47C-BEC8-4791-8902-7708E285E841}"/>
              </a:ext>
            </a:extLst>
          </p:cNvPr>
          <p:cNvSpPr txBox="1">
            <a:spLocks/>
          </p:cNvSpPr>
          <p:nvPr/>
        </p:nvSpPr>
        <p:spPr>
          <a:xfrm>
            <a:off x="5007935" y="3264369"/>
            <a:ext cx="3327816" cy="17261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1pPr>
            <a:lvl2pPr marL="914400" marR="0" lvl="1" indent="-381000" algn="l" rtl="0">
              <a:lnSpc>
                <a:spcPct val="115000"/>
              </a:lnSpc>
              <a:spcBef>
                <a:spcPts val="0"/>
              </a:spcBef>
              <a:spcAft>
                <a:spcPts val="0"/>
              </a:spcAft>
              <a:buClr>
                <a:schemeClr val="accen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2pPr>
            <a:lvl3pPr marL="1371600" marR="0" lvl="2" indent="-381000" algn="l" rtl="0">
              <a:lnSpc>
                <a:spcPct val="115000"/>
              </a:lnSpc>
              <a:spcBef>
                <a:spcPts val="0"/>
              </a:spcBef>
              <a:spcAft>
                <a:spcPts val="0"/>
              </a:spcAft>
              <a:buClr>
                <a:schemeClr val="accent3"/>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3pPr>
            <a:lvl4pPr marL="1828800" marR="0" lvl="3"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4pPr>
            <a:lvl5pPr marL="2286000" marR="0" lvl="4"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5pPr>
            <a:lvl6pPr marL="2743200" marR="0" lvl="5"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6pPr>
            <a:lvl7pPr marL="3200400" marR="0" lvl="6"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7pPr>
            <a:lvl8pPr marL="3657600" marR="0" lvl="7"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8pPr>
            <a:lvl9pPr marL="4114800" marR="0" lvl="8"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9pPr>
          </a:lstStyle>
          <a:p>
            <a:pPr>
              <a:spcBef>
                <a:spcPts val="0"/>
              </a:spcBef>
            </a:pPr>
            <a:r>
              <a:rPr lang="es-CO" sz="1600" dirty="0">
                <a:solidFill>
                  <a:schemeClr val="tx1"/>
                </a:solidFill>
                <a:latin typeface="IBM Plex Sans" panose="020B0604020202020204" charset="0"/>
              </a:rPr>
              <a:t>Esta nos permite encontrar los datos eliminados anteriormente  y así compararlos con los datos originales </a:t>
            </a:r>
            <a:endParaRPr lang="es-CO" sz="1600" i="0" dirty="0">
              <a:solidFill>
                <a:schemeClr val="tx1"/>
              </a:solidFill>
              <a:effectLst/>
              <a:latin typeface="IBM Plex Sans" panose="020B0604020202020204" charset="0"/>
            </a:endParaRPr>
          </a:p>
          <a:p>
            <a:pPr marL="76200" indent="0" algn="ctr">
              <a:spcBef>
                <a:spcPts val="0"/>
              </a:spcBef>
              <a:buNone/>
            </a:pPr>
            <a:endParaRPr lang="es-MX" sz="2000" b="1" dirty="0">
              <a:solidFill>
                <a:srgbClr val="3DC4B8"/>
              </a:solidFill>
              <a:latin typeface="IBM Plex Sans" panose="020B0604020202020204" charset="0"/>
            </a:endParaRPr>
          </a:p>
          <a:p>
            <a:pPr>
              <a:spcBef>
                <a:spcPts val="0"/>
              </a:spcBef>
            </a:pPr>
            <a:endParaRPr lang="es-MX" sz="2000" dirty="0"/>
          </a:p>
        </p:txBody>
      </p:sp>
    </p:spTree>
    <p:extLst>
      <p:ext uri="{BB962C8B-B14F-4D97-AF65-F5344CB8AC3E}">
        <p14:creationId xmlns:p14="http://schemas.microsoft.com/office/powerpoint/2010/main" val="368597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Interpolación de los datos</a:t>
            </a: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Imagen 3">
            <a:extLst>
              <a:ext uri="{FF2B5EF4-FFF2-40B4-BE49-F238E27FC236}">
                <a16:creationId xmlns:a16="http://schemas.microsoft.com/office/drawing/2014/main" id="{5FB61310-52BB-4790-8858-20985D2D3349}"/>
              </a:ext>
            </a:extLst>
          </p:cNvPr>
          <p:cNvPicPr>
            <a:picLocks noChangeAspect="1"/>
          </p:cNvPicPr>
          <p:nvPr/>
        </p:nvPicPr>
        <p:blipFill>
          <a:blip r:embed="rId3"/>
          <a:stretch>
            <a:fillRect/>
          </a:stretch>
        </p:blipFill>
        <p:spPr>
          <a:xfrm>
            <a:off x="427961" y="1410011"/>
            <a:ext cx="4856421" cy="3237614"/>
          </a:xfrm>
          <a:prstGeom prst="rect">
            <a:avLst/>
          </a:prstGeom>
        </p:spPr>
      </p:pic>
      <p:sp>
        <p:nvSpPr>
          <p:cNvPr id="8" name="Google Shape;192;p20">
            <a:extLst>
              <a:ext uri="{FF2B5EF4-FFF2-40B4-BE49-F238E27FC236}">
                <a16:creationId xmlns:a16="http://schemas.microsoft.com/office/drawing/2014/main" id="{6DA0A0A5-21E9-4649-84F9-6789CF591706}"/>
              </a:ext>
            </a:extLst>
          </p:cNvPr>
          <p:cNvSpPr txBox="1">
            <a:spLocks/>
          </p:cNvSpPr>
          <p:nvPr/>
        </p:nvSpPr>
        <p:spPr>
          <a:xfrm>
            <a:off x="5474264" y="2571750"/>
            <a:ext cx="2446992" cy="7261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1pPr>
            <a:lvl2pPr marL="914400" marR="0" lvl="1" indent="-381000" algn="l" rtl="0">
              <a:lnSpc>
                <a:spcPct val="115000"/>
              </a:lnSpc>
              <a:spcBef>
                <a:spcPts val="0"/>
              </a:spcBef>
              <a:spcAft>
                <a:spcPts val="0"/>
              </a:spcAft>
              <a:buClr>
                <a:schemeClr val="accen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2pPr>
            <a:lvl3pPr marL="1371600" marR="0" lvl="2" indent="-381000" algn="l" rtl="0">
              <a:lnSpc>
                <a:spcPct val="115000"/>
              </a:lnSpc>
              <a:spcBef>
                <a:spcPts val="0"/>
              </a:spcBef>
              <a:spcAft>
                <a:spcPts val="0"/>
              </a:spcAft>
              <a:buClr>
                <a:schemeClr val="accent3"/>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3pPr>
            <a:lvl4pPr marL="1828800" marR="0" lvl="3"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4pPr>
            <a:lvl5pPr marL="2286000" marR="0" lvl="4"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5pPr>
            <a:lvl6pPr marL="2743200" marR="0" lvl="5"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6pPr>
            <a:lvl7pPr marL="3200400" marR="0" lvl="6"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7pPr>
            <a:lvl8pPr marL="3657600" marR="0" lvl="7"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8pPr>
            <a:lvl9pPr marL="4114800" marR="0" lvl="8" indent="-381000" algn="l" rtl="0">
              <a:lnSpc>
                <a:spcPct val="115000"/>
              </a:lnSpc>
              <a:spcBef>
                <a:spcPts val="0"/>
              </a:spcBef>
              <a:spcAft>
                <a:spcPts val="0"/>
              </a:spcAft>
              <a:buClr>
                <a:schemeClr val="lt2"/>
              </a:buClr>
              <a:buSzPts val="2400"/>
              <a:buFont typeface="IBM Plex Sans Light"/>
              <a:buChar char="■"/>
              <a:defRPr sz="2400" b="0" i="0" u="none" strike="noStrike" cap="none">
                <a:solidFill>
                  <a:schemeClr val="dk1"/>
                </a:solidFill>
                <a:latin typeface="IBM Plex Sans Light"/>
                <a:ea typeface="IBM Plex Sans Light"/>
                <a:cs typeface="IBM Plex Sans Light"/>
                <a:sym typeface="IBM Plex Sans Light"/>
              </a:defRPr>
            </a:lvl9pPr>
          </a:lstStyle>
          <a:p>
            <a:pPr>
              <a:spcBef>
                <a:spcPts val="0"/>
              </a:spcBef>
            </a:pPr>
            <a:r>
              <a:rPr lang="es-CO" sz="1600" dirty="0">
                <a:solidFill>
                  <a:srgbClr val="C00000"/>
                </a:solidFill>
                <a:latin typeface="IBM Plex Sans" panose="020B0604020202020204" charset="0"/>
              </a:rPr>
              <a:t>Datos obtenidos</a:t>
            </a:r>
          </a:p>
          <a:p>
            <a:pPr>
              <a:spcBef>
                <a:spcPts val="0"/>
              </a:spcBef>
            </a:pPr>
            <a:r>
              <a:rPr lang="es-CO" sz="1600" dirty="0">
                <a:solidFill>
                  <a:schemeClr val="tx1"/>
                </a:solidFill>
                <a:latin typeface="IBM Plex Sans" panose="020B0604020202020204" charset="0"/>
              </a:rPr>
              <a:t>Datos originales </a:t>
            </a:r>
            <a:endParaRPr lang="es-CO" sz="1600" i="0" dirty="0">
              <a:solidFill>
                <a:schemeClr val="tx1"/>
              </a:solidFill>
              <a:effectLst/>
              <a:latin typeface="IBM Plex Sans" panose="020B0604020202020204" charset="0"/>
            </a:endParaRPr>
          </a:p>
          <a:p>
            <a:pPr marL="76200" indent="0" algn="ctr">
              <a:spcBef>
                <a:spcPts val="0"/>
              </a:spcBef>
              <a:buNone/>
            </a:pPr>
            <a:endParaRPr lang="es-MX" sz="2000" b="1" dirty="0">
              <a:solidFill>
                <a:srgbClr val="3DC4B8"/>
              </a:solidFill>
              <a:latin typeface="IBM Plex Sans" panose="020B0604020202020204" charset="0"/>
            </a:endParaRPr>
          </a:p>
          <a:p>
            <a:pPr>
              <a:spcBef>
                <a:spcPts val="0"/>
              </a:spcBef>
            </a:pPr>
            <a:endParaRPr lang="es-MX" sz="2000" dirty="0"/>
          </a:p>
        </p:txBody>
      </p:sp>
    </p:spTree>
    <p:extLst>
      <p:ext uri="{BB962C8B-B14F-4D97-AF65-F5344CB8AC3E}">
        <p14:creationId xmlns:p14="http://schemas.microsoft.com/office/powerpoint/2010/main" val="394390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Error del modelo</a:t>
            </a:r>
            <a:endParaRPr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s-CO" sz="2000" dirty="0"/>
              <a:t>Se encontró el error absoluto,  el máximo ,error medio y el mínimo.</a:t>
            </a:r>
          </a:p>
          <a:p>
            <a:pPr marL="76200" lvl="0" indent="0" algn="l" rtl="0">
              <a:spcBef>
                <a:spcPts val="600"/>
              </a:spcBef>
              <a:spcAft>
                <a:spcPts val="0"/>
              </a:spcAft>
              <a:buSzPts val="2400"/>
              <a:buNone/>
            </a:pPr>
            <a:r>
              <a:rPr lang="es-CO" sz="2000" dirty="0"/>
              <a:t> </a:t>
            </a:r>
            <a:r>
              <a:rPr lang="es-CO" sz="2000" dirty="0">
                <a:solidFill>
                  <a:srgbClr val="46C6AC"/>
                </a:solidFill>
              </a:rPr>
              <a:t>Valores:</a:t>
            </a:r>
          </a:p>
          <a:p>
            <a:pPr lvl="1">
              <a:buFont typeface="Arial" panose="020B0604020202020204" pitchFamily="34" charset="0"/>
              <a:buChar char="•"/>
            </a:pPr>
            <a:r>
              <a:rPr lang="es-CO" sz="1600" dirty="0">
                <a:solidFill>
                  <a:schemeClr val="tx1"/>
                </a:solidFill>
              </a:rPr>
              <a:t>Error Máximo: </a:t>
            </a:r>
            <a:r>
              <a:rPr lang="es-CO" sz="1600" b="0" i="0" dirty="0">
                <a:effectLst/>
                <a:latin typeface="IBM Plex Sans" panose="020B0604020202020204" charset="0"/>
              </a:rPr>
              <a:t>0.1308487</a:t>
            </a:r>
          </a:p>
          <a:p>
            <a:pPr lvl="1">
              <a:buFont typeface="Arial" panose="020B0604020202020204" pitchFamily="34" charset="0"/>
              <a:buChar char="•"/>
            </a:pPr>
            <a:r>
              <a:rPr lang="es-CO" sz="1600" dirty="0">
                <a:solidFill>
                  <a:schemeClr val="tx1"/>
                </a:solidFill>
              </a:rPr>
              <a:t>Error Mínimo: 0</a:t>
            </a:r>
          </a:p>
          <a:p>
            <a:pPr lvl="1">
              <a:buFont typeface="Arial" panose="020B0604020202020204" pitchFamily="34" charset="0"/>
              <a:buChar char="•"/>
            </a:pPr>
            <a:r>
              <a:rPr lang="es-CO" sz="1600" dirty="0">
                <a:solidFill>
                  <a:schemeClr val="tx1"/>
                </a:solidFill>
              </a:rPr>
              <a:t>Error Media:</a:t>
            </a:r>
            <a:r>
              <a:rPr lang="es-CO" sz="1200" b="0" i="0" dirty="0">
                <a:effectLst/>
                <a:latin typeface="Arial" panose="020B0604020202020204" pitchFamily="34" charset="0"/>
              </a:rPr>
              <a:t> </a:t>
            </a:r>
            <a:r>
              <a:rPr lang="es-CO" sz="1600" b="0" i="0" dirty="0">
                <a:effectLst/>
                <a:latin typeface="IBM Plex Sans" panose="020B0604020202020204" charset="0"/>
              </a:rPr>
              <a:t>0.003900002</a:t>
            </a:r>
          </a:p>
          <a:p>
            <a:pPr lvl="1">
              <a:buFont typeface="Arial" panose="020B0604020202020204" pitchFamily="34" charset="0"/>
              <a:buChar char="•"/>
            </a:pPr>
            <a:r>
              <a:rPr lang="es-CO" sz="1600" dirty="0">
                <a:solidFill>
                  <a:schemeClr val="tx1"/>
                </a:solidFill>
              </a:rPr>
              <a:t>Error Absoluto: Esto se encuentran en el documento de R. </a:t>
            </a:r>
            <a:endParaRPr lang="es-CO" sz="1600" dirty="0">
              <a:solidFill>
                <a:schemeClr val="tx1"/>
              </a:solidFill>
              <a:latin typeface="IBM Plex Sans" panose="020B0604020202020204" charset="0"/>
            </a:endParaRPr>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813844797"/>
      </p:ext>
    </p:extLst>
  </p:cSld>
  <p:clrMapOvr>
    <a:masterClrMapping/>
  </p:clrMapOvr>
</p:sld>
</file>

<file path=ppt/theme/theme1.xml><?xml version="1.0" encoding="utf-8"?>
<a:theme xmlns:a="http://schemas.openxmlformats.org/drawingml/2006/main" name="Surrey template">
  <a:themeElements>
    <a:clrScheme name="Custom 347">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184880"/>
      </a:accent5>
      <a:accent6>
        <a:srgbClr val="061E3A"/>
      </a:accent6>
      <a:hlink>
        <a:srgbClr val="1985D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679</Words>
  <Application>Microsoft Office PowerPoint</Application>
  <PresentationFormat>Presentación en pantalla (16:9)</PresentationFormat>
  <Paragraphs>81</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IBM Plex Sans</vt:lpstr>
      <vt:lpstr>Arial</vt:lpstr>
      <vt:lpstr>IBM Plex Sans Light</vt:lpstr>
      <vt:lpstr>Merriweather</vt:lpstr>
      <vt:lpstr>Surrey template</vt:lpstr>
      <vt:lpstr>La interpolación y el clima </vt:lpstr>
      <vt:lpstr>Explicación de los datos</vt:lpstr>
      <vt:lpstr>1. Proyección de datos </vt:lpstr>
      <vt:lpstr>Lectura y seleccion de datos</vt:lpstr>
      <vt:lpstr>Interpolación de los datos</vt:lpstr>
      <vt:lpstr>Interpolación de los datos</vt:lpstr>
      <vt:lpstr>Interpolación de los datos</vt:lpstr>
      <vt:lpstr>Interpolación de los datos</vt:lpstr>
      <vt:lpstr>Error del modelo</vt:lpstr>
      <vt:lpstr>2.Proyección de datos a partir de otra estación </vt:lpstr>
      <vt:lpstr>Lectura y seleccion de datos</vt:lpstr>
      <vt:lpstr>Interpolación de los datos</vt:lpstr>
      <vt:lpstr>Interpolación de los datos</vt:lpstr>
      <vt:lpstr>Interpolación de los datos</vt:lpstr>
      <vt:lpstr>Interpolación de los datos</vt:lpstr>
      <vt:lpstr>Interpolación de los datos</vt:lpstr>
      <vt:lpstr>Interpolación de los datos</vt:lpstr>
      <vt:lpstr>Error del modelo</vt:lpstr>
      <vt:lpstr>Error del modelo</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interpolación y el clima</dc:title>
  <dc:creator>gabriela montejo</dc:creator>
  <cp:lastModifiedBy>Gabriela Maria Camacho Montejo</cp:lastModifiedBy>
  <cp:revision>43</cp:revision>
  <dcterms:modified xsi:type="dcterms:W3CDTF">2020-04-20T03:47:18Z</dcterms:modified>
</cp:coreProperties>
</file>